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Oswald Medium"/>
      <p:regular r:id="rId45"/>
      <p:bold r:id="rId46"/>
    </p:embeddedFont>
    <p:embeddedFont>
      <p:font typeface="Montserrat"/>
      <p:regular r:id="rId47"/>
      <p:bold r:id="rId48"/>
      <p:italic r:id="rId49"/>
      <p:boldItalic r:id="rId50"/>
    </p:embeddedFont>
    <p:embeddedFont>
      <p:font typeface="Oswald Light"/>
      <p:regular r:id="rId51"/>
      <p:bold r:id="rId52"/>
    </p:embeddedFont>
    <p:embeddedFont>
      <p:font typeface="Oswald"/>
      <p:regular r:id="rId53"/>
      <p:bold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pos="576">
          <p15:clr>
            <a:srgbClr val="747775"/>
          </p15:clr>
        </p15:guide>
        <p15:guide id="4" pos="288">
          <p15:clr>
            <a:srgbClr val="747775"/>
          </p15:clr>
        </p15:guide>
        <p15:guide id="5" pos="2016">
          <p15:clr>
            <a:srgbClr val="747775"/>
          </p15:clr>
        </p15:guide>
        <p15:guide id="6" pos="374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DC337F-AEE0-484D-AC20-F5C390902DE9}">
  <a:tblStyle styleId="{85DC337F-AEE0-484D-AC20-F5C390902DE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76"/>
        <p:guide pos="288"/>
        <p:guide pos="2016"/>
        <p:guide pos="374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OswaldMedium-bold.fntdata"/><Relationship Id="rId45" Type="http://schemas.openxmlformats.org/officeDocument/2006/relationships/font" Target="fonts/Oswal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Light-regular.fntdata"/><Relationship Id="rId50" Type="http://schemas.openxmlformats.org/officeDocument/2006/relationships/font" Target="fonts/Montserrat-boldItalic.fntdata"/><Relationship Id="rId53" Type="http://schemas.openxmlformats.org/officeDocument/2006/relationships/font" Target="fonts/Oswald-regular.fntdata"/><Relationship Id="rId52" Type="http://schemas.openxmlformats.org/officeDocument/2006/relationships/font" Target="fonts/OswaldLight-bold.fntdata"/><Relationship Id="rId11" Type="http://schemas.openxmlformats.org/officeDocument/2006/relationships/slide" Target="slides/slide5.xml"/><Relationship Id="rId55" Type="http://schemas.openxmlformats.org/officeDocument/2006/relationships/font" Target="fonts/OpenSans-regular.fntdata"/><Relationship Id="rId10" Type="http://schemas.openxmlformats.org/officeDocument/2006/relationships/slide" Target="slides/slide4.xml"/><Relationship Id="rId54" Type="http://schemas.openxmlformats.org/officeDocument/2006/relationships/font" Target="fonts/Oswald-bold.fntdata"/><Relationship Id="rId13" Type="http://schemas.openxmlformats.org/officeDocument/2006/relationships/slide" Target="slides/slide7.xml"/><Relationship Id="rId57" Type="http://schemas.openxmlformats.org/officeDocument/2006/relationships/font" Target="fonts/OpenSans-italic.fntdata"/><Relationship Id="rId12" Type="http://schemas.openxmlformats.org/officeDocument/2006/relationships/slide" Target="slides/slide6.xml"/><Relationship Id="rId56"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lo tanto, desarrollar métodos para armonizar las evaluaciones clínicas, cognitivas y funcionales es el enfoque escalable más prometedor disponible para diagnosticar la EA y la DFT en los PAL[9]</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120f172e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2120f172e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1bae21de3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1bae21de3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1bae21de3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1bae21de3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1bae21de3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1bae21de3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1bae21de3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1bae21de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1525fce66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1525fce6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1bae21de3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1bae21de3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1bae21de3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1bae21de3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21546c1c2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21546c1c2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156b95a9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2156b95a9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9aae1a29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9aae1a29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2156b95a9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2156b95a9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156b95a91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156b95a91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156b95a91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156b95a91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21bae21de3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21bae21de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1bae21de3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1bae21de3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1bae21de3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1bae21de3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9aae1a29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9aae1a29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1bae21de3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1bae21de3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9ac7ea12a4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9ac7ea12a4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1bae21de3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1bae21de3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9aae1a29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9aae1a29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9ac7ea12a4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9ac7ea12a4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1bae21de35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1bae21de3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7869a768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7869a768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7869a768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27869a768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27869a7685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27869a768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1bae21de3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1bae21de3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1bae21de3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1bae21de3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2156b95a9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2156b95a9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28f977cdf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28f977cdf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9e46f12aa4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9e46f12aa4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9ac7ea12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9ac7ea12a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9ac7ea12a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9ac7ea12a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12024377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12024377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9ac7ea12a4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9ac7ea12a4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120a19df35_0_1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120a19df35_0_1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785350" y="1445950"/>
            <a:ext cx="5573400" cy="1994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905775" y="3489900"/>
            <a:ext cx="5332500" cy="35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800"/>
              <a:buNone/>
              <a:defRPr sz="1600">
                <a:solidFill>
                  <a:schemeClr val="l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7623313" y="4042080"/>
            <a:ext cx="1904100" cy="28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0" name="Shape 210"/>
        <p:cNvGrpSpPr/>
        <p:nvPr/>
      </p:nvGrpSpPr>
      <p:grpSpPr>
        <a:xfrm>
          <a:off x="0" y="0"/>
          <a:ext cx="0" cy="0"/>
          <a:chOff x="0" y="0"/>
          <a:chExt cx="0" cy="0"/>
        </a:xfrm>
      </p:grpSpPr>
      <p:grpSp>
        <p:nvGrpSpPr>
          <p:cNvPr id="211" name="Google Shape;211;p11"/>
          <p:cNvGrpSpPr/>
          <p:nvPr/>
        </p:nvGrpSpPr>
        <p:grpSpPr>
          <a:xfrm>
            <a:off x="2480622" y="4718352"/>
            <a:ext cx="4182751" cy="402045"/>
            <a:chOff x="-79178" y="4632327"/>
            <a:chExt cx="4182751" cy="402045"/>
          </a:xfrm>
        </p:grpSpPr>
        <p:sp>
          <p:nvSpPr>
            <p:cNvPr id="212" name="Google Shape;212;p11"/>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1"/>
          <p:cNvSpPr/>
          <p:nvPr/>
        </p:nvSpPr>
        <p:spPr>
          <a:xfrm>
            <a:off x="0" y="1660000"/>
            <a:ext cx="7585200" cy="186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txBox="1"/>
          <p:nvPr>
            <p:ph hasCustomPrompt="1" type="title"/>
          </p:nvPr>
        </p:nvSpPr>
        <p:spPr>
          <a:xfrm>
            <a:off x="1558625" y="1660000"/>
            <a:ext cx="6026700" cy="19512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46" name="Google Shape;246;p11"/>
          <p:cNvSpPr txBox="1"/>
          <p:nvPr>
            <p:ph idx="1" type="body"/>
          </p:nvPr>
        </p:nvSpPr>
        <p:spPr>
          <a:xfrm>
            <a:off x="1995600" y="3529900"/>
            <a:ext cx="5152800" cy="425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600">
                <a:solidFill>
                  <a:schemeClr val="accent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47" name="Google Shape;247;p11"/>
          <p:cNvSpPr/>
          <p:nvPr/>
        </p:nvSpPr>
        <p:spPr>
          <a:xfrm rot="10800000">
            <a:off x="-9" y="723447"/>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rot="-8100000">
            <a:off x="2019785"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rot="-8100000">
            <a:off x="1727676"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7981250" y="-488750"/>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1" name="Shape 2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2" name="Shape 252"/>
        <p:cNvGrpSpPr/>
        <p:nvPr/>
      </p:nvGrpSpPr>
      <p:grpSpPr>
        <a:xfrm>
          <a:off x="0" y="0"/>
          <a:ext cx="0" cy="0"/>
          <a:chOff x="0" y="0"/>
          <a:chExt cx="0" cy="0"/>
        </a:xfrm>
      </p:grpSpPr>
      <p:sp>
        <p:nvSpPr>
          <p:cNvPr id="253" name="Google Shape;253;p13"/>
          <p:cNvSpPr/>
          <p:nvPr/>
        </p:nvSpPr>
        <p:spPr>
          <a:xfrm>
            <a:off x="-49600" y="1346100"/>
            <a:ext cx="7562400" cy="333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txBox="1"/>
          <p:nvPr>
            <p:ph type="title"/>
          </p:nvPr>
        </p:nvSpPr>
        <p:spPr>
          <a:xfrm>
            <a:off x="720000" y="570550"/>
            <a:ext cx="3515700" cy="570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55" name="Google Shape;255;p13"/>
          <p:cNvSpPr txBox="1"/>
          <p:nvPr>
            <p:ph idx="1" type="subTitle"/>
          </p:nvPr>
        </p:nvSpPr>
        <p:spPr>
          <a:xfrm>
            <a:off x="2004475" y="1942450"/>
            <a:ext cx="2394600" cy="448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Open Sans"/>
              <a:buNone/>
              <a:defRPr b="1" sz="2000">
                <a:latin typeface="Oswald"/>
                <a:ea typeface="Oswald"/>
                <a:cs typeface="Oswald"/>
                <a:sym typeface="Oswa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13"/>
          <p:cNvSpPr txBox="1"/>
          <p:nvPr>
            <p:ph idx="2" type="subTitle"/>
          </p:nvPr>
        </p:nvSpPr>
        <p:spPr>
          <a:xfrm>
            <a:off x="2004475" y="2284375"/>
            <a:ext cx="2480100" cy="574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13"/>
          <p:cNvSpPr txBox="1"/>
          <p:nvPr>
            <p:ph hasCustomPrompt="1" idx="3" type="title"/>
          </p:nvPr>
        </p:nvSpPr>
        <p:spPr>
          <a:xfrm>
            <a:off x="2004475" y="15344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8" name="Google Shape;258;p13"/>
          <p:cNvSpPr txBox="1"/>
          <p:nvPr>
            <p:ph idx="4" type="subTitle"/>
          </p:nvPr>
        </p:nvSpPr>
        <p:spPr>
          <a:xfrm>
            <a:off x="2004475" y="35646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13"/>
          <p:cNvSpPr txBox="1"/>
          <p:nvPr>
            <p:ph idx="5" type="subTitle"/>
          </p:nvPr>
        </p:nvSpPr>
        <p:spPr>
          <a:xfrm>
            <a:off x="2004475" y="3906575"/>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0" name="Google Shape;260;p13"/>
          <p:cNvSpPr txBox="1"/>
          <p:nvPr>
            <p:ph hasCustomPrompt="1" idx="6" type="title"/>
          </p:nvPr>
        </p:nvSpPr>
        <p:spPr>
          <a:xfrm>
            <a:off x="2004475" y="31566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61" name="Google Shape;261;p13"/>
          <p:cNvSpPr txBox="1"/>
          <p:nvPr>
            <p:ph idx="7" type="subTitle"/>
          </p:nvPr>
        </p:nvSpPr>
        <p:spPr>
          <a:xfrm>
            <a:off x="4820775" y="19424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2" name="Google Shape;262;p13"/>
          <p:cNvSpPr txBox="1"/>
          <p:nvPr>
            <p:ph idx="8" type="subTitle"/>
          </p:nvPr>
        </p:nvSpPr>
        <p:spPr>
          <a:xfrm>
            <a:off x="4820775" y="2284375"/>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 name="Google Shape;263;p13"/>
          <p:cNvSpPr txBox="1"/>
          <p:nvPr>
            <p:ph hasCustomPrompt="1" idx="9" type="title"/>
          </p:nvPr>
        </p:nvSpPr>
        <p:spPr>
          <a:xfrm>
            <a:off x="4820775" y="15344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64" name="Google Shape;264;p13"/>
          <p:cNvSpPr txBox="1"/>
          <p:nvPr>
            <p:ph idx="13" type="subTitle"/>
          </p:nvPr>
        </p:nvSpPr>
        <p:spPr>
          <a:xfrm>
            <a:off x="4820775" y="35646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5" name="Google Shape;265;p13"/>
          <p:cNvSpPr txBox="1"/>
          <p:nvPr>
            <p:ph idx="14" type="subTitle"/>
          </p:nvPr>
        </p:nvSpPr>
        <p:spPr>
          <a:xfrm>
            <a:off x="4820775" y="3906575"/>
            <a:ext cx="24801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6" name="Google Shape;266;p13"/>
          <p:cNvSpPr txBox="1"/>
          <p:nvPr>
            <p:ph hasCustomPrompt="1" idx="15" type="title"/>
          </p:nvPr>
        </p:nvSpPr>
        <p:spPr>
          <a:xfrm>
            <a:off x="4820775" y="3156625"/>
            <a:ext cx="753300" cy="44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3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67" name="Google Shape;267;p13"/>
          <p:cNvSpPr/>
          <p:nvPr/>
        </p:nvSpPr>
        <p:spPr>
          <a:xfrm rot="5400000">
            <a:off x="7689475" y="491725"/>
            <a:ext cx="2257500" cy="24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rot="8100000">
            <a:off x="8688401" y="1891781"/>
            <a:ext cx="259650" cy="259650"/>
          </a:xfrm>
          <a:prstGeom prst="plus">
            <a:avLst>
              <a:gd fmla="val 3557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8084875" y="4151750"/>
            <a:ext cx="1466700" cy="146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rot="8100000">
            <a:off x="8688401" y="2225349"/>
            <a:ext cx="259650" cy="259650"/>
          </a:xfrm>
          <a:prstGeom prst="plus">
            <a:avLst>
              <a:gd fmla="val 3557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71" name="Shape 271"/>
        <p:cNvGrpSpPr/>
        <p:nvPr/>
      </p:nvGrpSpPr>
      <p:grpSpPr>
        <a:xfrm>
          <a:off x="0" y="0"/>
          <a:ext cx="0" cy="0"/>
          <a:chOff x="0" y="0"/>
          <a:chExt cx="0" cy="0"/>
        </a:xfrm>
      </p:grpSpPr>
      <p:sp>
        <p:nvSpPr>
          <p:cNvPr id="272" name="Google Shape;272;p14"/>
          <p:cNvSpPr/>
          <p:nvPr/>
        </p:nvSpPr>
        <p:spPr>
          <a:xfrm rot="-5400000">
            <a:off x="2458125"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rot="-5400000">
            <a:off x="5067300"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rot="-5400000">
            <a:off x="-156600"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txBox="1"/>
          <p:nvPr>
            <p:ph idx="1" type="subTitle"/>
          </p:nvPr>
        </p:nvSpPr>
        <p:spPr>
          <a:xfrm>
            <a:off x="3686475" y="27882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6" name="Google Shape;276;p14"/>
          <p:cNvSpPr txBox="1"/>
          <p:nvPr>
            <p:ph idx="2" type="subTitle"/>
          </p:nvPr>
        </p:nvSpPr>
        <p:spPr>
          <a:xfrm>
            <a:off x="3473475" y="3130200"/>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14"/>
          <p:cNvSpPr txBox="1"/>
          <p:nvPr>
            <p:ph type="title"/>
          </p:nvPr>
        </p:nvSpPr>
        <p:spPr>
          <a:xfrm>
            <a:off x="221500" y="320075"/>
            <a:ext cx="64623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278" name="Google Shape;278;p14"/>
          <p:cNvSpPr txBox="1"/>
          <p:nvPr>
            <p:ph idx="3" type="subTitle"/>
          </p:nvPr>
        </p:nvSpPr>
        <p:spPr>
          <a:xfrm>
            <a:off x="6301200" y="27882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14"/>
          <p:cNvSpPr txBox="1"/>
          <p:nvPr>
            <p:ph idx="4" type="subTitle"/>
          </p:nvPr>
        </p:nvSpPr>
        <p:spPr>
          <a:xfrm>
            <a:off x="6088100" y="3130200"/>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0" name="Google Shape;280;p14"/>
          <p:cNvSpPr txBox="1"/>
          <p:nvPr>
            <p:ph idx="5" type="subTitle"/>
          </p:nvPr>
        </p:nvSpPr>
        <p:spPr>
          <a:xfrm>
            <a:off x="1077300" y="278827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1" name="Google Shape;281;p14"/>
          <p:cNvSpPr txBox="1"/>
          <p:nvPr>
            <p:ph idx="6" type="subTitle"/>
          </p:nvPr>
        </p:nvSpPr>
        <p:spPr>
          <a:xfrm>
            <a:off x="870687" y="3130200"/>
            <a:ext cx="2183400" cy="7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2" name="Google Shape;282;p14"/>
          <p:cNvSpPr txBox="1"/>
          <p:nvPr>
            <p:ph hasCustomPrompt="1" idx="7" type="title"/>
          </p:nvPr>
        </p:nvSpPr>
        <p:spPr>
          <a:xfrm>
            <a:off x="221500" y="320075"/>
            <a:ext cx="6694200" cy="13827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3">
    <p:spTree>
      <p:nvGrpSpPr>
        <p:cNvPr id="283" name="Shape 283"/>
        <p:cNvGrpSpPr/>
        <p:nvPr/>
      </p:nvGrpSpPr>
      <p:grpSpPr>
        <a:xfrm>
          <a:off x="0" y="0"/>
          <a:ext cx="0" cy="0"/>
          <a:chOff x="0" y="0"/>
          <a:chExt cx="0" cy="0"/>
        </a:xfrm>
      </p:grpSpPr>
      <p:sp>
        <p:nvSpPr>
          <p:cNvPr id="284" name="Google Shape;284;p15"/>
          <p:cNvSpPr/>
          <p:nvPr/>
        </p:nvSpPr>
        <p:spPr>
          <a:xfrm rot="5400000">
            <a:off x="-182366" y="4262568"/>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rot="8100000">
            <a:off x="480716" y="2843860"/>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rot="8100000">
            <a:off x="480716" y="313596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rot="-5400000">
            <a:off x="7750137" y="675604"/>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rot="-2700000">
            <a:off x="8413316" y="2069373"/>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rot="-2700000">
            <a:off x="8413316" y="1777264"/>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7952125" y="4206150"/>
            <a:ext cx="1466700" cy="146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txBox="1"/>
          <p:nvPr>
            <p:ph type="title"/>
          </p:nvPr>
        </p:nvSpPr>
        <p:spPr>
          <a:xfrm>
            <a:off x="720000" y="570550"/>
            <a:ext cx="52908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292" name="Google Shape;292;p15"/>
          <p:cNvSpPr txBox="1"/>
          <p:nvPr>
            <p:ph idx="1" type="body"/>
          </p:nvPr>
        </p:nvSpPr>
        <p:spPr>
          <a:xfrm>
            <a:off x="2089100" y="1513725"/>
            <a:ext cx="5094900" cy="278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00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93" name="Shape 293"/>
        <p:cNvGrpSpPr/>
        <p:nvPr/>
      </p:nvGrpSpPr>
      <p:grpSpPr>
        <a:xfrm>
          <a:off x="0" y="0"/>
          <a:ext cx="0" cy="0"/>
          <a:chOff x="0" y="0"/>
          <a:chExt cx="0" cy="0"/>
        </a:xfrm>
      </p:grpSpPr>
      <p:sp>
        <p:nvSpPr>
          <p:cNvPr id="294" name="Google Shape;294;p16"/>
          <p:cNvSpPr/>
          <p:nvPr/>
        </p:nvSpPr>
        <p:spPr>
          <a:xfrm>
            <a:off x="4797000" y="1681500"/>
            <a:ext cx="4347000" cy="259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0" y="1681500"/>
            <a:ext cx="4347000" cy="259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txBox="1"/>
          <p:nvPr>
            <p:ph idx="1" type="subTitle"/>
          </p:nvPr>
        </p:nvSpPr>
        <p:spPr>
          <a:xfrm>
            <a:off x="1387975" y="1833900"/>
            <a:ext cx="24375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97" name="Google Shape;297;p16"/>
          <p:cNvSpPr txBox="1"/>
          <p:nvPr>
            <p:ph idx="2" type="subTitle"/>
          </p:nvPr>
        </p:nvSpPr>
        <p:spPr>
          <a:xfrm>
            <a:off x="1394700" y="21758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98" name="Google Shape;298;p16"/>
          <p:cNvSpPr txBox="1"/>
          <p:nvPr>
            <p:ph idx="3" type="subTitle"/>
          </p:nvPr>
        </p:nvSpPr>
        <p:spPr>
          <a:xfrm>
            <a:off x="1387975" y="3151300"/>
            <a:ext cx="24375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99" name="Google Shape;299;p16"/>
          <p:cNvSpPr txBox="1"/>
          <p:nvPr>
            <p:ph idx="4" type="subTitle"/>
          </p:nvPr>
        </p:nvSpPr>
        <p:spPr>
          <a:xfrm>
            <a:off x="1394625" y="34932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00" name="Google Shape;300;p16"/>
          <p:cNvSpPr txBox="1"/>
          <p:nvPr>
            <p:ph idx="5" type="subTitle"/>
          </p:nvPr>
        </p:nvSpPr>
        <p:spPr>
          <a:xfrm>
            <a:off x="5750100" y="183390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1" name="Google Shape;301;p16"/>
          <p:cNvSpPr txBox="1"/>
          <p:nvPr>
            <p:ph idx="6" type="subTitle"/>
          </p:nvPr>
        </p:nvSpPr>
        <p:spPr>
          <a:xfrm>
            <a:off x="5750100" y="21758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16"/>
          <p:cNvSpPr txBox="1"/>
          <p:nvPr>
            <p:ph idx="7" type="subTitle"/>
          </p:nvPr>
        </p:nvSpPr>
        <p:spPr>
          <a:xfrm>
            <a:off x="5750100" y="315130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3" name="Google Shape;303;p16"/>
          <p:cNvSpPr txBox="1"/>
          <p:nvPr>
            <p:ph idx="8" type="subTitle"/>
          </p:nvPr>
        </p:nvSpPr>
        <p:spPr>
          <a:xfrm>
            <a:off x="5750100" y="3493225"/>
            <a:ext cx="26739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16"/>
          <p:cNvSpPr txBox="1"/>
          <p:nvPr>
            <p:ph type="title"/>
          </p:nvPr>
        </p:nvSpPr>
        <p:spPr>
          <a:xfrm>
            <a:off x="720000" y="570550"/>
            <a:ext cx="40458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305" name="Google Shape;305;p16"/>
          <p:cNvGrpSpPr/>
          <p:nvPr/>
        </p:nvGrpSpPr>
        <p:grpSpPr>
          <a:xfrm>
            <a:off x="2480622" y="4633877"/>
            <a:ext cx="4182751" cy="402045"/>
            <a:chOff x="-79178" y="4632327"/>
            <a:chExt cx="4182751" cy="402045"/>
          </a:xfrm>
        </p:grpSpPr>
        <p:sp>
          <p:nvSpPr>
            <p:cNvPr id="306" name="Google Shape;306;p16"/>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16"/>
          <p:cNvSpPr/>
          <p:nvPr/>
        </p:nvSpPr>
        <p:spPr>
          <a:xfrm>
            <a:off x="7581005" y="723350"/>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rot="2700000">
            <a:off x="6837897"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rot="2700000">
            <a:off x="7130006"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341" name="Shape 341"/>
        <p:cNvGrpSpPr/>
        <p:nvPr/>
      </p:nvGrpSpPr>
      <p:grpSpPr>
        <a:xfrm>
          <a:off x="0" y="0"/>
          <a:ext cx="0" cy="0"/>
          <a:chOff x="0" y="0"/>
          <a:chExt cx="0" cy="0"/>
        </a:xfrm>
      </p:grpSpPr>
      <p:sp>
        <p:nvSpPr>
          <p:cNvPr id="342" name="Google Shape;342;p17"/>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343" name="Google Shape;343;p17"/>
          <p:cNvSpPr/>
          <p:nvPr/>
        </p:nvSpPr>
        <p:spPr>
          <a:xfrm>
            <a:off x="1353175" y="3386500"/>
            <a:ext cx="2874600" cy="184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rot="5400000">
            <a:off x="-182366" y="4262568"/>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rot="8100000">
            <a:off x="480716" y="2843860"/>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rot="8100000">
            <a:off x="480716" y="313596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rot="-5400000">
            <a:off x="7750137" y="675604"/>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rot="-2700000">
            <a:off x="8413316" y="2069373"/>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rot="-2700000">
            <a:off x="8413316" y="1777264"/>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4915950" y="3386500"/>
            <a:ext cx="2874600" cy="184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
    <p:spTree>
      <p:nvGrpSpPr>
        <p:cNvPr id="351" name="Shape 351"/>
        <p:cNvGrpSpPr/>
        <p:nvPr/>
      </p:nvGrpSpPr>
      <p:grpSpPr>
        <a:xfrm>
          <a:off x="0" y="0"/>
          <a:ext cx="0" cy="0"/>
          <a:chOff x="0" y="0"/>
          <a:chExt cx="0" cy="0"/>
        </a:xfrm>
      </p:grpSpPr>
      <p:sp>
        <p:nvSpPr>
          <p:cNvPr id="352" name="Google Shape;352;p18"/>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353" name="Google Shape;353;p18"/>
          <p:cNvSpPr/>
          <p:nvPr/>
        </p:nvSpPr>
        <p:spPr>
          <a:xfrm>
            <a:off x="458800" y="1617750"/>
            <a:ext cx="8229600" cy="343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
    <p:spTree>
      <p:nvGrpSpPr>
        <p:cNvPr id="354" name="Shape 354"/>
        <p:cNvGrpSpPr/>
        <p:nvPr/>
      </p:nvGrpSpPr>
      <p:grpSpPr>
        <a:xfrm>
          <a:off x="0" y="0"/>
          <a:ext cx="0" cy="0"/>
          <a:chOff x="0" y="0"/>
          <a:chExt cx="0" cy="0"/>
        </a:xfrm>
      </p:grpSpPr>
      <p:sp>
        <p:nvSpPr>
          <p:cNvPr id="355" name="Google Shape;355;p19"/>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356" name="Google Shape;356;p19"/>
          <p:cNvSpPr/>
          <p:nvPr/>
        </p:nvSpPr>
        <p:spPr>
          <a:xfrm>
            <a:off x="2387550" y="1360275"/>
            <a:ext cx="6928800" cy="323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rot="5400000">
            <a:off x="348159" y="4256093"/>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rot="8100000">
            <a:off x="1011241" y="2837385"/>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rot="8100000">
            <a:off x="1011241" y="3129494"/>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rot="5400000">
            <a:off x="7309359" y="4256093"/>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rot="8100000">
            <a:off x="7972441" y="2837385"/>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rot="8100000">
            <a:off x="7972441" y="3129494"/>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19"/>
          <p:cNvGrpSpPr/>
          <p:nvPr/>
        </p:nvGrpSpPr>
        <p:grpSpPr>
          <a:xfrm rot="-5400000">
            <a:off x="7886297" y="2775027"/>
            <a:ext cx="2009551" cy="401195"/>
            <a:chOff x="2480672" y="4589902"/>
            <a:chExt cx="2009551" cy="401195"/>
          </a:xfrm>
        </p:grpSpPr>
        <p:sp>
          <p:nvSpPr>
            <p:cNvPr id="364" name="Google Shape;364;p19"/>
            <p:cNvSpPr/>
            <p:nvPr/>
          </p:nvSpPr>
          <p:spPr>
            <a:xfrm rot="10800000">
              <a:off x="2752323" y="4595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rot="10800000">
              <a:off x="2480672" y="4595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rot="10800000">
              <a:off x="2752323" y="4883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rot="10800000">
              <a:off x="2480672" y="4883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rot="10800000">
              <a:off x="3295623" y="45916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rot="10800000">
              <a:off x="3023972" y="45916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rot="10800000">
              <a:off x="3295623" y="48796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rot="10800000">
              <a:off x="3023972" y="48796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rot="10800000">
              <a:off x="3838923" y="4593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rot="10800000">
              <a:off x="3567272" y="4593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rot="10800000">
              <a:off x="3838923" y="4881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rot="10800000">
              <a:off x="3567272" y="4881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rot="10800000">
              <a:off x="4382223" y="45899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rot="10800000">
              <a:off x="4110572" y="45899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rot="10800000">
              <a:off x="4382223" y="48779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rot="10800000">
              <a:off x="4110572" y="48779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19"/>
          <p:cNvSpPr/>
          <p:nvPr/>
        </p:nvSpPr>
        <p:spPr>
          <a:xfrm>
            <a:off x="8112225" y="-325550"/>
            <a:ext cx="1466700" cy="146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
    <p:spTree>
      <p:nvGrpSpPr>
        <p:cNvPr id="381" name="Shape 381"/>
        <p:cNvGrpSpPr/>
        <p:nvPr/>
      </p:nvGrpSpPr>
      <p:grpSpPr>
        <a:xfrm>
          <a:off x="0" y="0"/>
          <a:ext cx="0" cy="0"/>
          <a:chOff x="0" y="0"/>
          <a:chExt cx="0" cy="0"/>
        </a:xfrm>
      </p:grpSpPr>
      <p:sp>
        <p:nvSpPr>
          <p:cNvPr id="382" name="Google Shape;382;p20"/>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383" name="Google Shape;383;p20"/>
          <p:cNvSpPr/>
          <p:nvPr/>
        </p:nvSpPr>
        <p:spPr>
          <a:xfrm>
            <a:off x="7581005" y="723350"/>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rot="2700000">
            <a:off x="6837897" y="71092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rot="2700000">
            <a:off x="7130006" y="71092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4661750" y="1821800"/>
            <a:ext cx="4654500" cy="102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4661750" y="2982675"/>
            <a:ext cx="4654500" cy="102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99550" y="263725"/>
            <a:ext cx="8958900" cy="46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2416650" y="2247800"/>
            <a:ext cx="4310700" cy="61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4060050" y="1517000"/>
            <a:ext cx="1023900" cy="61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 name="Google Shape;17;p3"/>
          <p:cNvSpPr txBox="1"/>
          <p:nvPr>
            <p:ph idx="1" type="subTitle"/>
          </p:nvPr>
        </p:nvSpPr>
        <p:spPr>
          <a:xfrm>
            <a:off x="2416650" y="2839775"/>
            <a:ext cx="4310700" cy="802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p:nvPr/>
        </p:nvSpPr>
        <p:spPr>
          <a:xfrm rot="10800000">
            <a:off x="4" y="4428925"/>
            <a:ext cx="1835100" cy="24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7308904" y="458875"/>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_1">
    <p:spTree>
      <p:nvGrpSpPr>
        <p:cNvPr id="388" name="Shape 388"/>
        <p:cNvGrpSpPr/>
        <p:nvPr/>
      </p:nvGrpSpPr>
      <p:grpSpPr>
        <a:xfrm>
          <a:off x="0" y="0"/>
          <a:ext cx="0" cy="0"/>
          <a:chOff x="0" y="0"/>
          <a:chExt cx="0" cy="0"/>
        </a:xfrm>
      </p:grpSpPr>
      <p:sp>
        <p:nvSpPr>
          <p:cNvPr id="389" name="Google Shape;389;p21"/>
          <p:cNvSpPr txBox="1"/>
          <p:nvPr>
            <p:ph type="title"/>
          </p:nvPr>
        </p:nvSpPr>
        <p:spPr>
          <a:xfrm>
            <a:off x="720000" y="570550"/>
            <a:ext cx="4071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390" name="Google Shape;390;p21"/>
          <p:cNvGrpSpPr/>
          <p:nvPr/>
        </p:nvGrpSpPr>
        <p:grpSpPr>
          <a:xfrm rot="-5400000">
            <a:off x="6851597" y="2370727"/>
            <a:ext cx="4182751" cy="402045"/>
            <a:chOff x="-79178" y="4632327"/>
            <a:chExt cx="4182751" cy="402045"/>
          </a:xfrm>
        </p:grpSpPr>
        <p:sp>
          <p:nvSpPr>
            <p:cNvPr id="391" name="Google Shape;391;p21"/>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21"/>
          <p:cNvSpPr/>
          <p:nvPr/>
        </p:nvSpPr>
        <p:spPr>
          <a:xfrm rot="-5400000">
            <a:off x="4239150" y="1848975"/>
            <a:ext cx="4233300" cy="297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424" name="Shape 424"/>
        <p:cNvGrpSpPr/>
        <p:nvPr/>
      </p:nvGrpSpPr>
      <p:grpSpPr>
        <a:xfrm>
          <a:off x="0" y="0"/>
          <a:ext cx="0" cy="0"/>
          <a:chOff x="0" y="0"/>
          <a:chExt cx="0" cy="0"/>
        </a:xfrm>
      </p:grpSpPr>
      <p:sp>
        <p:nvSpPr>
          <p:cNvPr id="425" name="Google Shape;425;p22"/>
          <p:cNvSpPr txBox="1"/>
          <p:nvPr>
            <p:ph idx="1" type="subTitle"/>
          </p:nvPr>
        </p:nvSpPr>
        <p:spPr>
          <a:xfrm>
            <a:off x="3686475" y="1931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22"/>
          <p:cNvSpPr txBox="1"/>
          <p:nvPr>
            <p:ph idx="2" type="subTitle"/>
          </p:nvPr>
        </p:nvSpPr>
        <p:spPr>
          <a:xfrm>
            <a:off x="3329175" y="2270575"/>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7" name="Google Shape;427;p22"/>
          <p:cNvSpPr txBox="1"/>
          <p:nvPr>
            <p:ph idx="3" type="subTitle"/>
          </p:nvPr>
        </p:nvSpPr>
        <p:spPr>
          <a:xfrm>
            <a:off x="6301200" y="1931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8" name="Google Shape;428;p22"/>
          <p:cNvSpPr txBox="1"/>
          <p:nvPr>
            <p:ph idx="4" type="subTitle"/>
          </p:nvPr>
        </p:nvSpPr>
        <p:spPr>
          <a:xfrm>
            <a:off x="5943900" y="2270575"/>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9" name="Google Shape;429;p22"/>
          <p:cNvSpPr txBox="1"/>
          <p:nvPr>
            <p:ph idx="5" type="subTitle"/>
          </p:nvPr>
        </p:nvSpPr>
        <p:spPr>
          <a:xfrm>
            <a:off x="1077300" y="1931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0" name="Google Shape;430;p22"/>
          <p:cNvSpPr txBox="1"/>
          <p:nvPr>
            <p:ph idx="6" type="subTitle"/>
          </p:nvPr>
        </p:nvSpPr>
        <p:spPr>
          <a:xfrm>
            <a:off x="720000" y="227065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1" name="Google Shape;431;p22"/>
          <p:cNvSpPr txBox="1"/>
          <p:nvPr>
            <p:ph idx="7" type="subTitle"/>
          </p:nvPr>
        </p:nvSpPr>
        <p:spPr>
          <a:xfrm>
            <a:off x="3686475" y="3529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2" name="Google Shape;432;p22"/>
          <p:cNvSpPr txBox="1"/>
          <p:nvPr>
            <p:ph idx="8" type="subTitle"/>
          </p:nvPr>
        </p:nvSpPr>
        <p:spPr>
          <a:xfrm>
            <a:off x="3329175" y="387270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22"/>
          <p:cNvSpPr txBox="1"/>
          <p:nvPr>
            <p:ph idx="9" type="subTitle"/>
          </p:nvPr>
        </p:nvSpPr>
        <p:spPr>
          <a:xfrm>
            <a:off x="6301200" y="3529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4" name="Google Shape;434;p22"/>
          <p:cNvSpPr txBox="1"/>
          <p:nvPr>
            <p:ph idx="13" type="subTitle"/>
          </p:nvPr>
        </p:nvSpPr>
        <p:spPr>
          <a:xfrm>
            <a:off x="5943900" y="387270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22"/>
          <p:cNvSpPr txBox="1"/>
          <p:nvPr>
            <p:ph idx="14" type="subTitle"/>
          </p:nvPr>
        </p:nvSpPr>
        <p:spPr>
          <a:xfrm>
            <a:off x="1077300" y="3529325"/>
            <a:ext cx="1765500" cy="44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Open Sans"/>
              <a:buNone/>
              <a:defRPr b="1" sz="2000">
                <a:latin typeface="Oswald"/>
                <a:ea typeface="Oswald"/>
                <a:cs typeface="Oswald"/>
                <a:sym typeface="Oswa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6" name="Google Shape;436;p22"/>
          <p:cNvSpPr txBox="1"/>
          <p:nvPr>
            <p:ph idx="15" type="subTitle"/>
          </p:nvPr>
        </p:nvSpPr>
        <p:spPr>
          <a:xfrm>
            <a:off x="720000" y="3872700"/>
            <a:ext cx="2480100" cy="55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7" name="Google Shape;437;p22"/>
          <p:cNvSpPr txBox="1"/>
          <p:nvPr>
            <p:ph type="title"/>
          </p:nvPr>
        </p:nvSpPr>
        <p:spPr>
          <a:xfrm>
            <a:off x="720000" y="570550"/>
            <a:ext cx="30348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438" name="Google Shape;438;p22"/>
          <p:cNvSpPr/>
          <p:nvPr/>
        </p:nvSpPr>
        <p:spPr>
          <a:xfrm rot="5400000">
            <a:off x="-410966" y="4262568"/>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rot="8100000">
            <a:off x="252116" y="2843860"/>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rot="8100000">
            <a:off x="252116" y="313596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rot="-5400000">
            <a:off x="7978737" y="675604"/>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rot="-2700000">
            <a:off x="8641916" y="2069373"/>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rot="-2700000">
            <a:off x="8641916" y="1777264"/>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444" name="Shape 444"/>
        <p:cNvGrpSpPr/>
        <p:nvPr/>
      </p:nvGrpSpPr>
      <p:grpSpPr>
        <a:xfrm>
          <a:off x="0" y="0"/>
          <a:ext cx="0" cy="0"/>
          <a:chOff x="0" y="0"/>
          <a:chExt cx="0" cy="0"/>
        </a:xfrm>
      </p:grpSpPr>
      <p:sp>
        <p:nvSpPr>
          <p:cNvPr id="445" name="Google Shape;445;p23"/>
          <p:cNvSpPr/>
          <p:nvPr/>
        </p:nvSpPr>
        <p:spPr>
          <a:xfrm>
            <a:off x="445375" y="-110100"/>
            <a:ext cx="3935700" cy="453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txBox="1"/>
          <p:nvPr>
            <p:ph type="title"/>
          </p:nvPr>
        </p:nvSpPr>
        <p:spPr>
          <a:xfrm>
            <a:off x="894975" y="823125"/>
            <a:ext cx="2659500" cy="692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7" name="Google Shape;447;p23"/>
          <p:cNvSpPr txBox="1"/>
          <p:nvPr/>
        </p:nvSpPr>
        <p:spPr>
          <a:xfrm>
            <a:off x="901075" y="3058475"/>
            <a:ext cx="3351000" cy="67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accent1"/>
                </a:solidFill>
                <a:latin typeface="Montserrat"/>
                <a:ea typeface="Montserrat"/>
                <a:cs typeface="Montserrat"/>
                <a:sym typeface="Montserrat"/>
              </a:rPr>
              <a:t>CREDITS: This presentation template was created by </a:t>
            </a:r>
            <a:r>
              <a:rPr b="1" lang="en" sz="1100">
                <a:solidFill>
                  <a:schemeClr val="accent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1"/>
                </a:solidFill>
                <a:latin typeface="Montserrat"/>
                <a:ea typeface="Montserrat"/>
                <a:cs typeface="Montserrat"/>
                <a:sym typeface="Montserrat"/>
              </a:rPr>
              <a:t>, including icons b</a:t>
            </a:r>
            <a:r>
              <a:rPr lang="en" sz="1100">
                <a:solidFill>
                  <a:schemeClr val="accent1"/>
                </a:solidFill>
                <a:latin typeface="Montserrat"/>
                <a:ea typeface="Montserrat"/>
                <a:cs typeface="Montserrat"/>
                <a:sym typeface="Montserrat"/>
              </a:rPr>
              <a:t>y</a:t>
            </a:r>
            <a:r>
              <a:rPr lang="en" sz="1100">
                <a:solidFill>
                  <a:schemeClr val="accent1"/>
                </a:solidFill>
                <a:latin typeface="Montserrat"/>
                <a:ea typeface="Montserrat"/>
                <a:cs typeface="Montserrat"/>
                <a:sym typeface="Montserrat"/>
              </a:rPr>
              <a:t> </a:t>
            </a:r>
            <a:r>
              <a:rPr b="1" lang="en" sz="1100">
                <a:solidFill>
                  <a:schemeClr val="accent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1"/>
                </a:solidFill>
                <a:latin typeface="Montserrat"/>
                <a:ea typeface="Montserrat"/>
                <a:cs typeface="Montserrat"/>
                <a:sym typeface="Montserrat"/>
              </a:rPr>
              <a:t>, infographics &amp; images by </a:t>
            </a:r>
            <a:r>
              <a:rPr b="1" lang="en" sz="1100">
                <a:solidFill>
                  <a:schemeClr val="accent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1"/>
              </a:solidFill>
              <a:latin typeface="Montserrat"/>
              <a:ea typeface="Montserrat"/>
              <a:cs typeface="Montserrat"/>
              <a:sym typeface="Montserrat"/>
            </a:endParaRPr>
          </a:p>
        </p:txBody>
      </p:sp>
      <p:sp>
        <p:nvSpPr>
          <p:cNvPr id="448" name="Google Shape;448;p23"/>
          <p:cNvSpPr txBox="1"/>
          <p:nvPr>
            <p:ph idx="1" type="subTitle"/>
          </p:nvPr>
        </p:nvSpPr>
        <p:spPr>
          <a:xfrm>
            <a:off x="901075" y="3678775"/>
            <a:ext cx="3024300" cy="357600"/>
          </a:xfrm>
          <a:prstGeom prst="rect">
            <a:avLst/>
          </a:prstGeom>
        </p:spPr>
        <p:txBody>
          <a:bodyPr anchorCtr="0" anchor="t" bIns="91425" lIns="91425" spcFirstLastPara="1" rIns="91425" wrap="square" tIns="91425">
            <a:noAutofit/>
          </a:bodyPr>
          <a:lstStyle>
            <a:lvl1pPr lvl="0" rtl="0">
              <a:spcBef>
                <a:spcPts val="0"/>
              </a:spcBef>
              <a:spcAft>
                <a:spcPts val="0"/>
              </a:spcAft>
              <a:buSzPts val="1100"/>
              <a:buNone/>
              <a:defRPr sz="11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9" name="Google Shape;449;p23"/>
          <p:cNvSpPr txBox="1"/>
          <p:nvPr>
            <p:ph idx="2" type="subTitle"/>
          </p:nvPr>
        </p:nvSpPr>
        <p:spPr>
          <a:xfrm>
            <a:off x="901075" y="1444825"/>
            <a:ext cx="3395400" cy="986400"/>
          </a:xfrm>
          <a:prstGeom prst="rect">
            <a:avLst/>
          </a:prstGeom>
        </p:spPr>
        <p:txBody>
          <a:bodyPr anchorCtr="0" anchor="t" bIns="91425" lIns="91425" spcFirstLastPara="1" rIns="91425" wrap="square" tIns="91425">
            <a:noAutofit/>
          </a:bodyPr>
          <a:lstStyle>
            <a:lvl1pPr lvl="0" rtl="0">
              <a:spcBef>
                <a:spcPts val="0"/>
              </a:spcBef>
              <a:spcAft>
                <a:spcPts val="0"/>
              </a:spcAft>
              <a:buSzPts val="1100"/>
              <a:buNone/>
              <a:defRPr>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0" name="Google Shape;450;p23"/>
          <p:cNvSpPr/>
          <p:nvPr/>
        </p:nvSpPr>
        <p:spPr>
          <a:xfrm>
            <a:off x="7581005" y="272500"/>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rot="2700000">
            <a:off x="6837897" y="26007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rot="2700000">
            <a:off x="7130006" y="26007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
    <p:spTree>
      <p:nvGrpSpPr>
        <p:cNvPr id="453" name="Shape 453"/>
        <p:cNvGrpSpPr/>
        <p:nvPr/>
      </p:nvGrpSpPr>
      <p:grpSpPr>
        <a:xfrm>
          <a:off x="0" y="0"/>
          <a:ext cx="0" cy="0"/>
          <a:chOff x="0" y="0"/>
          <a:chExt cx="0" cy="0"/>
        </a:xfrm>
      </p:grpSpPr>
      <p:sp>
        <p:nvSpPr>
          <p:cNvPr id="454" name="Google Shape;454;p24"/>
          <p:cNvSpPr txBox="1"/>
          <p:nvPr>
            <p:ph type="title"/>
          </p:nvPr>
        </p:nvSpPr>
        <p:spPr>
          <a:xfrm>
            <a:off x="720000" y="570550"/>
            <a:ext cx="46926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CUSTOM_6">
    <p:spTree>
      <p:nvGrpSpPr>
        <p:cNvPr id="455" name="Shape 455"/>
        <p:cNvGrpSpPr/>
        <p:nvPr/>
      </p:nvGrpSpPr>
      <p:grpSpPr>
        <a:xfrm>
          <a:off x="0" y="0"/>
          <a:ext cx="0" cy="0"/>
          <a:chOff x="0" y="0"/>
          <a:chExt cx="0" cy="0"/>
        </a:xfrm>
      </p:grpSpPr>
      <p:sp>
        <p:nvSpPr>
          <p:cNvPr id="456" name="Google Shape;456;p25"/>
          <p:cNvSpPr/>
          <p:nvPr/>
        </p:nvSpPr>
        <p:spPr>
          <a:xfrm>
            <a:off x="-191275" y="1767950"/>
            <a:ext cx="7545300" cy="188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txBox="1"/>
          <p:nvPr>
            <p:ph type="title"/>
          </p:nvPr>
        </p:nvSpPr>
        <p:spPr>
          <a:xfrm>
            <a:off x="720000" y="570550"/>
            <a:ext cx="4536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458" name="Google Shape;458;p25"/>
          <p:cNvSpPr txBox="1"/>
          <p:nvPr>
            <p:ph idx="1" type="body"/>
          </p:nvPr>
        </p:nvSpPr>
        <p:spPr>
          <a:xfrm>
            <a:off x="1819200" y="2422100"/>
            <a:ext cx="5536500" cy="1031400"/>
          </a:xfrm>
          <a:prstGeom prst="rect">
            <a:avLst/>
          </a:prstGeom>
        </p:spPr>
        <p:txBody>
          <a:bodyPr anchorCtr="0" anchor="t" bIns="91425" lIns="91425" spcFirstLastPara="1" rIns="91425" wrap="square" tIns="91425">
            <a:noAutofit/>
          </a:bodyPr>
          <a:lstStyle>
            <a:lvl1pPr indent="-317500" lvl="0" marL="457200" marR="50800" rtl="0">
              <a:lnSpc>
                <a:spcPct val="166000"/>
              </a:lnSpc>
              <a:spcBef>
                <a:spcPts val="0"/>
              </a:spcBef>
              <a:spcAft>
                <a:spcPts val="0"/>
              </a:spcAft>
              <a:buSzPts val="14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59" name="Google Shape;459;p25"/>
          <p:cNvSpPr txBox="1"/>
          <p:nvPr>
            <p:ph idx="2" type="subTitle"/>
          </p:nvPr>
        </p:nvSpPr>
        <p:spPr>
          <a:xfrm>
            <a:off x="1819200" y="1959200"/>
            <a:ext cx="3027300" cy="4629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Oswald"/>
              <a:buNone/>
              <a:defRPr b="1" sz="2000">
                <a:latin typeface="Oswald"/>
                <a:ea typeface="Oswald"/>
                <a:cs typeface="Oswald"/>
                <a:sym typeface="Oswald"/>
              </a:defRPr>
            </a:lvl1pPr>
            <a:lvl2pPr lvl="1">
              <a:spcBef>
                <a:spcPts val="0"/>
              </a:spcBef>
              <a:spcAft>
                <a:spcPts val="0"/>
              </a:spcAft>
              <a:buSzPts val="2000"/>
              <a:buFont typeface="Oswald"/>
              <a:buNone/>
              <a:defRPr b="1" sz="2000">
                <a:latin typeface="Oswald"/>
                <a:ea typeface="Oswald"/>
                <a:cs typeface="Oswald"/>
                <a:sym typeface="Oswald"/>
              </a:defRPr>
            </a:lvl2pPr>
            <a:lvl3pPr lvl="2">
              <a:spcBef>
                <a:spcPts val="0"/>
              </a:spcBef>
              <a:spcAft>
                <a:spcPts val="0"/>
              </a:spcAft>
              <a:buSzPts val="2000"/>
              <a:buFont typeface="Oswald"/>
              <a:buNone/>
              <a:defRPr b="1" sz="2000">
                <a:latin typeface="Oswald"/>
                <a:ea typeface="Oswald"/>
                <a:cs typeface="Oswald"/>
                <a:sym typeface="Oswald"/>
              </a:defRPr>
            </a:lvl3pPr>
            <a:lvl4pPr lvl="3">
              <a:spcBef>
                <a:spcPts val="0"/>
              </a:spcBef>
              <a:spcAft>
                <a:spcPts val="0"/>
              </a:spcAft>
              <a:buSzPts val="2000"/>
              <a:buFont typeface="Oswald"/>
              <a:buNone/>
              <a:defRPr b="1" sz="2000">
                <a:latin typeface="Oswald"/>
                <a:ea typeface="Oswald"/>
                <a:cs typeface="Oswald"/>
                <a:sym typeface="Oswald"/>
              </a:defRPr>
            </a:lvl4pPr>
            <a:lvl5pPr lvl="4">
              <a:spcBef>
                <a:spcPts val="0"/>
              </a:spcBef>
              <a:spcAft>
                <a:spcPts val="0"/>
              </a:spcAft>
              <a:buSzPts val="2000"/>
              <a:buFont typeface="Oswald"/>
              <a:buNone/>
              <a:defRPr b="1" sz="2000">
                <a:latin typeface="Oswald"/>
                <a:ea typeface="Oswald"/>
                <a:cs typeface="Oswald"/>
                <a:sym typeface="Oswald"/>
              </a:defRPr>
            </a:lvl5pPr>
            <a:lvl6pPr lvl="5">
              <a:spcBef>
                <a:spcPts val="0"/>
              </a:spcBef>
              <a:spcAft>
                <a:spcPts val="0"/>
              </a:spcAft>
              <a:buSzPts val="2000"/>
              <a:buFont typeface="Oswald"/>
              <a:buNone/>
              <a:defRPr b="1" sz="2000">
                <a:latin typeface="Oswald"/>
                <a:ea typeface="Oswald"/>
                <a:cs typeface="Oswald"/>
                <a:sym typeface="Oswald"/>
              </a:defRPr>
            </a:lvl6pPr>
            <a:lvl7pPr lvl="6">
              <a:spcBef>
                <a:spcPts val="0"/>
              </a:spcBef>
              <a:spcAft>
                <a:spcPts val="0"/>
              </a:spcAft>
              <a:buSzPts val="2000"/>
              <a:buFont typeface="Oswald"/>
              <a:buNone/>
              <a:defRPr b="1" sz="2000">
                <a:latin typeface="Oswald"/>
                <a:ea typeface="Oswald"/>
                <a:cs typeface="Oswald"/>
                <a:sym typeface="Oswald"/>
              </a:defRPr>
            </a:lvl7pPr>
            <a:lvl8pPr lvl="7">
              <a:spcBef>
                <a:spcPts val="0"/>
              </a:spcBef>
              <a:spcAft>
                <a:spcPts val="0"/>
              </a:spcAft>
              <a:buSzPts val="2000"/>
              <a:buFont typeface="Oswald"/>
              <a:buNone/>
              <a:defRPr b="1" sz="2000">
                <a:latin typeface="Oswald"/>
                <a:ea typeface="Oswald"/>
                <a:cs typeface="Oswald"/>
                <a:sym typeface="Oswald"/>
              </a:defRPr>
            </a:lvl8pPr>
            <a:lvl9pPr lvl="8">
              <a:spcBef>
                <a:spcPts val="0"/>
              </a:spcBef>
              <a:spcAft>
                <a:spcPts val="0"/>
              </a:spcAft>
              <a:buSzPts val="2000"/>
              <a:buFont typeface="Oswald"/>
              <a:buNone/>
              <a:defRPr b="1" sz="2000">
                <a:latin typeface="Oswald"/>
                <a:ea typeface="Oswald"/>
                <a:cs typeface="Oswald"/>
                <a:sym typeface="Oswald"/>
              </a:defRPr>
            </a:lvl9pPr>
          </a:lstStyle>
          <a:p/>
        </p:txBody>
      </p:sp>
      <p:sp>
        <p:nvSpPr>
          <p:cNvPr id="460" name="Google Shape;460;p25"/>
          <p:cNvSpPr/>
          <p:nvPr/>
        </p:nvSpPr>
        <p:spPr>
          <a:xfrm>
            <a:off x="7954375" y="-224475"/>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rot="5400000">
            <a:off x="7653104" y="4101600"/>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rot="8100000">
            <a:off x="8431708" y="24359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rot="8100000">
            <a:off x="8431708" y="2778917"/>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361400" y="4161625"/>
            <a:ext cx="1460700" cy="1460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3">
  <p:cSld name="CUSTOM_6_1">
    <p:spTree>
      <p:nvGrpSpPr>
        <p:cNvPr id="465" name="Shape 465"/>
        <p:cNvGrpSpPr/>
        <p:nvPr/>
      </p:nvGrpSpPr>
      <p:grpSpPr>
        <a:xfrm>
          <a:off x="0" y="0"/>
          <a:ext cx="0" cy="0"/>
          <a:chOff x="0" y="0"/>
          <a:chExt cx="0" cy="0"/>
        </a:xfrm>
      </p:grpSpPr>
      <p:sp>
        <p:nvSpPr>
          <p:cNvPr id="466" name="Google Shape;466;p26"/>
          <p:cNvSpPr/>
          <p:nvPr/>
        </p:nvSpPr>
        <p:spPr>
          <a:xfrm>
            <a:off x="-191275" y="1767950"/>
            <a:ext cx="7545300" cy="188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txBox="1"/>
          <p:nvPr>
            <p:ph type="title"/>
          </p:nvPr>
        </p:nvSpPr>
        <p:spPr>
          <a:xfrm>
            <a:off x="720000" y="570550"/>
            <a:ext cx="4536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468" name="Google Shape;468;p26"/>
          <p:cNvSpPr txBox="1"/>
          <p:nvPr>
            <p:ph idx="1" type="body"/>
          </p:nvPr>
        </p:nvSpPr>
        <p:spPr>
          <a:xfrm>
            <a:off x="1819200" y="2422100"/>
            <a:ext cx="5704200" cy="1031400"/>
          </a:xfrm>
          <a:prstGeom prst="rect">
            <a:avLst/>
          </a:prstGeom>
        </p:spPr>
        <p:txBody>
          <a:bodyPr anchorCtr="0" anchor="t" bIns="91425" lIns="91425" spcFirstLastPara="1" rIns="91425" wrap="square" tIns="91425">
            <a:noAutofit/>
          </a:bodyPr>
          <a:lstStyle>
            <a:lvl1pPr indent="-317500" lvl="0" marL="457200" marR="50800" rtl="0">
              <a:lnSpc>
                <a:spcPct val="166000"/>
              </a:lnSpc>
              <a:spcBef>
                <a:spcPts val="0"/>
              </a:spcBef>
              <a:spcAft>
                <a:spcPts val="0"/>
              </a:spcAft>
              <a:buSzPts val="14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69" name="Google Shape;469;p26"/>
          <p:cNvSpPr txBox="1"/>
          <p:nvPr>
            <p:ph idx="2" type="subTitle"/>
          </p:nvPr>
        </p:nvSpPr>
        <p:spPr>
          <a:xfrm>
            <a:off x="1819200" y="1959200"/>
            <a:ext cx="3027300" cy="462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Oswald"/>
              <a:buNone/>
              <a:defRPr b="1" sz="2000">
                <a:latin typeface="Oswald"/>
                <a:ea typeface="Oswald"/>
                <a:cs typeface="Oswald"/>
                <a:sym typeface="Oswald"/>
              </a:defRPr>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p:txBody>
      </p:sp>
      <p:sp>
        <p:nvSpPr>
          <p:cNvPr id="470" name="Google Shape;470;p26"/>
          <p:cNvSpPr/>
          <p:nvPr/>
        </p:nvSpPr>
        <p:spPr>
          <a:xfrm rot="5400000">
            <a:off x="7653104" y="4101600"/>
            <a:ext cx="1835100" cy="24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rot="8100000">
            <a:off x="8431708" y="2435954"/>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rot="8100000">
            <a:off x="8431708" y="2778917"/>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8126075" y="-508950"/>
            <a:ext cx="1460700" cy="1460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327625" y="3971150"/>
            <a:ext cx="1525500" cy="152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475" name="Shape 475"/>
        <p:cNvGrpSpPr/>
        <p:nvPr/>
      </p:nvGrpSpPr>
      <p:grpSpPr>
        <a:xfrm>
          <a:off x="0" y="0"/>
          <a:ext cx="0" cy="0"/>
          <a:chOff x="0" y="0"/>
          <a:chExt cx="0" cy="0"/>
        </a:xfrm>
      </p:grpSpPr>
      <p:sp>
        <p:nvSpPr>
          <p:cNvPr id="476" name="Google Shape;476;p27"/>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rot="8100000">
            <a:off x="417164" y="2095270"/>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rot="8100000">
            <a:off x="417164" y="2493027"/>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rot="5400000">
            <a:off x="7622588" y="807450"/>
            <a:ext cx="1904100" cy="289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rot="8100000">
            <a:off x="8423064" y="209527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rot="8100000">
            <a:off x="8423064" y="2493027"/>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7"/>
          <p:cNvGrpSpPr/>
          <p:nvPr/>
        </p:nvGrpSpPr>
        <p:grpSpPr>
          <a:xfrm>
            <a:off x="2480622" y="4633877"/>
            <a:ext cx="4182751" cy="402045"/>
            <a:chOff x="-79178" y="4632327"/>
            <a:chExt cx="4182751" cy="402045"/>
          </a:xfrm>
        </p:grpSpPr>
        <p:sp>
          <p:nvSpPr>
            <p:cNvPr id="483" name="Google Shape;483;p27"/>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
    <p:spTree>
      <p:nvGrpSpPr>
        <p:cNvPr id="515" name="Shape 515"/>
        <p:cNvGrpSpPr/>
        <p:nvPr/>
      </p:nvGrpSpPr>
      <p:grpSpPr>
        <a:xfrm>
          <a:off x="0" y="0"/>
          <a:ext cx="0" cy="0"/>
          <a:chOff x="0" y="0"/>
          <a:chExt cx="0" cy="0"/>
        </a:xfrm>
      </p:grpSpPr>
      <p:sp>
        <p:nvSpPr>
          <p:cNvPr id="516" name="Google Shape;516;p28"/>
          <p:cNvSpPr/>
          <p:nvPr/>
        </p:nvSpPr>
        <p:spPr>
          <a:xfrm>
            <a:off x="7943750" y="3658401"/>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rot="2700000">
            <a:off x="7250217" y="364597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rot="2700000">
            <a:off x="7542326" y="364597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28"/>
          <p:cNvGrpSpPr/>
          <p:nvPr/>
        </p:nvGrpSpPr>
        <p:grpSpPr>
          <a:xfrm rot="10800000">
            <a:off x="2480625" y="283675"/>
            <a:ext cx="4182751" cy="402045"/>
            <a:chOff x="-79178" y="4632327"/>
            <a:chExt cx="4182751" cy="402045"/>
          </a:xfrm>
        </p:grpSpPr>
        <p:sp>
          <p:nvSpPr>
            <p:cNvPr id="520" name="Google Shape;520;p28"/>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28"/>
          <p:cNvSpPr/>
          <p:nvPr/>
        </p:nvSpPr>
        <p:spPr>
          <a:xfrm rot="10800000">
            <a:off x="-9" y="3556898"/>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572700" y="1211475"/>
            <a:ext cx="7998600" cy="407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20000" y="570550"/>
            <a:ext cx="4997400" cy="570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3" name="Google Shape;23;p4"/>
          <p:cNvSpPr txBox="1"/>
          <p:nvPr>
            <p:ph idx="1" type="body"/>
          </p:nvPr>
        </p:nvSpPr>
        <p:spPr>
          <a:xfrm>
            <a:off x="720000" y="1268175"/>
            <a:ext cx="7704000" cy="3300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642D10"/>
              </a:buClr>
              <a:buSzPts val="1200"/>
              <a:buFont typeface="Oswald"/>
              <a:buAutoNum type="arabicPeriod"/>
              <a:defRPr sz="1200"/>
            </a:lvl1pPr>
            <a:lvl2pPr indent="-304800" lvl="1" marL="914400">
              <a:spcBef>
                <a:spcPts val="0"/>
              </a:spcBef>
              <a:spcAft>
                <a:spcPts val="0"/>
              </a:spcAft>
              <a:buClr>
                <a:srgbClr val="642D10"/>
              </a:buClr>
              <a:buSzPts val="1200"/>
              <a:buFont typeface="Roboto Condensed Light"/>
              <a:buAutoNum type="alphaLcPeriod"/>
              <a:defRPr/>
            </a:lvl2pPr>
            <a:lvl3pPr indent="-304800" lvl="2" marL="1371600">
              <a:spcBef>
                <a:spcPts val="0"/>
              </a:spcBef>
              <a:spcAft>
                <a:spcPts val="0"/>
              </a:spcAft>
              <a:buClr>
                <a:srgbClr val="642D10"/>
              </a:buClr>
              <a:buSzPts val="1200"/>
              <a:buFont typeface="Roboto Condensed Light"/>
              <a:buAutoNum type="romanLcPeriod"/>
              <a:defRPr/>
            </a:lvl3pPr>
            <a:lvl4pPr indent="-304800" lvl="3" marL="1828800">
              <a:spcBef>
                <a:spcPts val="0"/>
              </a:spcBef>
              <a:spcAft>
                <a:spcPts val="0"/>
              </a:spcAft>
              <a:buClr>
                <a:srgbClr val="642D10"/>
              </a:buClr>
              <a:buSzPts val="1200"/>
              <a:buFont typeface="Roboto Condensed Light"/>
              <a:buAutoNum type="arabicPeriod"/>
              <a:defRPr/>
            </a:lvl4pPr>
            <a:lvl5pPr indent="-304800" lvl="4" marL="2286000">
              <a:spcBef>
                <a:spcPts val="0"/>
              </a:spcBef>
              <a:spcAft>
                <a:spcPts val="0"/>
              </a:spcAft>
              <a:buClr>
                <a:srgbClr val="642D10"/>
              </a:buClr>
              <a:buSzPts val="1200"/>
              <a:buFont typeface="Roboto Condensed Light"/>
              <a:buAutoNum type="alphaLcPeriod"/>
              <a:defRPr/>
            </a:lvl5pPr>
            <a:lvl6pPr indent="-304800" lvl="5" marL="2743200">
              <a:spcBef>
                <a:spcPts val="0"/>
              </a:spcBef>
              <a:spcAft>
                <a:spcPts val="0"/>
              </a:spcAft>
              <a:buClr>
                <a:srgbClr val="642D10"/>
              </a:buClr>
              <a:buSzPts val="1200"/>
              <a:buFont typeface="Roboto Condensed Light"/>
              <a:buAutoNum type="romanLcPeriod"/>
              <a:defRPr/>
            </a:lvl6pPr>
            <a:lvl7pPr indent="-304800" lvl="6" marL="3200400">
              <a:spcBef>
                <a:spcPts val="0"/>
              </a:spcBef>
              <a:spcAft>
                <a:spcPts val="0"/>
              </a:spcAft>
              <a:buClr>
                <a:srgbClr val="642D10"/>
              </a:buClr>
              <a:buSzPts val="1200"/>
              <a:buFont typeface="Roboto Condensed Light"/>
              <a:buAutoNum type="arabicPeriod"/>
              <a:defRPr/>
            </a:lvl7pPr>
            <a:lvl8pPr indent="-304800" lvl="7" marL="3657600">
              <a:spcBef>
                <a:spcPts val="0"/>
              </a:spcBef>
              <a:spcAft>
                <a:spcPts val="0"/>
              </a:spcAft>
              <a:buClr>
                <a:srgbClr val="642D10"/>
              </a:buClr>
              <a:buSzPts val="1200"/>
              <a:buFont typeface="Roboto Condensed Light"/>
              <a:buAutoNum type="alphaLcPeriod"/>
              <a:defRPr/>
            </a:lvl8pPr>
            <a:lvl9pPr indent="-304800" lvl="8" marL="4114800">
              <a:spcBef>
                <a:spcPts val="0"/>
              </a:spcBef>
              <a:spcAft>
                <a:spcPts val="0"/>
              </a:spcAft>
              <a:buClr>
                <a:srgbClr val="642D10"/>
              </a:buClr>
              <a:buSzPts val="1200"/>
              <a:buFont typeface="Roboto Condensed Light"/>
              <a:buAutoNum type="romanLcPeriod"/>
              <a:defRPr/>
            </a:lvl9pPr>
          </a:lstStyle>
          <a:p/>
        </p:txBody>
      </p:sp>
      <p:sp>
        <p:nvSpPr>
          <p:cNvPr id="24" name="Google Shape;24;p4"/>
          <p:cNvSpPr/>
          <p:nvPr/>
        </p:nvSpPr>
        <p:spPr>
          <a:xfrm>
            <a:off x="7581005" y="723350"/>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a:off x="2893525" y="3180300"/>
            <a:ext cx="4361100" cy="13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2885975" y="1497450"/>
            <a:ext cx="4361100" cy="13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idx="1" type="subTitle"/>
          </p:nvPr>
        </p:nvSpPr>
        <p:spPr>
          <a:xfrm>
            <a:off x="3007475" y="157290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5"/>
          <p:cNvSpPr txBox="1"/>
          <p:nvPr>
            <p:ph idx="2" type="subTitle"/>
          </p:nvPr>
        </p:nvSpPr>
        <p:spPr>
          <a:xfrm>
            <a:off x="3007475" y="1916747"/>
            <a:ext cx="413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p5"/>
          <p:cNvSpPr txBox="1"/>
          <p:nvPr>
            <p:ph hasCustomPrompt="1" type="title"/>
          </p:nvPr>
        </p:nvSpPr>
        <p:spPr>
          <a:xfrm>
            <a:off x="1889372" y="1572900"/>
            <a:ext cx="996600" cy="130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 name="Google Shape;33;p5"/>
          <p:cNvSpPr txBox="1"/>
          <p:nvPr>
            <p:ph idx="3" type="subTitle"/>
          </p:nvPr>
        </p:nvSpPr>
        <p:spPr>
          <a:xfrm>
            <a:off x="3007475" y="32628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5"/>
          <p:cNvSpPr txBox="1"/>
          <p:nvPr>
            <p:ph idx="4" type="subTitle"/>
          </p:nvPr>
        </p:nvSpPr>
        <p:spPr>
          <a:xfrm>
            <a:off x="3007475" y="3605800"/>
            <a:ext cx="413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5" name="Google Shape;35;p5"/>
          <p:cNvSpPr txBox="1"/>
          <p:nvPr>
            <p:ph hasCustomPrompt="1" idx="5" type="title"/>
          </p:nvPr>
        </p:nvSpPr>
        <p:spPr>
          <a:xfrm>
            <a:off x="1889372" y="3255750"/>
            <a:ext cx="996600" cy="130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6" name="Google Shape;36;p5"/>
          <p:cNvSpPr txBox="1"/>
          <p:nvPr>
            <p:ph idx="6" type="title"/>
          </p:nvPr>
        </p:nvSpPr>
        <p:spPr>
          <a:xfrm>
            <a:off x="720000" y="570550"/>
            <a:ext cx="2727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37" name="Google Shape;37;p5"/>
          <p:cNvSpPr/>
          <p:nvPr/>
        </p:nvSpPr>
        <p:spPr>
          <a:xfrm rot="5400000">
            <a:off x="7653104" y="4101600"/>
            <a:ext cx="1835100" cy="24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rot="8100000">
            <a:off x="8431708" y="2435954"/>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8100000">
            <a:off x="8431708" y="2778917"/>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8126075" y="-508950"/>
            <a:ext cx="1460700" cy="1460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228450" y="3778375"/>
            <a:ext cx="1525500" cy="152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20000" y="570550"/>
            <a:ext cx="4840500" cy="570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44" name="Google Shape;44;p6"/>
          <p:cNvSpPr/>
          <p:nvPr/>
        </p:nvSpPr>
        <p:spPr>
          <a:xfrm>
            <a:off x="7581005" y="723350"/>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6"/>
          <p:cNvGrpSpPr/>
          <p:nvPr/>
        </p:nvGrpSpPr>
        <p:grpSpPr>
          <a:xfrm>
            <a:off x="2480622" y="4718352"/>
            <a:ext cx="4182751" cy="402045"/>
            <a:chOff x="-79178" y="4632327"/>
            <a:chExt cx="4182751" cy="402045"/>
          </a:xfrm>
        </p:grpSpPr>
        <p:sp>
          <p:nvSpPr>
            <p:cNvPr id="48" name="Google Shape;48;p6"/>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7"/>
          <p:cNvSpPr/>
          <p:nvPr/>
        </p:nvSpPr>
        <p:spPr>
          <a:xfrm>
            <a:off x="-141700" y="1154800"/>
            <a:ext cx="5186100" cy="320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type="title"/>
          </p:nvPr>
        </p:nvSpPr>
        <p:spPr>
          <a:xfrm>
            <a:off x="720000" y="1890725"/>
            <a:ext cx="4169100" cy="5340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3" name="Google Shape;83;p7"/>
          <p:cNvSpPr txBox="1"/>
          <p:nvPr>
            <p:ph idx="1" type="subTitle"/>
          </p:nvPr>
        </p:nvSpPr>
        <p:spPr>
          <a:xfrm>
            <a:off x="720000" y="2424725"/>
            <a:ext cx="4169100" cy="1044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
          <p:cNvSpPr/>
          <p:nvPr/>
        </p:nvSpPr>
        <p:spPr>
          <a:xfrm rot="10800000">
            <a:off x="4" y="4428925"/>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rot="-8100000">
            <a:off x="2086695"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170050" y="-530400"/>
            <a:ext cx="1250400" cy="12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rot="-8100000">
            <a:off x="2429657"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 name="Shape 88"/>
        <p:cNvGrpSpPr/>
        <p:nvPr/>
      </p:nvGrpSpPr>
      <p:grpSpPr>
        <a:xfrm>
          <a:off x="0" y="0"/>
          <a:ext cx="0" cy="0"/>
          <a:chOff x="0" y="0"/>
          <a:chExt cx="0" cy="0"/>
        </a:xfrm>
      </p:grpSpPr>
      <p:sp>
        <p:nvSpPr>
          <p:cNvPr id="89" name="Google Shape;89;p8"/>
          <p:cNvSpPr/>
          <p:nvPr/>
        </p:nvSpPr>
        <p:spPr>
          <a:xfrm>
            <a:off x="1246900" y="-286175"/>
            <a:ext cx="6627000" cy="396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txBox="1"/>
          <p:nvPr>
            <p:ph type="title"/>
          </p:nvPr>
        </p:nvSpPr>
        <p:spPr>
          <a:xfrm>
            <a:off x="3134400" y="2966250"/>
            <a:ext cx="2875200" cy="472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2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1" name="Google Shape;91;p8"/>
          <p:cNvSpPr txBox="1"/>
          <p:nvPr>
            <p:ph idx="1" type="subTitle"/>
          </p:nvPr>
        </p:nvSpPr>
        <p:spPr>
          <a:xfrm>
            <a:off x="1231050" y="1704750"/>
            <a:ext cx="6681900" cy="103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700"/>
              <a:buNone/>
              <a:defRPr sz="2000"/>
            </a:lvl1pPr>
            <a:lvl2pPr lvl="1" algn="ctr">
              <a:spcBef>
                <a:spcPts val="0"/>
              </a:spcBef>
              <a:spcAft>
                <a:spcPts val="0"/>
              </a:spcAft>
              <a:buSzPts val="1700"/>
              <a:buNone/>
              <a:defRPr sz="1700"/>
            </a:lvl2pPr>
            <a:lvl3pPr lvl="2" algn="ctr">
              <a:spcBef>
                <a:spcPts val="0"/>
              </a:spcBef>
              <a:spcAft>
                <a:spcPts val="0"/>
              </a:spcAft>
              <a:buSzPts val="1700"/>
              <a:buNone/>
              <a:defRPr sz="1700"/>
            </a:lvl3pPr>
            <a:lvl4pPr lvl="3" algn="ctr">
              <a:spcBef>
                <a:spcPts val="0"/>
              </a:spcBef>
              <a:spcAft>
                <a:spcPts val="0"/>
              </a:spcAft>
              <a:buSzPts val="1700"/>
              <a:buNone/>
              <a:defRPr sz="1700"/>
            </a:lvl4pPr>
            <a:lvl5pPr lvl="4" algn="ctr">
              <a:spcBef>
                <a:spcPts val="0"/>
              </a:spcBef>
              <a:spcAft>
                <a:spcPts val="0"/>
              </a:spcAft>
              <a:buSzPts val="1700"/>
              <a:buNone/>
              <a:defRPr sz="1700"/>
            </a:lvl5pPr>
            <a:lvl6pPr lvl="5" algn="ctr">
              <a:spcBef>
                <a:spcPts val="0"/>
              </a:spcBef>
              <a:spcAft>
                <a:spcPts val="0"/>
              </a:spcAft>
              <a:buSzPts val="1700"/>
              <a:buNone/>
              <a:defRPr sz="1700"/>
            </a:lvl6pPr>
            <a:lvl7pPr lvl="6" algn="ctr">
              <a:spcBef>
                <a:spcPts val="0"/>
              </a:spcBef>
              <a:spcAft>
                <a:spcPts val="0"/>
              </a:spcAft>
              <a:buSzPts val="1700"/>
              <a:buNone/>
              <a:defRPr sz="1700"/>
            </a:lvl7pPr>
            <a:lvl8pPr lvl="7" algn="ctr">
              <a:spcBef>
                <a:spcPts val="0"/>
              </a:spcBef>
              <a:spcAft>
                <a:spcPts val="0"/>
              </a:spcAft>
              <a:buSzPts val="1700"/>
              <a:buNone/>
              <a:defRPr sz="1700"/>
            </a:lvl8pPr>
            <a:lvl9pPr lvl="8" algn="ctr">
              <a:spcBef>
                <a:spcPts val="0"/>
              </a:spcBef>
              <a:spcAft>
                <a:spcPts val="0"/>
              </a:spcAft>
              <a:buSzPts val="1700"/>
              <a:buNone/>
              <a:defRPr sz="1700"/>
            </a:lvl9pPr>
          </a:lstStyle>
          <a:p/>
        </p:txBody>
      </p:sp>
      <p:sp>
        <p:nvSpPr>
          <p:cNvPr id="92" name="Google Shape;92;p8"/>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rot="8100000">
            <a:off x="417164" y="2095270"/>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8100000">
            <a:off x="417164" y="2493027"/>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rot="5400000">
            <a:off x="7622588" y="807450"/>
            <a:ext cx="1904100" cy="289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rot="8100000">
            <a:off x="8423064" y="209527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rot="8100000">
            <a:off x="8423064" y="2493027"/>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8"/>
          <p:cNvGrpSpPr/>
          <p:nvPr/>
        </p:nvGrpSpPr>
        <p:grpSpPr>
          <a:xfrm>
            <a:off x="2480622" y="4633877"/>
            <a:ext cx="4182751" cy="402045"/>
            <a:chOff x="-79178" y="4632327"/>
            <a:chExt cx="4182751" cy="402045"/>
          </a:xfrm>
        </p:grpSpPr>
        <p:sp>
          <p:nvSpPr>
            <p:cNvPr id="99" name="Google Shape;99;p8"/>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p9"/>
          <p:cNvSpPr txBox="1"/>
          <p:nvPr>
            <p:ph type="title"/>
          </p:nvPr>
        </p:nvSpPr>
        <p:spPr>
          <a:xfrm>
            <a:off x="1103700" y="1918975"/>
            <a:ext cx="4045200" cy="1482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33" name="Google Shape;133;p9"/>
          <p:cNvSpPr txBox="1"/>
          <p:nvPr>
            <p:ph idx="1" type="subTitle"/>
          </p:nvPr>
        </p:nvSpPr>
        <p:spPr>
          <a:xfrm>
            <a:off x="1103700" y="3488875"/>
            <a:ext cx="40452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4" name="Google Shape;134;p9"/>
          <p:cNvSpPr/>
          <p:nvPr/>
        </p:nvSpPr>
        <p:spPr>
          <a:xfrm>
            <a:off x="7313150" y="532350"/>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rot="2700000">
            <a:off x="6783666" y="5177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rot="10800000">
            <a:off x="8067904" y="4108975"/>
            <a:ext cx="1250400" cy="12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rot="2700000">
            <a:off x="6440704" y="5177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9"/>
          <p:cNvGrpSpPr/>
          <p:nvPr/>
        </p:nvGrpSpPr>
        <p:grpSpPr>
          <a:xfrm rot="-5400000">
            <a:off x="-1708778" y="2370727"/>
            <a:ext cx="4182751" cy="402045"/>
            <a:chOff x="-79178" y="4632327"/>
            <a:chExt cx="4182751" cy="402045"/>
          </a:xfrm>
        </p:grpSpPr>
        <p:sp>
          <p:nvSpPr>
            <p:cNvPr id="139" name="Google Shape;139;p9"/>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1" name="Shape 171"/>
        <p:cNvGrpSpPr/>
        <p:nvPr/>
      </p:nvGrpSpPr>
      <p:grpSpPr>
        <a:xfrm>
          <a:off x="0" y="0"/>
          <a:ext cx="0" cy="0"/>
          <a:chOff x="0" y="0"/>
          <a:chExt cx="0" cy="0"/>
        </a:xfrm>
      </p:grpSpPr>
      <p:sp>
        <p:nvSpPr>
          <p:cNvPr id="172" name="Google Shape;172;p10"/>
          <p:cNvSpPr txBox="1"/>
          <p:nvPr>
            <p:ph type="title"/>
          </p:nvPr>
        </p:nvSpPr>
        <p:spPr>
          <a:xfrm>
            <a:off x="4602750" y="578300"/>
            <a:ext cx="3332400" cy="1221300"/>
          </a:xfrm>
          <a:prstGeom prst="rect">
            <a:avLst/>
          </a:prstGeom>
        </p:spPr>
        <p:txBody>
          <a:bodyPr anchorCtr="0" anchor="t" bIns="91425" lIns="91425" spcFirstLastPara="1" rIns="91425" wrap="square" tIns="91425">
            <a:noAutofit/>
          </a:bodyPr>
          <a:lstStyle>
            <a:lvl1pPr lvl="0" algn="r">
              <a:spcBef>
                <a:spcPts val="0"/>
              </a:spcBef>
              <a:spcAft>
                <a:spcPts val="0"/>
              </a:spcAft>
              <a:buSzPts val="4800"/>
              <a:buNone/>
              <a:defRPr b="0">
                <a:solidFill>
                  <a:schemeClr val="accent1"/>
                </a:solidFill>
                <a:latin typeface="Oswald Medium"/>
                <a:ea typeface="Oswald Medium"/>
                <a:cs typeface="Oswald Medium"/>
                <a:sym typeface="Oswald Medium"/>
              </a:defRPr>
            </a:lvl1pPr>
            <a:lvl2pPr lvl="1">
              <a:spcBef>
                <a:spcPts val="1600"/>
              </a:spcBef>
              <a:spcAft>
                <a:spcPts val="0"/>
              </a:spcAft>
              <a:buSzPts val="3500"/>
              <a:buNone/>
              <a:defRPr>
                <a:latin typeface="Montserrat"/>
                <a:ea typeface="Montserrat"/>
                <a:cs typeface="Montserrat"/>
                <a:sym typeface="Montserrat"/>
              </a:defRPr>
            </a:lvl2pPr>
            <a:lvl3pPr lvl="2">
              <a:spcBef>
                <a:spcPts val="0"/>
              </a:spcBef>
              <a:spcAft>
                <a:spcPts val="0"/>
              </a:spcAft>
              <a:buSzPts val="3500"/>
              <a:buNone/>
              <a:defRPr>
                <a:latin typeface="Montserrat"/>
                <a:ea typeface="Montserrat"/>
                <a:cs typeface="Montserrat"/>
                <a:sym typeface="Montserrat"/>
              </a:defRPr>
            </a:lvl3pPr>
            <a:lvl4pPr lvl="3">
              <a:spcBef>
                <a:spcPts val="0"/>
              </a:spcBef>
              <a:spcAft>
                <a:spcPts val="0"/>
              </a:spcAft>
              <a:buSzPts val="3500"/>
              <a:buNone/>
              <a:defRPr>
                <a:latin typeface="Montserrat"/>
                <a:ea typeface="Montserrat"/>
                <a:cs typeface="Montserrat"/>
                <a:sym typeface="Montserrat"/>
              </a:defRPr>
            </a:lvl4pPr>
            <a:lvl5pPr lvl="4">
              <a:spcBef>
                <a:spcPts val="0"/>
              </a:spcBef>
              <a:spcAft>
                <a:spcPts val="0"/>
              </a:spcAft>
              <a:buSzPts val="3500"/>
              <a:buNone/>
              <a:defRPr>
                <a:latin typeface="Montserrat"/>
                <a:ea typeface="Montserrat"/>
                <a:cs typeface="Montserrat"/>
                <a:sym typeface="Montserrat"/>
              </a:defRPr>
            </a:lvl5pPr>
            <a:lvl6pPr lvl="5">
              <a:spcBef>
                <a:spcPts val="0"/>
              </a:spcBef>
              <a:spcAft>
                <a:spcPts val="0"/>
              </a:spcAft>
              <a:buSzPts val="3500"/>
              <a:buNone/>
              <a:defRPr>
                <a:latin typeface="Montserrat"/>
                <a:ea typeface="Montserrat"/>
                <a:cs typeface="Montserrat"/>
                <a:sym typeface="Montserrat"/>
              </a:defRPr>
            </a:lvl6pPr>
            <a:lvl7pPr lvl="6">
              <a:spcBef>
                <a:spcPts val="0"/>
              </a:spcBef>
              <a:spcAft>
                <a:spcPts val="0"/>
              </a:spcAft>
              <a:buSzPts val="3500"/>
              <a:buNone/>
              <a:defRPr>
                <a:latin typeface="Montserrat"/>
                <a:ea typeface="Montserrat"/>
                <a:cs typeface="Montserrat"/>
                <a:sym typeface="Montserrat"/>
              </a:defRPr>
            </a:lvl7pPr>
            <a:lvl8pPr lvl="7">
              <a:spcBef>
                <a:spcPts val="0"/>
              </a:spcBef>
              <a:spcAft>
                <a:spcPts val="0"/>
              </a:spcAft>
              <a:buSzPts val="3500"/>
              <a:buNone/>
              <a:defRPr>
                <a:latin typeface="Montserrat"/>
                <a:ea typeface="Montserrat"/>
                <a:cs typeface="Montserrat"/>
                <a:sym typeface="Montserrat"/>
              </a:defRPr>
            </a:lvl8pPr>
            <a:lvl9pPr lvl="8">
              <a:spcBef>
                <a:spcPts val="0"/>
              </a:spcBef>
              <a:spcAft>
                <a:spcPts val="0"/>
              </a:spcAft>
              <a:buSzPts val="3500"/>
              <a:buNone/>
              <a:defRPr>
                <a:latin typeface="Montserrat"/>
                <a:ea typeface="Montserrat"/>
                <a:cs typeface="Montserrat"/>
                <a:sym typeface="Montserrat"/>
              </a:defRPr>
            </a:lvl9pPr>
          </a:lstStyle>
          <a:p/>
        </p:txBody>
      </p:sp>
      <p:sp>
        <p:nvSpPr>
          <p:cNvPr id="173" name="Google Shape;173;p10"/>
          <p:cNvSpPr/>
          <p:nvPr/>
        </p:nvSpPr>
        <p:spPr>
          <a:xfrm rot="10800000">
            <a:off x="-9" y="4209122"/>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p:nvPr/>
        </p:nvSpPr>
        <p:spPr>
          <a:xfrm rot="-8100000">
            <a:off x="2019785" y="4196604"/>
            <a:ext cx="236739" cy="236739"/>
          </a:xfrm>
          <a:prstGeom prst="plus">
            <a:avLst>
              <a:gd fmla="val 3557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rot="-8100000">
            <a:off x="1727676" y="4196604"/>
            <a:ext cx="236739" cy="236739"/>
          </a:xfrm>
          <a:prstGeom prst="plus">
            <a:avLst>
              <a:gd fmla="val 3557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446075" y="-247625"/>
            <a:ext cx="1466700" cy="146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0"/>
          <p:cNvGrpSpPr/>
          <p:nvPr/>
        </p:nvGrpSpPr>
        <p:grpSpPr>
          <a:xfrm rot="-5400000">
            <a:off x="6851597" y="2370727"/>
            <a:ext cx="4182751" cy="402045"/>
            <a:chOff x="-79178" y="4632327"/>
            <a:chExt cx="4182751" cy="402045"/>
          </a:xfrm>
        </p:grpSpPr>
        <p:sp>
          <p:nvSpPr>
            <p:cNvPr id="178" name="Google Shape;178;p10"/>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70550"/>
            <a:ext cx="7704000" cy="570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720000" y="1681225"/>
            <a:ext cx="7704000" cy="28878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doi.org/10.1016/s0140-6736(17)31363-6" TargetMode="External"/><Relationship Id="rId4" Type="http://schemas.openxmlformats.org/officeDocument/2006/relationships/hyperlink" Target="https://doi.org/10.1016/S1474-4422(20)30358-6" TargetMode="External"/><Relationship Id="rId5" Type="http://schemas.openxmlformats.org/officeDocument/2006/relationships/hyperlink" Target="https://doi.org/10.1016/S2468-2667(21)00249-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hyperlink" Target="https://doi.org/10.1371/journal.pmed.1002271" TargetMode="External"/><Relationship Id="rId4" Type="http://schemas.openxmlformats.org/officeDocument/2006/relationships/hyperlink" Target="https://doi.org/10.3389/fnagi.2017.00221" TargetMode="External"/><Relationship Id="rId5" Type="http://schemas.openxmlformats.org/officeDocument/2006/relationships/hyperlink" Target="https://doi.org/10.1212/wnl.0000000000004897" TargetMode="External"/><Relationship Id="rId6" Type="http://schemas.openxmlformats.org/officeDocument/2006/relationships/hyperlink" Target="https://doi.org/10.1212/wnl.0000000000004897" TargetMode="External"/><Relationship Id="rId7" Type="http://schemas.openxmlformats.org/officeDocument/2006/relationships/hyperlink" Target="https://doi.org/10.1002/alz.1275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s://doi.org/10.1088/1741-2552/ac87d0" TargetMode="External"/><Relationship Id="rId4" Type="http://schemas.openxmlformats.org/officeDocument/2006/relationships/hyperlink" Target="https://doi.org/10.1016/j.dadm.2019.06.002" TargetMode="External"/><Relationship Id="rId5" Type="http://schemas.openxmlformats.org/officeDocument/2006/relationships/hyperlink" Target="https://doi.org/10.1002/trc2.12049" TargetMode="External"/><Relationship Id="rId6" Type="http://schemas.openxmlformats.org/officeDocument/2006/relationships/hyperlink" Target="https://doi.org/10.3233/jad-17054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https://doi.org/10.3233/JAD-215244" TargetMode="External"/><Relationship Id="rId4" Type="http://schemas.openxmlformats.org/officeDocument/2006/relationships/hyperlink" Target="https://doi.org/10.14802/jmd.17038" TargetMode="External"/><Relationship Id="rId5" Type="http://schemas.openxmlformats.org/officeDocument/2006/relationships/hyperlink" Target="https://doi.org/10.1017/s104161021700268x"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hyperlink" Target="https://doi.org/10.1002/mds.26062" TargetMode="External"/><Relationship Id="rId4" Type="http://schemas.openxmlformats.org/officeDocument/2006/relationships/hyperlink" Target="https://doi.org/10.1016/j.jalz.2012.10.001" TargetMode="External"/><Relationship Id="rId5" Type="http://schemas.openxmlformats.org/officeDocument/2006/relationships/hyperlink" Target="https://doi.org/10.1038/s44220-023-00164-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hyperlink" Target="https://doi.org/10.1016/j.lana.2022.100387" TargetMode="External"/><Relationship Id="rId4" Type="http://schemas.openxmlformats.org/officeDocument/2006/relationships/hyperlink" Target="https://doi.org/10.3389/fnagi.2019.00176"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9"/>
          <p:cNvSpPr txBox="1"/>
          <p:nvPr>
            <p:ph type="ctrTitle"/>
          </p:nvPr>
        </p:nvSpPr>
        <p:spPr>
          <a:xfrm>
            <a:off x="1503550" y="95950"/>
            <a:ext cx="6328800" cy="19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Clasificación de la Enfermedad de Alzheimer (EA) y de la Demencia Frontotemporal (DFT)</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b="0" lang="en" sz="2000"/>
              <a:t>Un estudio observacional transversal utilizando medidas clínicas y cognitivas de rutina en muestras multicéntricas subrepresentadas</a:t>
            </a:r>
            <a:endParaRPr b="0" sz="2000"/>
          </a:p>
        </p:txBody>
      </p:sp>
      <p:sp>
        <p:nvSpPr>
          <p:cNvPr id="558" name="Google Shape;558;p29"/>
          <p:cNvSpPr txBox="1"/>
          <p:nvPr>
            <p:ph idx="1" type="subTitle"/>
          </p:nvPr>
        </p:nvSpPr>
        <p:spPr>
          <a:xfrm>
            <a:off x="1713875" y="2256625"/>
            <a:ext cx="5332500" cy="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Lic. Marcelo A. Maito</a:t>
            </a:r>
            <a:endParaRPr/>
          </a:p>
          <a:p>
            <a:pPr indent="0" lvl="0" marL="0" rtl="0" algn="ctr">
              <a:spcBef>
                <a:spcPts val="0"/>
              </a:spcBef>
              <a:spcAft>
                <a:spcPts val="0"/>
              </a:spcAft>
              <a:buNone/>
            </a:pPr>
            <a:r>
              <a:t/>
            </a:r>
            <a:endParaRPr/>
          </a:p>
        </p:txBody>
      </p:sp>
      <p:sp>
        <p:nvSpPr>
          <p:cNvPr id="559" name="Google Shape;559;p29"/>
          <p:cNvSpPr txBox="1"/>
          <p:nvPr/>
        </p:nvSpPr>
        <p:spPr>
          <a:xfrm>
            <a:off x="1222050" y="3326175"/>
            <a:ext cx="6918000" cy="5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‭Tesis presentada en el cumplimiento de los requisitos para obtener el grado de Magíster‬ ‭en Explotación de Datos y Gestión del Conocimiento.‬</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
        <p:nvSpPr>
          <p:cNvPr id="560" name="Google Shape;560;p29"/>
          <p:cNvSpPr txBox="1"/>
          <p:nvPr/>
        </p:nvSpPr>
        <p:spPr>
          <a:xfrm>
            <a:off x="1145850" y="4469175"/>
            <a:ext cx="6918000" cy="5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Co-Directores: Dr. Hernando Santamaría-García, Ing.  Martín Volpacchio.</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Buenos Aires, Argentina: 18/07/2024</a:t>
            </a:r>
            <a:endParaRPr>
              <a:solidFill>
                <a:schemeClr val="dk1"/>
              </a:solidFill>
              <a:latin typeface="Montserrat"/>
              <a:ea typeface="Montserrat"/>
              <a:cs typeface="Montserrat"/>
              <a:sym typeface="Montserrat"/>
            </a:endParaRPr>
          </a:p>
        </p:txBody>
      </p:sp>
      <p:pic>
        <p:nvPicPr>
          <p:cNvPr id="561" name="Google Shape;561;p29"/>
          <p:cNvPicPr preferRelativeResize="0"/>
          <p:nvPr/>
        </p:nvPicPr>
        <p:blipFill>
          <a:blip r:embed="rId3">
            <a:alphaModFix amt="6000"/>
          </a:blip>
          <a:stretch>
            <a:fillRect/>
          </a:stretch>
        </p:blipFill>
        <p:spPr>
          <a:xfrm>
            <a:off x="2173226" y="1913350"/>
            <a:ext cx="4629226" cy="2700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38"/>
          <p:cNvSpPr txBox="1"/>
          <p:nvPr>
            <p:ph idx="1" type="subTitle"/>
          </p:nvPr>
        </p:nvSpPr>
        <p:spPr>
          <a:xfrm>
            <a:off x="249725" y="1681500"/>
            <a:ext cx="3866700" cy="25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Muestreo estratificado</a:t>
            </a:r>
            <a:endParaRPr/>
          </a:p>
          <a:p>
            <a:pPr indent="0" lvl="0" marL="0" rtl="0" algn="l">
              <a:spcBef>
                <a:spcPts val="0"/>
              </a:spcBef>
              <a:spcAft>
                <a:spcPts val="0"/>
              </a:spcAft>
              <a:buNone/>
            </a:pPr>
            <a:r>
              <a:rPr lang="en"/>
              <a:t>Armonización entre países</a:t>
            </a:r>
            <a:endParaRPr/>
          </a:p>
          <a:p>
            <a:pPr indent="-330200" lvl="0" marL="457200" rtl="0" algn="l">
              <a:spcBef>
                <a:spcPts val="0"/>
              </a:spcBef>
              <a:spcAft>
                <a:spcPts val="0"/>
              </a:spcAft>
              <a:buSzPts val="1600"/>
              <a:buChar char="●"/>
            </a:pPr>
            <a:r>
              <a:rPr b="0" lang="en" sz="1600"/>
              <a:t>Tablas de equivalencia</a:t>
            </a:r>
            <a:endParaRPr b="0" sz="1600"/>
          </a:p>
          <a:p>
            <a:pPr indent="-330200" lvl="0" marL="457200" rtl="0" algn="l">
              <a:spcBef>
                <a:spcPts val="0"/>
              </a:spcBef>
              <a:spcAft>
                <a:spcPts val="0"/>
              </a:spcAft>
              <a:buSzPts val="1600"/>
              <a:buChar char="●"/>
            </a:pPr>
            <a:r>
              <a:rPr b="0" lang="en" sz="1600"/>
              <a:t>Ingeniería de atributos</a:t>
            </a:r>
            <a:endParaRPr b="0" sz="1600"/>
          </a:p>
          <a:p>
            <a:pPr indent="-330200" lvl="0" marL="457200" rtl="0" algn="l">
              <a:spcBef>
                <a:spcPts val="0"/>
              </a:spcBef>
              <a:spcAft>
                <a:spcPts val="0"/>
              </a:spcAft>
              <a:buSzPts val="1600"/>
              <a:buChar char="●"/>
            </a:pPr>
            <a:r>
              <a:rPr b="0" lang="en" sz="1600"/>
              <a:t>Min-Max scaler</a:t>
            </a:r>
            <a:endParaRPr b="0" sz="1600"/>
          </a:p>
          <a:p>
            <a:pPr indent="0" lvl="0" marL="0" rtl="0" algn="l">
              <a:spcBef>
                <a:spcPts val="0"/>
              </a:spcBef>
              <a:spcAft>
                <a:spcPts val="0"/>
              </a:spcAft>
              <a:buNone/>
            </a:pPr>
            <a:r>
              <a:rPr lang="en"/>
              <a:t>Imputación de datos perdidos</a:t>
            </a:r>
            <a:endParaRPr/>
          </a:p>
          <a:p>
            <a:pPr indent="-330200" lvl="0" marL="457200" rtl="0" algn="l">
              <a:spcBef>
                <a:spcPts val="0"/>
              </a:spcBef>
              <a:spcAft>
                <a:spcPts val="0"/>
              </a:spcAft>
              <a:buSzPts val="1600"/>
              <a:buChar char="●"/>
            </a:pPr>
            <a:r>
              <a:rPr b="0" lang="en" sz="1600"/>
              <a:t>Media</a:t>
            </a:r>
            <a:endParaRPr b="0" sz="1600"/>
          </a:p>
          <a:p>
            <a:pPr indent="-330200" lvl="0" marL="457200" rtl="0" algn="l">
              <a:spcBef>
                <a:spcPts val="0"/>
              </a:spcBef>
              <a:spcAft>
                <a:spcPts val="0"/>
              </a:spcAft>
              <a:buSzPts val="1600"/>
              <a:buChar char="●"/>
            </a:pPr>
            <a:r>
              <a:rPr b="0" lang="en" sz="1600"/>
              <a:t>Iterative Imputer y MICE (k=1000)</a:t>
            </a:r>
            <a:endParaRPr b="0" sz="1600"/>
          </a:p>
          <a:p>
            <a:pPr indent="-330200" lvl="1" marL="342900" marR="1854671" rtl="0" algn="r">
              <a:spcBef>
                <a:spcPts val="0"/>
              </a:spcBef>
              <a:spcAft>
                <a:spcPts val="0"/>
              </a:spcAft>
              <a:buSzPts val="1600"/>
              <a:buFont typeface="Oswald"/>
              <a:buChar char="○"/>
            </a:pPr>
            <a:r>
              <a:rPr lang="en" sz="1600">
                <a:latin typeface="Oswald"/>
                <a:ea typeface="Oswald"/>
                <a:cs typeface="Oswald"/>
                <a:sym typeface="Oswald"/>
              </a:rPr>
              <a:t>RMSE y MSE</a:t>
            </a:r>
            <a:endParaRPr sz="1600">
              <a:latin typeface="Oswald"/>
              <a:ea typeface="Oswald"/>
              <a:cs typeface="Oswald"/>
              <a:sym typeface="Oswald"/>
            </a:endParaRPr>
          </a:p>
          <a:p>
            <a:pPr indent="0" lvl="0" marL="0" rtl="0" algn="l">
              <a:spcBef>
                <a:spcPts val="0"/>
              </a:spcBef>
              <a:spcAft>
                <a:spcPts val="0"/>
              </a:spcAft>
              <a:buNone/>
            </a:pPr>
            <a:r>
              <a:t/>
            </a:r>
            <a:endParaRPr b="0" sz="1600"/>
          </a:p>
        </p:txBody>
      </p:sp>
      <p:sp>
        <p:nvSpPr>
          <p:cNvPr id="836" name="Google Shape;836;p38"/>
          <p:cNvSpPr txBox="1"/>
          <p:nvPr>
            <p:ph type="title"/>
          </p:nvPr>
        </p:nvSpPr>
        <p:spPr>
          <a:xfrm>
            <a:off x="1634925" y="58425"/>
            <a:ext cx="50931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 Materiales y </a:t>
            </a:r>
            <a:r>
              <a:rPr lang="en" u="sng"/>
              <a:t>Métodos</a:t>
            </a:r>
            <a:endParaRPr u="sng"/>
          </a:p>
        </p:txBody>
      </p:sp>
      <p:sp>
        <p:nvSpPr>
          <p:cNvPr id="837" name="Google Shape;837;p38"/>
          <p:cNvSpPr txBox="1"/>
          <p:nvPr/>
        </p:nvSpPr>
        <p:spPr>
          <a:xfrm>
            <a:off x="597858" y="1262825"/>
            <a:ext cx="23946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swald"/>
                <a:ea typeface="Oswald"/>
                <a:cs typeface="Oswald"/>
                <a:sym typeface="Oswald"/>
              </a:rPr>
              <a:t>Armonización e imputación</a:t>
            </a:r>
            <a:endParaRPr b="1">
              <a:solidFill>
                <a:schemeClr val="dk1"/>
              </a:solidFill>
              <a:latin typeface="Oswald"/>
              <a:ea typeface="Oswald"/>
              <a:cs typeface="Oswald"/>
              <a:sym typeface="Oswald"/>
            </a:endParaRPr>
          </a:p>
        </p:txBody>
      </p:sp>
      <p:sp>
        <p:nvSpPr>
          <p:cNvPr id="838" name="Google Shape;838;p38"/>
          <p:cNvSpPr txBox="1"/>
          <p:nvPr/>
        </p:nvSpPr>
        <p:spPr>
          <a:xfrm>
            <a:off x="5169872" y="1262825"/>
            <a:ext cx="40782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swald"/>
                <a:ea typeface="Oswald"/>
                <a:cs typeface="Oswald"/>
                <a:sym typeface="Oswald"/>
              </a:rPr>
              <a:t>Entrenamiento, modelado y evaluación</a:t>
            </a:r>
            <a:endParaRPr b="1">
              <a:solidFill>
                <a:schemeClr val="dk1"/>
              </a:solidFill>
              <a:latin typeface="Oswald"/>
              <a:ea typeface="Oswald"/>
              <a:cs typeface="Oswald"/>
              <a:sym typeface="Oswald"/>
            </a:endParaRPr>
          </a:p>
        </p:txBody>
      </p:sp>
      <p:sp>
        <p:nvSpPr>
          <p:cNvPr id="839" name="Google Shape;839;p38"/>
          <p:cNvSpPr txBox="1"/>
          <p:nvPr>
            <p:ph idx="5" type="subTitle"/>
          </p:nvPr>
        </p:nvSpPr>
        <p:spPr>
          <a:xfrm>
            <a:off x="5116050" y="1681500"/>
            <a:ext cx="4131900" cy="24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Búsqueda bayesiana de hiperparámetros.</a:t>
            </a:r>
            <a:endParaRPr/>
          </a:p>
          <a:p>
            <a:pPr indent="-292100" lvl="0" marL="457200" rtl="0" algn="l">
              <a:spcBef>
                <a:spcPts val="0"/>
              </a:spcBef>
              <a:spcAft>
                <a:spcPts val="0"/>
              </a:spcAft>
              <a:buSzPts val="1000"/>
              <a:buChar char="●"/>
            </a:pPr>
            <a:r>
              <a:rPr b="0" lang="en" sz="1600"/>
              <a:t>Validación cruzada estratificada</a:t>
            </a:r>
            <a:endParaRPr b="0" sz="1600"/>
          </a:p>
          <a:p>
            <a:pPr indent="-292100" lvl="0" marL="457200" rtl="0" algn="l">
              <a:spcBef>
                <a:spcPts val="0"/>
              </a:spcBef>
              <a:spcAft>
                <a:spcPts val="0"/>
              </a:spcAft>
              <a:buSzPts val="1000"/>
              <a:buChar char="●"/>
            </a:pPr>
            <a:r>
              <a:rPr b="0" lang="en" sz="1600"/>
              <a:t>LR, RF, SVM, XGBoost</a:t>
            </a:r>
            <a:endParaRPr b="0" sz="1600"/>
          </a:p>
          <a:p>
            <a:pPr indent="0" lvl="0" marL="0" rtl="0" algn="l">
              <a:spcBef>
                <a:spcPts val="0"/>
              </a:spcBef>
              <a:spcAft>
                <a:spcPts val="0"/>
              </a:spcAft>
              <a:buNone/>
            </a:pPr>
            <a:r>
              <a:rPr lang="en"/>
              <a:t>Evaluación de modelos</a:t>
            </a:r>
            <a:endParaRPr/>
          </a:p>
          <a:p>
            <a:pPr indent="-292100" lvl="0" marL="457200" rtl="0" algn="l">
              <a:spcBef>
                <a:spcPts val="0"/>
              </a:spcBef>
              <a:spcAft>
                <a:spcPts val="0"/>
              </a:spcAft>
              <a:buSzPts val="1000"/>
              <a:buChar char="●"/>
            </a:pPr>
            <a:r>
              <a:rPr b="0" lang="en" sz="1600"/>
              <a:t>Bootstrapping (k=5000)</a:t>
            </a:r>
            <a:endParaRPr b="0" sz="1600"/>
          </a:p>
          <a:p>
            <a:pPr indent="-292100" lvl="0" marL="457200" rtl="0" algn="l">
              <a:spcBef>
                <a:spcPts val="0"/>
              </a:spcBef>
              <a:spcAft>
                <a:spcPts val="0"/>
              </a:spcAft>
              <a:buSzPts val="1000"/>
              <a:buChar char="●"/>
            </a:pPr>
            <a:r>
              <a:rPr b="0" lang="en" sz="1600"/>
              <a:t>Out of sample test set</a:t>
            </a:r>
            <a:endParaRPr b="0" sz="1600"/>
          </a:p>
          <a:p>
            <a:pPr indent="-292100" lvl="0" marL="457200" rtl="0" algn="l">
              <a:spcBef>
                <a:spcPts val="0"/>
              </a:spcBef>
              <a:spcAft>
                <a:spcPts val="0"/>
              </a:spcAft>
              <a:buSzPts val="1000"/>
              <a:buChar char="●"/>
            </a:pPr>
            <a:r>
              <a:rPr b="0" lang="en" sz="1600"/>
              <a:t>Métricas de rendimiento</a:t>
            </a:r>
            <a:endParaRPr b="0" sz="1600"/>
          </a:p>
          <a:p>
            <a:pPr indent="-292100" lvl="0" marL="457200" rtl="0" algn="l">
              <a:spcBef>
                <a:spcPts val="0"/>
              </a:spcBef>
              <a:spcAft>
                <a:spcPts val="0"/>
              </a:spcAft>
              <a:buSzPts val="1000"/>
              <a:buChar char="●"/>
            </a:pPr>
            <a:r>
              <a:rPr b="0" lang="en" sz="1600"/>
              <a:t>Sequential feature selection (SFS)</a:t>
            </a:r>
            <a:endParaRPr b="0"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39"/>
          <p:cNvSpPr txBox="1"/>
          <p:nvPr>
            <p:ph type="title"/>
          </p:nvPr>
        </p:nvSpPr>
        <p:spPr>
          <a:xfrm>
            <a:off x="1634925" y="58425"/>
            <a:ext cx="5093100" cy="570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04. Materiales y </a:t>
            </a:r>
            <a:r>
              <a:rPr lang="en" u="sng"/>
              <a:t>Métodos</a:t>
            </a:r>
            <a:endParaRPr u="sng"/>
          </a:p>
        </p:txBody>
      </p:sp>
      <p:sp>
        <p:nvSpPr>
          <p:cNvPr id="845" name="Google Shape;845;p39"/>
          <p:cNvSpPr txBox="1"/>
          <p:nvPr/>
        </p:nvSpPr>
        <p:spPr>
          <a:xfrm>
            <a:off x="1014825" y="629025"/>
            <a:ext cx="7709100" cy="62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específico #1:</a:t>
            </a:r>
            <a:r>
              <a:rPr lang="en" sz="1200">
                <a:solidFill>
                  <a:schemeClr val="dk1"/>
                </a:solidFill>
                <a:latin typeface="Montserrat"/>
                <a:ea typeface="Montserrat"/>
                <a:cs typeface="Montserrat"/>
                <a:sym typeface="Montserrat"/>
              </a:rPr>
              <a:t> Desarrollar una metodología para mitigar la variabilidad y heterogeneidad de los datos multicéntricos no armonizados para desarrollar un abordaje escalable a nivel regional.</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
        <p:nvSpPr>
          <p:cNvPr id="846" name="Google Shape;846;p39"/>
          <p:cNvSpPr txBox="1"/>
          <p:nvPr/>
        </p:nvSpPr>
        <p:spPr>
          <a:xfrm>
            <a:off x="417400" y="1352525"/>
            <a:ext cx="7790100" cy="283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Imputación de valores perdidos a partir de tablas de equivalencia.</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Se estima el total de una prueba a partir de métodos publicados anteriormente</a:t>
            </a:r>
            <a:r>
              <a:rPr baseline="30000" lang="en">
                <a:solidFill>
                  <a:schemeClr val="dk1"/>
                </a:solidFill>
                <a:latin typeface="Montserrat"/>
                <a:ea typeface="Montserrat"/>
                <a:cs typeface="Montserrat"/>
                <a:sym typeface="Montserrat"/>
              </a:rPr>
              <a:t>[17-20]</a:t>
            </a:r>
            <a:r>
              <a:rPr lang="en">
                <a:solidFill>
                  <a:schemeClr val="dk1"/>
                </a:solidFill>
                <a:latin typeface="Montserrat"/>
                <a:ea typeface="Montserrat"/>
                <a:cs typeface="Montserrat"/>
                <a:sym typeface="Montserrat"/>
              </a:rPr>
              <a:t> (Igualación percentil).</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Ingeniería de atributos</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i="1" lang="en" u="sng">
                <a:solidFill>
                  <a:schemeClr val="dk1"/>
                </a:solidFill>
                <a:latin typeface="Montserrat"/>
                <a:ea typeface="Montserrat"/>
                <a:cs typeface="Montserrat"/>
                <a:sym typeface="Montserrat"/>
              </a:rPr>
              <a:t>Cognition</a:t>
            </a:r>
            <a:r>
              <a:rPr lang="en">
                <a:solidFill>
                  <a:schemeClr val="dk1"/>
                </a:solidFill>
                <a:latin typeface="Montserrat"/>
                <a:ea typeface="Montserrat"/>
                <a:cs typeface="Montserrat"/>
                <a:sym typeface="Montserrat"/>
              </a:rPr>
              <a:t>: se re-escalan y se combinan todas las variables que miden las capacidades cognitivas</a:t>
            </a:r>
            <a:r>
              <a:rPr baseline="30000" lang="en">
                <a:solidFill>
                  <a:schemeClr val="dk1"/>
                </a:solidFill>
                <a:latin typeface="Montserrat"/>
                <a:ea typeface="Montserrat"/>
                <a:cs typeface="Montserrat"/>
                <a:sym typeface="Montserrat"/>
              </a:rPr>
              <a:t>[21]</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i="1" lang="en" u="sng">
                <a:solidFill>
                  <a:schemeClr val="dk1"/>
                </a:solidFill>
                <a:latin typeface="Montserrat"/>
                <a:ea typeface="Montserrat"/>
                <a:cs typeface="Montserrat"/>
                <a:sym typeface="Montserrat"/>
              </a:rPr>
              <a:t>Functionality</a:t>
            </a:r>
            <a:r>
              <a:rPr lang="en">
                <a:solidFill>
                  <a:schemeClr val="dk1"/>
                </a:solidFill>
                <a:latin typeface="Montserrat"/>
                <a:ea typeface="Montserrat"/>
                <a:cs typeface="Montserrat"/>
                <a:sym typeface="Montserrat"/>
              </a:rPr>
              <a:t>: </a:t>
            </a:r>
            <a:r>
              <a:rPr lang="en">
                <a:solidFill>
                  <a:schemeClr val="dk1"/>
                </a:solidFill>
                <a:latin typeface="Montserrat"/>
                <a:ea typeface="Montserrat"/>
                <a:cs typeface="Montserrat"/>
                <a:sym typeface="Montserrat"/>
              </a:rPr>
              <a:t>se re-escalan y se combinan todas</a:t>
            </a:r>
            <a:r>
              <a:rPr lang="en">
                <a:solidFill>
                  <a:schemeClr val="dk1"/>
                </a:solidFill>
                <a:latin typeface="Montserrat"/>
                <a:ea typeface="Montserrat"/>
                <a:cs typeface="Montserrat"/>
                <a:sym typeface="Montserrat"/>
              </a:rPr>
              <a:t> las variables que miden la habilidad funcional</a:t>
            </a:r>
            <a:r>
              <a:rPr baseline="30000" lang="en">
                <a:solidFill>
                  <a:schemeClr val="dk1"/>
                </a:solidFill>
                <a:latin typeface="Montserrat"/>
                <a:ea typeface="Montserrat"/>
                <a:cs typeface="Montserrat"/>
                <a:sym typeface="Montserrat"/>
              </a:rPr>
              <a:t>[21]</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Escalado Min-Max</a:t>
            </a:r>
            <a:r>
              <a:rPr baseline="30000" lang="en">
                <a:solidFill>
                  <a:schemeClr val="dk1"/>
                </a:solidFill>
                <a:latin typeface="Montserrat"/>
                <a:ea typeface="Montserrat"/>
                <a:cs typeface="Montserrat"/>
                <a:sym typeface="Montserrat"/>
              </a:rPr>
              <a:t>[22,23]</a:t>
            </a:r>
            <a:endParaRPr baseline="300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40"/>
          <p:cNvSpPr txBox="1"/>
          <p:nvPr>
            <p:ph type="title"/>
          </p:nvPr>
        </p:nvSpPr>
        <p:spPr>
          <a:xfrm>
            <a:off x="1634925" y="58425"/>
            <a:ext cx="5093100" cy="570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04. Materiales y </a:t>
            </a:r>
            <a:r>
              <a:rPr lang="en" u="sng"/>
              <a:t>Métodos</a:t>
            </a:r>
            <a:endParaRPr u="sng"/>
          </a:p>
        </p:txBody>
      </p:sp>
      <p:sp>
        <p:nvSpPr>
          <p:cNvPr id="852" name="Google Shape;852;p40"/>
          <p:cNvSpPr txBox="1"/>
          <p:nvPr/>
        </p:nvSpPr>
        <p:spPr>
          <a:xfrm>
            <a:off x="417400" y="1352525"/>
            <a:ext cx="7790100" cy="283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Búsqueda bayesiana de hiperparámetros</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Validación cruzada estratificada (k=5) con parada temprana</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Regresión logística, Random Forest, SVM y XGBoost</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Evaluación de modelos</a:t>
            </a:r>
            <a:endParaRPr b="1">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Bootstrapping (k=5000). Ésta técnica permite estimar la variabilidad del rendimiento de los algoritmos en su fase de entrenamiento. También permite construir un p-valor empírico </a:t>
            </a:r>
            <a:r>
              <a:rPr baseline="30000" lang="en">
                <a:solidFill>
                  <a:schemeClr val="dk1"/>
                </a:solidFill>
                <a:latin typeface="Montserrat"/>
                <a:ea typeface="Montserrat"/>
                <a:cs typeface="Montserrat"/>
                <a:sym typeface="Montserrat"/>
              </a:rPr>
              <a:t>[11,21,24]</a:t>
            </a: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Conjunto de prueba out of sample (20%)</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Métricas principales: ROC AUC y confusion matrix</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Otras métricas: accuracy, sensitivity, specificity, F1</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aseline="30000">
              <a:solidFill>
                <a:schemeClr val="dk1"/>
              </a:solidFill>
              <a:latin typeface="Montserrat"/>
              <a:ea typeface="Montserrat"/>
              <a:cs typeface="Montserrat"/>
              <a:sym typeface="Montserrat"/>
            </a:endParaRPr>
          </a:p>
        </p:txBody>
      </p:sp>
      <p:sp>
        <p:nvSpPr>
          <p:cNvPr id="853" name="Google Shape;853;p40"/>
          <p:cNvSpPr txBox="1"/>
          <p:nvPr/>
        </p:nvSpPr>
        <p:spPr>
          <a:xfrm>
            <a:off x="1014825" y="629025"/>
            <a:ext cx="7709100" cy="62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específico #1:</a:t>
            </a:r>
            <a:r>
              <a:rPr lang="en" sz="1200">
                <a:solidFill>
                  <a:schemeClr val="dk1"/>
                </a:solidFill>
                <a:latin typeface="Montserrat"/>
                <a:ea typeface="Montserrat"/>
                <a:cs typeface="Montserrat"/>
                <a:sym typeface="Montserrat"/>
              </a:rPr>
              <a:t> Desarrollar una metodología para mitigar la variabilidad y heterogeneidad de los datos multicéntricos no armonizados para desarrollar un abordaje escalable a nivel regional.</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41"/>
          <p:cNvSpPr txBox="1"/>
          <p:nvPr>
            <p:ph type="title"/>
          </p:nvPr>
        </p:nvSpPr>
        <p:spPr>
          <a:xfrm>
            <a:off x="872400" y="1812800"/>
            <a:ext cx="8300700" cy="27615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t>Imputación</a:t>
            </a:r>
            <a:endParaRPr sz="2100"/>
          </a:p>
          <a:p>
            <a:pPr indent="-349250" lvl="0" marL="457200" rtl="0" algn="l">
              <a:lnSpc>
                <a:spcPct val="150000"/>
              </a:lnSpc>
              <a:spcBef>
                <a:spcPts val="0"/>
              </a:spcBef>
              <a:spcAft>
                <a:spcPts val="0"/>
              </a:spcAft>
              <a:buSzPts val="1900"/>
              <a:buAutoNum type="arabicPeriod"/>
            </a:pPr>
            <a:r>
              <a:rPr b="0" lang="en" sz="1900"/>
              <a:t>Se generaron NaNs aleatoriamente sobre un subset completo de datos sobre las variables años de educación, año de nacimiento, cognición, funcionalidad, IFS, MMSE, MoCA y ACE-III, en tres niveles (10%, 40% y 80% de valores perdidos).</a:t>
            </a:r>
            <a:endParaRPr b="0" sz="1900"/>
          </a:p>
          <a:p>
            <a:pPr indent="-349250" lvl="0" marL="457200" rtl="0" algn="l">
              <a:lnSpc>
                <a:spcPct val="150000"/>
              </a:lnSpc>
              <a:spcBef>
                <a:spcPts val="0"/>
              </a:spcBef>
              <a:spcAft>
                <a:spcPts val="0"/>
              </a:spcAft>
              <a:buSzPts val="1900"/>
              <a:buAutoNum type="arabicPeriod"/>
            </a:pPr>
            <a:r>
              <a:rPr b="0" lang="en" sz="1900"/>
              <a:t>Se realiza la imputación y se obtiene el RMSE</a:t>
            </a:r>
            <a:endParaRPr b="0" sz="1900"/>
          </a:p>
          <a:p>
            <a:pPr indent="-349250" lvl="0" marL="457200" rtl="0" algn="l">
              <a:lnSpc>
                <a:spcPct val="150000"/>
              </a:lnSpc>
              <a:spcBef>
                <a:spcPts val="0"/>
              </a:spcBef>
              <a:spcAft>
                <a:spcPts val="0"/>
              </a:spcAft>
              <a:buSzPts val="1900"/>
              <a:buAutoNum type="arabicPeriod"/>
            </a:pPr>
            <a:r>
              <a:rPr b="0" lang="en" sz="1900"/>
              <a:t>Se repite 1000 veces. </a:t>
            </a:r>
            <a:endParaRPr b="0" sz="1900"/>
          </a:p>
          <a:p>
            <a:pPr indent="0" lvl="0" marL="457200" rtl="0" algn="l">
              <a:lnSpc>
                <a:spcPct val="150000"/>
              </a:lnSpc>
              <a:spcBef>
                <a:spcPts val="0"/>
              </a:spcBef>
              <a:spcAft>
                <a:spcPts val="0"/>
              </a:spcAft>
              <a:buNone/>
            </a:pPr>
            <a:r>
              <a:t/>
            </a:r>
            <a:endParaRPr b="0" sz="1800"/>
          </a:p>
          <a:p>
            <a:pPr indent="0" lvl="0" marL="0" rtl="0" algn="l">
              <a:lnSpc>
                <a:spcPct val="150000"/>
              </a:lnSpc>
              <a:spcBef>
                <a:spcPts val="0"/>
              </a:spcBef>
              <a:spcAft>
                <a:spcPts val="0"/>
              </a:spcAft>
              <a:buNone/>
            </a:pPr>
            <a:r>
              <a:t/>
            </a:r>
            <a:endParaRPr sz="2100"/>
          </a:p>
        </p:txBody>
      </p:sp>
      <p:sp>
        <p:nvSpPr>
          <p:cNvPr id="859" name="Google Shape;859;p41"/>
          <p:cNvSpPr txBox="1"/>
          <p:nvPr>
            <p:ph idx="4294967295" type="title"/>
          </p:nvPr>
        </p:nvSpPr>
        <p:spPr>
          <a:xfrm>
            <a:off x="3323450" y="0"/>
            <a:ext cx="58206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0</a:t>
            </a:r>
            <a:r>
              <a:rPr lang="en" sz="3600"/>
              <a:t>5</a:t>
            </a:r>
            <a:r>
              <a:rPr lang="en" sz="3600">
                <a:solidFill>
                  <a:schemeClr val="dk1"/>
                </a:solidFill>
              </a:rPr>
              <a:t>. </a:t>
            </a:r>
            <a:r>
              <a:rPr lang="en" sz="3600"/>
              <a:t>Resultados principales</a:t>
            </a:r>
            <a:endParaRPr sz="3600">
              <a:solidFill>
                <a:schemeClr val="dk1"/>
              </a:solidFill>
            </a:endParaRPr>
          </a:p>
        </p:txBody>
      </p:sp>
      <p:sp>
        <p:nvSpPr>
          <p:cNvPr id="860" name="Google Shape;860;p41"/>
          <p:cNvSpPr txBox="1"/>
          <p:nvPr/>
        </p:nvSpPr>
        <p:spPr>
          <a:xfrm>
            <a:off x="55600" y="619800"/>
            <a:ext cx="6662400" cy="1146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específico #2:</a:t>
            </a:r>
            <a:r>
              <a:rPr lang="en" sz="1200">
                <a:solidFill>
                  <a:schemeClr val="dk1"/>
                </a:solidFill>
                <a:latin typeface="Montserrat"/>
                <a:ea typeface="Montserrat"/>
                <a:cs typeface="Montserrat"/>
                <a:sym typeface="Montserrat"/>
              </a:rPr>
              <a:t> Evaluar las diferencias de rendimiento que se obtienen mediante diferentes técnicas de tratamiento de valores perdidos para determinar cuál es la mejor estrategia de imputación para un conjunto de datos de éstas características</a:t>
            </a:r>
            <a:endParaRPr>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2"/>
          <p:cNvSpPr txBox="1"/>
          <p:nvPr>
            <p:ph type="title"/>
          </p:nvPr>
        </p:nvSpPr>
        <p:spPr>
          <a:xfrm>
            <a:off x="872400" y="1812800"/>
            <a:ext cx="8300700" cy="27615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t>Imputación</a:t>
            </a:r>
            <a:endParaRPr sz="2100"/>
          </a:p>
          <a:p>
            <a:pPr indent="-349250" lvl="0" marL="457200" rtl="0" algn="l">
              <a:lnSpc>
                <a:spcPct val="150000"/>
              </a:lnSpc>
              <a:spcBef>
                <a:spcPts val="0"/>
              </a:spcBef>
              <a:spcAft>
                <a:spcPts val="0"/>
              </a:spcAft>
              <a:buSzPts val="1900"/>
              <a:buChar char="●"/>
            </a:pPr>
            <a:r>
              <a:rPr b="0" lang="en" sz="1900"/>
              <a:t>Iterative imputer con Bayesian Ridge fue la técnica de imputación que obtuvo el menor RMSE medio de forma consistente para valores perdidos en los tres niveles probados (10%, 40% y 80% de valores perdidos. </a:t>
            </a:r>
            <a:endParaRPr b="0" sz="1900"/>
          </a:p>
          <a:p>
            <a:pPr indent="-342900" lvl="1" marL="914400" rtl="0" algn="l">
              <a:lnSpc>
                <a:spcPct val="150000"/>
              </a:lnSpc>
              <a:spcBef>
                <a:spcPts val="0"/>
              </a:spcBef>
              <a:spcAft>
                <a:spcPts val="0"/>
              </a:spcAft>
              <a:buSzPts val="1800"/>
              <a:buAutoNum type="alphaLcPeriod"/>
            </a:pPr>
            <a:r>
              <a:rPr lang="en" sz="1800"/>
              <a:t>Obtuvo el menor RMSE en el 50% (4) de las variables en los niveles del 10% y 40% y en el 75% (6) de las variables en el nivel del 80%.</a:t>
            </a:r>
            <a:endParaRPr b="0" sz="1900"/>
          </a:p>
          <a:p>
            <a:pPr indent="0" lvl="0" marL="457200" rtl="0" algn="l">
              <a:lnSpc>
                <a:spcPct val="150000"/>
              </a:lnSpc>
              <a:spcBef>
                <a:spcPts val="0"/>
              </a:spcBef>
              <a:spcAft>
                <a:spcPts val="0"/>
              </a:spcAft>
              <a:buNone/>
            </a:pPr>
            <a:r>
              <a:t/>
            </a:r>
            <a:endParaRPr b="0" sz="1800"/>
          </a:p>
          <a:p>
            <a:pPr indent="0" lvl="0" marL="0" rtl="0" algn="l">
              <a:lnSpc>
                <a:spcPct val="150000"/>
              </a:lnSpc>
              <a:spcBef>
                <a:spcPts val="0"/>
              </a:spcBef>
              <a:spcAft>
                <a:spcPts val="0"/>
              </a:spcAft>
              <a:buNone/>
            </a:pPr>
            <a:r>
              <a:t/>
            </a:r>
            <a:endParaRPr sz="2100"/>
          </a:p>
        </p:txBody>
      </p:sp>
      <p:sp>
        <p:nvSpPr>
          <p:cNvPr id="866" name="Google Shape;866;p42"/>
          <p:cNvSpPr txBox="1"/>
          <p:nvPr>
            <p:ph idx="4294967295" type="title"/>
          </p:nvPr>
        </p:nvSpPr>
        <p:spPr>
          <a:xfrm>
            <a:off x="3323450" y="0"/>
            <a:ext cx="58206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0</a:t>
            </a:r>
            <a:r>
              <a:rPr lang="en" sz="3600"/>
              <a:t>5</a:t>
            </a:r>
            <a:r>
              <a:rPr lang="en" sz="3600">
                <a:solidFill>
                  <a:schemeClr val="dk1"/>
                </a:solidFill>
              </a:rPr>
              <a:t>. </a:t>
            </a:r>
            <a:r>
              <a:rPr lang="en" sz="3600"/>
              <a:t>Resultados principales</a:t>
            </a:r>
            <a:endParaRPr sz="3600">
              <a:solidFill>
                <a:schemeClr val="dk1"/>
              </a:solidFill>
            </a:endParaRPr>
          </a:p>
        </p:txBody>
      </p:sp>
      <p:sp>
        <p:nvSpPr>
          <p:cNvPr id="867" name="Google Shape;867;p42"/>
          <p:cNvSpPr txBox="1"/>
          <p:nvPr/>
        </p:nvSpPr>
        <p:spPr>
          <a:xfrm>
            <a:off x="55600" y="619800"/>
            <a:ext cx="6662400" cy="1146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específico #2:</a:t>
            </a:r>
            <a:r>
              <a:rPr lang="en" sz="1200">
                <a:solidFill>
                  <a:schemeClr val="dk1"/>
                </a:solidFill>
                <a:latin typeface="Montserrat"/>
                <a:ea typeface="Montserrat"/>
                <a:cs typeface="Montserrat"/>
                <a:sym typeface="Montserrat"/>
              </a:rPr>
              <a:t> Evaluar las diferencias de rendimiento que se obtienen mediante diferentes técnicas de tratamiento de valores perdidos para determinar cuál es la mejor estrategia de imputación para un conjunto de datos de éstas características</a:t>
            </a:r>
            <a:endParaRPr>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43"/>
          <p:cNvSpPr txBox="1"/>
          <p:nvPr>
            <p:ph type="title"/>
          </p:nvPr>
        </p:nvSpPr>
        <p:spPr>
          <a:xfrm>
            <a:off x="816425" y="578300"/>
            <a:ext cx="1479900" cy="619800"/>
          </a:xfrm>
          <a:prstGeom prst="rect">
            <a:avLst/>
          </a:prstGeom>
          <a:noFill/>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b="1" lang="en" sz="2100">
                <a:latin typeface="Oswald"/>
                <a:ea typeface="Oswald"/>
                <a:cs typeface="Oswald"/>
                <a:sym typeface="Oswald"/>
              </a:rPr>
              <a:t>Imputación</a:t>
            </a:r>
            <a:endParaRPr b="1" sz="2100">
              <a:latin typeface="Oswald"/>
              <a:ea typeface="Oswald"/>
              <a:cs typeface="Oswald"/>
              <a:sym typeface="Oswald"/>
            </a:endParaRPr>
          </a:p>
          <a:p>
            <a:pPr indent="0" lvl="0" marL="0" rtl="0" algn="r">
              <a:lnSpc>
                <a:spcPct val="150000"/>
              </a:lnSpc>
              <a:spcBef>
                <a:spcPts val="1600"/>
              </a:spcBef>
              <a:spcAft>
                <a:spcPts val="1600"/>
              </a:spcAft>
              <a:buNone/>
            </a:pPr>
            <a:r>
              <a:t/>
            </a:r>
            <a:endParaRPr>
              <a:latin typeface="Montserrat"/>
              <a:ea typeface="Montserrat"/>
              <a:cs typeface="Montserrat"/>
              <a:sym typeface="Montserrat"/>
            </a:endParaRPr>
          </a:p>
        </p:txBody>
      </p:sp>
      <p:sp>
        <p:nvSpPr>
          <p:cNvPr id="873" name="Google Shape;873;p43"/>
          <p:cNvSpPr txBox="1"/>
          <p:nvPr>
            <p:ph idx="4294967295" type="title"/>
          </p:nvPr>
        </p:nvSpPr>
        <p:spPr>
          <a:xfrm>
            <a:off x="3323450" y="0"/>
            <a:ext cx="54351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05. Resultados principales</a:t>
            </a:r>
            <a:endParaRPr sz="3600"/>
          </a:p>
          <a:p>
            <a:pPr indent="0" lvl="0" marL="0" rtl="0" algn="l">
              <a:spcBef>
                <a:spcPts val="0"/>
              </a:spcBef>
              <a:spcAft>
                <a:spcPts val="0"/>
              </a:spcAft>
              <a:buNone/>
            </a:pPr>
            <a:r>
              <a:t/>
            </a:r>
            <a:endParaRPr sz="3600"/>
          </a:p>
        </p:txBody>
      </p:sp>
      <p:pic>
        <p:nvPicPr>
          <p:cNvPr id="874" name="Google Shape;874;p43"/>
          <p:cNvPicPr preferRelativeResize="0"/>
          <p:nvPr/>
        </p:nvPicPr>
        <p:blipFill>
          <a:blip r:embed="rId3">
            <a:alphaModFix/>
          </a:blip>
          <a:stretch>
            <a:fillRect/>
          </a:stretch>
        </p:blipFill>
        <p:spPr>
          <a:xfrm>
            <a:off x="1493025" y="791375"/>
            <a:ext cx="6328350" cy="421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4"/>
          <p:cNvSpPr txBox="1"/>
          <p:nvPr>
            <p:ph type="title"/>
          </p:nvPr>
        </p:nvSpPr>
        <p:spPr>
          <a:xfrm>
            <a:off x="872400" y="1768300"/>
            <a:ext cx="8300700" cy="30333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t>Modelos de clasificación</a:t>
            </a:r>
            <a:endParaRPr sz="2100"/>
          </a:p>
          <a:p>
            <a:pPr indent="-355600" lvl="0" marL="457200" rtl="0" algn="l">
              <a:lnSpc>
                <a:spcPct val="150000"/>
              </a:lnSpc>
              <a:spcBef>
                <a:spcPts val="0"/>
              </a:spcBef>
              <a:spcAft>
                <a:spcPts val="0"/>
              </a:spcAft>
              <a:buSzPts val="2000"/>
              <a:buChar char="●"/>
            </a:pPr>
            <a:r>
              <a:rPr b="0" lang="en" sz="2000"/>
              <a:t>Random Forest con el dataset imputado por media obtuvo los mejores resultados tanto para bootstrapping como para los datos de prueba - ROC AUC = .819 - . </a:t>
            </a:r>
            <a:endParaRPr b="0" sz="2000"/>
          </a:p>
          <a:p>
            <a:pPr indent="-355600" lvl="1" marL="914400" rtl="0" algn="l">
              <a:lnSpc>
                <a:spcPct val="150000"/>
              </a:lnSpc>
              <a:spcBef>
                <a:spcPts val="0"/>
              </a:spcBef>
              <a:spcAft>
                <a:spcPts val="0"/>
              </a:spcAft>
              <a:buSzPts val="2000"/>
              <a:buChar char="○"/>
            </a:pPr>
            <a:r>
              <a:rPr lang="en" sz="1800"/>
              <a:t>El modelo que utilizó la variable</a:t>
            </a:r>
            <a:r>
              <a:rPr i="1" lang="en" sz="1800"/>
              <a:t> Cognition</a:t>
            </a:r>
            <a:r>
              <a:rPr lang="en" sz="1800"/>
              <a:t> descartando las pruebas de cribado cognitivo (MMSE, MoCA y ACE-III) presentó una ligera mejora de rendimiento - ROC AUC = .839 - en los datos de prueba.</a:t>
            </a:r>
            <a:endParaRPr b="0" sz="2000"/>
          </a:p>
          <a:p>
            <a:pPr indent="0" lvl="0" marL="457200" rtl="0" algn="l">
              <a:lnSpc>
                <a:spcPct val="150000"/>
              </a:lnSpc>
              <a:spcBef>
                <a:spcPts val="0"/>
              </a:spcBef>
              <a:spcAft>
                <a:spcPts val="0"/>
              </a:spcAft>
              <a:buNone/>
            </a:pPr>
            <a:r>
              <a:t/>
            </a:r>
            <a:endParaRPr sz="1800"/>
          </a:p>
          <a:p>
            <a:pPr indent="0" lvl="0" marL="0" rtl="0" algn="l">
              <a:lnSpc>
                <a:spcPct val="150000"/>
              </a:lnSpc>
              <a:spcBef>
                <a:spcPts val="0"/>
              </a:spcBef>
              <a:spcAft>
                <a:spcPts val="0"/>
              </a:spcAft>
              <a:buNone/>
            </a:pPr>
            <a:r>
              <a:t/>
            </a:r>
            <a:endParaRPr sz="2100"/>
          </a:p>
        </p:txBody>
      </p:sp>
      <p:sp>
        <p:nvSpPr>
          <p:cNvPr id="880" name="Google Shape;880;p44"/>
          <p:cNvSpPr txBox="1"/>
          <p:nvPr>
            <p:ph idx="4294967295" type="title"/>
          </p:nvPr>
        </p:nvSpPr>
        <p:spPr>
          <a:xfrm>
            <a:off x="3323450" y="0"/>
            <a:ext cx="56025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0</a:t>
            </a:r>
            <a:r>
              <a:rPr lang="en" sz="3600"/>
              <a:t>5</a:t>
            </a:r>
            <a:r>
              <a:rPr lang="en" sz="3600">
                <a:solidFill>
                  <a:schemeClr val="dk1"/>
                </a:solidFill>
              </a:rPr>
              <a:t>. </a:t>
            </a:r>
            <a:r>
              <a:rPr lang="en" sz="3600"/>
              <a:t>Resultados principales</a:t>
            </a:r>
            <a:endParaRPr sz="3600">
              <a:solidFill>
                <a:schemeClr val="dk1"/>
              </a:solidFill>
            </a:endParaRPr>
          </a:p>
        </p:txBody>
      </p:sp>
      <p:sp>
        <p:nvSpPr>
          <p:cNvPr id="881" name="Google Shape;881;p44"/>
          <p:cNvSpPr txBox="1"/>
          <p:nvPr/>
        </p:nvSpPr>
        <p:spPr>
          <a:xfrm>
            <a:off x="159175" y="696000"/>
            <a:ext cx="6662400" cy="90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principal:</a:t>
            </a:r>
            <a:r>
              <a:rPr lang="en" sz="1200">
                <a:solidFill>
                  <a:schemeClr val="dk1"/>
                </a:solidFill>
                <a:latin typeface="Montserrat"/>
                <a:ea typeface="Montserrat"/>
                <a:cs typeface="Montserrat"/>
                <a:sym typeface="Montserrat"/>
              </a:rPr>
              <a:t> Implementar y evaluar un modelo de clasificación binario para determinar si los datos clínicos de archivo resultan suficientes para obtener una buena clasificación entre EA y DFT</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45"/>
          <p:cNvSpPr txBox="1"/>
          <p:nvPr>
            <p:ph type="title"/>
          </p:nvPr>
        </p:nvSpPr>
        <p:spPr>
          <a:xfrm>
            <a:off x="872400" y="1823275"/>
            <a:ext cx="8300700" cy="22161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t>Modelos de clasificación</a:t>
            </a:r>
            <a:endParaRPr b="0" sz="2000"/>
          </a:p>
          <a:p>
            <a:pPr indent="-355600" lvl="0" marL="457200" rtl="0" algn="l">
              <a:lnSpc>
                <a:spcPct val="150000"/>
              </a:lnSpc>
              <a:spcBef>
                <a:spcPts val="0"/>
              </a:spcBef>
              <a:spcAft>
                <a:spcPts val="0"/>
              </a:spcAft>
              <a:buSzPts val="2000"/>
              <a:buChar char="●"/>
            </a:pPr>
            <a:r>
              <a:rPr b="0" lang="en" sz="2000"/>
              <a:t>Las técnicas de imputación avanzadas no lograron obtener un rendimiento similar a la imputación por media para este dataset. </a:t>
            </a:r>
            <a:endParaRPr b="0" sz="2000"/>
          </a:p>
          <a:p>
            <a:pPr indent="-342900" lvl="1" marL="914400" rtl="0" algn="l">
              <a:lnSpc>
                <a:spcPct val="150000"/>
              </a:lnSpc>
              <a:spcBef>
                <a:spcPts val="0"/>
              </a:spcBef>
              <a:spcAft>
                <a:spcPts val="0"/>
              </a:spcAft>
              <a:buSzPts val="1800"/>
              <a:buChar char="○"/>
            </a:pPr>
            <a:r>
              <a:rPr lang="en" sz="1800"/>
              <a:t>E</a:t>
            </a:r>
            <a:r>
              <a:rPr lang="en" sz="1800"/>
              <a:t>l alto % de NaNs impide estimaciones robustas. Probablemente, la </a:t>
            </a:r>
            <a:r>
              <a:rPr lang="en" sz="1800"/>
              <a:t>heterogeneidad</a:t>
            </a:r>
            <a:r>
              <a:rPr lang="en" sz="1800"/>
              <a:t> de la muestra también jugó un papel.</a:t>
            </a:r>
            <a:endParaRPr sz="1800"/>
          </a:p>
          <a:p>
            <a:pPr indent="0" lvl="0" marL="0" rtl="0" algn="l">
              <a:lnSpc>
                <a:spcPct val="150000"/>
              </a:lnSpc>
              <a:spcBef>
                <a:spcPts val="0"/>
              </a:spcBef>
              <a:spcAft>
                <a:spcPts val="0"/>
              </a:spcAft>
              <a:buNone/>
            </a:pPr>
            <a:r>
              <a:t/>
            </a:r>
            <a:endParaRPr sz="2100"/>
          </a:p>
        </p:txBody>
      </p:sp>
      <p:sp>
        <p:nvSpPr>
          <p:cNvPr id="887" name="Google Shape;887;p45"/>
          <p:cNvSpPr txBox="1"/>
          <p:nvPr>
            <p:ph idx="4294967295" type="title"/>
          </p:nvPr>
        </p:nvSpPr>
        <p:spPr>
          <a:xfrm>
            <a:off x="3323450" y="0"/>
            <a:ext cx="56025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0</a:t>
            </a:r>
            <a:r>
              <a:rPr lang="en" sz="3600"/>
              <a:t>5</a:t>
            </a:r>
            <a:r>
              <a:rPr lang="en" sz="3600">
                <a:solidFill>
                  <a:schemeClr val="dk1"/>
                </a:solidFill>
              </a:rPr>
              <a:t>. </a:t>
            </a:r>
            <a:r>
              <a:rPr lang="en" sz="3600"/>
              <a:t>Resultados principales</a:t>
            </a:r>
            <a:endParaRPr sz="3600">
              <a:solidFill>
                <a:schemeClr val="dk1"/>
              </a:solidFill>
            </a:endParaRPr>
          </a:p>
        </p:txBody>
      </p:sp>
      <p:sp>
        <p:nvSpPr>
          <p:cNvPr id="888" name="Google Shape;888;p45"/>
          <p:cNvSpPr txBox="1"/>
          <p:nvPr/>
        </p:nvSpPr>
        <p:spPr>
          <a:xfrm>
            <a:off x="159175" y="696000"/>
            <a:ext cx="6662400" cy="90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principal:</a:t>
            </a:r>
            <a:r>
              <a:rPr lang="en" sz="1200">
                <a:solidFill>
                  <a:schemeClr val="dk1"/>
                </a:solidFill>
                <a:latin typeface="Montserrat"/>
                <a:ea typeface="Montserrat"/>
                <a:cs typeface="Montserrat"/>
                <a:sym typeface="Montserrat"/>
              </a:rPr>
              <a:t> Implementar y evaluar un modelo de clasificación binario para determinar si los datos clínicos de archivo resultan suficientes para obtener una buena clasificación entre EA y DFT</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46"/>
          <p:cNvSpPr txBox="1"/>
          <p:nvPr/>
        </p:nvSpPr>
        <p:spPr>
          <a:xfrm>
            <a:off x="-38850" y="1742550"/>
            <a:ext cx="1841400" cy="829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chemeClr val="dk1"/>
                </a:solidFill>
                <a:latin typeface="Montserrat"/>
                <a:ea typeface="Montserrat"/>
                <a:cs typeface="Montserrat"/>
                <a:sym typeface="Montserrat"/>
              </a:rPr>
              <a:t>Bootstrapping</a:t>
            </a:r>
            <a:endParaRPr b="1" sz="17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500">
                <a:solidFill>
                  <a:schemeClr val="dk1"/>
                </a:solidFill>
                <a:latin typeface="Montserrat"/>
                <a:ea typeface="Montserrat"/>
                <a:cs typeface="Montserrat"/>
                <a:sym typeface="Montserrat"/>
              </a:rPr>
              <a:t>Modelo principal</a:t>
            </a:r>
            <a:endParaRPr sz="1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pic>
        <p:nvPicPr>
          <p:cNvPr id="894" name="Google Shape;894;p46"/>
          <p:cNvPicPr preferRelativeResize="0"/>
          <p:nvPr/>
        </p:nvPicPr>
        <p:blipFill>
          <a:blip r:embed="rId3">
            <a:alphaModFix/>
          </a:blip>
          <a:stretch>
            <a:fillRect/>
          </a:stretch>
        </p:blipFill>
        <p:spPr>
          <a:xfrm>
            <a:off x="2073825" y="561750"/>
            <a:ext cx="6193674" cy="4581750"/>
          </a:xfrm>
          <a:prstGeom prst="rect">
            <a:avLst/>
          </a:prstGeom>
          <a:noFill/>
          <a:ln>
            <a:noFill/>
          </a:ln>
        </p:spPr>
      </p:pic>
      <p:sp>
        <p:nvSpPr>
          <p:cNvPr id="895" name="Google Shape;895;p46"/>
          <p:cNvSpPr txBox="1"/>
          <p:nvPr>
            <p:ph idx="4294967295" type="title"/>
          </p:nvPr>
        </p:nvSpPr>
        <p:spPr>
          <a:xfrm>
            <a:off x="3323450" y="0"/>
            <a:ext cx="54351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05. Resultados principales</a:t>
            </a:r>
            <a:endParaRPr sz="3600"/>
          </a:p>
          <a:p>
            <a:pPr indent="0" lvl="0" marL="0" rtl="0" algn="l">
              <a:spcBef>
                <a:spcPts val="0"/>
              </a:spcBef>
              <a:spcAft>
                <a:spcPts val="0"/>
              </a:spcAft>
              <a:buNone/>
            </a:pPr>
            <a:r>
              <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47"/>
          <p:cNvSpPr txBox="1"/>
          <p:nvPr>
            <p:ph idx="4294967295" type="title"/>
          </p:nvPr>
        </p:nvSpPr>
        <p:spPr>
          <a:xfrm>
            <a:off x="3323450" y="0"/>
            <a:ext cx="54351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05. Resultados principales</a:t>
            </a:r>
            <a:endParaRPr sz="3600"/>
          </a:p>
          <a:p>
            <a:pPr indent="0" lvl="0" marL="0" rtl="0" algn="l">
              <a:spcBef>
                <a:spcPts val="0"/>
              </a:spcBef>
              <a:spcAft>
                <a:spcPts val="0"/>
              </a:spcAft>
              <a:buNone/>
            </a:pPr>
            <a:r>
              <a:t/>
            </a:r>
            <a:endParaRPr sz="3600"/>
          </a:p>
        </p:txBody>
      </p:sp>
      <p:pic>
        <p:nvPicPr>
          <p:cNvPr id="901" name="Google Shape;901;p47"/>
          <p:cNvPicPr preferRelativeResize="0"/>
          <p:nvPr/>
        </p:nvPicPr>
        <p:blipFill>
          <a:blip r:embed="rId3">
            <a:alphaModFix/>
          </a:blip>
          <a:stretch>
            <a:fillRect/>
          </a:stretch>
        </p:blipFill>
        <p:spPr>
          <a:xfrm>
            <a:off x="1659800" y="619800"/>
            <a:ext cx="6603397" cy="4523700"/>
          </a:xfrm>
          <a:prstGeom prst="rect">
            <a:avLst/>
          </a:prstGeom>
          <a:noFill/>
          <a:ln>
            <a:noFill/>
          </a:ln>
        </p:spPr>
      </p:pic>
      <p:sp>
        <p:nvSpPr>
          <p:cNvPr id="902" name="Google Shape;902;p47"/>
          <p:cNvSpPr txBox="1"/>
          <p:nvPr/>
        </p:nvSpPr>
        <p:spPr>
          <a:xfrm>
            <a:off x="-38850" y="1742550"/>
            <a:ext cx="1852800" cy="107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chemeClr val="dk1"/>
                </a:solidFill>
                <a:latin typeface="Montserrat"/>
                <a:ea typeface="Montserrat"/>
                <a:cs typeface="Montserrat"/>
                <a:sym typeface="Montserrat"/>
              </a:rPr>
              <a:t>Bootstrapping</a:t>
            </a:r>
            <a:endParaRPr b="1" sz="17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500">
                <a:solidFill>
                  <a:schemeClr val="dk1"/>
                </a:solidFill>
                <a:latin typeface="Montserrat"/>
                <a:ea typeface="Montserrat"/>
                <a:cs typeface="Montserrat"/>
                <a:sym typeface="Montserrat"/>
              </a:rPr>
              <a:t>Modelos adicionales</a:t>
            </a:r>
            <a:endParaRPr sz="1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0"/>
          <p:cNvSpPr txBox="1"/>
          <p:nvPr>
            <p:ph type="title"/>
          </p:nvPr>
        </p:nvSpPr>
        <p:spPr>
          <a:xfrm>
            <a:off x="720000" y="570550"/>
            <a:ext cx="39318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Tabla de contenidos</a:t>
            </a:r>
            <a:endParaRPr/>
          </a:p>
        </p:txBody>
      </p:sp>
      <p:sp>
        <p:nvSpPr>
          <p:cNvPr id="567" name="Google Shape;567;p30"/>
          <p:cNvSpPr txBox="1"/>
          <p:nvPr>
            <p:ph idx="1" type="subTitle"/>
          </p:nvPr>
        </p:nvSpPr>
        <p:spPr>
          <a:xfrm>
            <a:off x="404275" y="194245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a:t>
            </a:r>
            <a:endParaRPr/>
          </a:p>
        </p:txBody>
      </p:sp>
      <p:sp>
        <p:nvSpPr>
          <p:cNvPr id="568" name="Google Shape;568;p30"/>
          <p:cNvSpPr txBox="1"/>
          <p:nvPr>
            <p:ph idx="3" type="title"/>
          </p:nvPr>
        </p:nvSpPr>
        <p:spPr>
          <a:xfrm>
            <a:off x="404275" y="1534425"/>
            <a:ext cx="7533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69" name="Google Shape;569;p30"/>
          <p:cNvSpPr txBox="1"/>
          <p:nvPr>
            <p:ph idx="4" type="subTitle"/>
          </p:nvPr>
        </p:nvSpPr>
        <p:spPr>
          <a:xfrm>
            <a:off x="404275" y="356465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Materiales y </a:t>
            </a:r>
            <a:endParaRPr/>
          </a:p>
          <a:p>
            <a:pPr indent="0" lvl="0" marL="0" rtl="0" algn="l">
              <a:spcBef>
                <a:spcPts val="0"/>
              </a:spcBef>
              <a:spcAft>
                <a:spcPts val="0"/>
              </a:spcAft>
              <a:buNone/>
            </a:pPr>
            <a:r>
              <a:rPr lang="en"/>
              <a:t>Métodos</a:t>
            </a:r>
            <a:endParaRPr/>
          </a:p>
        </p:txBody>
      </p:sp>
      <p:sp>
        <p:nvSpPr>
          <p:cNvPr id="570" name="Google Shape;570;p30"/>
          <p:cNvSpPr txBox="1"/>
          <p:nvPr>
            <p:ph idx="6" type="title"/>
          </p:nvPr>
        </p:nvSpPr>
        <p:spPr>
          <a:xfrm>
            <a:off x="404275" y="3156625"/>
            <a:ext cx="7533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571" name="Google Shape;571;p30"/>
          <p:cNvSpPr txBox="1"/>
          <p:nvPr>
            <p:ph idx="7" type="subTitle"/>
          </p:nvPr>
        </p:nvSpPr>
        <p:spPr>
          <a:xfrm>
            <a:off x="3144375" y="194245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572" name="Google Shape;572;p30"/>
          <p:cNvSpPr txBox="1"/>
          <p:nvPr>
            <p:ph idx="9" type="title"/>
          </p:nvPr>
        </p:nvSpPr>
        <p:spPr>
          <a:xfrm>
            <a:off x="3144375" y="1534425"/>
            <a:ext cx="7533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73" name="Google Shape;573;p30"/>
          <p:cNvSpPr txBox="1"/>
          <p:nvPr>
            <p:ph idx="13" type="subTitle"/>
          </p:nvPr>
        </p:nvSpPr>
        <p:spPr>
          <a:xfrm>
            <a:off x="5887575" y="356465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a:p>
        </p:txBody>
      </p:sp>
      <p:sp>
        <p:nvSpPr>
          <p:cNvPr id="574" name="Google Shape;574;p30"/>
          <p:cNvSpPr txBox="1"/>
          <p:nvPr>
            <p:ph idx="15" type="title"/>
          </p:nvPr>
        </p:nvSpPr>
        <p:spPr>
          <a:xfrm>
            <a:off x="3144375" y="3156625"/>
            <a:ext cx="7533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575" name="Google Shape;575;p30"/>
          <p:cNvSpPr txBox="1"/>
          <p:nvPr>
            <p:ph idx="9" type="title"/>
          </p:nvPr>
        </p:nvSpPr>
        <p:spPr>
          <a:xfrm>
            <a:off x="5887575" y="1534425"/>
            <a:ext cx="7533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76" name="Google Shape;576;p30"/>
          <p:cNvSpPr txBox="1"/>
          <p:nvPr>
            <p:ph idx="7" type="subTitle"/>
          </p:nvPr>
        </p:nvSpPr>
        <p:spPr>
          <a:xfrm>
            <a:off x="5887575" y="194245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Antecedentes</a:t>
            </a:r>
            <a:endParaRPr/>
          </a:p>
        </p:txBody>
      </p:sp>
      <p:sp>
        <p:nvSpPr>
          <p:cNvPr id="577" name="Google Shape;577;p30"/>
          <p:cNvSpPr txBox="1"/>
          <p:nvPr>
            <p:ph idx="15" type="title"/>
          </p:nvPr>
        </p:nvSpPr>
        <p:spPr>
          <a:xfrm>
            <a:off x="5887575" y="3156625"/>
            <a:ext cx="753300" cy="4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578" name="Google Shape;578;p30"/>
          <p:cNvSpPr txBox="1"/>
          <p:nvPr>
            <p:ph idx="13" type="subTitle"/>
          </p:nvPr>
        </p:nvSpPr>
        <p:spPr>
          <a:xfrm>
            <a:off x="3144375" y="356465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 principales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48"/>
          <p:cNvSpPr txBox="1"/>
          <p:nvPr>
            <p:ph idx="4294967295" type="title"/>
          </p:nvPr>
        </p:nvSpPr>
        <p:spPr>
          <a:xfrm>
            <a:off x="3323450" y="0"/>
            <a:ext cx="54351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05. Resultados principales</a:t>
            </a:r>
            <a:endParaRPr sz="3600"/>
          </a:p>
          <a:p>
            <a:pPr indent="0" lvl="0" marL="0" rtl="0" algn="l">
              <a:spcBef>
                <a:spcPts val="0"/>
              </a:spcBef>
              <a:spcAft>
                <a:spcPts val="0"/>
              </a:spcAft>
              <a:buNone/>
            </a:pPr>
            <a:r>
              <a:t/>
            </a:r>
            <a:endParaRPr sz="3600"/>
          </a:p>
        </p:txBody>
      </p:sp>
      <p:graphicFrame>
        <p:nvGraphicFramePr>
          <p:cNvPr id="908" name="Google Shape;908;p48"/>
          <p:cNvGraphicFramePr/>
          <p:nvPr/>
        </p:nvGraphicFramePr>
        <p:xfrm>
          <a:off x="914400" y="1413750"/>
          <a:ext cx="3000000" cy="3000000"/>
        </p:xfrm>
        <a:graphic>
          <a:graphicData uri="http://schemas.openxmlformats.org/drawingml/2006/table">
            <a:tbl>
              <a:tblPr>
                <a:noFill/>
                <a:tableStyleId>{85DC337F-AEE0-484D-AC20-F5C390902DE9}</a:tableStyleId>
              </a:tblPr>
              <a:tblGrid>
                <a:gridCol w="2668150"/>
                <a:gridCol w="1236450"/>
                <a:gridCol w="1301525"/>
                <a:gridCol w="1301525"/>
                <a:gridCol w="1301525"/>
              </a:tblGrid>
              <a:tr h="296325">
                <a:tc>
                  <a:txBody>
                    <a:bodyPr/>
                    <a:lstStyle/>
                    <a:p>
                      <a:pPr indent="0" lvl="0" marL="0" rtl="0" algn="l">
                        <a:lnSpc>
                          <a:spcPct val="115000"/>
                        </a:lnSpc>
                        <a:spcBef>
                          <a:spcPts val="0"/>
                        </a:spcBef>
                        <a:spcAft>
                          <a:spcPts val="0"/>
                        </a:spcAft>
                        <a:buNone/>
                      </a:pPr>
                      <a:r>
                        <a:rPr b="1" lang="en"/>
                        <a:t>Método de imputación</a:t>
                      </a:r>
                      <a:endParaRPr b="1"/>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Conjunto</a:t>
                      </a:r>
                      <a:endParaRPr b="1"/>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Técnica</a:t>
                      </a:r>
                      <a:endParaRPr b="1"/>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Accuracy</a:t>
                      </a:r>
                      <a:endParaRPr b="1"/>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ROC AUC</a:t>
                      </a:r>
                      <a:endParaRPr b="1"/>
                    </a:p>
                  </a:txBody>
                  <a:tcPr marT="19050" marB="19050" marR="28575" marL="28575" anchor="b">
                    <a:lnB cap="flat" cmpd="sng" w="13925">
                      <a:solidFill>
                        <a:srgbClr val="000000"/>
                      </a:solidFill>
                      <a:prstDash val="solid"/>
                      <a:round/>
                      <a:headEnd len="sm" w="sm" type="none"/>
                      <a:tailEnd len="sm" w="sm" type="none"/>
                    </a:lnB>
                  </a:tcPr>
                </a:tc>
              </a:tr>
              <a:tr h="296325">
                <a:tc rowSpan="2">
                  <a:txBody>
                    <a:bodyPr/>
                    <a:lstStyle/>
                    <a:p>
                      <a:pPr indent="0" lvl="0" marL="0" rtl="0" algn="l">
                        <a:lnSpc>
                          <a:spcPct val="115000"/>
                        </a:lnSpc>
                        <a:spcBef>
                          <a:spcPts val="0"/>
                        </a:spcBef>
                        <a:spcAft>
                          <a:spcPts val="0"/>
                        </a:spcAft>
                        <a:buNone/>
                      </a:pPr>
                      <a:r>
                        <a:rPr b="1" lang="en"/>
                        <a:t>Modelo principal</a:t>
                      </a:r>
                      <a:endParaRPr b="1"/>
                    </a:p>
                  </a:txBody>
                  <a:tcPr marT="19050" marB="19050" marR="28575" marL="28575" anchor="b">
                    <a:lnT cap="flat" cmpd="sng" w="13925">
                      <a:solidFill>
                        <a:srgbClr val="000000"/>
                      </a:solidFill>
                      <a:prstDash val="solid"/>
                      <a:round/>
                      <a:headEnd len="sm" w="sm" type="none"/>
                      <a:tailEnd len="sm" w="sm" type="none"/>
                    </a:lnT>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Entrenamiento</a:t>
                      </a:r>
                      <a:endParaRPr/>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Bootstrapping</a:t>
                      </a:r>
                      <a:endParaRPr/>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0.805 (± .0011)</a:t>
                      </a:r>
                      <a:endParaRPr/>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0.865 (± 0.009)</a:t>
                      </a:r>
                      <a:endParaRPr/>
                    </a:p>
                  </a:txBody>
                  <a:tcPr marT="19050" marB="19050" marR="28575" marL="28575" anchor="b">
                    <a:lnT cap="flat" cmpd="sng" w="13925">
                      <a:solidFill>
                        <a:srgbClr val="000000"/>
                      </a:solidFill>
                      <a:prstDash val="solid"/>
                      <a:round/>
                      <a:headEnd len="sm" w="sm" type="none"/>
                      <a:tailEnd len="sm" w="sm" type="none"/>
                    </a:lnT>
                  </a:tcPr>
                </a:tc>
              </a:tr>
              <a:tr h="296325">
                <a:tc vMerge="1"/>
                <a:tc>
                  <a:txBody>
                    <a:bodyPr/>
                    <a:lstStyle/>
                    <a:p>
                      <a:pPr indent="0" lvl="0" marL="0" rtl="0" algn="l">
                        <a:lnSpc>
                          <a:spcPct val="115000"/>
                        </a:lnSpc>
                        <a:spcBef>
                          <a:spcPts val="0"/>
                        </a:spcBef>
                        <a:spcAft>
                          <a:spcPts val="0"/>
                        </a:spcAft>
                        <a:buNone/>
                      </a:pPr>
                      <a:r>
                        <a:rPr b="1" lang="en"/>
                        <a:t>Validación</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Out of sample</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0.8505</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0.819</a:t>
                      </a:r>
                      <a:endParaRPr b="1"/>
                    </a:p>
                  </a:txBody>
                  <a:tcPr marT="19050" marB="19050" marR="28575" marL="28575" anchor="b">
                    <a:lnB cap="flat" cmpd="sng" w="6975">
                      <a:solidFill>
                        <a:srgbClr val="000000"/>
                      </a:solidFill>
                      <a:prstDash val="solid"/>
                      <a:round/>
                      <a:headEnd len="sm" w="sm" type="none"/>
                      <a:tailEnd len="sm" w="sm" type="none"/>
                    </a:lnB>
                  </a:tcPr>
                </a:tc>
              </a:tr>
              <a:tr h="296325">
                <a:tc rowSpan="2">
                  <a:txBody>
                    <a:bodyPr/>
                    <a:lstStyle/>
                    <a:p>
                      <a:pPr indent="0" lvl="0" marL="0" rtl="0" algn="l">
                        <a:lnSpc>
                          <a:spcPct val="115000"/>
                        </a:lnSpc>
                        <a:spcBef>
                          <a:spcPts val="0"/>
                        </a:spcBef>
                        <a:spcAft>
                          <a:spcPts val="0"/>
                        </a:spcAft>
                        <a:buNone/>
                      </a:pPr>
                      <a:r>
                        <a:rPr lang="en"/>
                        <a:t>Subset sin datos perdidos</a:t>
                      </a:r>
                      <a:endParaRPr/>
                    </a:p>
                  </a:txBody>
                  <a:tcPr marT="19050" marB="19050" marR="28575" marL="28575" anchor="b">
                    <a:lnT cap="flat" cmpd="sng" w="6975">
                      <a:solidFill>
                        <a:srgbClr val="000000"/>
                      </a:solidFill>
                      <a:prstDash val="solid"/>
                      <a:round/>
                      <a:headEnd len="sm" w="sm" type="none"/>
                      <a:tailEnd len="sm" w="sm" type="none"/>
                    </a:lnT>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Entrenamiento</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Bootstrapping</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0.833 (± 0.01)</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0.843 (± 0.01)</a:t>
                      </a:r>
                      <a:endParaRPr/>
                    </a:p>
                  </a:txBody>
                  <a:tcPr marT="19050" marB="19050" marR="28575" marL="28575" anchor="b">
                    <a:lnT cap="flat" cmpd="sng" w="6975">
                      <a:solidFill>
                        <a:srgbClr val="000000"/>
                      </a:solidFill>
                      <a:prstDash val="solid"/>
                      <a:round/>
                      <a:headEnd len="sm" w="sm" type="none"/>
                      <a:tailEnd len="sm" w="sm" type="none"/>
                    </a:lnT>
                  </a:tcPr>
                </a:tc>
              </a:tr>
              <a:tr h="296325">
                <a:tc vMerge="1"/>
                <a:tc>
                  <a:txBody>
                    <a:bodyPr/>
                    <a:lstStyle/>
                    <a:p>
                      <a:pPr indent="0" lvl="0" marL="0" rtl="0" algn="l">
                        <a:lnSpc>
                          <a:spcPct val="115000"/>
                        </a:lnSpc>
                        <a:spcBef>
                          <a:spcPts val="0"/>
                        </a:spcBef>
                        <a:spcAft>
                          <a:spcPts val="0"/>
                        </a:spcAft>
                        <a:buNone/>
                      </a:pPr>
                      <a:r>
                        <a:rPr lang="en"/>
                        <a:t>Validación</a:t>
                      </a:r>
                      <a:endParaRPr/>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Out of sample</a:t>
                      </a:r>
                      <a:endParaRPr/>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0.88</a:t>
                      </a:r>
                      <a:endParaRPr/>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0.75</a:t>
                      </a:r>
                      <a:endParaRPr/>
                    </a:p>
                  </a:txBody>
                  <a:tcPr marT="19050" marB="19050" marR="28575" marL="28575" anchor="b">
                    <a:lnB cap="flat" cmpd="sng" w="6975">
                      <a:solidFill>
                        <a:srgbClr val="000000"/>
                      </a:solidFill>
                      <a:prstDash val="solid"/>
                      <a:round/>
                      <a:headEnd len="sm" w="sm" type="none"/>
                      <a:tailEnd len="sm" w="sm" type="none"/>
                    </a:lnB>
                  </a:tcPr>
                </a:tc>
              </a:tr>
              <a:tr h="296325">
                <a:tc rowSpan="2">
                  <a:txBody>
                    <a:bodyPr/>
                    <a:lstStyle/>
                    <a:p>
                      <a:pPr indent="0" lvl="0" marL="0" rtl="0" algn="l">
                        <a:lnSpc>
                          <a:spcPct val="115000"/>
                        </a:lnSpc>
                        <a:spcBef>
                          <a:spcPts val="0"/>
                        </a:spcBef>
                        <a:spcAft>
                          <a:spcPts val="0"/>
                        </a:spcAft>
                        <a:buNone/>
                      </a:pPr>
                      <a:r>
                        <a:rPr lang="en"/>
                        <a:t>Solo pruebas cognitivas</a:t>
                      </a:r>
                      <a:endParaRPr/>
                    </a:p>
                  </a:txBody>
                  <a:tcPr marT="19050" marB="19050" marR="28575" marL="28575" anchor="b">
                    <a:lnT cap="flat" cmpd="sng" w="6975">
                      <a:solidFill>
                        <a:srgbClr val="000000"/>
                      </a:solidFill>
                      <a:prstDash val="solid"/>
                      <a:round/>
                      <a:headEnd len="sm" w="sm" type="none"/>
                      <a:tailEnd len="sm" w="sm" type="none"/>
                    </a:lnT>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Entrenamiento</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Bootstrapping</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0.784 (± 0.01)</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0.821 (± 0.011)</a:t>
                      </a:r>
                      <a:endParaRPr/>
                    </a:p>
                  </a:txBody>
                  <a:tcPr marT="19050" marB="19050" marR="28575" marL="28575" anchor="b">
                    <a:lnT cap="flat" cmpd="sng" w="6975">
                      <a:solidFill>
                        <a:srgbClr val="000000"/>
                      </a:solidFill>
                      <a:prstDash val="solid"/>
                      <a:round/>
                      <a:headEnd len="sm" w="sm" type="none"/>
                      <a:tailEnd len="sm" w="sm" type="none"/>
                    </a:lnT>
                  </a:tcPr>
                </a:tc>
              </a:tr>
              <a:tr h="296325">
                <a:tc vMerge="1"/>
                <a:tc>
                  <a:txBody>
                    <a:bodyPr/>
                    <a:lstStyle/>
                    <a:p>
                      <a:pPr indent="0" lvl="0" marL="0" rtl="0" algn="l">
                        <a:lnSpc>
                          <a:spcPct val="115000"/>
                        </a:lnSpc>
                        <a:spcBef>
                          <a:spcPts val="0"/>
                        </a:spcBef>
                        <a:spcAft>
                          <a:spcPts val="0"/>
                        </a:spcAft>
                        <a:buNone/>
                      </a:pPr>
                      <a:r>
                        <a:rPr lang="en"/>
                        <a:t>Validación</a:t>
                      </a:r>
                      <a:endParaRPr/>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Out of sample</a:t>
                      </a:r>
                      <a:endParaRPr/>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0.785</a:t>
                      </a:r>
                      <a:endParaRPr/>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0.7346</a:t>
                      </a:r>
                      <a:endParaRPr/>
                    </a:p>
                  </a:txBody>
                  <a:tcPr marT="19050" marB="19050" marR="28575" marL="28575" anchor="b">
                    <a:lnB cap="flat" cmpd="sng" w="6975">
                      <a:solidFill>
                        <a:srgbClr val="000000"/>
                      </a:solidFill>
                      <a:prstDash val="solid"/>
                      <a:round/>
                      <a:headEnd len="sm" w="sm" type="none"/>
                      <a:tailEnd len="sm" w="sm" type="none"/>
                    </a:lnB>
                  </a:tcPr>
                </a:tc>
              </a:tr>
              <a:tr h="296325">
                <a:tc rowSpan="2">
                  <a:txBody>
                    <a:bodyPr/>
                    <a:lstStyle/>
                    <a:p>
                      <a:pPr indent="0" lvl="0" marL="0" rtl="0" algn="l">
                        <a:lnSpc>
                          <a:spcPct val="115000"/>
                        </a:lnSpc>
                        <a:spcBef>
                          <a:spcPts val="0"/>
                        </a:spcBef>
                        <a:spcAft>
                          <a:spcPts val="0"/>
                        </a:spcAft>
                        <a:buNone/>
                      </a:pPr>
                      <a:r>
                        <a:rPr b="1" lang="en"/>
                        <a:t>Cognitivas armonizada</a:t>
                      </a:r>
                      <a:endParaRPr b="1"/>
                    </a:p>
                  </a:txBody>
                  <a:tcPr marT="19050" marB="19050" marR="28575" marL="28575" anchor="b">
                    <a:lnT cap="flat" cmpd="sng" w="6975">
                      <a:solidFill>
                        <a:srgbClr val="000000"/>
                      </a:solidFill>
                      <a:prstDash val="solid"/>
                      <a:round/>
                      <a:headEnd len="sm" w="sm" type="none"/>
                      <a:tailEnd len="sm" w="sm" type="none"/>
                    </a:lnT>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Entrenamiento</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Bootstrapping</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0.806 (± 0.011)</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0.869 (± 0.009)</a:t>
                      </a:r>
                      <a:endParaRPr/>
                    </a:p>
                  </a:txBody>
                  <a:tcPr marT="19050" marB="19050" marR="28575" marL="28575" anchor="b">
                    <a:lnT cap="flat" cmpd="sng" w="6975">
                      <a:solidFill>
                        <a:srgbClr val="000000"/>
                      </a:solidFill>
                      <a:prstDash val="solid"/>
                      <a:round/>
                      <a:headEnd len="sm" w="sm" type="none"/>
                      <a:tailEnd len="sm" w="sm" type="none"/>
                    </a:lnT>
                  </a:tcPr>
                </a:tc>
              </a:tr>
              <a:tr h="296325">
                <a:tc vMerge="1"/>
                <a:tc>
                  <a:txBody>
                    <a:bodyPr/>
                    <a:lstStyle/>
                    <a:p>
                      <a:pPr indent="0" lvl="0" marL="0" rtl="0" algn="l">
                        <a:lnSpc>
                          <a:spcPct val="115000"/>
                        </a:lnSpc>
                        <a:spcBef>
                          <a:spcPts val="0"/>
                        </a:spcBef>
                        <a:spcAft>
                          <a:spcPts val="0"/>
                        </a:spcAft>
                        <a:buNone/>
                      </a:pPr>
                      <a:r>
                        <a:rPr b="1" lang="en"/>
                        <a:t>Validación</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Out of sample</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0.8598</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0.839</a:t>
                      </a:r>
                      <a:endParaRPr b="1"/>
                    </a:p>
                  </a:txBody>
                  <a:tcPr marT="19050" marB="19050" marR="28575" marL="28575" anchor="b">
                    <a:lnB cap="flat" cmpd="sng" w="6975">
                      <a:solidFill>
                        <a:srgbClr val="000000"/>
                      </a:solidFill>
                      <a:prstDash val="solid"/>
                      <a:round/>
                      <a:headEnd len="sm" w="sm" type="none"/>
                      <a:tailEnd len="sm" w="sm" type="none"/>
                    </a:lnB>
                  </a:tcPr>
                </a:tc>
              </a:tr>
            </a:tbl>
          </a:graphicData>
        </a:graphic>
      </p:graphicFrame>
      <p:sp>
        <p:nvSpPr>
          <p:cNvPr id="909" name="Google Shape;909;p48"/>
          <p:cNvSpPr txBox="1"/>
          <p:nvPr/>
        </p:nvSpPr>
        <p:spPr>
          <a:xfrm>
            <a:off x="828500" y="689250"/>
            <a:ext cx="3524100" cy="572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chemeClr val="dk1"/>
                </a:solidFill>
                <a:latin typeface="Montserrat"/>
                <a:ea typeface="Montserrat"/>
                <a:cs typeface="Montserrat"/>
                <a:sym typeface="Montserrat"/>
              </a:rPr>
              <a:t>Out of sample test set</a:t>
            </a:r>
            <a:endParaRPr b="1"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49"/>
          <p:cNvSpPr txBox="1"/>
          <p:nvPr>
            <p:ph idx="4294967295" type="title"/>
          </p:nvPr>
        </p:nvSpPr>
        <p:spPr>
          <a:xfrm>
            <a:off x="3323450" y="0"/>
            <a:ext cx="54351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05. Resultados principales</a:t>
            </a:r>
            <a:endParaRPr sz="3600"/>
          </a:p>
          <a:p>
            <a:pPr indent="0" lvl="0" marL="0" rtl="0" algn="l">
              <a:spcBef>
                <a:spcPts val="0"/>
              </a:spcBef>
              <a:spcAft>
                <a:spcPts val="0"/>
              </a:spcAft>
              <a:buNone/>
            </a:pPr>
            <a:r>
              <a:t/>
            </a:r>
            <a:endParaRPr sz="3600"/>
          </a:p>
        </p:txBody>
      </p:sp>
      <p:pic>
        <p:nvPicPr>
          <p:cNvPr id="915" name="Google Shape;915;p49"/>
          <p:cNvPicPr preferRelativeResize="0"/>
          <p:nvPr/>
        </p:nvPicPr>
        <p:blipFill>
          <a:blip r:embed="rId3">
            <a:alphaModFix/>
          </a:blip>
          <a:stretch>
            <a:fillRect/>
          </a:stretch>
        </p:blipFill>
        <p:spPr>
          <a:xfrm>
            <a:off x="1872951" y="949800"/>
            <a:ext cx="6786824" cy="4524576"/>
          </a:xfrm>
          <a:prstGeom prst="rect">
            <a:avLst/>
          </a:prstGeom>
          <a:noFill/>
          <a:ln>
            <a:noFill/>
          </a:ln>
        </p:spPr>
      </p:pic>
      <p:sp>
        <p:nvSpPr>
          <p:cNvPr id="916" name="Google Shape;916;p49"/>
          <p:cNvSpPr txBox="1"/>
          <p:nvPr/>
        </p:nvSpPr>
        <p:spPr>
          <a:xfrm>
            <a:off x="37350" y="1666350"/>
            <a:ext cx="1496100" cy="572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chemeClr val="dk1"/>
                </a:solidFill>
                <a:latin typeface="Montserrat"/>
                <a:ea typeface="Montserrat"/>
                <a:cs typeface="Montserrat"/>
                <a:sym typeface="Montserrat"/>
              </a:rPr>
              <a:t> SFS</a:t>
            </a:r>
            <a:endParaRPr>
              <a:solidFill>
                <a:schemeClr val="dk1"/>
              </a:solidFill>
              <a:latin typeface="Montserrat"/>
              <a:ea typeface="Montserrat"/>
              <a:cs typeface="Montserrat"/>
              <a:sym typeface="Montserrat"/>
            </a:endParaRPr>
          </a:p>
        </p:txBody>
      </p:sp>
      <p:sp>
        <p:nvSpPr>
          <p:cNvPr id="917" name="Google Shape;917;p49"/>
          <p:cNvSpPr txBox="1"/>
          <p:nvPr/>
        </p:nvSpPr>
        <p:spPr>
          <a:xfrm>
            <a:off x="983425" y="619800"/>
            <a:ext cx="7444500" cy="75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específico #3:</a:t>
            </a:r>
            <a:r>
              <a:rPr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Determinar cuáles son los mejores predictores para cada una de las clases para informar los procesos de armonización de protocolos de investigación</a:t>
            </a:r>
            <a:r>
              <a:rPr lang="en" sz="1200">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50"/>
          <p:cNvSpPr txBox="1"/>
          <p:nvPr>
            <p:ph idx="4294967295" type="title"/>
          </p:nvPr>
        </p:nvSpPr>
        <p:spPr>
          <a:xfrm>
            <a:off x="3323450" y="0"/>
            <a:ext cx="54351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05. Resultados principales</a:t>
            </a:r>
            <a:endParaRPr sz="3600"/>
          </a:p>
          <a:p>
            <a:pPr indent="0" lvl="0" marL="0" rtl="0" algn="l">
              <a:spcBef>
                <a:spcPts val="0"/>
              </a:spcBef>
              <a:spcAft>
                <a:spcPts val="0"/>
              </a:spcAft>
              <a:buNone/>
            </a:pPr>
            <a:r>
              <a:t/>
            </a:r>
            <a:endParaRPr sz="3600"/>
          </a:p>
        </p:txBody>
      </p:sp>
      <p:graphicFrame>
        <p:nvGraphicFramePr>
          <p:cNvPr id="923" name="Google Shape;923;p50"/>
          <p:cNvGraphicFramePr/>
          <p:nvPr/>
        </p:nvGraphicFramePr>
        <p:xfrm>
          <a:off x="1150400" y="1013825"/>
          <a:ext cx="3000000" cy="3000000"/>
        </p:xfrm>
        <a:graphic>
          <a:graphicData uri="http://schemas.openxmlformats.org/drawingml/2006/table">
            <a:tbl>
              <a:tblPr>
                <a:noFill/>
                <a:tableStyleId>{85DC337F-AEE0-484D-AC20-F5C390902DE9}</a:tableStyleId>
              </a:tblPr>
              <a:tblGrid>
                <a:gridCol w="449675"/>
                <a:gridCol w="1848625"/>
                <a:gridCol w="1274050"/>
                <a:gridCol w="1099175"/>
                <a:gridCol w="1349000"/>
                <a:gridCol w="1249050"/>
              </a:tblGrid>
              <a:tr h="589825">
                <a:tc>
                  <a:txBody>
                    <a:bodyPr/>
                    <a:lstStyle/>
                    <a:p>
                      <a:pPr indent="0" lvl="0" marL="0" rtl="0" algn="l">
                        <a:lnSpc>
                          <a:spcPct val="115000"/>
                        </a:lnSpc>
                        <a:spcBef>
                          <a:spcPts val="0"/>
                        </a:spcBef>
                        <a:spcAft>
                          <a:spcPts val="0"/>
                        </a:spcAft>
                        <a:buNone/>
                      </a:pPr>
                      <a:r>
                        <a:rPr b="1" lang="en" sz="1300"/>
                        <a:t>Step</a:t>
                      </a:r>
                      <a:endParaRPr b="1" sz="1300"/>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t>Variables</a:t>
                      </a:r>
                      <a:endParaRPr b="1" sz="1300"/>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t>ROC AUC</a:t>
                      </a:r>
                      <a:endParaRPr b="1" sz="1300"/>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t>Intervalo</a:t>
                      </a:r>
                      <a:endParaRPr b="1" sz="1300"/>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t>Desvío estándar</a:t>
                      </a:r>
                      <a:endParaRPr b="1" sz="1300"/>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t>Error estándar</a:t>
                      </a:r>
                      <a:endParaRPr b="1" sz="1300"/>
                    </a:p>
                  </a:txBody>
                  <a:tcPr marT="19050" marB="19050" marR="28575" marL="28575" anchor="b">
                    <a:lnB cap="flat" cmpd="sng" w="13925">
                      <a:solidFill>
                        <a:srgbClr val="000000"/>
                      </a:solidFill>
                      <a:prstDash val="solid"/>
                      <a:round/>
                      <a:headEnd len="sm" w="sm" type="none"/>
                      <a:tailEnd len="sm" w="sm" type="none"/>
                    </a:lnB>
                  </a:tcPr>
                </a:tc>
              </a:tr>
              <a:tr h="324400">
                <a:tc>
                  <a:txBody>
                    <a:bodyPr/>
                    <a:lstStyle/>
                    <a:p>
                      <a:pPr indent="0" lvl="0" marL="0" rtl="0" algn="l">
                        <a:lnSpc>
                          <a:spcPct val="115000"/>
                        </a:lnSpc>
                        <a:spcBef>
                          <a:spcPts val="0"/>
                        </a:spcBef>
                        <a:spcAft>
                          <a:spcPts val="0"/>
                        </a:spcAft>
                        <a:buNone/>
                      </a:pPr>
                      <a:r>
                        <a:rPr lang="en" sz="1300"/>
                        <a:t>1</a:t>
                      </a:r>
                      <a:endParaRPr sz="1300"/>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300"/>
                        <a:t>IFS</a:t>
                      </a:r>
                      <a:endParaRPr sz="1300"/>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300"/>
                        <a:t>0.75875</a:t>
                      </a:r>
                      <a:endParaRPr sz="1300"/>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300"/>
                        <a:t>0.035641</a:t>
                      </a:r>
                      <a:endParaRPr sz="1300"/>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300"/>
                        <a:t>0.015838</a:t>
                      </a:r>
                      <a:endParaRPr sz="1300"/>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300"/>
                        <a:t>0.011199</a:t>
                      </a:r>
                      <a:endParaRPr sz="1300"/>
                    </a:p>
                  </a:txBody>
                  <a:tcPr marT="19050" marB="19050" marR="28575" marL="28575" anchor="b">
                    <a:lnT cap="flat" cmpd="sng" w="13925">
                      <a:solidFill>
                        <a:srgbClr val="000000"/>
                      </a:solidFill>
                      <a:prstDash val="solid"/>
                      <a:round/>
                      <a:headEnd len="sm" w="sm" type="none"/>
                      <a:tailEnd len="sm" w="sm" type="none"/>
                    </a:lnT>
                  </a:tcPr>
                </a:tc>
              </a:tr>
              <a:tr h="324400">
                <a:tc>
                  <a:txBody>
                    <a:bodyPr/>
                    <a:lstStyle/>
                    <a:p>
                      <a:pPr indent="0" lvl="0" marL="0" rtl="0" algn="l">
                        <a:lnSpc>
                          <a:spcPct val="115000"/>
                        </a:lnSpc>
                        <a:spcBef>
                          <a:spcPts val="0"/>
                        </a:spcBef>
                        <a:spcAft>
                          <a:spcPts val="0"/>
                        </a:spcAft>
                        <a:buNone/>
                      </a:pPr>
                      <a:r>
                        <a:rPr lang="en" sz="1300"/>
                        <a:t>2</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 Miembros del hogar</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0.78749</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0.039179</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0.01741</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0.012311</a:t>
                      </a:r>
                      <a:endParaRPr sz="1300"/>
                    </a:p>
                  </a:txBody>
                  <a:tcPr marT="19050" marB="19050" marR="28575" marL="28575" anchor="b"/>
                </a:tc>
              </a:tr>
              <a:tr h="324400">
                <a:tc>
                  <a:txBody>
                    <a:bodyPr/>
                    <a:lstStyle/>
                    <a:p>
                      <a:pPr indent="0" lvl="0" marL="0" rtl="0" algn="l">
                        <a:lnSpc>
                          <a:spcPct val="115000"/>
                        </a:lnSpc>
                        <a:spcBef>
                          <a:spcPts val="0"/>
                        </a:spcBef>
                        <a:spcAft>
                          <a:spcPts val="0"/>
                        </a:spcAft>
                        <a:buNone/>
                      </a:pPr>
                      <a:r>
                        <a:rPr lang="en" sz="1300"/>
                        <a:t>3</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 NPI caregiver</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0.808031</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0.048993</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0.021771</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0.015395</a:t>
                      </a:r>
                      <a:endParaRPr sz="1300"/>
                    </a:p>
                  </a:txBody>
                  <a:tcPr marT="19050" marB="19050" marR="28575" marL="28575" anchor="b"/>
                </a:tc>
              </a:tr>
              <a:tr h="324400">
                <a:tc>
                  <a:txBody>
                    <a:bodyPr/>
                    <a:lstStyle/>
                    <a:p>
                      <a:pPr indent="0" lvl="0" marL="0" rtl="0" algn="l">
                        <a:lnSpc>
                          <a:spcPct val="115000"/>
                        </a:lnSpc>
                        <a:spcBef>
                          <a:spcPts val="0"/>
                        </a:spcBef>
                        <a:spcAft>
                          <a:spcPts val="0"/>
                        </a:spcAft>
                        <a:buNone/>
                      </a:pPr>
                      <a:r>
                        <a:rPr lang="en" sz="1300"/>
                        <a:t>4</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 ACE III</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0.806996</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0.027988</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0.012437</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0.008795</a:t>
                      </a:r>
                      <a:endParaRPr sz="1300"/>
                    </a:p>
                  </a:txBody>
                  <a:tcPr marT="19050" marB="19050" marR="28575" marL="28575" anchor="b"/>
                </a:tc>
              </a:tr>
              <a:tr h="324400">
                <a:tc>
                  <a:txBody>
                    <a:bodyPr/>
                    <a:lstStyle/>
                    <a:p>
                      <a:pPr indent="0" lvl="0" marL="0" rtl="0" algn="l">
                        <a:lnSpc>
                          <a:spcPct val="115000"/>
                        </a:lnSpc>
                        <a:spcBef>
                          <a:spcPts val="0"/>
                        </a:spcBef>
                        <a:spcAft>
                          <a:spcPts val="0"/>
                        </a:spcAft>
                        <a:buNone/>
                      </a:pPr>
                      <a:r>
                        <a:rPr b="1" lang="en" sz="1300"/>
                        <a:t>5</a:t>
                      </a:r>
                      <a:endParaRPr b="1" sz="1300"/>
                    </a:p>
                  </a:txBody>
                  <a:tcPr marT="19050" marB="19050" marR="28575" marL="28575" anchor="b"/>
                </a:tc>
                <a:tc>
                  <a:txBody>
                    <a:bodyPr/>
                    <a:lstStyle/>
                    <a:p>
                      <a:pPr indent="0" lvl="0" marL="0" rtl="0" algn="l">
                        <a:lnSpc>
                          <a:spcPct val="115000"/>
                        </a:lnSpc>
                        <a:spcBef>
                          <a:spcPts val="0"/>
                        </a:spcBef>
                        <a:spcAft>
                          <a:spcPts val="0"/>
                        </a:spcAft>
                        <a:buNone/>
                      </a:pPr>
                      <a:r>
                        <a:rPr b="1" lang="en" sz="1300"/>
                        <a:t>... Mini SEA</a:t>
                      </a:r>
                      <a:endParaRPr b="1" sz="1300"/>
                    </a:p>
                  </a:txBody>
                  <a:tcPr marT="19050" marB="19050" marR="28575" marL="28575" anchor="b"/>
                </a:tc>
                <a:tc>
                  <a:txBody>
                    <a:bodyPr/>
                    <a:lstStyle/>
                    <a:p>
                      <a:pPr indent="0" lvl="0" marL="0" rtl="0" algn="l">
                        <a:lnSpc>
                          <a:spcPct val="115000"/>
                        </a:lnSpc>
                        <a:spcBef>
                          <a:spcPts val="0"/>
                        </a:spcBef>
                        <a:spcAft>
                          <a:spcPts val="0"/>
                        </a:spcAft>
                        <a:buNone/>
                      </a:pPr>
                      <a:r>
                        <a:rPr b="1" lang="en" sz="1300"/>
                        <a:t>0.813156</a:t>
                      </a:r>
                      <a:endParaRPr b="1" sz="1300"/>
                    </a:p>
                  </a:txBody>
                  <a:tcPr marT="19050" marB="19050" marR="28575" marL="28575" anchor="b"/>
                </a:tc>
                <a:tc>
                  <a:txBody>
                    <a:bodyPr/>
                    <a:lstStyle/>
                    <a:p>
                      <a:pPr indent="0" lvl="0" marL="0" rtl="0" algn="l">
                        <a:lnSpc>
                          <a:spcPct val="115000"/>
                        </a:lnSpc>
                        <a:spcBef>
                          <a:spcPts val="0"/>
                        </a:spcBef>
                        <a:spcAft>
                          <a:spcPts val="0"/>
                        </a:spcAft>
                        <a:buNone/>
                      </a:pPr>
                      <a:r>
                        <a:rPr b="1" lang="en" sz="1300"/>
                        <a:t>0.028004</a:t>
                      </a:r>
                      <a:endParaRPr b="1" sz="1300"/>
                    </a:p>
                  </a:txBody>
                  <a:tcPr marT="19050" marB="19050" marR="28575" marL="28575" anchor="b"/>
                </a:tc>
                <a:tc>
                  <a:txBody>
                    <a:bodyPr/>
                    <a:lstStyle/>
                    <a:p>
                      <a:pPr indent="0" lvl="0" marL="0" rtl="0" algn="l">
                        <a:lnSpc>
                          <a:spcPct val="115000"/>
                        </a:lnSpc>
                        <a:spcBef>
                          <a:spcPts val="0"/>
                        </a:spcBef>
                        <a:spcAft>
                          <a:spcPts val="0"/>
                        </a:spcAft>
                        <a:buNone/>
                      </a:pPr>
                      <a:r>
                        <a:rPr b="1" lang="en" sz="1300"/>
                        <a:t>0.012445</a:t>
                      </a:r>
                      <a:endParaRPr b="1" sz="1300"/>
                    </a:p>
                  </a:txBody>
                  <a:tcPr marT="19050" marB="19050" marR="28575" marL="28575" anchor="b"/>
                </a:tc>
                <a:tc>
                  <a:txBody>
                    <a:bodyPr/>
                    <a:lstStyle/>
                    <a:p>
                      <a:pPr indent="0" lvl="0" marL="0" rtl="0" algn="l">
                        <a:lnSpc>
                          <a:spcPct val="115000"/>
                        </a:lnSpc>
                        <a:spcBef>
                          <a:spcPts val="0"/>
                        </a:spcBef>
                        <a:spcAft>
                          <a:spcPts val="0"/>
                        </a:spcAft>
                        <a:buNone/>
                      </a:pPr>
                      <a:r>
                        <a:rPr b="1" lang="en" sz="1300"/>
                        <a:t>0.0088</a:t>
                      </a:r>
                      <a:endParaRPr b="1" sz="1300"/>
                    </a:p>
                  </a:txBody>
                  <a:tcPr marT="19050" marB="19050" marR="28575" marL="28575" anchor="b"/>
                </a:tc>
              </a:tr>
              <a:tr h="324400">
                <a:tc>
                  <a:txBody>
                    <a:bodyPr/>
                    <a:lstStyle/>
                    <a:p>
                      <a:pPr indent="0" lvl="0" marL="0" rtl="0" algn="l">
                        <a:lnSpc>
                          <a:spcPct val="115000"/>
                        </a:lnSpc>
                        <a:spcBef>
                          <a:spcPts val="0"/>
                        </a:spcBef>
                        <a:spcAft>
                          <a:spcPts val="0"/>
                        </a:spcAft>
                        <a:buNone/>
                      </a:pPr>
                      <a:r>
                        <a:rPr lang="en" sz="1300"/>
                        <a:t>6</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 NPI</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0.813156</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0.035995</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0.015995</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0.01131</a:t>
                      </a:r>
                      <a:endParaRPr sz="1300"/>
                    </a:p>
                  </a:txBody>
                  <a:tcPr marT="19050" marB="19050" marR="28575" marL="28575" anchor="b"/>
                </a:tc>
              </a:tr>
              <a:tr h="324400">
                <a:tc>
                  <a:txBody>
                    <a:bodyPr/>
                    <a:lstStyle/>
                    <a:p>
                      <a:pPr indent="0" lvl="0" marL="0" rtl="0" algn="l">
                        <a:lnSpc>
                          <a:spcPct val="115000"/>
                        </a:lnSpc>
                        <a:spcBef>
                          <a:spcPts val="0"/>
                        </a:spcBef>
                        <a:spcAft>
                          <a:spcPts val="0"/>
                        </a:spcAft>
                        <a:buNone/>
                      </a:pPr>
                      <a:r>
                        <a:rPr lang="en" sz="1300"/>
                        <a:t>7</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 Año de nacimiento</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0.812127</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0.038885</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0.01728</a:t>
                      </a:r>
                      <a:endParaRPr sz="1300"/>
                    </a:p>
                  </a:txBody>
                  <a:tcPr marT="19050" marB="19050" marR="28575" marL="28575" anchor="b"/>
                </a:tc>
                <a:tc>
                  <a:txBody>
                    <a:bodyPr/>
                    <a:lstStyle/>
                    <a:p>
                      <a:pPr indent="0" lvl="0" marL="0" rtl="0" algn="l">
                        <a:lnSpc>
                          <a:spcPct val="115000"/>
                        </a:lnSpc>
                        <a:spcBef>
                          <a:spcPts val="0"/>
                        </a:spcBef>
                        <a:spcAft>
                          <a:spcPts val="0"/>
                        </a:spcAft>
                        <a:buNone/>
                      </a:pPr>
                      <a:r>
                        <a:rPr lang="en" sz="1300"/>
                        <a:t>0.012218</a:t>
                      </a:r>
                      <a:endParaRPr sz="1300"/>
                    </a:p>
                  </a:txBody>
                  <a:tcPr marT="19050" marB="19050" marR="28575" marL="28575" anchor="b"/>
                </a:tc>
              </a:tr>
              <a:tr h="324400">
                <a:tc>
                  <a:txBody>
                    <a:bodyPr/>
                    <a:lstStyle/>
                    <a:p>
                      <a:pPr indent="0" lvl="0" marL="0" rtl="0" algn="l">
                        <a:lnSpc>
                          <a:spcPct val="115000"/>
                        </a:lnSpc>
                        <a:spcBef>
                          <a:spcPts val="0"/>
                        </a:spcBef>
                        <a:spcAft>
                          <a:spcPts val="0"/>
                        </a:spcAft>
                        <a:buNone/>
                      </a:pPr>
                      <a:r>
                        <a:rPr lang="en" sz="1300"/>
                        <a:t>8</a:t>
                      </a:r>
                      <a:endParaRPr sz="1300"/>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 Sexo</a:t>
                      </a:r>
                      <a:endParaRPr sz="1300"/>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0.812124</a:t>
                      </a:r>
                      <a:endParaRPr sz="1300"/>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0.024299</a:t>
                      </a:r>
                      <a:endParaRPr sz="1300"/>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0.010798</a:t>
                      </a:r>
                      <a:endParaRPr sz="1300"/>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0.007635</a:t>
                      </a:r>
                      <a:endParaRPr sz="1300"/>
                    </a:p>
                  </a:txBody>
                  <a:tcPr marT="19050" marB="19050" marR="28575" marL="28575" anchor="b">
                    <a:lnB cap="flat" cmpd="sng" w="13925">
                      <a:solidFill>
                        <a:srgbClr val="000000"/>
                      </a:solidFill>
                      <a:prstDash val="solid"/>
                      <a:round/>
                      <a:headEnd len="sm" w="sm" type="none"/>
                      <a:tailEnd len="sm" w="sm" type="none"/>
                    </a:lnB>
                  </a:tcPr>
                </a:tc>
              </a:tr>
            </a:tbl>
          </a:graphicData>
        </a:graphic>
      </p:graphicFrame>
      <p:sp>
        <p:nvSpPr>
          <p:cNvPr id="924" name="Google Shape;924;p50"/>
          <p:cNvSpPr txBox="1"/>
          <p:nvPr/>
        </p:nvSpPr>
        <p:spPr>
          <a:xfrm>
            <a:off x="1073001" y="619800"/>
            <a:ext cx="7347000" cy="75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específico #3:</a:t>
            </a:r>
            <a:r>
              <a:rPr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Determinar cuáles son los mejores predictores para cada una de las clases para informar los procesos de armonización de protocolos de investigación.</a:t>
            </a:r>
            <a:endParaRPr>
              <a:solidFill>
                <a:schemeClr val="dk1"/>
              </a:solidFill>
              <a:latin typeface="Montserrat"/>
              <a:ea typeface="Montserrat"/>
              <a:cs typeface="Montserrat"/>
              <a:sym typeface="Montserrat"/>
            </a:endParaRPr>
          </a:p>
        </p:txBody>
      </p:sp>
      <p:sp>
        <p:nvSpPr>
          <p:cNvPr id="925" name="Google Shape;925;p50"/>
          <p:cNvSpPr txBox="1"/>
          <p:nvPr/>
        </p:nvSpPr>
        <p:spPr>
          <a:xfrm>
            <a:off x="37350" y="1666350"/>
            <a:ext cx="1496100" cy="572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chemeClr val="dk1"/>
                </a:solidFill>
                <a:latin typeface="Montserrat"/>
                <a:ea typeface="Montserrat"/>
                <a:cs typeface="Montserrat"/>
                <a:sym typeface="Montserrat"/>
              </a:rPr>
              <a:t> SFS</a:t>
            </a:r>
            <a:endParaRPr>
              <a:solidFill>
                <a:schemeClr val="dk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51"/>
          <p:cNvSpPr txBox="1"/>
          <p:nvPr>
            <p:ph idx="4294967295" type="title"/>
          </p:nvPr>
        </p:nvSpPr>
        <p:spPr>
          <a:xfrm>
            <a:off x="3323450" y="0"/>
            <a:ext cx="54351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05. Resultados principales</a:t>
            </a:r>
            <a:endParaRPr sz="3600"/>
          </a:p>
          <a:p>
            <a:pPr indent="0" lvl="0" marL="0" rtl="0" algn="l">
              <a:spcBef>
                <a:spcPts val="0"/>
              </a:spcBef>
              <a:spcAft>
                <a:spcPts val="0"/>
              </a:spcAft>
              <a:buNone/>
            </a:pPr>
            <a:r>
              <a:t/>
            </a:r>
            <a:endParaRPr sz="3600"/>
          </a:p>
        </p:txBody>
      </p:sp>
      <p:sp>
        <p:nvSpPr>
          <p:cNvPr id="931" name="Google Shape;931;p51"/>
          <p:cNvSpPr txBox="1"/>
          <p:nvPr>
            <p:ph type="title"/>
          </p:nvPr>
        </p:nvSpPr>
        <p:spPr>
          <a:xfrm>
            <a:off x="914400" y="1430250"/>
            <a:ext cx="7730400" cy="32409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latin typeface="Oswald"/>
                <a:ea typeface="Oswald"/>
                <a:cs typeface="Oswald"/>
                <a:sym typeface="Oswald"/>
              </a:rPr>
              <a:t>Mejores características para discriminar EA y DFT</a:t>
            </a:r>
            <a:endParaRPr b="1" sz="2100">
              <a:latin typeface="Oswald"/>
              <a:ea typeface="Oswald"/>
              <a:cs typeface="Oswald"/>
              <a:sym typeface="Oswald"/>
            </a:endParaRPr>
          </a:p>
          <a:p>
            <a:pPr indent="-336550" lvl="0" marL="457200" rtl="0" algn="l">
              <a:lnSpc>
                <a:spcPct val="150000"/>
              </a:lnSpc>
              <a:spcBef>
                <a:spcPts val="1600"/>
              </a:spcBef>
              <a:spcAft>
                <a:spcPts val="0"/>
              </a:spcAft>
              <a:buSzPts val="1700"/>
              <a:buChar char="●"/>
            </a:pPr>
            <a:r>
              <a:rPr lang="en" sz="1700">
                <a:latin typeface="Oswald"/>
                <a:ea typeface="Oswald"/>
                <a:cs typeface="Oswald"/>
                <a:sym typeface="Oswald"/>
              </a:rPr>
              <a:t>IFS, Cognición y NPI</a:t>
            </a:r>
            <a:endParaRPr sz="1700">
              <a:latin typeface="Oswald"/>
              <a:ea typeface="Oswald"/>
              <a:cs typeface="Oswald"/>
              <a:sym typeface="Oswald"/>
            </a:endParaRPr>
          </a:p>
          <a:p>
            <a:pPr indent="-317500" lvl="1" marL="914400" rtl="0" algn="l">
              <a:lnSpc>
                <a:spcPct val="150000"/>
              </a:lnSpc>
              <a:spcBef>
                <a:spcPts val="0"/>
              </a:spcBef>
              <a:spcAft>
                <a:spcPts val="0"/>
              </a:spcAft>
              <a:buSzPts val="1400"/>
              <a:buChar char="○"/>
            </a:pPr>
            <a:r>
              <a:rPr lang="en" sz="1400"/>
              <a:t>Presentes en todos los modelos reportados.</a:t>
            </a:r>
            <a:endParaRPr sz="1400"/>
          </a:p>
          <a:p>
            <a:pPr indent="-336550" lvl="0" marL="457200" rtl="0" algn="l">
              <a:lnSpc>
                <a:spcPct val="150000"/>
              </a:lnSpc>
              <a:spcBef>
                <a:spcPts val="0"/>
              </a:spcBef>
              <a:spcAft>
                <a:spcPts val="0"/>
              </a:spcAft>
              <a:buSzPts val="1700"/>
              <a:buChar char="●"/>
            </a:pPr>
            <a:r>
              <a:rPr lang="en" sz="1700">
                <a:latin typeface="Oswald"/>
                <a:ea typeface="Oswald"/>
                <a:cs typeface="Oswald"/>
                <a:sym typeface="Oswald"/>
              </a:rPr>
              <a:t>Cognición social (</a:t>
            </a:r>
            <a:r>
              <a:rPr lang="en" sz="1700">
                <a:latin typeface="Oswald"/>
                <a:ea typeface="Oswald"/>
                <a:cs typeface="Oswald"/>
                <a:sym typeface="Oswald"/>
              </a:rPr>
              <a:t>Mini-SEA)</a:t>
            </a:r>
            <a:endParaRPr sz="1700">
              <a:latin typeface="Oswald"/>
              <a:ea typeface="Oswald"/>
              <a:cs typeface="Oswald"/>
              <a:sym typeface="Oswald"/>
            </a:endParaRPr>
          </a:p>
          <a:p>
            <a:pPr indent="-317500" lvl="1" marL="914400" rtl="0" algn="l">
              <a:lnSpc>
                <a:spcPct val="150000"/>
              </a:lnSpc>
              <a:spcBef>
                <a:spcPts val="0"/>
              </a:spcBef>
              <a:spcAft>
                <a:spcPts val="0"/>
              </a:spcAft>
              <a:buSzPts val="1400"/>
              <a:buFont typeface="Montserrat"/>
              <a:buChar char="○"/>
            </a:pPr>
            <a:r>
              <a:rPr lang="en" sz="1400"/>
              <a:t>Ausente en algunos modelos. Sin embargo, en el modelo imputado por Iterative Imputer y el modelo sobre el subconjunto de datos completos es la característica más importante. Adicionalmente en el modelo SFS aparece como una característica relevante. </a:t>
            </a:r>
            <a:endParaRPr sz="1400"/>
          </a:p>
          <a:p>
            <a:pPr indent="0" lvl="0" marL="0" rtl="0" algn="l">
              <a:lnSpc>
                <a:spcPct val="150000"/>
              </a:lnSpc>
              <a:spcBef>
                <a:spcPts val="0"/>
              </a:spcBef>
              <a:spcAft>
                <a:spcPts val="1600"/>
              </a:spcAft>
              <a:buNone/>
            </a:pPr>
            <a:r>
              <a:t/>
            </a:r>
            <a:endParaRPr sz="1500">
              <a:latin typeface="Oswald"/>
              <a:ea typeface="Oswald"/>
              <a:cs typeface="Oswald"/>
              <a:sym typeface="Oswald"/>
            </a:endParaRPr>
          </a:p>
        </p:txBody>
      </p:sp>
      <p:sp>
        <p:nvSpPr>
          <p:cNvPr id="932" name="Google Shape;932;p51"/>
          <p:cNvSpPr txBox="1"/>
          <p:nvPr/>
        </p:nvSpPr>
        <p:spPr>
          <a:xfrm>
            <a:off x="914400" y="746375"/>
            <a:ext cx="7217400" cy="75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específico #3:</a:t>
            </a:r>
            <a:r>
              <a:rPr lang="en" sz="1200">
                <a:solidFill>
                  <a:schemeClr val="dk1"/>
                </a:solidFill>
                <a:latin typeface="Montserrat"/>
                <a:ea typeface="Montserrat"/>
                <a:cs typeface="Montserrat"/>
                <a:sym typeface="Montserrat"/>
              </a:rPr>
              <a:t> Determinar cuáles son los mejores predictores para cada una de las clases para informar los procesos de armonización de protocolos de investigación.</a:t>
            </a:r>
            <a:endParaRPr>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52"/>
          <p:cNvSpPr txBox="1"/>
          <p:nvPr>
            <p:ph idx="4294967295" type="title"/>
          </p:nvPr>
        </p:nvSpPr>
        <p:spPr>
          <a:xfrm>
            <a:off x="3323450" y="0"/>
            <a:ext cx="54351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05. Resultados principales</a:t>
            </a:r>
            <a:endParaRPr sz="3600"/>
          </a:p>
          <a:p>
            <a:pPr indent="0" lvl="0" marL="0" rtl="0" algn="l">
              <a:spcBef>
                <a:spcPts val="0"/>
              </a:spcBef>
              <a:spcAft>
                <a:spcPts val="0"/>
              </a:spcAft>
              <a:buNone/>
            </a:pPr>
            <a:r>
              <a:t/>
            </a:r>
            <a:endParaRPr sz="3600"/>
          </a:p>
        </p:txBody>
      </p:sp>
      <p:sp>
        <p:nvSpPr>
          <p:cNvPr id="938" name="Google Shape;938;p52"/>
          <p:cNvSpPr txBox="1"/>
          <p:nvPr>
            <p:ph type="title"/>
          </p:nvPr>
        </p:nvSpPr>
        <p:spPr>
          <a:xfrm>
            <a:off x="914400" y="1430250"/>
            <a:ext cx="7730400" cy="32409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latin typeface="Oswald"/>
                <a:ea typeface="Oswald"/>
                <a:cs typeface="Oswald"/>
                <a:sym typeface="Oswald"/>
              </a:rPr>
              <a:t>Mejores características para discriminar EA y DFT</a:t>
            </a:r>
            <a:endParaRPr b="1" sz="2100">
              <a:latin typeface="Oswald"/>
              <a:ea typeface="Oswald"/>
              <a:cs typeface="Oswald"/>
              <a:sym typeface="Oswald"/>
            </a:endParaRPr>
          </a:p>
          <a:p>
            <a:pPr indent="-336550" lvl="0" marL="457200" rtl="0" algn="l">
              <a:lnSpc>
                <a:spcPct val="150000"/>
              </a:lnSpc>
              <a:spcBef>
                <a:spcPts val="1600"/>
              </a:spcBef>
              <a:spcAft>
                <a:spcPts val="0"/>
              </a:spcAft>
              <a:buSzPts val="1700"/>
              <a:buChar char="●"/>
            </a:pPr>
            <a:r>
              <a:rPr lang="en" sz="1700">
                <a:latin typeface="Oswald"/>
                <a:ea typeface="Oswald"/>
                <a:cs typeface="Oswald"/>
                <a:sym typeface="Oswald"/>
              </a:rPr>
              <a:t>Funcionalidad</a:t>
            </a:r>
            <a:endParaRPr sz="1700">
              <a:latin typeface="Oswald"/>
              <a:ea typeface="Oswald"/>
              <a:cs typeface="Oswald"/>
              <a:sym typeface="Oswald"/>
            </a:endParaRPr>
          </a:p>
          <a:p>
            <a:pPr indent="-317500" lvl="1" marL="914400" rtl="0" algn="l">
              <a:lnSpc>
                <a:spcPct val="150000"/>
              </a:lnSpc>
              <a:spcBef>
                <a:spcPts val="0"/>
              </a:spcBef>
              <a:spcAft>
                <a:spcPts val="0"/>
              </a:spcAft>
              <a:buSzPts val="1400"/>
              <a:buChar char="○"/>
            </a:pPr>
            <a:r>
              <a:rPr lang="en" sz="1400"/>
              <a:t>Solamente presente en el modelo que utilizó el subconjunto de pruebas clínicas y en los modelos complementarios, con poder discriminativo marginal en coincidencia con resultados reportados previamente</a:t>
            </a:r>
            <a:r>
              <a:rPr baseline="30000" lang="en" sz="1400"/>
              <a:t>[24, 25-26]</a:t>
            </a:r>
            <a:r>
              <a:rPr lang="en" sz="1400"/>
              <a:t>.</a:t>
            </a:r>
            <a:endParaRPr sz="1400"/>
          </a:p>
          <a:p>
            <a:pPr indent="0" lvl="0" marL="0" rtl="0" algn="l">
              <a:lnSpc>
                <a:spcPct val="150000"/>
              </a:lnSpc>
              <a:spcBef>
                <a:spcPts val="0"/>
              </a:spcBef>
              <a:spcAft>
                <a:spcPts val="1600"/>
              </a:spcAft>
              <a:buNone/>
            </a:pPr>
            <a:r>
              <a:t/>
            </a:r>
            <a:endParaRPr sz="1500">
              <a:latin typeface="Oswald"/>
              <a:ea typeface="Oswald"/>
              <a:cs typeface="Oswald"/>
              <a:sym typeface="Oswald"/>
            </a:endParaRPr>
          </a:p>
        </p:txBody>
      </p:sp>
      <p:sp>
        <p:nvSpPr>
          <p:cNvPr id="939" name="Google Shape;939;p52"/>
          <p:cNvSpPr txBox="1"/>
          <p:nvPr/>
        </p:nvSpPr>
        <p:spPr>
          <a:xfrm>
            <a:off x="914400" y="746375"/>
            <a:ext cx="7279200" cy="75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específico #3:</a:t>
            </a:r>
            <a:r>
              <a:rPr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Determinar cuáles son los mejores predictores para cada una de las clases para informar los procesos de armonización de protocolos de investigación.</a:t>
            </a:r>
            <a:endParaRPr>
              <a:solidFill>
                <a:schemeClr val="dk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53"/>
          <p:cNvSpPr txBox="1"/>
          <p:nvPr>
            <p:ph idx="4294967295" type="title"/>
          </p:nvPr>
        </p:nvSpPr>
        <p:spPr>
          <a:xfrm>
            <a:off x="3323450" y="0"/>
            <a:ext cx="54351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05. Resultados principales</a:t>
            </a:r>
            <a:endParaRPr sz="3600"/>
          </a:p>
          <a:p>
            <a:pPr indent="0" lvl="0" marL="0" rtl="0" algn="l">
              <a:spcBef>
                <a:spcPts val="0"/>
              </a:spcBef>
              <a:spcAft>
                <a:spcPts val="0"/>
              </a:spcAft>
              <a:buNone/>
            </a:pPr>
            <a:r>
              <a:t/>
            </a:r>
            <a:endParaRPr sz="3600"/>
          </a:p>
        </p:txBody>
      </p:sp>
      <p:sp>
        <p:nvSpPr>
          <p:cNvPr id="945" name="Google Shape;945;p53"/>
          <p:cNvSpPr txBox="1"/>
          <p:nvPr>
            <p:ph type="title"/>
          </p:nvPr>
        </p:nvSpPr>
        <p:spPr>
          <a:xfrm>
            <a:off x="990600" y="1416500"/>
            <a:ext cx="7753200" cy="3379200"/>
          </a:xfrm>
          <a:prstGeom prst="rect">
            <a:avLst/>
          </a:prstGeom>
          <a:noFill/>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latin typeface="Oswald"/>
                <a:ea typeface="Oswald"/>
                <a:cs typeface="Oswald"/>
                <a:sym typeface="Oswald"/>
              </a:rPr>
              <a:t>Las variables sociodemográficas mostraron un papel secundario</a:t>
            </a:r>
            <a:endParaRPr sz="1700">
              <a:latin typeface="Oswald"/>
              <a:ea typeface="Oswald"/>
              <a:cs typeface="Oswald"/>
              <a:sym typeface="Oswald"/>
            </a:endParaRPr>
          </a:p>
          <a:p>
            <a:pPr indent="-317500" lvl="1" marL="914400" rtl="0" algn="l">
              <a:lnSpc>
                <a:spcPct val="150000"/>
              </a:lnSpc>
              <a:spcBef>
                <a:spcPts val="0"/>
              </a:spcBef>
              <a:spcAft>
                <a:spcPts val="0"/>
              </a:spcAft>
              <a:buSzPts val="1400"/>
              <a:buFont typeface="Montserrat"/>
              <a:buChar char="○"/>
            </a:pPr>
            <a:r>
              <a:rPr lang="en" sz="1400"/>
              <a:t>La edad mostró poder discriminativo en algunos modelos, probablemente ligado al onset de las enfermedades. Esto no se reflejó en EA vs CN donde la diferencia entre las edades también es estadísticamente significativa.</a:t>
            </a:r>
            <a:endParaRPr sz="1400"/>
          </a:p>
          <a:p>
            <a:pPr indent="-317500" lvl="1" marL="914400" rtl="0" algn="l">
              <a:lnSpc>
                <a:spcPct val="150000"/>
              </a:lnSpc>
              <a:spcBef>
                <a:spcPts val="0"/>
              </a:spcBef>
              <a:spcAft>
                <a:spcPts val="0"/>
              </a:spcAft>
              <a:buSzPts val="1400"/>
              <a:buChar char="○"/>
            </a:pPr>
            <a:r>
              <a:rPr lang="en" sz="1400"/>
              <a:t>Sexo y educación aparecen solamente en un modelo, ambas con aportes muy marginales. </a:t>
            </a:r>
            <a:endParaRPr sz="1400"/>
          </a:p>
          <a:p>
            <a:pPr indent="-317500" lvl="1" marL="914400" rtl="0" algn="l">
              <a:lnSpc>
                <a:spcPct val="150000"/>
              </a:lnSpc>
              <a:spcBef>
                <a:spcPts val="0"/>
              </a:spcBef>
              <a:spcAft>
                <a:spcPts val="0"/>
              </a:spcAft>
              <a:buSzPts val="1400"/>
              <a:buChar char="○"/>
            </a:pPr>
            <a:r>
              <a:rPr lang="en" sz="1400"/>
              <a:t>El modelo SFS no incluye ninguna de estas características como variables relevantes.</a:t>
            </a:r>
            <a:endParaRPr sz="1400"/>
          </a:p>
          <a:p>
            <a:pPr indent="-317500" lvl="1" marL="914400" rtl="0" algn="l">
              <a:lnSpc>
                <a:spcPct val="150000"/>
              </a:lnSpc>
              <a:spcBef>
                <a:spcPts val="0"/>
              </a:spcBef>
              <a:spcAft>
                <a:spcPts val="0"/>
              </a:spcAft>
              <a:buSzPts val="1400"/>
              <a:buChar char="○"/>
            </a:pPr>
            <a:r>
              <a:rPr lang="en" sz="1400"/>
              <a:t>En los modelos complementarios aparece solamente sexo en DFT vs CN con una contribución muy marginal.</a:t>
            </a:r>
            <a:endParaRPr sz="1400"/>
          </a:p>
          <a:p>
            <a:pPr indent="0" lvl="0" marL="0" rtl="0" algn="l">
              <a:lnSpc>
                <a:spcPct val="150000"/>
              </a:lnSpc>
              <a:spcBef>
                <a:spcPts val="0"/>
              </a:spcBef>
              <a:spcAft>
                <a:spcPts val="1600"/>
              </a:spcAft>
              <a:buNone/>
            </a:pPr>
            <a:r>
              <a:t/>
            </a:r>
            <a:endParaRPr sz="1500">
              <a:latin typeface="Oswald"/>
              <a:ea typeface="Oswald"/>
              <a:cs typeface="Oswald"/>
              <a:sym typeface="Oswald"/>
            </a:endParaRPr>
          </a:p>
        </p:txBody>
      </p:sp>
      <p:sp>
        <p:nvSpPr>
          <p:cNvPr id="946" name="Google Shape;946;p53"/>
          <p:cNvSpPr txBox="1"/>
          <p:nvPr/>
        </p:nvSpPr>
        <p:spPr>
          <a:xfrm>
            <a:off x="914400" y="746375"/>
            <a:ext cx="7205100" cy="75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u="sng">
                <a:solidFill>
                  <a:schemeClr val="dk1"/>
                </a:solidFill>
                <a:latin typeface="Montserrat"/>
                <a:ea typeface="Montserrat"/>
                <a:cs typeface="Montserrat"/>
                <a:sym typeface="Montserrat"/>
              </a:rPr>
              <a:t>Objetivo específico #3:</a:t>
            </a:r>
            <a:r>
              <a:rPr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Determinar cuáles son los mejores predictores para cada una de las clases para informar los procesos de armonización de protocolos de investigación.</a:t>
            </a:r>
            <a:endParaRPr>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54"/>
          <p:cNvSpPr txBox="1"/>
          <p:nvPr>
            <p:ph idx="1" type="subTitle"/>
          </p:nvPr>
        </p:nvSpPr>
        <p:spPr>
          <a:xfrm>
            <a:off x="3007475" y="157290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Eficacia</a:t>
            </a:r>
            <a:endParaRPr/>
          </a:p>
        </p:txBody>
      </p:sp>
      <p:sp>
        <p:nvSpPr>
          <p:cNvPr id="952" name="Google Shape;952;p54"/>
          <p:cNvSpPr txBox="1"/>
          <p:nvPr>
            <p:ph idx="2" type="subTitle"/>
          </p:nvPr>
        </p:nvSpPr>
        <p:spPr>
          <a:xfrm>
            <a:off x="3007475" y="1916747"/>
            <a:ext cx="413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datos clínicos de archivo mostraron ser eficaces en la discriminación de las clases a pesar de las características del dataset</a:t>
            </a:r>
            <a:endParaRPr/>
          </a:p>
        </p:txBody>
      </p:sp>
      <p:sp>
        <p:nvSpPr>
          <p:cNvPr id="953" name="Google Shape;953;p54"/>
          <p:cNvSpPr txBox="1"/>
          <p:nvPr>
            <p:ph type="title"/>
          </p:nvPr>
        </p:nvSpPr>
        <p:spPr>
          <a:xfrm>
            <a:off x="1889372" y="1572900"/>
            <a:ext cx="996600" cy="130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54" name="Google Shape;954;p54"/>
          <p:cNvSpPr txBox="1"/>
          <p:nvPr>
            <p:ph idx="3" type="subTitle"/>
          </p:nvPr>
        </p:nvSpPr>
        <p:spPr>
          <a:xfrm>
            <a:off x="3007475" y="3262850"/>
            <a:ext cx="40722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Metodología de imputación</a:t>
            </a:r>
            <a:endParaRPr sz="1900"/>
          </a:p>
        </p:txBody>
      </p:sp>
      <p:sp>
        <p:nvSpPr>
          <p:cNvPr id="955" name="Google Shape;955;p54"/>
          <p:cNvSpPr txBox="1"/>
          <p:nvPr>
            <p:ph idx="4" type="subTitle"/>
          </p:nvPr>
        </p:nvSpPr>
        <p:spPr>
          <a:xfrm>
            <a:off x="3007475" y="3605800"/>
            <a:ext cx="413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Puede compensar la falta de armonización de protocolos, evitar la pérdida excesiva de datos y limitar la variabilidad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6" name="Google Shape;956;p54"/>
          <p:cNvSpPr txBox="1"/>
          <p:nvPr>
            <p:ph idx="5" type="title"/>
          </p:nvPr>
        </p:nvSpPr>
        <p:spPr>
          <a:xfrm>
            <a:off x="1889372" y="3255750"/>
            <a:ext cx="996600" cy="130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957" name="Google Shape;957;p54"/>
          <p:cNvSpPr txBox="1"/>
          <p:nvPr>
            <p:ph idx="4294967295" type="title"/>
          </p:nvPr>
        </p:nvSpPr>
        <p:spPr>
          <a:xfrm>
            <a:off x="4801450" y="0"/>
            <a:ext cx="39570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06. Conclusiones</a:t>
            </a:r>
            <a:endParaRPr sz="3600"/>
          </a:p>
          <a:p>
            <a:pPr indent="0" lvl="0" marL="0" rtl="0" algn="l">
              <a:spcBef>
                <a:spcPts val="0"/>
              </a:spcBef>
              <a:spcAft>
                <a:spcPts val="0"/>
              </a:spcAft>
              <a:buNone/>
            </a:pPr>
            <a:r>
              <a:t/>
            </a:r>
            <a:endParaRPr sz="3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55"/>
          <p:cNvSpPr txBox="1"/>
          <p:nvPr>
            <p:ph idx="1" type="subTitle"/>
          </p:nvPr>
        </p:nvSpPr>
        <p:spPr>
          <a:xfrm>
            <a:off x="3007475" y="157290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Mejores predictores</a:t>
            </a:r>
            <a:endParaRPr/>
          </a:p>
          <a:p>
            <a:pPr indent="0" lvl="0" marL="0" rtl="0" algn="l">
              <a:spcBef>
                <a:spcPts val="0"/>
              </a:spcBef>
              <a:spcAft>
                <a:spcPts val="0"/>
              </a:spcAft>
              <a:buNone/>
            </a:pPr>
            <a:r>
              <a:t/>
            </a:r>
            <a:endParaRPr/>
          </a:p>
        </p:txBody>
      </p:sp>
      <p:sp>
        <p:nvSpPr>
          <p:cNvPr id="963" name="Google Shape;963;p55"/>
          <p:cNvSpPr txBox="1"/>
          <p:nvPr>
            <p:ph idx="2" type="subTitle"/>
          </p:nvPr>
        </p:nvSpPr>
        <p:spPr>
          <a:xfrm>
            <a:off x="3007475" y="1916747"/>
            <a:ext cx="413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Función ejecutiva (IFS), Cognición (MMSE, MoCA, ACE-III, Cognition), Cognición social (Mini-SEA) y Síntomas neuropsi. (NPI) </a:t>
            </a:r>
            <a:endParaRPr/>
          </a:p>
          <a:p>
            <a:pPr indent="0" lvl="0" marL="0" rtl="0" algn="l">
              <a:spcBef>
                <a:spcPts val="0"/>
              </a:spcBef>
              <a:spcAft>
                <a:spcPts val="0"/>
              </a:spcAft>
              <a:buNone/>
            </a:pPr>
            <a:r>
              <a:t/>
            </a:r>
            <a:endParaRPr/>
          </a:p>
        </p:txBody>
      </p:sp>
      <p:sp>
        <p:nvSpPr>
          <p:cNvPr id="964" name="Google Shape;964;p55"/>
          <p:cNvSpPr txBox="1"/>
          <p:nvPr>
            <p:ph type="title"/>
          </p:nvPr>
        </p:nvSpPr>
        <p:spPr>
          <a:xfrm>
            <a:off x="1889372" y="1572900"/>
            <a:ext cx="996600" cy="130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65" name="Google Shape;965;p55"/>
          <p:cNvSpPr txBox="1"/>
          <p:nvPr>
            <p:ph idx="3" type="subTitle"/>
          </p:nvPr>
        </p:nvSpPr>
        <p:spPr>
          <a:xfrm>
            <a:off x="3007475" y="3262850"/>
            <a:ext cx="40377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Técnicas de Machine Learning</a:t>
            </a:r>
            <a:endParaRPr/>
          </a:p>
        </p:txBody>
      </p:sp>
      <p:sp>
        <p:nvSpPr>
          <p:cNvPr id="966" name="Google Shape;966;p55"/>
          <p:cNvSpPr txBox="1"/>
          <p:nvPr>
            <p:ph idx="4" type="subTitle"/>
          </p:nvPr>
        </p:nvSpPr>
        <p:spPr>
          <a:xfrm>
            <a:off x="3007475" y="3605800"/>
            <a:ext cx="413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Pueden apoyar procesos diagnósticos y compensar parcialmente la falta de estudios experimentales en regiones subrepresentadas y de bajos recursos</a:t>
            </a:r>
            <a:endParaRPr/>
          </a:p>
          <a:p>
            <a:pPr indent="0" lvl="0" marL="0" rtl="0" algn="l">
              <a:spcBef>
                <a:spcPts val="0"/>
              </a:spcBef>
              <a:spcAft>
                <a:spcPts val="0"/>
              </a:spcAft>
              <a:buNone/>
            </a:pPr>
            <a:r>
              <a:t/>
            </a:r>
            <a:endParaRPr/>
          </a:p>
        </p:txBody>
      </p:sp>
      <p:sp>
        <p:nvSpPr>
          <p:cNvPr id="967" name="Google Shape;967;p55"/>
          <p:cNvSpPr txBox="1"/>
          <p:nvPr>
            <p:ph idx="5" type="title"/>
          </p:nvPr>
        </p:nvSpPr>
        <p:spPr>
          <a:xfrm>
            <a:off x="1889372" y="3255750"/>
            <a:ext cx="996600" cy="130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968" name="Google Shape;968;p55"/>
          <p:cNvSpPr txBox="1"/>
          <p:nvPr>
            <p:ph idx="4294967295" type="title"/>
          </p:nvPr>
        </p:nvSpPr>
        <p:spPr>
          <a:xfrm>
            <a:off x="4801450" y="0"/>
            <a:ext cx="39570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06. Conclusiones</a:t>
            </a:r>
            <a:endParaRPr sz="3600"/>
          </a:p>
          <a:p>
            <a:pPr indent="0" lvl="0" marL="0" rtl="0" algn="l">
              <a:spcBef>
                <a:spcPts val="0"/>
              </a:spcBef>
              <a:spcAft>
                <a:spcPts val="0"/>
              </a:spcAft>
              <a:buNone/>
            </a:pPr>
            <a:r>
              <a:t/>
            </a:r>
            <a:endParaRPr sz="3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56"/>
          <p:cNvSpPr txBox="1"/>
          <p:nvPr>
            <p:ph idx="1" type="subTitle"/>
          </p:nvPr>
        </p:nvSpPr>
        <p:spPr>
          <a:xfrm>
            <a:off x="1387975" y="1833900"/>
            <a:ext cx="2865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Diferencia de protocolos</a:t>
            </a:r>
            <a:endParaRPr/>
          </a:p>
        </p:txBody>
      </p:sp>
      <p:sp>
        <p:nvSpPr>
          <p:cNvPr id="974" name="Google Shape;974;p56"/>
          <p:cNvSpPr txBox="1"/>
          <p:nvPr>
            <p:ph idx="2" type="subTitle"/>
          </p:nvPr>
        </p:nvSpPr>
        <p:spPr>
          <a:xfrm>
            <a:off x="1394700" y="2175825"/>
            <a:ext cx="2865900" cy="9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Falta de armonización de relevamiento de datos y valores perdidos elevados</a:t>
            </a:r>
            <a:endParaRPr/>
          </a:p>
        </p:txBody>
      </p:sp>
      <p:sp>
        <p:nvSpPr>
          <p:cNvPr id="975" name="Google Shape;975;p56"/>
          <p:cNvSpPr txBox="1"/>
          <p:nvPr>
            <p:ph idx="3" type="subTitle"/>
          </p:nvPr>
        </p:nvSpPr>
        <p:spPr>
          <a:xfrm>
            <a:off x="1387975" y="3151300"/>
            <a:ext cx="24375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Tamaño de muestra</a:t>
            </a:r>
            <a:endParaRPr/>
          </a:p>
        </p:txBody>
      </p:sp>
      <p:sp>
        <p:nvSpPr>
          <p:cNvPr id="976" name="Google Shape;976;p56"/>
          <p:cNvSpPr txBox="1"/>
          <p:nvPr>
            <p:ph idx="4" type="subTitle"/>
          </p:nvPr>
        </p:nvSpPr>
        <p:spPr>
          <a:xfrm>
            <a:off x="1394625" y="3493225"/>
            <a:ext cx="27222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Reducido, pero comparable e incluso mayor a otros estudios similares</a:t>
            </a:r>
            <a:endParaRPr/>
          </a:p>
        </p:txBody>
      </p:sp>
      <p:sp>
        <p:nvSpPr>
          <p:cNvPr id="977" name="Google Shape;977;p56"/>
          <p:cNvSpPr txBox="1"/>
          <p:nvPr>
            <p:ph idx="5" type="subTitle"/>
          </p:nvPr>
        </p:nvSpPr>
        <p:spPr>
          <a:xfrm>
            <a:off x="5750100" y="1833900"/>
            <a:ext cx="2514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Desbalanceo de clases</a:t>
            </a:r>
            <a:endParaRPr/>
          </a:p>
        </p:txBody>
      </p:sp>
      <p:sp>
        <p:nvSpPr>
          <p:cNvPr id="978" name="Google Shape;978;p56"/>
          <p:cNvSpPr txBox="1"/>
          <p:nvPr>
            <p:ph idx="6" type="subTitle"/>
          </p:nvPr>
        </p:nvSpPr>
        <p:spPr>
          <a:xfrm>
            <a:off x="5750100" y="2175825"/>
            <a:ext cx="3331800" cy="8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 embargo la muestra tiene un 15.5% de DFT, siendo su prevalencia de entre 2.8% y 1.5% de las demencias</a:t>
            </a:r>
            <a:endParaRPr/>
          </a:p>
          <a:p>
            <a:pPr indent="0" lvl="0" marL="0" rtl="0" algn="l">
              <a:spcBef>
                <a:spcPts val="0"/>
              </a:spcBef>
              <a:spcAft>
                <a:spcPts val="0"/>
              </a:spcAft>
              <a:buNone/>
            </a:pPr>
            <a:r>
              <a:t/>
            </a:r>
            <a:endParaRPr/>
          </a:p>
        </p:txBody>
      </p:sp>
      <p:sp>
        <p:nvSpPr>
          <p:cNvPr id="979" name="Google Shape;979;p56"/>
          <p:cNvSpPr txBox="1"/>
          <p:nvPr>
            <p:ph idx="7" type="subTitle"/>
          </p:nvPr>
        </p:nvSpPr>
        <p:spPr>
          <a:xfrm>
            <a:off x="5750100" y="315130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Diagnósticos</a:t>
            </a:r>
            <a:endParaRPr/>
          </a:p>
        </p:txBody>
      </p:sp>
      <p:sp>
        <p:nvSpPr>
          <p:cNvPr id="980" name="Google Shape;980;p56"/>
          <p:cNvSpPr txBox="1"/>
          <p:nvPr>
            <p:ph idx="8" type="subTitle"/>
          </p:nvPr>
        </p:nvSpPr>
        <p:spPr>
          <a:xfrm>
            <a:off x="5750100" y="3493225"/>
            <a:ext cx="27222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Basados en experiencia clínica, sin confirmación por biomarcadores</a:t>
            </a:r>
            <a:endParaRPr/>
          </a:p>
        </p:txBody>
      </p:sp>
      <p:sp>
        <p:nvSpPr>
          <p:cNvPr id="981" name="Google Shape;981;p56"/>
          <p:cNvSpPr txBox="1"/>
          <p:nvPr>
            <p:ph idx="4294967295" type="title"/>
          </p:nvPr>
        </p:nvSpPr>
        <p:spPr>
          <a:xfrm>
            <a:off x="4801450" y="0"/>
            <a:ext cx="39570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06. Conclusiones</a:t>
            </a:r>
            <a:endParaRPr sz="3600"/>
          </a:p>
          <a:p>
            <a:pPr indent="0" lvl="0" marL="0" rtl="0" algn="l">
              <a:spcBef>
                <a:spcPts val="0"/>
              </a:spcBef>
              <a:spcAft>
                <a:spcPts val="0"/>
              </a:spcAft>
              <a:buNone/>
            </a:pPr>
            <a:r>
              <a:t/>
            </a:r>
            <a:endParaRPr sz="3600"/>
          </a:p>
        </p:txBody>
      </p:sp>
      <p:sp>
        <p:nvSpPr>
          <p:cNvPr id="982" name="Google Shape;982;p56"/>
          <p:cNvSpPr txBox="1"/>
          <p:nvPr>
            <p:ph type="title"/>
          </p:nvPr>
        </p:nvSpPr>
        <p:spPr>
          <a:xfrm>
            <a:off x="457200" y="619800"/>
            <a:ext cx="3573300" cy="8568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t>Limitaciones</a:t>
            </a:r>
            <a:endParaRPr sz="1500">
              <a:latin typeface="Oswald"/>
              <a:ea typeface="Oswald"/>
              <a:cs typeface="Oswald"/>
              <a:sym typeface="Oswald"/>
            </a:endParaRPr>
          </a:p>
        </p:txBody>
      </p:sp>
      <p:grpSp>
        <p:nvGrpSpPr>
          <p:cNvPr id="983" name="Google Shape;983;p56"/>
          <p:cNvGrpSpPr/>
          <p:nvPr/>
        </p:nvGrpSpPr>
        <p:grpSpPr>
          <a:xfrm>
            <a:off x="546138" y="1872842"/>
            <a:ext cx="337522" cy="370909"/>
            <a:chOff x="-39998250" y="3605325"/>
            <a:chExt cx="288875" cy="317450"/>
          </a:xfrm>
        </p:grpSpPr>
        <p:sp>
          <p:nvSpPr>
            <p:cNvPr id="984" name="Google Shape;984;p56"/>
            <p:cNvSpPr/>
            <p:nvPr/>
          </p:nvSpPr>
          <p:spPr>
            <a:xfrm>
              <a:off x="-39998250" y="3799600"/>
              <a:ext cx="288875" cy="123175"/>
            </a:xfrm>
            <a:custGeom>
              <a:rect b="b" l="l" r="r" t="t"/>
              <a:pathLst>
                <a:path extrusionOk="0" h="4927" w="11555">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6"/>
            <p:cNvSpPr/>
            <p:nvPr/>
          </p:nvSpPr>
          <p:spPr>
            <a:xfrm>
              <a:off x="-39940950" y="3605325"/>
              <a:ext cx="160700" cy="212050"/>
            </a:xfrm>
            <a:custGeom>
              <a:rect b="b" l="l" r="r" t="t"/>
              <a:pathLst>
                <a:path extrusionOk="0" h="8482" w="6428">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56"/>
          <p:cNvGrpSpPr/>
          <p:nvPr/>
        </p:nvGrpSpPr>
        <p:grpSpPr>
          <a:xfrm>
            <a:off x="5178374" y="3228686"/>
            <a:ext cx="299344" cy="351880"/>
            <a:chOff x="-27691025" y="3175300"/>
            <a:chExt cx="251275" cy="295375"/>
          </a:xfrm>
        </p:grpSpPr>
        <p:sp>
          <p:nvSpPr>
            <p:cNvPr id="987" name="Google Shape;987;p56"/>
            <p:cNvSpPr/>
            <p:nvPr/>
          </p:nvSpPr>
          <p:spPr>
            <a:xfrm>
              <a:off x="-27492550" y="3298150"/>
              <a:ext cx="18125" cy="18150"/>
            </a:xfrm>
            <a:custGeom>
              <a:rect b="b" l="l" r="r" t="t"/>
              <a:pathLst>
                <a:path extrusionOk="0" h="726" w="725">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6"/>
            <p:cNvSpPr/>
            <p:nvPr/>
          </p:nvSpPr>
          <p:spPr>
            <a:xfrm>
              <a:off x="-27613050" y="3175300"/>
              <a:ext cx="60650" cy="105550"/>
            </a:xfrm>
            <a:custGeom>
              <a:rect b="b" l="l" r="r" t="t"/>
              <a:pathLst>
                <a:path extrusionOk="0" h="4222" w="2426">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6"/>
            <p:cNvSpPr/>
            <p:nvPr/>
          </p:nvSpPr>
          <p:spPr>
            <a:xfrm>
              <a:off x="-27691025" y="3175300"/>
              <a:ext cx="60650" cy="105550"/>
            </a:xfrm>
            <a:custGeom>
              <a:rect b="b" l="l" r="r" t="t"/>
              <a:pathLst>
                <a:path extrusionOk="0" h="4222" w="2426">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6"/>
            <p:cNvSpPr/>
            <p:nvPr/>
          </p:nvSpPr>
          <p:spPr>
            <a:xfrm>
              <a:off x="-27691025" y="3263500"/>
              <a:ext cx="251275" cy="207175"/>
            </a:xfrm>
            <a:custGeom>
              <a:rect b="b" l="l" r="r" t="t"/>
              <a:pathLst>
                <a:path extrusionOk="0" h="8287" w="10051">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56"/>
          <p:cNvGrpSpPr/>
          <p:nvPr/>
        </p:nvGrpSpPr>
        <p:grpSpPr>
          <a:xfrm>
            <a:off x="5153482" y="1883719"/>
            <a:ext cx="349133" cy="349163"/>
            <a:chOff x="3497300" y="3955025"/>
            <a:chExt cx="295375" cy="295400"/>
          </a:xfrm>
        </p:grpSpPr>
        <p:sp>
          <p:nvSpPr>
            <p:cNvPr id="992" name="Google Shape;992;p56"/>
            <p:cNvSpPr/>
            <p:nvPr/>
          </p:nvSpPr>
          <p:spPr>
            <a:xfrm>
              <a:off x="3660350" y="4035375"/>
              <a:ext cx="132325" cy="155175"/>
            </a:xfrm>
            <a:custGeom>
              <a:rect b="b" l="l" r="r" t="t"/>
              <a:pathLst>
                <a:path extrusionOk="0" h="6207" w="5293">
                  <a:moveTo>
                    <a:pt x="4663" y="0"/>
                  </a:moveTo>
                  <a:lnTo>
                    <a:pt x="0" y="2773"/>
                  </a:lnTo>
                  <a:lnTo>
                    <a:pt x="4127" y="6207"/>
                  </a:lnTo>
                  <a:cubicBezTo>
                    <a:pt x="4852" y="5199"/>
                    <a:pt x="5293" y="4033"/>
                    <a:pt x="5293" y="2678"/>
                  </a:cubicBezTo>
                  <a:cubicBezTo>
                    <a:pt x="5293" y="1733"/>
                    <a:pt x="5041" y="851"/>
                    <a:pt x="46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6"/>
            <p:cNvSpPr/>
            <p:nvPr/>
          </p:nvSpPr>
          <p:spPr>
            <a:xfrm>
              <a:off x="3653250" y="3955025"/>
              <a:ext cx="114225" cy="133150"/>
            </a:xfrm>
            <a:custGeom>
              <a:rect b="b" l="l" r="r" t="t"/>
              <a:pathLst>
                <a:path extrusionOk="0" h="5326" w="4569">
                  <a:moveTo>
                    <a:pt x="1" y="1"/>
                  </a:moveTo>
                  <a:lnTo>
                    <a:pt x="1" y="5325"/>
                  </a:lnTo>
                  <a:lnTo>
                    <a:pt x="4569" y="2679"/>
                  </a:lnTo>
                  <a:cubicBezTo>
                    <a:pt x="3561" y="1167"/>
                    <a:pt x="1891" y="127"/>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6"/>
            <p:cNvSpPr/>
            <p:nvPr/>
          </p:nvSpPr>
          <p:spPr>
            <a:xfrm>
              <a:off x="3497300" y="3955025"/>
              <a:ext cx="256000" cy="295400"/>
            </a:xfrm>
            <a:custGeom>
              <a:rect b="b" l="l" r="r" t="t"/>
              <a:pathLst>
                <a:path extrusionOk="0" h="11816" w="1024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56"/>
          <p:cNvGrpSpPr/>
          <p:nvPr/>
        </p:nvGrpSpPr>
        <p:grpSpPr>
          <a:xfrm>
            <a:off x="539859" y="3200661"/>
            <a:ext cx="350079" cy="350079"/>
            <a:chOff x="3497300" y="3227275"/>
            <a:chExt cx="296175" cy="296175"/>
          </a:xfrm>
        </p:grpSpPr>
        <p:sp>
          <p:nvSpPr>
            <p:cNvPr id="996" name="Google Shape;996;p56"/>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6"/>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6"/>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6"/>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6"/>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6"/>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6"/>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6"/>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57"/>
          <p:cNvSpPr txBox="1"/>
          <p:nvPr>
            <p:ph idx="1" type="subTitle"/>
          </p:nvPr>
        </p:nvSpPr>
        <p:spPr>
          <a:xfrm>
            <a:off x="1387975" y="1833900"/>
            <a:ext cx="2865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Imputación</a:t>
            </a:r>
            <a:endParaRPr/>
          </a:p>
        </p:txBody>
      </p:sp>
      <p:sp>
        <p:nvSpPr>
          <p:cNvPr id="1009" name="Google Shape;1009;p57"/>
          <p:cNvSpPr txBox="1"/>
          <p:nvPr>
            <p:ph idx="2" type="subTitle"/>
          </p:nvPr>
        </p:nvSpPr>
        <p:spPr>
          <a:xfrm>
            <a:off x="1394700" y="2175825"/>
            <a:ext cx="2865900" cy="9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Aplicar métodos de igualación equipercentil sobre la cohorte ReDLat</a:t>
            </a:r>
            <a:endParaRPr/>
          </a:p>
        </p:txBody>
      </p:sp>
      <p:sp>
        <p:nvSpPr>
          <p:cNvPr id="1010" name="Google Shape;1010;p57"/>
          <p:cNvSpPr txBox="1"/>
          <p:nvPr>
            <p:ph idx="3" type="subTitle"/>
          </p:nvPr>
        </p:nvSpPr>
        <p:spPr>
          <a:xfrm>
            <a:off x="1387975" y="3151300"/>
            <a:ext cx="24375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Replicabilidad</a:t>
            </a:r>
            <a:endParaRPr/>
          </a:p>
        </p:txBody>
      </p:sp>
      <p:sp>
        <p:nvSpPr>
          <p:cNvPr id="1011" name="Google Shape;1011;p57"/>
          <p:cNvSpPr txBox="1"/>
          <p:nvPr>
            <p:ph idx="4" type="subTitle"/>
          </p:nvPr>
        </p:nvSpPr>
        <p:spPr>
          <a:xfrm>
            <a:off x="1394625" y="3493225"/>
            <a:ext cx="27222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Probar el abordaje sobre muestras mayores y con menos NaNs</a:t>
            </a:r>
            <a:endParaRPr/>
          </a:p>
        </p:txBody>
      </p:sp>
      <p:sp>
        <p:nvSpPr>
          <p:cNvPr id="1012" name="Google Shape;1012;p57"/>
          <p:cNvSpPr txBox="1"/>
          <p:nvPr>
            <p:ph idx="5" type="subTitle"/>
          </p:nvPr>
        </p:nvSpPr>
        <p:spPr>
          <a:xfrm>
            <a:off x="5750100" y="1833900"/>
            <a:ext cx="2514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Datos</a:t>
            </a:r>
            <a:endParaRPr/>
          </a:p>
        </p:txBody>
      </p:sp>
      <p:sp>
        <p:nvSpPr>
          <p:cNvPr id="1013" name="Google Shape;1013;p57"/>
          <p:cNvSpPr txBox="1"/>
          <p:nvPr>
            <p:ph idx="6" type="subTitle"/>
          </p:nvPr>
        </p:nvSpPr>
        <p:spPr>
          <a:xfrm>
            <a:off x="5750100" y="2175825"/>
            <a:ext cx="3331800" cy="8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Aumentar el n de DFT e incorporar datos sociodemográficos relevantes, granulares y completos.</a:t>
            </a:r>
            <a:endParaRPr/>
          </a:p>
        </p:txBody>
      </p:sp>
      <p:sp>
        <p:nvSpPr>
          <p:cNvPr id="1014" name="Google Shape;1014;p57"/>
          <p:cNvSpPr txBox="1"/>
          <p:nvPr>
            <p:ph idx="7" type="subTitle"/>
          </p:nvPr>
        </p:nvSpPr>
        <p:spPr>
          <a:xfrm>
            <a:off x="5750100" y="3151300"/>
            <a:ext cx="2394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Diagnósticos</a:t>
            </a:r>
            <a:endParaRPr/>
          </a:p>
        </p:txBody>
      </p:sp>
      <p:sp>
        <p:nvSpPr>
          <p:cNvPr id="1015" name="Google Shape;1015;p57"/>
          <p:cNvSpPr txBox="1"/>
          <p:nvPr>
            <p:ph idx="8" type="subTitle"/>
          </p:nvPr>
        </p:nvSpPr>
        <p:spPr>
          <a:xfrm>
            <a:off x="5750100" y="3493225"/>
            <a:ext cx="27222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Probar la capacidad del clasificador sobre </a:t>
            </a:r>
            <a:r>
              <a:rPr lang="en"/>
              <a:t>casos</a:t>
            </a:r>
            <a:r>
              <a:rPr lang="en"/>
              <a:t> confirmados mediante bio.</a:t>
            </a:r>
            <a:endParaRPr/>
          </a:p>
        </p:txBody>
      </p:sp>
      <p:sp>
        <p:nvSpPr>
          <p:cNvPr id="1016" name="Google Shape;1016;p57"/>
          <p:cNvSpPr txBox="1"/>
          <p:nvPr>
            <p:ph idx="4294967295" type="title"/>
          </p:nvPr>
        </p:nvSpPr>
        <p:spPr>
          <a:xfrm>
            <a:off x="4801450" y="0"/>
            <a:ext cx="39570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06. Conclusiones</a:t>
            </a:r>
            <a:endParaRPr sz="3600"/>
          </a:p>
          <a:p>
            <a:pPr indent="0" lvl="0" marL="0" rtl="0" algn="l">
              <a:spcBef>
                <a:spcPts val="0"/>
              </a:spcBef>
              <a:spcAft>
                <a:spcPts val="0"/>
              </a:spcAft>
              <a:buNone/>
            </a:pPr>
            <a:r>
              <a:t/>
            </a:r>
            <a:endParaRPr sz="3600"/>
          </a:p>
        </p:txBody>
      </p:sp>
      <p:sp>
        <p:nvSpPr>
          <p:cNvPr id="1017" name="Google Shape;1017;p57"/>
          <p:cNvSpPr txBox="1"/>
          <p:nvPr>
            <p:ph type="title"/>
          </p:nvPr>
        </p:nvSpPr>
        <p:spPr>
          <a:xfrm>
            <a:off x="457200" y="619800"/>
            <a:ext cx="3573300" cy="8568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t>Trabajos futuros</a:t>
            </a:r>
            <a:endParaRPr sz="1500">
              <a:latin typeface="Oswald"/>
              <a:ea typeface="Oswald"/>
              <a:cs typeface="Oswald"/>
              <a:sym typeface="Oswald"/>
            </a:endParaRPr>
          </a:p>
        </p:txBody>
      </p:sp>
      <p:grpSp>
        <p:nvGrpSpPr>
          <p:cNvPr id="1018" name="Google Shape;1018;p57"/>
          <p:cNvGrpSpPr/>
          <p:nvPr/>
        </p:nvGrpSpPr>
        <p:grpSpPr>
          <a:xfrm>
            <a:off x="537273" y="1880674"/>
            <a:ext cx="355258" cy="355258"/>
            <a:chOff x="-50134375" y="3183175"/>
            <a:chExt cx="300100" cy="300100"/>
          </a:xfrm>
        </p:grpSpPr>
        <p:sp>
          <p:nvSpPr>
            <p:cNvPr id="1019" name="Google Shape;1019;p57"/>
            <p:cNvSpPr/>
            <p:nvPr/>
          </p:nvSpPr>
          <p:spPr>
            <a:xfrm>
              <a:off x="-50134375" y="3270600"/>
              <a:ext cx="87450" cy="53575"/>
            </a:xfrm>
            <a:custGeom>
              <a:rect b="b" l="l" r="r" t="t"/>
              <a:pathLst>
                <a:path extrusionOk="0" h="2143" w="3498">
                  <a:moveTo>
                    <a:pt x="0" y="0"/>
                  </a:moveTo>
                  <a:lnTo>
                    <a:pt x="0" y="2143"/>
                  </a:lnTo>
                  <a:lnTo>
                    <a:pt x="3497" y="2143"/>
                  </a:lnTo>
                  <a:lnTo>
                    <a:pt x="3497" y="0"/>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7"/>
            <p:cNvSpPr/>
            <p:nvPr/>
          </p:nvSpPr>
          <p:spPr>
            <a:xfrm>
              <a:off x="-50134375" y="3340700"/>
              <a:ext cx="87450" cy="54375"/>
            </a:xfrm>
            <a:custGeom>
              <a:rect b="b" l="l" r="r" t="t"/>
              <a:pathLst>
                <a:path extrusionOk="0" h="2175" w="3498">
                  <a:moveTo>
                    <a:pt x="0" y="0"/>
                  </a:moveTo>
                  <a:lnTo>
                    <a:pt x="0" y="2174"/>
                  </a:lnTo>
                  <a:cubicBezTo>
                    <a:pt x="441" y="1701"/>
                    <a:pt x="1071" y="1418"/>
                    <a:pt x="1765" y="1418"/>
                  </a:cubicBezTo>
                  <a:cubicBezTo>
                    <a:pt x="2426" y="1418"/>
                    <a:pt x="3056" y="1670"/>
                    <a:pt x="3497" y="2174"/>
                  </a:cubicBezTo>
                  <a:lnTo>
                    <a:pt x="3497" y="0"/>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7"/>
            <p:cNvSpPr/>
            <p:nvPr/>
          </p:nvSpPr>
          <p:spPr>
            <a:xfrm>
              <a:off x="-50134375" y="3183175"/>
              <a:ext cx="87450" cy="70125"/>
            </a:xfrm>
            <a:custGeom>
              <a:rect b="b" l="l" r="r" t="t"/>
              <a:pathLst>
                <a:path extrusionOk="0" h="2805" w="3498">
                  <a:moveTo>
                    <a:pt x="347" y="0"/>
                  </a:moveTo>
                  <a:cubicBezTo>
                    <a:pt x="158" y="0"/>
                    <a:pt x="0" y="158"/>
                    <a:pt x="0" y="347"/>
                  </a:cubicBezTo>
                  <a:lnTo>
                    <a:pt x="0" y="2804"/>
                  </a:lnTo>
                  <a:lnTo>
                    <a:pt x="3497" y="2804"/>
                  </a:lnTo>
                  <a:lnTo>
                    <a:pt x="3497" y="347"/>
                  </a:lnTo>
                  <a:cubicBezTo>
                    <a:pt x="3497" y="158"/>
                    <a:pt x="3340" y="0"/>
                    <a:pt x="3151"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7"/>
            <p:cNvSpPr/>
            <p:nvPr/>
          </p:nvSpPr>
          <p:spPr>
            <a:xfrm>
              <a:off x="-50028050" y="3363525"/>
              <a:ext cx="37050" cy="75650"/>
            </a:xfrm>
            <a:custGeom>
              <a:rect b="b" l="l" r="r" t="t"/>
              <a:pathLst>
                <a:path extrusionOk="0" h="3026" w="1482">
                  <a:moveTo>
                    <a:pt x="0" y="1"/>
                  </a:moveTo>
                  <a:lnTo>
                    <a:pt x="0" y="3025"/>
                  </a:lnTo>
                  <a:lnTo>
                    <a:pt x="1481" y="1482"/>
                  </a:lnTo>
                  <a:lnTo>
                    <a:pt x="0" y="1"/>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7"/>
            <p:cNvSpPr/>
            <p:nvPr/>
          </p:nvSpPr>
          <p:spPr>
            <a:xfrm>
              <a:off x="-50028050" y="3287125"/>
              <a:ext cx="88225" cy="101625"/>
            </a:xfrm>
            <a:custGeom>
              <a:rect b="b" l="l" r="r" t="t"/>
              <a:pathLst>
                <a:path extrusionOk="0" h="4065" w="3529">
                  <a:moveTo>
                    <a:pt x="1072" y="1"/>
                  </a:moveTo>
                  <a:lnTo>
                    <a:pt x="0" y="1104"/>
                  </a:lnTo>
                  <a:lnTo>
                    <a:pt x="0" y="2049"/>
                  </a:lnTo>
                  <a:lnTo>
                    <a:pt x="2017" y="4065"/>
                  </a:lnTo>
                  <a:lnTo>
                    <a:pt x="3529" y="2490"/>
                  </a:lnTo>
                  <a:lnTo>
                    <a:pt x="1072" y="1"/>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7"/>
            <p:cNvSpPr/>
            <p:nvPr/>
          </p:nvSpPr>
          <p:spPr>
            <a:xfrm>
              <a:off x="-49988675" y="3225700"/>
              <a:ext cx="111875" cy="111875"/>
            </a:xfrm>
            <a:custGeom>
              <a:rect b="b" l="l" r="r" t="t"/>
              <a:pathLst>
                <a:path extrusionOk="0" h="4475" w="4475">
                  <a:moveTo>
                    <a:pt x="2155" y="0"/>
                  </a:moveTo>
                  <a:cubicBezTo>
                    <a:pt x="2064" y="0"/>
                    <a:pt x="1970" y="32"/>
                    <a:pt x="1891" y="95"/>
                  </a:cubicBezTo>
                  <a:lnTo>
                    <a:pt x="1" y="1985"/>
                  </a:lnTo>
                  <a:lnTo>
                    <a:pt x="2490" y="4474"/>
                  </a:lnTo>
                  <a:lnTo>
                    <a:pt x="4380" y="2584"/>
                  </a:lnTo>
                  <a:cubicBezTo>
                    <a:pt x="4474" y="2458"/>
                    <a:pt x="4474" y="2237"/>
                    <a:pt x="4380" y="2080"/>
                  </a:cubicBezTo>
                  <a:lnTo>
                    <a:pt x="2395" y="95"/>
                  </a:lnTo>
                  <a:cubicBezTo>
                    <a:pt x="2332" y="32"/>
                    <a:pt x="2245" y="0"/>
                    <a:pt x="2155"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7"/>
            <p:cNvSpPr/>
            <p:nvPr/>
          </p:nvSpPr>
          <p:spPr>
            <a:xfrm>
              <a:off x="-50134375" y="3395050"/>
              <a:ext cx="89025" cy="88225"/>
            </a:xfrm>
            <a:custGeom>
              <a:rect b="b" l="l" r="r" t="t"/>
              <a:pathLst>
                <a:path extrusionOk="0" h="3529" w="3561">
                  <a:moveTo>
                    <a:pt x="1765" y="1418"/>
                  </a:moveTo>
                  <a:cubicBezTo>
                    <a:pt x="1985" y="1418"/>
                    <a:pt x="2111" y="1575"/>
                    <a:pt x="2111" y="1764"/>
                  </a:cubicBezTo>
                  <a:cubicBezTo>
                    <a:pt x="2111" y="1953"/>
                    <a:pt x="1985" y="2111"/>
                    <a:pt x="1765" y="2111"/>
                  </a:cubicBezTo>
                  <a:cubicBezTo>
                    <a:pt x="1576" y="2111"/>
                    <a:pt x="1418" y="1953"/>
                    <a:pt x="1418" y="1764"/>
                  </a:cubicBezTo>
                  <a:cubicBezTo>
                    <a:pt x="1418" y="1575"/>
                    <a:pt x="1576" y="1418"/>
                    <a:pt x="1765" y="1418"/>
                  </a:cubicBezTo>
                  <a:close/>
                  <a:moveTo>
                    <a:pt x="1765" y="0"/>
                  </a:moveTo>
                  <a:cubicBezTo>
                    <a:pt x="788" y="0"/>
                    <a:pt x="0" y="788"/>
                    <a:pt x="0" y="1764"/>
                  </a:cubicBezTo>
                  <a:cubicBezTo>
                    <a:pt x="0" y="2741"/>
                    <a:pt x="788" y="3529"/>
                    <a:pt x="1765" y="3529"/>
                  </a:cubicBezTo>
                  <a:cubicBezTo>
                    <a:pt x="2773" y="3529"/>
                    <a:pt x="3560" y="2741"/>
                    <a:pt x="3560" y="1764"/>
                  </a:cubicBezTo>
                  <a:cubicBezTo>
                    <a:pt x="3497" y="788"/>
                    <a:pt x="2710" y="0"/>
                    <a:pt x="1765"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7"/>
            <p:cNvSpPr/>
            <p:nvPr/>
          </p:nvSpPr>
          <p:spPr>
            <a:xfrm>
              <a:off x="-50045375" y="3428900"/>
              <a:ext cx="52800" cy="53600"/>
            </a:xfrm>
            <a:custGeom>
              <a:rect b="b" l="l" r="r" t="t"/>
              <a:pathLst>
                <a:path extrusionOk="0" h="2144" w="2112">
                  <a:moveTo>
                    <a:pt x="2111" y="1"/>
                  </a:moveTo>
                  <a:lnTo>
                    <a:pt x="0" y="2143"/>
                  </a:lnTo>
                  <a:lnTo>
                    <a:pt x="2111" y="2143"/>
                  </a:lnTo>
                  <a:lnTo>
                    <a:pt x="2111" y="1"/>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7"/>
            <p:cNvSpPr/>
            <p:nvPr/>
          </p:nvSpPr>
          <p:spPr>
            <a:xfrm>
              <a:off x="-49975275" y="3395050"/>
              <a:ext cx="52775" cy="87450"/>
            </a:xfrm>
            <a:custGeom>
              <a:rect b="b" l="l" r="r" t="t"/>
              <a:pathLst>
                <a:path extrusionOk="0" h="3498" w="2111">
                  <a:moveTo>
                    <a:pt x="693" y="0"/>
                  </a:moveTo>
                  <a:lnTo>
                    <a:pt x="0" y="662"/>
                  </a:lnTo>
                  <a:lnTo>
                    <a:pt x="0" y="3497"/>
                  </a:lnTo>
                  <a:lnTo>
                    <a:pt x="2111" y="3497"/>
                  </a:lnTo>
                  <a:lnTo>
                    <a:pt x="2111" y="0"/>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7"/>
            <p:cNvSpPr/>
            <p:nvPr/>
          </p:nvSpPr>
          <p:spPr>
            <a:xfrm>
              <a:off x="-49905175" y="3395050"/>
              <a:ext cx="70900" cy="87450"/>
            </a:xfrm>
            <a:custGeom>
              <a:rect b="b" l="l" r="r" t="t"/>
              <a:pathLst>
                <a:path extrusionOk="0" h="3498" w="2836">
                  <a:moveTo>
                    <a:pt x="0" y="0"/>
                  </a:moveTo>
                  <a:lnTo>
                    <a:pt x="0" y="3497"/>
                  </a:lnTo>
                  <a:lnTo>
                    <a:pt x="2489" y="3497"/>
                  </a:lnTo>
                  <a:cubicBezTo>
                    <a:pt x="2678" y="3497"/>
                    <a:pt x="2836" y="3340"/>
                    <a:pt x="2836" y="3151"/>
                  </a:cubicBezTo>
                  <a:lnTo>
                    <a:pt x="2836" y="347"/>
                  </a:lnTo>
                  <a:cubicBezTo>
                    <a:pt x="2836" y="158"/>
                    <a:pt x="2678" y="0"/>
                    <a:pt x="2489"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57"/>
          <p:cNvGrpSpPr/>
          <p:nvPr/>
        </p:nvGrpSpPr>
        <p:grpSpPr>
          <a:xfrm>
            <a:off x="538453" y="3229612"/>
            <a:ext cx="352886" cy="350049"/>
            <a:chOff x="946175" y="3253275"/>
            <a:chExt cx="298550" cy="296150"/>
          </a:xfrm>
        </p:grpSpPr>
        <p:sp>
          <p:nvSpPr>
            <p:cNvPr id="1030" name="Google Shape;1030;p57"/>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7"/>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7"/>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7"/>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7"/>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57"/>
          <p:cNvGrpSpPr/>
          <p:nvPr/>
        </p:nvGrpSpPr>
        <p:grpSpPr>
          <a:xfrm>
            <a:off x="5150883" y="1879503"/>
            <a:ext cx="354341" cy="357596"/>
            <a:chOff x="-45673275" y="3199325"/>
            <a:chExt cx="299325" cy="302075"/>
          </a:xfrm>
        </p:grpSpPr>
        <p:sp>
          <p:nvSpPr>
            <p:cNvPr id="1036" name="Google Shape;1036;p57"/>
            <p:cNvSpPr/>
            <p:nvPr/>
          </p:nvSpPr>
          <p:spPr>
            <a:xfrm>
              <a:off x="-45672500" y="3199325"/>
              <a:ext cx="298550" cy="194175"/>
            </a:xfrm>
            <a:custGeom>
              <a:rect b="b" l="l" r="r" t="t"/>
              <a:pathLst>
                <a:path extrusionOk="0" h="7767" w="11942">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7"/>
            <p:cNvSpPr/>
            <p:nvPr/>
          </p:nvSpPr>
          <p:spPr>
            <a:xfrm>
              <a:off x="-45673275" y="3387150"/>
              <a:ext cx="299325" cy="114250"/>
            </a:xfrm>
            <a:custGeom>
              <a:rect b="b" l="l" r="r" t="t"/>
              <a:pathLst>
                <a:path extrusionOk="0" h="4570" w="11973">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7"/>
            <p:cNvSpPr/>
            <p:nvPr/>
          </p:nvSpPr>
          <p:spPr>
            <a:xfrm>
              <a:off x="-45673275" y="3334400"/>
              <a:ext cx="299325" cy="113425"/>
            </a:xfrm>
            <a:custGeom>
              <a:rect b="b" l="l" r="r" t="t"/>
              <a:pathLst>
                <a:path extrusionOk="0" h="4537" w="11973">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57"/>
          <p:cNvGrpSpPr/>
          <p:nvPr/>
        </p:nvGrpSpPr>
        <p:grpSpPr>
          <a:xfrm>
            <a:off x="5138297" y="3225586"/>
            <a:ext cx="379497" cy="358070"/>
            <a:chOff x="-46422300" y="3936925"/>
            <a:chExt cx="320575" cy="302475"/>
          </a:xfrm>
        </p:grpSpPr>
        <p:sp>
          <p:nvSpPr>
            <p:cNvPr id="1040" name="Google Shape;1040;p57"/>
            <p:cNvSpPr/>
            <p:nvPr/>
          </p:nvSpPr>
          <p:spPr>
            <a:xfrm>
              <a:off x="-46254550" y="3936925"/>
              <a:ext cx="152825" cy="300900"/>
            </a:xfrm>
            <a:custGeom>
              <a:rect b="b" l="l" r="r" t="t"/>
              <a:pathLst>
                <a:path extrusionOk="0" h="12036" w="6113">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7"/>
            <p:cNvSpPr/>
            <p:nvPr/>
          </p:nvSpPr>
          <p:spPr>
            <a:xfrm>
              <a:off x="-46422300" y="3938500"/>
              <a:ext cx="152025" cy="300900"/>
            </a:xfrm>
            <a:custGeom>
              <a:rect b="b" l="l" r="r" t="t"/>
              <a:pathLst>
                <a:path extrusionOk="0" h="12036" w="6081">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1"/>
          <p:cNvSpPr txBox="1"/>
          <p:nvPr>
            <p:ph type="title"/>
          </p:nvPr>
        </p:nvSpPr>
        <p:spPr>
          <a:xfrm>
            <a:off x="339000" y="1204925"/>
            <a:ext cx="4169100" cy="53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Introducción</a:t>
            </a:r>
            <a:endParaRPr/>
          </a:p>
        </p:txBody>
      </p:sp>
      <p:sp>
        <p:nvSpPr>
          <p:cNvPr id="584" name="Google Shape;584;p31"/>
          <p:cNvSpPr txBox="1"/>
          <p:nvPr>
            <p:ph idx="1" type="subTitle"/>
          </p:nvPr>
        </p:nvSpPr>
        <p:spPr>
          <a:xfrm>
            <a:off x="0" y="1790275"/>
            <a:ext cx="5073000" cy="2564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El diagnóstico preciso de la EA y de la DFT continúa siendo un desafío mundial para la salud cerebral</a:t>
            </a:r>
            <a:r>
              <a:rPr baseline="30000" lang="en"/>
              <a:t>[1-4]</a:t>
            </a:r>
            <a:r>
              <a:rPr lang="en"/>
              <a:t>.</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Para el año 2050 la prevalencia de la demencia aumentará alrededor de un 75% en países de altos ingresos y un 200% en países de ingresos medios y bajos</a:t>
            </a:r>
            <a:r>
              <a:rPr baseline="30000" lang="en"/>
              <a:t>[5-6]</a:t>
            </a:r>
            <a:r>
              <a:rPr lang="en"/>
              <a:t>.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Dos tercios de los pacientes con demencia vive en países de ingresos medios y bajos</a:t>
            </a:r>
            <a:r>
              <a:rPr baseline="30000" lang="en"/>
              <a:t>[6-7]</a:t>
            </a:r>
            <a:r>
              <a:rPr lang="en"/>
              <a:t>.</a:t>
            </a:r>
            <a:endParaRPr/>
          </a:p>
        </p:txBody>
      </p:sp>
      <p:pic>
        <p:nvPicPr>
          <p:cNvPr id="585" name="Google Shape;585;p31"/>
          <p:cNvPicPr preferRelativeResize="0"/>
          <p:nvPr/>
        </p:nvPicPr>
        <p:blipFill>
          <a:blip r:embed="rId3">
            <a:alphaModFix/>
          </a:blip>
          <a:stretch>
            <a:fillRect/>
          </a:stretch>
        </p:blipFill>
        <p:spPr>
          <a:xfrm>
            <a:off x="5204750" y="1485350"/>
            <a:ext cx="3766200" cy="217280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58"/>
          <p:cNvSpPr txBox="1"/>
          <p:nvPr>
            <p:ph type="title"/>
          </p:nvPr>
        </p:nvSpPr>
        <p:spPr>
          <a:xfrm>
            <a:off x="0" y="0"/>
            <a:ext cx="52908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1047" name="Google Shape;1047;p58"/>
          <p:cNvSpPr txBox="1"/>
          <p:nvPr>
            <p:ph idx="1" type="body"/>
          </p:nvPr>
        </p:nvSpPr>
        <p:spPr>
          <a:xfrm>
            <a:off x="914400" y="673625"/>
            <a:ext cx="6982200" cy="423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Parra MA, Baez S, Sedeño L, Gonzalez Campo C, Santamaría‐García H, Aprahamian I, et al. Dementia in Latin America: paving the way toward a regional action plan. Alzheimers Dement 2021;17:295–313.</a:t>
            </a:r>
            <a:endParaRPr/>
          </a:p>
          <a:p>
            <a:pPr indent="-317500" lvl="0" marL="457200" rtl="0" algn="l">
              <a:spcBef>
                <a:spcPts val="1000"/>
              </a:spcBef>
              <a:spcAft>
                <a:spcPts val="0"/>
              </a:spcAft>
              <a:buSzPts val="1400"/>
              <a:buAutoNum type="arabicPeriod"/>
            </a:pPr>
            <a:r>
              <a:rPr lang="en"/>
              <a:t>Livingston G, Huntley J, Sommerlad A, Ames D, Ballard C, Banerjee S, et al. Dementia prevention, intervention, and care: 2020 report of the Lancet Commission. The Lancet 2020;396:413–46.</a:t>
            </a:r>
            <a:endParaRPr/>
          </a:p>
          <a:p>
            <a:pPr indent="-317500" lvl="0" marL="457200" rtl="0" algn="l">
              <a:spcBef>
                <a:spcPts val="1000"/>
              </a:spcBef>
              <a:spcAft>
                <a:spcPts val="0"/>
              </a:spcAft>
              <a:buSzPts val="1400"/>
              <a:buAutoNum type="arabicPeriod"/>
            </a:pPr>
            <a:r>
              <a:rPr lang="en"/>
              <a:t>Livingston G, Sommerlad A, Orgeta V, Costafreda SG, Huntley J, Ames D, et al. Dementia prevention, intervention, and care. Lancet 2017;390:2673–734. </a:t>
            </a:r>
            <a:r>
              <a:rPr lang="en" u="sng">
                <a:solidFill>
                  <a:schemeClr val="hlink"/>
                </a:solidFill>
                <a:hlinkClick r:id="rId3"/>
              </a:rPr>
              <a:t>https://doi.org/10.1016/s0140-6736(17)31363-6</a:t>
            </a:r>
            <a:r>
              <a:rPr lang="en"/>
              <a:t>.</a:t>
            </a:r>
            <a:endParaRPr/>
          </a:p>
          <a:p>
            <a:pPr indent="-317500" lvl="0" marL="457200" rtl="0" algn="l">
              <a:spcBef>
                <a:spcPts val="1000"/>
              </a:spcBef>
              <a:spcAft>
                <a:spcPts val="0"/>
              </a:spcAft>
              <a:buSzPts val="1400"/>
              <a:buAutoNum type="arabicPeriod"/>
            </a:pPr>
            <a:r>
              <a:rPr lang="en"/>
              <a:t>Dawson WD, Bobrow K, Ibanez A, Booi L, Pintado-Caipa M, Yamamoto S, et al. The necessity of diplomacy in brain health. Lancet Neurol 2020;19:972–4. </a:t>
            </a:r>
            <a:r>
              <a:rPr lang="en" u="sng">
                <a:solidFill>
                  <a:schemeClr val="hlink"/>
                </a:solidFill>
                <a:hlinkClick r:id="rId4"/>
              </a:rPr>
              <a:t>https://doi.org/10.1016/S1474-4422(20)30358-6</a:t>
            </a:r>
            <a:r>
              <a:rPr lang="en"/>
              <a:t>.</a:t>
            </a:r>
            <a:endParaRPr/>
          </a:p>
          <a:p>
            <a:pPr indent="-317500" lvl="0" marL="457200" rtl="0" algn="l">
              <a:spcBef>
                <a:spcPts val="1000"/>
              </a:spcBef>
              <a:spcAft>
                <a:spcPts val="1000"/>
              </a:spcAft>
              <a:buSzPts val="1400"/>
              <a:buAutoNum type="arabicPeriod"/>
            </a:pPr>
            <a:r>
              <a:rPr lang="en"/>
              <a:t>Nichols E, Steinmetz JD, Vollset SE, Fukutaki K, Chalek J, Abd-Allah F, et al. Estimation of the global prevalence of dementia in 2019 and forecasted prevalence in 2050: an analysis for the Global Burden of Disease Study 2019. Lancet Public Health 2022;7:e105–25. </a:t>
            </a:r>
            <a:r>
              <a:rPr lang="en" u="sng">
                <a:solidFill>
                  <a:schemeClr val="hlink"/>
                </a:solidFill>
                <a:hlinkClick r:id="rId5"/>
              </a:rPr>
              <a:t>https://doi.org/10.1016/S2468-2667(21)00249-8</a:t>
            </a:r>
            <a:r>
              <a:rPr lang="en"/>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59"/>
          <p:cNvSpPr txBox="1"/>
          <p:nvPr>
            <p:ph type="title"/>
          </p:nvPr>
        </p:nvSpPr>
        <p:spPr>
          <a:xfrm>
            <a:off x="0" y="0"/>
            <a:ext cx="52908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1053" name="Google Shape;1053;p59"/>
          <p:cNvSpPr txBox="1"/>
          <p:nvPr>
            <p:ph idx="1" type="body"/>
          </p:nvPr>
        </p:nvSpPr>
        <p:spPr>
          <a:xfrm>
            <a:off x="914400" y="673625"/>
            <a:ext cx="6982200" cy="42345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AutoNum type="arabicPeriod" startAt="6"/>
            </a:pPr>
            <a:r>
              <a:rPr lang="en"/>
              <a:t>Ferri CP, Jacob KS. Dementia in low-income and middle-income countries: Different realities mandate tailored solutions. PLoS Med 2017;14:e1002271. </a:t>
            </a:r>
            <a:r>
              <a:rPr lang="en">
                <a:uFill>
                  <a:noFill/>
                </a:uFill>
                <a:hlinkClick r:id="rId3"/>
              </a:rPr>
              <a:t>https://doi.org/10.1371/journal.pmed.1002271</a:t>
            </a:r>
            <a:r>
              <a:rPr lang="en"/>
              <a:t>.</a:t>
            </a:r>
            <a:endParaRPr/>
          </a:p>
          <a:p>
            <a:pPr indent="-317500" lvl="0" marL="457200" marR="0" rtl="0" algn="l">
              <a:lnSpc>
                <a:spcPct val="100000"/>
              </a:lnSpc>
              <a:spcBef>
                <a:spcPts val="1000"/>
              </a:spcBef>
              <a:spcAft>
                <a:spcPts val="0"/>
              </a:spcAft>
              <a:buSzPts val="1400"/>
              <a:buAutoNum type="arabicPeriod" startAt="6"/>
            </a:pPr>
            <a:r>
              <a:rPr lang="en"/>
              <a:t>Custodio N, Wheelock A, Thumala D, Slachevsky A. Dementia in Latin America: Epidemiological Evidence and Implications for Public Policy. Front Aging Neurosci 2017;9. </a:t>
            </a:r>
            <a:r>
              <a:rPr lang="en" u="sng">
                <a:solidFill>
                  <a:schemeClr val="hlink"/>
                </a:solidFill>
                <a:hlinkClick r:id="rId4"/>
              </a:rPr>
              <a:t>https://doi.org/10.3389/fnagi.2017.00221</a:t>
            </a:r>
            <a:r>
              <a:rPr lang="en"/>
              <a:t>.</a:t>
            </a:r>
            <a:endParaRPr/>
          </a:p>
          <a:p>
            <a:pPr indent="-317500" lvl="0" marL="457200" marR="0" rtl="0" algn="l">
              <a:lnSpc>
                <a:spcPct val="100000"/>
              </a:lnSpc>
              <a:spcBef>
                <a:spcPts val="1000"/>
              </a:spcBef>
              <a:spcAft>
                <a:spcPts val="0"/>
              </a:spcAft>
              <a:buSzPts val="1400"/>
              <a:buAutoNum type="arabicPeriod" startAt="6"/>
            </a:pPr>
            <a:r>
              <a:rPr lang="en"/>
              <a:t>Parra MA, Baez S, Allegri R, Nitrini R, Lopera F, Slachevsky A, et al. Dementia in Latin America: Assessing the present and envisioning the future. Neurology 2018;90:222–31. </a:t>
            </a:r>
            <a:r>
              <a:rPr lang="en" u="sng">
                <a:solidFill>
                  <a:schemeClr val="hlink"/>
                </a:solidFill>
                <a:hlinkClick r:id="rId5"/>
              </a:rPr>
              <a:t>h</a:t>
            </a:r>
            <a:r>
              <a:rPr lang="en" u="sng">
                <a:solidFill>
                  <a:schemeClr val="hlink"/>
                </a:solidFill>
                <a:hlinkClick r:id="rId6"/>
              </a:rPr>
              <a:t>ttps://doi.org/10.1212/wnl.0000000000004897</a:t>
            </a:r>
            <a:r>
              <a:rPr lang="en"/>
              <a:t>.</a:t>
            </a:r>
            <a:endParaRPr/>
          </a:p>
          <a:p>
            <a:pPr indent="-317500" lvl="0" marL="457200" marR="0" rtl="0" algn="l">
              <a:lnSpc>
                <a:spcPct val="100000"/>
              </a:lnSpc>
              <a:spcBef>
                <a:spcPts val="1000"/>
              </a:spcBef>
              <a:spcAft>
                <a:spcPts val="0"/>
              </a:spcAft>
              <a:buSzPts val="1400"/>
              <a:buAutoNum type="arabicPeriod" startAt="6"/>
            </a:pPr>
            <a:r>
              <a:rPr lang="en"/>
              <a:t>Ibanez A, Yokoyama JS, Possin KL, Matallana DL, Lopera F, Nitrini R, et al. The Multi-Partner Consortium to Expand Dementia Research in Latin America (ReDLat): Driving Multicentric Research and Implementation Science. Front Neurol 2021;12:303.</a:t>
            </a:r>
            <a:endParaRPr/>
          </a:p>
          <a:p>
            <a:pPr indent="-317500" lvl="0" marL="457200" marR="0" rtl="0" algn="l">
              <a:lnSpc>
                <a:spcPct val="100000"/>
              </a:lnSpc>
              <a:spcBef>
                <a:spcPts val="1000"/>
              </a:spcBef>
              <a:spcAft>
                <a:spcPts val="1000"/>
              </a:spcAft>
              <a:buSzPts val="1400"/>
              <a:buAutoNum type="arabicPeriod" startAt="6"/>
            </a:pPr>
            <a:r>
              <a:rPr lang="en"/>
              <a:t>Parra MA, Orellana P, Leon T, Victoria CG, Henriquez F, Gomez R, et al. Biomarkers for dementia in Latin American countries: Gaps and opportunities. Alzheimers Dement 2022. </a:t>
            </a:r>
            <a:r>
              <a:rPr lang="en" u="sng">
                <a:solidFill>
                  <a:schemeClr val="hlink"/>
                </a:solidFill>
                <a:hlinkClick r:id="rId7"/>
              </a:rPr>
              <a:t>https://doi.org/10.1002/alz.12757</a:t>
            </a:r>
            <a:r>
              <a:rPr lang="en"/>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60"/>
          <p:cNvSpPr txBox="1"/>
          <p:nvPr>
            <p:ph type="title"/>
          </p:nvPr>
        </p:nvSpPr>
        <p:spPr>
          <a:xfrm>
            <a:off x="0" y="0"/>
            <a:ext cx="52908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1059" name="Google Shape;1059;p60"/>
          <p:cNvSpPr txBox="1"/>
          <p:nvPr>
            <p:ph idx="1" type="body"/>
          </p:nvPr>
        </p:nvSpPr>
        <p:spPr>
          <a:xfrm>
            <a:off x="914400" y="673625"/>
            <a:ext cx="6982200" cy="42345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AutoNum type="arabicPeriod" startAt="11"/>
            </a:pPr>
            <a:r>
              <a:rPr lang="en"/>
              <a:t>Moguilner S, Birba A, Fittipaldi S, Gonzalez-Campo C, Tagliazucchi E, Reyes P, et al. Multi-feature computational framework for combined signatures of dementia in underrepresented settings. J Neural Eng 2022;19. </a:t>
            </a:r>
            <a:r>
              <a:rPr lang="en" u="sng">
                <a:solidFill>
                  <a:schemeClr val="hlink"/>
                </a:solidFill>
                <a:hlinkClick r:id="rId3"/>
              </a:rPr>
              <a:t>https://doi.org/10.1088/1741-2552/ac87d0</a:t>
            </a:r>
            <a:r>
              <a:rPr lang="en"/>
              <a:t>.</a:t>
            </a:r>
            <a:endParaRPr/>
          </a:p>
          <a:p>
            <a:pPr indent="-317500" lvl="0" marL="457200" marR="0" rtl="0" algn="l">
              <a:lnSpc>
                <a:spcPct val="100000"/>
              </a:lnSpc>
              <a:spcBef>
                <a:spcPts val="1000"/>
              </a:spcBef>
              <a:spcAft>
                <a:spcPts val="0"/>
              </a:spcAft>
              <a:buSzPts val="1400"/>
              <a:buAutoNum type="arabicPeriod" startAt="11"/>
            </a:pPr>
            <a:r>
              <a:rPr lang="en"/>
              <a:t>Donnelly-Kehoe PA, Pascariello GO, García AM, Hodges JR, Miller B, Rosen H, et al. Robust automated computational approach for classifying frontotemporal neurodegeneration: Multimodal/multicenter neuroimaging. Alzheimers Dement Diagn Assess Dis Monit 2019;11:588–98. </a:t>
            </a:r>
            <a:r>
              <a:rPr lang="en" u="sng">
                <a:solidFill>
                  <a:schemeClr val="hlink"/>
                </a:solidFill>
                <a:hlinkClick r:id="rId4"/>
              </a:rPr>
              <a:t>https://doi.org/10.1016/j.dadm.2019.06.002</a:t>
            </a:r>
            <a:endParaRPr/>
          </a:p>
          <a:p>
            <a:pPr indent="-317500" lvl="0" marL="457200" rtl="0" algn="l">
              <a:spcBef>
                <a:spcPts val="1000"/>
              </a:spcBef>
              <a:spcAft>
                <a:spcPts val="0"/>
              </a:spcAft>
              <a:buSzPts val="1400"/>
              <a:buAutoNum type="arabicPeriod" startAt="11"/>
            </a:pPr>
            <a:r>
              <a:rPr lang="en"/>
              <a:t>Gupta B A, Kahali. Machine learning-based cognitive impairment classification with optimal combination of neuropsychological tests. Alzheimers Dement 2020;1:e12049. </a:t>
            </a:r>
            <a:r>
              <a:rPr lang="en" u="sng">
                <a:solidFill>
                  <a:schemeClr val="hlink"/>
                </a:solidFill>
                <a:hlinkClick r:id="rId5"/>
              </a:rPr>
              <a:t>https://doi.org/10.1002/trc2.12049</a:t>
            </a:r>
            <a:r>
              <a:rPr lang="en"/>
              <a:t>.</a:t>
            </a:r>
            <a:endParaRPr/>
          </a:p>
          <a:p>
            <a:pPr indent="-317500" lvl="0" marL="457200" rtl="0" algn="l">
              <a:spcBef>
                <a:spcPts val="1000"/>
              </a:spcBef>
              <a:spcAft>
                <a:spcPts val="1000"/>
              </a:spcAft>
              <a:buSzPts val="1400"/>
              <a:buAutoNum type="arabicPeriod" startAt="11"/>
            </a:pPr>
            <a:r>
              <a:rPr lang="en"/>
              <a:t>Grassi M, Perna G, Caldirola D, Schruers K, Loewenstein DA. A Clinically-Translatable Machine Learnin Algorithm for the Prediction of Alzheimers´s Disease Conversion in Individuals with Mild and Premild Cognitive Impairment. J Alzheimers Dis 2018;61:1555–73. </a:t>
            </a:r>
            <a:r>
              <a:rPr lang="en" u="sng">
                <a:solidFill>
                  <a:schemeClr val="hlink"/>
                </a:solidFill>
                <a:hlinkClick r:id="rId6"/>
              </a:rPr>
              <a:t>https://doi.org/10.3233/jad-170547</a:t>
            </a:r>
            <a:r>
              <a:rPr lang="en"/>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61"/>
          <p:cNvSpPr txBox="1"/>
          <p:nvPr>
            <p:ph type="title"/>
          </p:nvPr>
        </p:nvSpPr>
        <p:spPr>
          <a:xfrm>
            <a:off x="0" y="0"/>
            <a:ext cx="52908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1065" name="Google Shape;1065;p61"/>
          <p:cNvSpPr txBox="1"/>
          <p:nvPr>
            <p:ph idx="1" type="body"/>
          </p:nvPr>
        </p:nvSpPr>
        <p:spPr>
          <a:xfrm>
            <a:off x="914400" y="673625"/>
            <a:ext cx="6982200" cy="423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15"/>
            </a:pPr>
            <a:r>
              <a:rPr lang="en"/>
              <a:t>Kwak S. LJY Oh DJ, Jeon YJ, Oh DY, Park SM, Kim H. Utility of Machine Learning Approach with Neuropsychological Tests in Predicting Functional Impairment of Alzheimer’s Disease. J Alzheimers Dis 2022;3:1357–72. </a:t>
            </a:r>
            <a:r>
              <a:rPr lang="en" u="sng">
                <a:solidFill>
                  <a:schemeClr val="hlink"/>
                </a:solidFill>
                <a:hlinkClick r:id="rId3"/>
              </a:rPr>
              <a:t>https://doi.org/10.3233/JAD-215244</a:t>
            </a:r>
            <a:r>
              <a:rPr lang="en"/>
              <a:t>.</a:t>
            </a:r>
            <a:endParaRPr/>
          </a:p>
          <a:p>
            <a:pPr indent="-317500" lvl="0" marL="457200" rtl="0" algn="l">
              <a:spcBef>
                <a:spcPts val="1000"/>
              </a:spcBef>
              <a:spcAft>
                <a:spcPts val="0"/>
              </a:spcAft>
              <a:buSzPts val="1400"/>
              <a:buAutoNum type="arabicPeriod" startAt="15"/>
            </a:pPr>
            <a:r>
              <a:rPr lang="en"/>
              <a:t>Garcia-Gutierrez  et al. F. Diagnosis of Alzheimer’s disease and behavioural variant frontotemporal dementia with machine learning-aided neuropsychological assessment using feature engineering and genetic algorithms. Int J Geriatr Psychiatry 2021;37.</a:t>
            </a:r>
            <a:endParaRPr/>
          </a:p>
          <a:p>
            <a:pPr indent="-317500" lvl="0" marL="457200" rtl="0" algn="l">
              <a:spcBef>
                <a:spcPts val="1000"/>
              </a:spcBef>
              <a:spcAft>
                <a:spcPts val="0"/>
              </a:spcAft>
              <a:buSzPts val="1400"/>
              <a:buAutoNum type="arabicPeriod" startAt="15"/>
            </a:pPr>
            <a:r>
              <a:rPr lang="en"/>
              <a:t>Kim R, Kim H-J, Kim A, Jang M-H, Kim HJ, Jeon B. Validation of the Conversion between the Mini-Mental State Examination and Montreal Cognitive assessment in Korean Patients with Parkinson’s Disease. J Mov Disord 2018;11:30–4. </a:t>
            </a:r>
            <a:r>
              <a:rPr lang="en" u="sng">
                <a:solidFill>
                  <a:schemeClr val="hlink"/>
                </a:solidFill>
                <a:hlinkClick r:id="rId4"/>
              </a:rPr>
              <a:t>https://doi.org/10.14802/jmd.17038</a:t>
            </a:r>
            <a:r>
              <a:rPr lang="en"/>
              <a:t>.</a:t>
            </a:r>
            <a:endParaRPr/>
          </a:p>
          <a:p>
            <a:pPr indent="-317500" lvl="0" marL="457200" rtl="0" algn="l">
              <a:spcBef>
                <a:spcPts val="1000"/>
              </a:spcBef>
              <a:spcAft>
                <a:spcPts val="0"/>
              </a:spcAft>
              <a:buSzPts val="1400"/>
              <a:buAutoNum type="arabicPeriod" startAt="15"/>
            </a:pPr>
            <a:r>
              <a:rPr lang="en"/>
              <a:t>Matías-Guiu JA, Pytel V, Cortés-Martínez A, Valles-Salgado M, Rognoni T, Moreno-Ramos T, et al. Conversion between Addenbrooke’s Cognitive Examination III and Mini-Mental State Examination. Int Psychogeriatr 2017;30:1227–33. </a:t>
            </a:r>
            <a:r>
              <a:rPr lang="en" u="sng">
                <a:solidFill>
                  <a:schemeClr val="hlink"/>
                </a:solidFill>
                <a:hlinkClick r:id="rId5"/>
              </a:rPr>
              <a:t>https://doi.org/10.1017/s104161021700268x</a:t>
            </a:r>
            <a:r>
              <a:rPr lang="en"/>
              <a:t>.</a:t>
            </a:r>
            <a:endParaRPr/>
          </a:p>
          <a:p>
            <a:pPr indent="0" lvl="0" marL="457200" rtl="0" algn="l">
              <a:spcBef>
                <a:spcPts val="1000"/>
              </a:spcBef>
              <a:spcAft>
                <a:spcPts val="10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62"/>
          <p:cNvSpPr txBox="1"/>
          <p:nvPr>
            <p:ph type="title"/>
          </p:nvPr>
        </p:nvSpPr>
        <p:spPr>
          <a:xfrm>
            <a:off x="0" y="0"/>
            <a:ext cx="52908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1071" name="Google Shape;1071;p62"/>
          <p:cNvSpPr txBox="1"/>
          <p:nvPr>
            <p:ph idx="1" type="body"/>
          </p:nvPr>
        </p:nvSpPr>
        <p:spPr>
          <a:xfrm>
            <a:off x="914400" y="673625"/>
            <a:ext cx="6982200" cy="423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19"/>
            </a:pPr>
            <a:r>
              <a:rPr lang="en"/>
              <a:t>Van Steenoven I, Aarsland D, Hurtig H, Chen‐Plotkin A, Duda JE, Rick J, et al. Conversion between Mini‐Mental State Examination, Montreal Cognitive Assessment, and Dementia Rating Scale‐2 scores in Parkinson’s disease. Mov Disord 2014;29:1809–15. </a:t>
            </a:r>
            <a:r>
              <a:rPr lang="en" u="sng">
                <a:solidFill>
                  <a:schemeClr val="hlink"/>
                </a:solidFill>
                <a:hlinkClick r:id="rId3"/>
              </a:rPr>
              <a:t>https://doi.org/10.1002/mds.26062</a:t>
            </a:r>
            <a:r>
              <a:rPr lang="en"/>
              <a:t>.</a:t>
            </a:r>
            <a:endParaRPr/>
          </a:p>
          <a:p>
            <a:pPr indent="-317500" lvl="0" marL="457200" rtl="0" algn="l">
              <a:spcBef>
                <a:spcPts val="1000"/>
              </a:spcBef>
              <a:spcAft>
                <a:spcPts val="0"/>
              </a:spcAft>
              <a:buSzPts val="1400"/>
              <a:buAutoNum type="arabicPeriod" startAt="19"/>
            </a:pPr>
            <a:r>
              <a:rPr lang="en"/>
              <a:t>Roalf DR, Moberg PJ, Xie SX, Wolk DA, Moelter ST, Arnold SE. Comparative accuracies of two common screening instruments for classification of Alzheimer’s disease, mild cognitive impairment, and healthy aging. Alzheimers Dement 2013;9:529–37. </a:t>
            </a:r>
            <a:r>
              <a:rPr lang="en" u="sng">
                <a:solidFill>
                  <a:schemeClr val="hlink"/>
                </a:solidFill>
                <a:hlinkClick r:id="rId4"/>
              </a:rPr>
              <a:t>https://doi.org/10.1016/j.jalz.2012.10.001</a:t>
            </a:r>
            <a:r>
              <a:rPr lang="en"/>
              <a:t>.</a:t>
            </a:r>
            <a:endParaRPr/>
          </a:p>
          <a:p>
            <a:pPr indent="-317500" lvl="0" marL="457200" rtl="0" algn="l">
              <a:spcBef>
                <a:spcPts val="1000"/>
              </a:spcBef>
              <a:spcAft>
                <a:spcPts val="0"/>
              </a:spcAft>
              <a:buSzPts val="1400"/>
              <a:buAutoNum type="arabicPeriod" startAt="19"/>
            </a:pPr>
            <a:r>
              <a:rPr lang="en"/>
              <a:t>Fittipaldi S, Legaz A, Maito M, Hernandez H, Altschuler F, Canziani V, et al. Heterogeneous factors influence social cognition across diverse settings in brain health and age-related diseases. Nat Ment Health 2024:1–13. </a:t>
            </a:r>
            <a:r>
              <a:rPr lang="en" u="sng">
                <a:solidFill>
                  <a:schemeClr val="hlink"/>
                </a:solidFill>
                <a:hlinkClick r:id="rId5"/>
              </a:rPr>
              <a:t>https://doi.org/10.1038/s44220-023-00164-3</a:t>
            </a:r>
            <a:r>
              <a:rPr lang="en"/>
              <a:t>.</a:t>
            </a:r>
            <a:endParaRPr/>
          </a:p>
          <a:p>
            <a:pPr indent="-317500" lvl="0" marL="457200" rtl="0" algn="l">
              <a:spcBef>
                <a:spcPts val="1000"/>
              </a:spcBef>
              <a:spcAft>
                <a:spcPts val="0"/>
              </a:spcAft>
              <a:buSzPts val="1400"/>
              <a:buAutoNum type="arabicPeriod" startAt="19"/>
            </a:pPr>
            <a:r>
              <a:rPr lang="en"/>
              <a:t>Larose CDLDT. Data Mining and Predictive Analytics, 2nd Edition 2015.</a:t>
            </a:r>
            <a:endParaRPr/>
          </a:p>
          <a:p>
            <a:pPr indent="-317500" lvl="0" marL="457200" rtl="0" algn="l">
              <a:spcBef>
                <a:spcPts val="1000"/>
              </a:spcBef>
              <a:spcAft>
                <a:spcPts val="1000"/>
              </a:spcAft>
              <a:buSzPts val="1400"/>
              <a:buAutoNum type="arabicPeriod" startAt="19"/>
            </a:pPr>
            <a:r>
              <a:rPr lang="en"/>
              <a:t>Pedregosa F, Varoquaux G, Gramfort A, Michel V, Thirion B, Grisel O, et al. Scikit-learn: Machine learning in Python. J Mach Learn Res 2011;12:2825–30.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63"/>
          <p:cNvSpPr txBox="1"/>
          <p:nvPr>
            <p:ph type="title"/>
          </p:nvPr>
        </p:nvSpPr>
        <p:spPr>
          <a:xfrm>
            <a:off x="0" y="0"/>
            <a:ext cx="52908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1077" name="Google Shape;1077;p63"/>
          <p:cNvSpPr txBox="1"/>
          <p:nvPr>
            <p:ph idx="1" type="body"/>
          </p:nvPr>
        </p:nvSpPr>
        <p:spPr>
          <a:xfrm>
            <a:off x="914400" y="673625"/>
            <a:ext cx="6982200" cy="423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24"/>
            </a:pPr>
            <a:r>
              <a:rPr lang="en"/>
              <a:t>Maito MA, Santamaría-García H, Moguilner S, Possin KL, Godoy ME, Avila-Funes JA, et al. Classification of Alzheimer’s disease and frontotemporal dementia using routine clinical and cognitive measures across multicentric underrepresented samples: a cross sectional observational study. Lancet Reg Health - Am 2023;17:100387. </a:t>
            </a:r>
            <a:r>
              <a:rPr lang="en" u="sng">
                <a:solidFill>
                  <a:schemeClr val="hlink"/>
                </a:solidFill>
                <a:hlinkClick r:id="rId3"/>
              </a:rPr>
              <a:t>https://doi.org/10.1016/j.lana.2022.100387</a:t>
            </a:r>
            <a:r>
              <a:rPr lang="en"/>
              <a:t>.</a:t>
            </a:r>
            <a:endParaRPr/>
          </a:p>
          <a:p>
            <a:pPr indent="-317500" lvl="0" marL="457200" rtl="0" algn="l">
              <a:spcBef>
                <a:spcPts val="1000"/>
              </a:spcBef>
              <a:spcAft>
                <a:spcPts val="0"/>
              </a:spcAft>
              <a:buSzPts val="1400"/>
              <a:buAutoNum type="arabicPeriod" startAt="24"/>
            </a:pPr>
            <a:r>
              <a:rPr lang="en"/>
              <a:t>Santacruz Escudero JM, Beltrán J, Palacios Á, Chimbí CM, Matallana D, Reyes P, et al. Neuropsychiatric Symptoms as Predictors of Clinical Course in Neurodegeneration. A Longitudinal Study. Front Aging Neurosci 2019;11:176. </a:t>
            </a:r>
            <a:r>
              <a:rPr lang="en" u="sng">
                <a:hlinkClick r:id="rId4"/>
              </a:rPr>
              <a:t>https://doi.org/10.3389/fnagi.2019.00176</a:t>
            </a:r>
            <a:r>
              <a:rPr lang="en"/>
              <a:t>.</a:t>
            </a:r>
            <a:endParaRPr/>
          </a:p>
          <a:p>
            <a:pPr indent="-317500" lvl="0" marL="457200" rtl="0" algn="l">
              <a:spcBef>
                <a:spcPts val="1000"/>
              </a:spcBef>
              <a:spcAft>
                <a:spcPts val="1000"/>
              </a:spcAft>
              <a:buSzPts val="1400"/>
              <a:buAutoNum type="arabicPeriod" startAt="24"/>
            </a:pPr>
            <a:r>
              <a:rPr lang="en"/>
              <a:t>Park  et al. LQ. Deficits in Everyday Function Differ in AD and FTD. Alzheimer Assoc Disord 2018;29:301–6.</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4"/>
          <p:cNvSpPr txBox="1"/>
          <p:nvPr>
            <p:ph type="ctrTitle"/>
          </p:nvPr>
        </p:nvSpPr>
        <p:spPr>
          <a:xfrm>
            <a:off x="1503550" y="95950"/>
            <a:ext cx="6328800" cy="19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Clasificación de la Enfermedad de Alzheimer (EA) y de la Demencia Frontotemporal (DFT)</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b="0" lang="en" sz="2000"/>
              <a:t>Un estudio observacional transversal utilizando medidas clínicas y cognitivas de rutina en muestras multicéntricas subrepresentadas</a:t>
            </a:r>
            <a:endParaRPr b="0" sz="2000"/>
          </a:p>
        </p:txBody>
      </p:sp>
      <p:sp>
        <p:nvSpPr>
          <p:cNvPr id="1083" name="Google Shape;1083;p64"/>
          <p:cNvSpPr txBox="1"/>
          <p:nvPr>
            <p:ph idx="1" type="subTitle"/>
          </p:nvPr>
        </p:nvSpPr>
        <p:spPr>
          <a:xfrm>
            <a:off x="1713875" y="2256625"/>
            <a:ext cx="5332500" cy="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Lic. Marcelo A. Maito</a:t>
            </a:r>
            <a:endParaRPr/>
          </a:p>
          <a:p>
            <a:pPr indent="0" lvl="0" marL="0" rtl="0" algn="ctr">
              <a:spcBef>
                <a:spcPts val="0"/>
              </a:spcBef>
              <a:spcAft>
                <a:spcPts val="0"/>
              </a:spcAft>
              <a:buNone/>
            </a:pPr>
            <a:r>
              <a:t/>
            </a:r>
            <a:endParaRPr/>
          </a:p>
        </p:txBody>
      </p:sp>
      <p:sp>
        <p:nvSpPr>
          <p:cNvPr id="1084" name="Google Shape;1084;p64"/>
          <p:cNvSpPr txBox="1"/>
          <p:nvPr/>
        </p:nvSpPr>
        <p:spPr>
          <a:xfrm>
            <a:off x="1222050" y="3326175"/>
            <a:ext cx="6918000" cy="5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‭Tesis presentada en el cumplimiento de los requisitos para obtener el grado de Magíster‬ ‭en Explotación de Datos y Gestión del Conocimiento.‬</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
        <p:nvSpPr>
          <p:cNvPr id="1085" name="Google Shape;1085;p64"/>
          <p:cNvSpPr txBox="1"/>
          <p:nvPr/>
        </p:nvSpPr>
        <p:spPr>
          <a:xfrm>
            <a:off x="1145850" y="4469175"/>
            <a:ext cx="6918000" cy="5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Co-Directores: Dr. Hernando Santamaría-García, Ing.  Martín Volpacchio.</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Buenos Aires, Argentina: 18/07/2024</a:t>
            </a:r>
            <a:endParaRPr>
              <a:solidFill>
                <a:schemeClr val="dk1"/>
              </a:solidFill>
              <a:latin typeface="Montserrat"/>
              <a:ea typeface="Montserrat"/>
              <a:cs typeface="Montserrat"/>
              <a:sym typeface="Montserrat"/>
            </a:endParaRPr>
          </a:p>
        </p:txBody>
      </p:sp>
      <p:pic>
        <p:nvPicPr>
          <p:cNvPr id="1086" name="Google Shape;1086;p64"/>
          <p:cNvPicPr preferRelativeResize="0"/>
          <p:nvPr/>
        </p:nvPicPr>
        <p:blipFill>
          <a:blip r:embed="rId3">
            <a:alphaModFix amt="6000"/>
          </a:blip>
          <a:stretch>
            <a:fillRect/>
          </a:stretch>
        </p:blipFill>
        <p:spPr>
          <a:xfrm>
            <a:off x="2173226" y="1913350"/>
            <a:ext cx="4629226" cy="2700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pic>
        <p:nvPicPr>
          <p:cNvPr id="1091" name="Google Shape;1091;p65"/>
          <p:cNvPicPr preferRelativeResize="0"/>
          <p:nvPr/>
        </p:nvPicPr>
        <p:blipFill>
          <a:blip r:embed="rId3">
            <a:alphaModFix/>
          </a:blip>
          <a:stretch>
            <a:fillRect/>
          </a:stretch>
        </p:blipFill>
        <p:spPr>
          <a:xfrm>
            <a:off x="1877750" y="0"/>
            <a:ext cx="6478408" cy="5143501"/>
          </a:xfrm>
          <a:prstGeom prst="rect">
            <a:avLst/>
          </a:prstGeom>
          <a:noFill/>
          <a:ln>
            <a:noFill/>
          </a:ln>
        </p:spPr>
      </p:pic>
      <p:sp>
        <p:nvSpPr>
          <p:cNvPr id="1092" name="Google Shape;1092;p65"/>
          <p:cNvSpPr txBox="1"/>
          <p:nvPr>
            <p:ph type="title"/>
          </p:nvPr>
        </p:nvSpPr>
        <p:spPr>
          <a:xfrm>
            <a:off x="0" y="1547175"/>
            <a:ext cx="1946400" cy="6198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2100" u="sng">
                <a:latin typeface="Oswald Light"/>
                <a:ea typeface="Oswald Light"/>
                <a:cs typeface="Oswald Light"/>
                <a:sym typeface="Oswald Light"/>
              </a:rPr>
              <a:t>Anexo:</a:t>
            </a:r>
            <a:r>
              <a:rPr lang="en" sz="2100">
                <a:latin typeface="Oswald Light"/>
                <a:ea typeface="Oswald Light"/>
                <a:cs typeface="Oswald Light"/>
                <a:sym typeface="Oswald Light"/>
              </a:rPr>
              <a:t> Modelos complementarios</a:t>
            </a:r>
            <a:endParaRPr>
              <a:latin typeface="Oswald Light"/>
              <a:ea typeface="Oswald Light"/>
              <a:cs typeface="Oswald Light"/>
              <a:sym typeface="Oswald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66"/>
          <p:cNvSpPr txBox="1"/>
          <p:nvPr>
            <p:ph type="title"/>
          </p:nvPr>
        </p:nvSpPr>
        <p:spPr>
          <a:xfrm>
            <a:off x="0" y="1547175"/>
            <a:ext cx="1946400" cy="6198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2100" u="sng">
                <a:latin typeface="Oswald Light"/>
                <a:ea typeface="Oswald Light"/>
                <a:cs typeface="Oswald Light"/>
                <a:sym typeface="Oswald Light"/>
              </a:rPr>
              <a:t>Anexo:</a:t>
            </a:r>
            <a:r>
              <a:rPr lang="en" sz="2100">
                <a:latin typeface="Oswald Light"/>
                <a:ea typeface="Oswald Light"/>
                <a:cs typeface="Oswald Light"/>
                <a:sym typeface="Oswald Light"/>
              </a:rPr>
              <a:t> Modelos complementarios</a:t>
            </a:r>
            <a:endParaRPr>
              <a:latin typeface="Oswald Light"/>
              <a:ea typeface="Oswald Light"/>
              <a:cs typeface="Oswald Light"/>
              <a:sym typeface="Oswald Light"/>
            </a:endParaRPr>
          </a:p>
        </p:txBody>
      </p:sp>
      <p:graphicFrame>
        <p:nvGraphicFramePr>
          <p:cNvPr id="1098" name="Google Shape;1098;p66"/>
          <p:cNvGraphicFramePr/>
          <p:nvPr/>
        </p:nvGraphicFramePr>
        <p:xfrm>
          <a:off x="2014925" y="1028175"/>
          <a:ext cx="3000000" cy="3000000"/>
        </p:xfrm>
        <a:graphic>
          <a:graphicData uri="http://schemas.openxmlformats.org/drawingml/2006/table">
            <a:tbl>
              <a:tblPr>
                <a:noFill/>
                <a:tableStyleId>{85DC337F-AEE0-484D-AC20-F5C390902DE9}</a:tableStyleId>
              </a:tblPr>
              <a:tblGrid>
                <a:gridCol w="1045375"/>
                <a:gridCol w="1324150"/>
                <a:gridCol w="1271900"/>
                <a:gridCol w="1376425"/>
                <a:gridCol w="1376425"/>
              </a:tblGrid>
              <a:tr h="503450">
                <a:tc>
                  <a:txBody>
                    <a:bodyPr/>
                    <a:lstStyle/>
                    <a:p>
                      <a:pPr indent="0" lvl="0" marL="0" rtl="0" algn="l">
                        <a:lnSpc>
                          <a:spcPct val="115000"/>
                        </a:lnSpc>
                        <a:spcBef>
                          <a:spcPts val="0"/>
                        </a:spcBef>
                        <a:spcAft>
                          <a:spcPts val="0"/>
                        </a:spcAft>
                        <a:buNone/>
                      </a:pPr>
                      <a:r>
                        <a:rPr b="1" lang="en"/>
                        <a:t>Muestra</a:t>
                      </a:r>
                      <a:endParaRPr b="1"/>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Conjunto</a:t>
                      </a:r>
                      <a:endParaRPr b="1"/>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Técnica</a:t>
                      </a:r>
                      <a:endParaRPr b="1"/>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Accuracy</a:t>
                      </a:r>
                      <a:endParaRPr b="1"/>
                    </a:p>
                  </a:txBody>
                  <a:tcPr marT="19050" marB="19050" marR="28575" marL="28575" anchor="b">
                    <a:lnB cap="flat" cmpd="sng" w="139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ROC AUC</a:t>
                      </a:r>
                      <a:endParaRPr b="1"/>
                    </a:p>
                  </a:txBody>
                  <a:tcPr marT="19050" marB="19050" marR="28575" marL="28575" anchor="b">
                    <a:lnB cap="flat" cmpd="sng" w="13925">
                      <a:solidFill>
                        <a:srgbClr val="000000"/>
                      </a:solidFill>
                      <a:prstDash val="solid"/>
                      <a:round/>
                      <a:headEnd len="sm" w="sm" type="none"/>
                      <a:tailEnd len="sm" w="sm" type="none"/>
                    </a:lnB>
                  </a:tcPr>
                </a:tc>
              </a:tr>
              <a:tr h="503450">
                <a:tc rowSpan="2">
                  <a:txBody>
                    <a:bodyPr/>
                    <a:lstStyle/>
                    <a:p>
                      <a:pPr indent="0" lvl="0" marL="0" rtl="0" algn="l">
                        <a:lnSpc>
                          <a:spcPct val="115000"/>
                        </a:lnSpc>
                        <a:spcBef>
                          <a:spcPts val="0"/>
                        </a:spcBef>
                        <a:spcAft>
                          <a:spcPts val="0"/>
                        </a:spcAft>
                        <a:buNone/>
                      </a:pPr>
                      <a:r>
                        <a:rPr lang="en"/>
                        <a:t>AD vs CN</a:t>
                      </a:r>
                      <a:endParaRPr/>
                    </a:p>
                  </a:txBody>
                  <a:tcPr marT="19050" marB="19050" marR="28575" marL="28575" anchor="ctr">
                    <a:lnT cap="flat" cmpd="sng" w="13925">
                      <a:solidFill>
                        <a:srgbClr val="000000"/>
                      </a:solidFill>
                      <a:prstDash val="solid"/>
                      <a:round/>
                      <a:headEnd len="sm" w="sm" type="none"/>
                      <a:tailEnd len="sm" w="sm" type="none"/>
                    </a:lnT>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Entrenamiento</a:t>
                      </a:r>
                      <a:endParaRPr/>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Bootstrapping</a:t>
                      </a:r>
                      <a:endParaRPr/>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0.935 (± 0.007)</a:t>
                      </a:r>
                      <a:endParaRPr/>
                    </a:p>
                  </a:txBody>
                  <a:tcPr marT="19050" marB="19050" marR="28575" marL="28575" anchor="b">
                    <a:lnT cap="flat" cmpd="sng" w="139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0.977 (± 0.004)</a:t>
                      </a:r>
                      <a:endParaRPr/>
                    </a:p>
                  </a:txBody>
                  <a:tcPr marT="19050" marB="19050" marR="28575" marL="28575" anchor="b">
                    <a:lnT cap="flat" cmpd="sng" w="13925">
                      <a:solidFill>
                        <a:srgbClr val="000000"/>
                      </a:solidFill>
                      <a:prstDash val="solid"/>
                      <a:round/>
                      <a:headEnd len="sm" w="sm" type="none"/>
                      <a:tailEnd len="sm" w="sm" type="none"/>
                    </a:lnT>
                  </a:tcPr>
                </a:tc>
              </a:tr>
              <a:tr h="503450">
                <a:tc vMerge="1"/>
                <a:tc>
                  <a:txBody>
                    <a:bodyPr/>
                    <a:lstStyle/>
                    <a:p>
                      <a:pPr indent="0" lvl="0" marL="0" rtl="0" algn="l">
                        <a:lnSpc>
                          <a:spcPct val="115000"/>
                        </a:lnSpc>
                        <a:spcBef>
                          <a:spcPts val="0"/>
                        </a:spcBef>
                        <a:spcAft>
                          <a:spcPts val="0"/>
                        </a:spcAft>
                        <a:buNone/>
                      </a:pPr>
                      <a:r>
                        <a:rPr b="1" lang="en"/>
                        <a:t>Validación</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Out of sample</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0.9265</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0.9074</a:t>
                      </a:r>
                      <a:endParaRPr b="1"/>
                    </a:p>
                  </a:txBody>
                  <a:tcPr marT="19050" marB="19050" marR="28575" marL="28575" anchor="b">
                    <a:lnB cap="flat" cmpd="sng" w="6975">
                      <a:solidFill>
                        <a:srgbClr val="000000"/>
                      </a:solidFill>
                      <a:prstDash val="solid"/>
                      <a:round/>
                      <a:headEnd len="sm" w="sm" type="none"/>
                      <a:tailEnd len="sm" w="sm" type="none"/>
                    </a:lnB>
                  </a:tcPr>
                </a:tc>
              </a:tr>
              <a:tr h="503450">
                <a:tc rowSpan="2">
                  <a:txBody>
                    <a:bodyPr/>
                    <a:lstStyle/>
                    <a:p>
                      <a:pPr indent="0" lvl="0" marL="0" rtl="0" algn="l">
                        <a:lnSpc>
                          <a:spcPct val="115000"/>
                        </a:lnSpc>
                        <a:spcBef>
                          <a:spcPts val="0"/>
                        </a:spcBef>
                        <a:spcAft>
                          <a:spcPts val="0"/>
                        </a:spcAft>
                        <a:buNone/>
                      </a:pPr>
                      <a:r>
                        <a:rPr lang="en"/>
                        <a:t>FTD vs CN</a:t>
                      </a:r>
                      <a:endParaRPr/>
                    </a:p>
                  </a:txBody>
                  <a:tcPr marT="19050" marB="19050" marR="28575" marL="28575" anchor="ctr">
                    <a:lnT cap="flat" cmpd="sng" w="6975">
                      <a:solidFill>
                        <a:srgbClr val="000000"/>
                      </a:solidFill>
                      <a:prstDash val="solid"/>
                      <a:round/>
                      <a:headEnd len="sm" w="sm" type="none"/>
                      <a:tailEnd len="sm" w="sm" type="none"/>
                    </a:lnT>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Entrenamiento</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Bootstrapping</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0.908 (± 0.008)</a:t>
                      </a:r>
                      <a:endParaRPr/>
                    </a:p>
                  </a:txBody>
                  <a:tcPr marT="19050" marB="19050" marR="28575" marL="28575" anchor="b">
                    <a:lnT cap="flat" cmpd="sng" w="697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0.95 (± 0.006)</a:t>
                      </a:r>
                      <a:endParaRPr/>
                    </a:p>
                  </a:txBody>
                  <a:tcPr marT="19050" marB="19050" marR="28575" marL="28575" anchor="b">
                    <a:lnT cap="flat" cmpd="sng" w="6975">
                      <a:solidFill>
                        <a:srgbClr val="000000"/>
                      </a:solidFill>
                      <a:prstDash val="solid"/>
                      <a:round/>
                      <a:headEnd len="sm" w="sm" type="none"/>
                      <a:tailEnd len="sm" w="sm" type="none"/>
                    </a:lnT>
                  </a:tcPr>
                </a:tc>
              </a:tr>
              <a:tr h="503450">
                <a:tc vMerge="1"/>
                <a:tc>
                  <a:txBody>
                    <a:bodyPr/>
                    <a:lstStyle/>
                    <a:p>
                      <a:pPr indent="0" lvl="0" marL="0" rtl="0" algn="l">
                        <a:lnSpc>
                          <a:spcPct val="115000"/>
                        </a:lnSpc>
                        <a:spcBef>
                          <a:spcPts val="0"/>
                        </a:spcBef>
                        <a:spcAft>
                          <a:spcPts val="0"/>
                        </a:spcAft>
                        <a:buNone/>
                      </a:pPr>
                      <a:r>
                        <a:rPr b="1" lang="en"/>
                        <a:t>Validación</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Out of sample</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0.8101</a:t>
                      </a:r>
                      <a:endParaRPr b="1"/>
                    </a:p>
                  </a:txBody>
                  <a:tcPr marT="19050" marB="19050" marR="28575" marL="28575" anchor="b">
                    <a:lnB cap="flat" cmpd="sng" w="69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0.8181</a:t>
                      </a:r>
                      <a:endParaRPr b="1"/>
                    </a:p>
                  </a:txBody>
                  <a:tcPr marT="19050" marB="19050" marR="28575" marL="28575" anchor="b">
                    <a:lnB cap="flat" cmpd="sng" w="697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2"/>
          <p:cNvSpPr txBox="1"/>
          <p:nvPr>
            <p:ph idx="2" type="title"/>
          </p:nvPr>
        </p:nvSpPr>
        <p:spPr>
          <a:xfrm>
            <a:off x="3221850" y="374000"/>
            <a:ext cx="3212100" cy="61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01. Problema</a:t>
            </a:r>
            <a:endParaRPr sz="3600">
              <a:solidFill>
                <a:schemeClr val="dk1"/>
              </a:solidFill>
            </a:endParaRPr>
          </a:p>
        </p:txBody>
      </p:sp>
      <p:sp>
        <p:nvSpPr>
          <p:cNvPr id="591" name="Google Shape;591;p32"/>
          <p:cNvSpPr txBox="1"/>
          <p:nvPr>
            <p:ph idx="1" type="subTitle"/>
          </p:nvPr>
        </p:nvSpPr>
        <p:spPr>
          <a:xfrm>
            <a:off x="1347275" y="993800"/>
            <a:ext cx="7125600" cy="36192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t>La demencia en </a:t>
            </a:r>
            <a:r>
              <a:rPr b="1" lang="en" u="sng"/>
              <a:t>Latinoamérica</a:t>
            </a:r>
            <a:r>
              <a:rPr lang="en"/>
              <a:t> presenta </a:t>
            </a:r>
            <a:r>
              <a:rPr b="1" lang="en" u="sng"/>
              <a:t>desafíos</a:t>
            </a:r>
            <a:r>
              <a:rPr lang="en"/>
              <a:t> propios</a:t>
            </a:r>
            <a:r>
              <a:rPr baseline="30000" lang="en"/>
              <a:t>[1,8-10]</a:t>
            </a:r>
            <a:r>
              <a:rPr lang="en"/>
              <a:t>:</a:t>
            </a:r>
            <a:endParaRPr/>
          </a:p>
          <a:p>
            <a:pPr indent="-317500" lvl="0" marL="457200" rtl="0" algn="l">
              <a:lnSpc>
                <a:spcPct val="150000"/>
              </a:lnSpc>
              <a:spcBef>
                <a:spcPts val="0"/>
              </a:spcBef>
              <a:spcAft>
                <a:spcPts val="0"/>
              </a:spcAft>
              <a:buSzPts val="1400"/>
              <a:buAutoNum type="arabicPeriod"/>
            </a:pPr>
            <a:r>
              <a:rPr i="1" lang="en" u="sng"/>
              <a:t>Prevalencia alta y creciente</a:t>
            </a:r>
            <a:r>
              <a:rPr lang="en"/>
              <a:t> en contraste con prevalencias estables o decrecientes observadas en algunas subregiones EEUU y de la UE.</a:t>
            </a:r>
            <a:endParaRPr/>
          </a:p>
          <a:p>
            <a:pPr indent="-317500" lvl="0" marL="457200" rtl="0" algn="l">
              <a:lnSpc>
                <a:spcPct val="150000"/>
              </a:lnSpc>
              <a:spcBef>
                <a:spcPts val="0"/>
              </a:spcBef>
              <a:spcAft>
                <a:spcPts val="0"/>
              </a:spcAft>
              <a:buSzPts val="1400"/>
              <a:buAutoNum type="arabicPeriod"/>
            </a:pPr>
            <a:r>
              <a:rPr i="1" lang="en" u="sng"/>
              <a:t>Heterogeneidad</a:t>
            </a:r>
            <a:r>
              <a:rPr lang="en"/>
              <a:t> en características genéticas y en determinantes sociales de la salud.</a:t>
            </a:r>
            <a:endParaRPr/>
          </a:p>
          <a:p>
            <a:pPr indent="-317500" lvl="0" marL="457200" rtl="0" algn="l">
              <a:lnSpc>
                <a:spcPct val="150000"/>
              </a:lnSpc>
              <a:spcBef>
                <a:spcPts val="0"/>
              </a:spcBef>
              <a:spcAft>
                <a:spcPts val="0"/>
              </a:spcAft>
              <a:buSzPts val="1400"/>
              <a:buAutoNum type="arabicPeriod"/>
            </a:pPr>
            <a:r>
              <a:rPr lang="en"/>
              <a:t>Ensayos clínicos regionales e </a:t>
            </a:r>
            <a:r>
              <a:rPr i="1" lang="en" u="sng"/>
              <a:t>intervenciones limitadas</a:t>
            </a:r>
            <a:r>
              <a:rPr i="1" lang="en"/>
              <a:t>. </a:t>
            </a:r>
            <a:endParaRPr i="1"/>
          </a:p>
          <a:p>
            <a:pPr indent="-317500" lvl="0" marL="457200" rtl="0" algn="l">
              <a:lnSpc>
                <a:spcPct val="150000"/>
              </a:lnSpc>
              <a:spcBef>
                <a:spcPts val="0"/>
              </a:spcBef>
              <a:spcAft>
                <a:spcPts val="0"/>
              </a:spcAft>
              <a:buSzPts val="1400"/>
              <a:buAutoNum type="arabicPeriod"/>
            </a:pPr>
            <a:r>
              <a:rPr i="1" lang="en"/>
              <a:t>Acceso a </a:t>
            </a:r>
            <a:r>
              <a:rPr i="1" lang="en" u="sng"/>
              <a:t>biomarcadores</a:t>
            </a:r>
            <a:r>
              <a:rPr i="1" lang="en"/>
              <a:t> rezagado</a:t>
            </a:r>
            <a:r>
              <a:rPr lang="en"/>
              <a:t>.</a:t>
            </a:r>
            <a:endParaRPr/>
          </a:p>
          <a:p>
            <a:pPr indent="-317500" lvl="0" marL="457200" rtl="0" algn="l">
              <a:lnSpc>
                <a:spcPct val="150000"/>
              </a:lnSpc>
              <a:spcBef>
                <a:spcPts val="0"/>
              </a:spcBef>
              <a:spcAft>
                <a:spcPts val="0"/>
              </a:spcAft>
              <a:buSzPts val="1400"/>
              <a:buAutoNum type="arabicPeriod"/>
            </a:pPr>
            <a:r>
              <a:rPr i="1" lang="en" u="sng"/>
              <a:t>Ausencia de procedimientos estandarizados </a:t>
            </a:r>
            <a:r>
              <a:rPr lang="en"/>
              <a:t>de diagnóstico y captura de factores socio-demográficos.</a:t>
            </a:r>
            <a:endParaRPr/>
          </a:p>
          <a:p>
            <a:pPr indent="-317500" lvl="0" marL="457200" rtl="0" algn="l">
              <a:lnSpc>
                <a:spcPct val="150000"/>
              </a:lnSpc>
              <a:spcBef>
                <a:spcPts val="0"/>
              </a:spcBef>
              <a:spcAft>
                <a:spcPts val="0"/>
              </a:spcAft>
              <a:buSzPts val="1400"/>
              <a:buAutoNum type="arabicPeriod"/>
            </a:pPr>
            <a:r>
              <a:rPr i="1" lang="en" u="sng"/>
              <a:t>Falta de formación</a:t>
            </a:r>
            <a:r>
              <a:rPr lang="en"/>
              <a:t> en el diagnóstico </a:t>
            </a:r>
            <a:r>
              <a:rPr i="1" lang="en" u="sng"/>
              <a:t>y sensibilización</a:t>
            </a:r>
            <a:r>
              <a:rPr lang="en"/>
              <a:t> entre médicos generalistas.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3"/>
          <p:cNvSpPr txBox="1"/>
          <p:nvPr>
            <p:ph type="title"/>
          </p:nvPr>
        </p:nvSpPr>
        <p:spPr>
          <a:xfrm>
            <a:off x="3134400" y="2966250"/>
            <a:ext cx="4635000" cy="47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—George Box (1919-2013)</a:t>
            </a:r>
            <a:endParaRPr/>
          </a:p>
        </p:txBody>
      </p:sp>
      <p:sp>
        <p:nvSpPr>
          <p:cNvPr id="597" name="Google Shape;597;p33"/>
          <p:cNvSpPr txBox="1"/>
          <p:nvPr>
            <p:ph idx="1" type="subTitle"/>
          </p:nvPr>
        </p:nvSpPr>
        <p:spPr>
          <a:xfrm>
            <a:off x="1231050" y="1704750"/>
            <a:ext cx="6681900" cy="10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“All models are wrong, but some are useful.”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4"/>
          <p:cNvSpPr txBox="1"/>
          <p:nvPr>
            <p:ph type="title"/>
          </p:nvPr>
        </p:nvSpPr>
        <p:spPr>
          <a:xfrm>
            <a:off x="107075" y="449125"/>
            <a:ext cx="8521200" cy="13983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t>Objetivo principal</a:t>
            </a:r>
            <a:endParaRPr sz="2100"/>
          </a:p>
          <a:p>
            <a:pPr indent="0" lvl="0" marL="0" rtl="0" algn="l">
              <a:lnSpc>
                <a:spcPct val="150000"/>
              </a:lnSpc>
              <a:spcBef>
                <a:spcPts val="0"/>
              </a:spcBef>
              <a:spcAft>
                <a:spcPts val="0"/>
              </a:spcAft>
              <a:buNone/>
            </a:pPr>
            <a:r>
              <a:rPr b="0" lang="en" sz="1300">
                <a:latin typeface="Montserrat"/>
                <a:ea typeface="Montserrat"/>
                <a:cs typeface="Montserrat"/>
                <a:sym typeface="Montserrat"/>
              </a:rPr>
              <a:t>Implementar y evaluar un modelo de clasificación binario para determinar si los datos clínicos de archivo resultan suficientes para obtener una clasificación robusta entre EA y DFT.</a:t>
            </a:r>
            <a:endParaRPr>
              <a:latin typeface="Montserrat"/>
              <a:ea typeface="Montserrat"/>
              <a:cs typeface="Montserrat"/>
              <a:sym typeface="Montserrat"/>
            </a:endParaRPr>
          </a:p>
        </p:txBody>
      </p:sp>
      <p:sp>
        <p:nvSpPr>
          <p:cNvPr id="603" name="Google Shape;603;p34"/>
          <p:cNvSpPr txBox="1"/>
          <p:nvPr>
            <p:ph idx="5" type="subTitle"/>
          </p:nvPr>
        </p:nvSpPr>
        <p:spPr>
          <a:xfrm>
            <a:off x="1124325" y="1908675"/>
            <a:ext cx="17655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Objetivo específico #1</a:t>
            </a:r>
            <a:endParaRPr/>
          </a:p>
        </p:txBody>
      </p:sp>
      <p:sp>
        <p:nvSpPr>
          <p:cNvPr id="604" name="Google Shape;604;p34"/>
          <p:cNvSpPr txBox="1"/>
          <p:nvPr>
            <p:ph idx="6" type="subTitle"/>
          </p:nvPr>
        </p:nvSpPr>
        <p:spPr>
          <a:xfrm>
            <a:off x="753625" y="2587225"/>
            <a:ext cx="2446800" cy="220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Desarrollar una metodología para mitigar la variabilidad y heterogeneidad de los datos multicéntricos no armonizados, para desarrollar un abordaje escalable a nivel regional.</a:t>
            </a:r>
            <a:endParaRPr sz="1200"/>
          </a:p>
          <a:p>
            <a:pPr indent="0" lvl="0" marL="0" rtl="0" algn="ctr">
              <a:spcBef>
                <a:spcPts val="0"/>
              </a:spcBef>
              <a:spcAft>
                <a:spcPts val="0"/>
              </a:spcAft>
              <a:buNone/>
            </a:pPr>
            <a:r>
              <a:t/>
            </a:r>
            <a:endParaRPr/>
          </a:p>
        </p:txBody>
      </p:sp>
      <p:sp>
        <p:nvSpPr>
          <p:cNvPr id="605" name="Google Shape;605;p34"/>
          <p:cNvSpPr txBox="1"/>
          <p:nvPr>
            <p:ph idx="5" type="subTitle"/>
          </p:nvPr>
        </p:nvSpPr>
        <p:spPr>
          <a:xfrm>
            <a:off x="3715125" y="1908675"/>
            <a:ext cx="17655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Objetivo específico #2</a:t>
            </a:r>
            <a:endParaRPr/>
          </a:p>
        </p:txBody>
      </p:sp>
      <p:sp>
        <p:nvSpPr>
          <p:cNvPr id="606" name="Google Shape;606;p34"/>
          <p:cNvSpPr txBox="1"/>
          <p:nvPr>
            <p:ph idx="6" type="subTitle"/>
          </p:nvPr>
        </p:nvSpPr>
        <p:spPr>
          <a:xfrm>
            <a:off x="3344425" y="2582600"/>
            <a:ext cx="2446800" cy="252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Evaluar las diferencias de rendimiento que se obtienen mediante diferentes técnicas de tratamiento de valores perdidos, para determinar cuál es la mejor estrategia de imputación para éste dataset</a:t>
            </a:r>
            <a:endParaRPr sz="1200"/>
          </a:p>
          <a:p>
            <a:pPr indent="0" lvl="0" marL="0" rtl="0" algn="ctr">
              <a:spcBef>
                <a:spcPts val="0"/>
              </a:spcBef>
              <a:spcAft>
                <a:spcPts val="0"/>
              </a:spcAft>
              <a:buNone/>
            </a:pPr>
            <a:r>
              <a:t/>
            </a:r>
            <a:endParaRPr sz="1200"/>
          </a:p>
        </p:txBody>
      </p:sp>
      <p:sp>
        <p:nvSpPr>
          <p:cNvPr id="607" name="Google Shape;607;p34"/>
          <p:cNvSpPr txBox="1"/>
          <p:nvPr>
            <p:ph idx="5" type="subTitle"/>
          </p:nvPr>
        </p:nvSpPr>
        <p:spPr>
          <a:xfrm>
            <a:off x="6305925" y="1908675"/>
            <a:ext cx="17655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Objetivo específico #3</a:t>
            </a:r>
            <a:endParaRPr/>
          </a:p>
        </p:txBody>
      </p:sp>
      <p:sp>
        <p:nvSpPr>
          <p:cNvPr id="608" name="Google Shape;608;p34"/>
          <p:cNvSpPr txBox="1"/>
          <p:nvPr/>
        </p:nvSpPr>
        <p:spPr>
          <a:xfrm>
            <a:off x="5943600" y="2590800"/>
            <a:ext cx="2499300" cy="17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Montserrat"/>
                <a:ea typeface="Montserrat"/>
                <a:cs typeface="Montserrat"/>
                <a:sym typeface="Montserrat"/>
              </a:rPr>
              <a:t>Determinar cuáles son los mejores predictores para cada una de las clases, para informar los procesos de armonización de protocolos de investigación.</a:t>
            </a:r>
            <a:endParaRPr sz="1200">
              <a:solidFill>
                <a:schemeClr val="dk1"/>
              </a:solidFill>
              <a:latin typeface="Montserrat"/>
              <a:ea typeface="Montserrat"/>
              <a:cs typeface="Montserrat"/>
              <a:sym typeface="Montserrat"/>
            </a:endParaRPr>
          </a:p>
        </p:txBody>
      </p:sp>
      <p:pic>
        <p:nvPicPr>
          <p:cNvPr id="609" name="Google Shape;609;p34"/>
          <p:cNvPicPr preferRelativeResize="0"/>
          <p:nvPr/>
        </p:nvPicPr>
        <p:blipFill>
          <a:blip r:embed="rId3">
            <a:alphaModFix/>
          </a:blip>
          <a:stretch>
            <a:fillRect/>
          </a:stretch>
        </p:blipFill>
        <p:spPr>
          <a:xfrm>
            <a:off x="4082795" y="4530600"/>
            <a:ext cx="1693418" cy="765300"/>
          </a:xfrm>
          <a:prstGeom prst="rect">
            <a:avLst/>
          </a:prstGeom>
          <a:noFill/>
          <a:ln>
            <a:noFill/>
          </a:ln>
        </p:spPr>
      </p:pic>
      <p:pic>
        <p:nvPicPr>
          <p:cNvPr id="610" name="Google Shape;610;p34"/>
          <p:cNvPicPr preferRelativeResize="0"/>
          <p:nvPr/>
        </p:nvPicPr>
        <p:blipFill>
          <a:blip r:embed="rId4">
            <a:alphaModFix/>
          </a:blip>
          <a:stretch>
            <a:fillRect/>
          </a:stretch>
        </p:blipFill>
        <p:spPr>
          <a:xfrm>
            <a:off x="2196700" y="4303550"/>
            <a:ext cx="1003725" cy="992350"/>
          </a:xfrm>
          <a:prstGeom prst="rect">
            <a:avLst/>
          </a:prstGeom>
          <a:noFill/>
          <a:ln>
            <a:noFill/>
          </a:ln>
        </p:spPr>
      </p:pic>
      <p:pic>
        <p:nvPicPr>
          <p:cNvPr id="611" name="Google Shape;611;p34"/>
          <p:cNvPicPr preferRelativeResize="0"/>
          <p:nvPr/>
        </p:nvPicPr>
        <p:blipFill>
          <a:blip r:embed="rId5">
            <a:alphaModFix/>
          </a:blip>
          <a:stretch>
            <a:fillRect/>
          </a:stretch>
        </p:blipFill>
        <p:spPr>
          <a:xfrm>
            <a:off x="6740000" y="4393167"/>
            <a:ext cx="1622200" cy="811358"/>
          </a:xfrm>
          <a:prstGeom prst="rect">
            <a:avLst/>
          </a:prstGeom>
          <a:noFill/>
          <a:ln>
            <a:noFill/>
          </a:ln>
        </p:spPr>
      </p:pic>
      <p:sp>
        <p:nvSpPr>
          <p:cNvPr id="612" name="Google Shape;612;p34"/>
          <p:cNvSpPr txBox="1"/>
          <p:nvPr>
            <p:ph idx="4294967295" type="title"/>
          </p:nvPr>
        </p:nvSpPr>
        <p:spPr>
          <a:xfrm>
            <a:off x="3323450" y="0"/>
            <a:ext cx="32121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0</a:t>
            </a:r>
            <a:r>
              <a:rPr lang="en" sz="3600"/>
              <a:t>2</a:t>
            </a:r>
            <a:r>
              <a:rPr lang="en" sz="3600">
                <a:solidFill>
                  <a:schemeClr val="dk1"/>
                </a:solidFill>
              </a:rPr>
              <a:t>. </a:t>
            </a:r>
            <a:r>
              <a:rPr lang="en" sz="3600"/>
              <a:t>Objetivos</a:t>
            </a:r>
            <a:endParaRPr sz="3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5"/>
          <p:cNvSpPr txBox="1"/>
          <p:nvPr>
            <p:ph idx="2" type="title"/>
          </p:nvPr>
        </p:nvSpPr>
        <p:spPr>
          <a:xfrm>
            <a:off x="2883500" y="374000"/>
            <a:ext cx="3550500" cy="61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03. Antecedentes</a:t>
            </a:r>
            <a:endParaRPr sz="3600">
              <a:solidFill>
                <a:schemeClr val="dk1"/>
              </a:solidFill>
            </a:endParaRPr>
          </a:p>
        </p:txBody>
      </p:sp>
      <p:graphicFrame>
        <p:nvGraphicFramePr>
          <p:cNvPr id="618" name="Google Shape;618;p35"/>
          <p:cNvGraphicFramePr/>
          <p:nvPr/>
        </p:nvGraphicFramePr>
        <p:xfrm>
          <a:off x="324150" y="1078050"/>
          <a:ext cx="3000000" cy="3000000"/>
        </p:xfrm>
        <a:graphic>
          <a:graphicData uri="http://schemas.openxmlformats.org/drawingml/2006/table">
            <a:tbl>
              <a:tblPr>
                <a:noFill/>
                <a:tableStyleId>{85DC337F-AEE0-484D-AC20-F5C390902DE9}</a:tableStyleId>
              </a:tblPr>
              <a:tblGrid>
                <a:gridCol w="1267575"/>
                <a:gridCol w="818400"/>
                <a:gridCol w="1895475"/>
                <a:gridCol w="581025"/>
                <a:gridCol w="952500"/>
                <a:gridCol w="695325"/>
                <a:gridCol w="619125"/>
                <a:gridCol w="600300"/>
                <a:gridCol w="1162175"/>
              </a:tblGrid>
              <a:tr h="209550">
                <a:tc rowSpan="2">
                  <a:txBody>
                    <a:bodyPr/>
                    <a:lstStyle/>
                    <a:p>
                      <a:pPr indent="0" lvl="0" marL="0" rtl="0" algn="l">
                        <a:lnSpc>
                          <a:spcPct val="115000"/>
                        </a:lnSpc>
                        <a:spcBef>
                          <a:spcPts val="0"/>
                        </a:spcBef>
                        <a:spcAft>
                          <a:spcPts val="0"/>
                        </a:spcAft>
                        <a:buNone/>
                      </a:pPr>
                      <a:r>
                        <a:rPr b="1" lang="en" sz="1000">
                          <a:latin typeface="Montserrat"/>
                          <a:ea typeface="Montserrat"/>
                          <a:cs typeface="Montserrat"/>
                          <a:sym typeface="Montserrat"/>
                        </a:rPr>
                        <a:t>Publicación</a:t>
                      </a:r>
                      <a:endParaRPr b="1" sz="1000">
                        <a:latin typeface="Montserrat"/>
                        <a:ea typeface="Montserrat"/>
                        <a:cs typeface="Montserrat"/>
                        <a:sym typeface="Montserrat"/>
                      </a:endParaRPr>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gridSpan="4">
                  <a:txBody>
                    <a:bodyPr/>
                    <a:lstStyle/>
                    <a:p>
                      <a:pPr indent="0" lvl="0" marL="0" rtl="0" algn="l">
                        <a:lnSpc>
                          <a:spcPct val="115000"/>
                        </a:lnSpc>
                        <a:spcBef>
                          <a:spcPts val="0"/>
                        </a:spcBef>
                        <a:spcAft>
                          <a:spcPts val="0"/>
                        </a:spcAft>
                        <a:buNone/>
                      </a:pPr>
                      <a:r>
                        <a:rPr b="1" i="1" lang="en" sz="1000">
                          <a:latin typeface="Montserrat"/>
                          <a:ea typeface="Montserrat"/>
                          <a:cs typeface="Montserrat"/>
                          <a:sym typeface="Montserrat"/>
                        </a:rPr>
                        <a:t>Características de la muestra</a:t>
                      </a:r>
                      <a:endParaRPr b="1" i="1" sz="1000">
                        <a:latin typeface="Montserrat"/>
                        <a:ea typeface="Montserrat"/>
                        <a:cs typeface="Montserrat"/>
                        <a:sym typeface="Montserrat"/>
                      </a:endParaRPr>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hMerge="1"/>
                <a:tc hMerge="1"/>
                <a:tc hMerge="1"/>
                <a:tc rowSpan="2">
                  <a:txBody>
                    <a:bodyPr/>
                    <a:lstStyle/>
                    <a:p>
                      <a:pPr indent="0" lvl="0" marL="0" rtl="0" algn="l">
                        <a:lnSpc>
                          <a:spcPct val="115000"/>
                        </a:lnSpc>
                        <a:spcBef>
                          <a:spcPts val="0"/>
                        </a:spcBef>
                        <a:spcAft>
                          <a:spcPts val="0"/>
                        </a:spcAft>
                        <a:buNone/>
                      </a:pPr>
                      <a:r>
                        <a:rPr b="1" i="1" lang="en" sz="1000">
                          <a:latin typeface="Montserrat"/>
                          <a:ea typeface="Montserrat"/>
                          <a:cs typeface="Montserrat"/>
                          <a:sym typeface="Montserrat"/>
                        </a:rPr>
                        <a:t>Métodos M-L</a:t>
                      </a:r>
                      <a:endParaRPr b="1" i="1" sz="1000">
                        <a:latin typeface="Montserrat"/>
                        <a:ea typeface="Montserrat"/>
                        <a:cs typeface="Montserrat"/>
                        <a:sym typeface="Montserrat"/>
                      </a:endParaRPr>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gridSpan="2">
                  <a:txBody>
                    <a:bodyPr/>
                    <a:lstStyle/>
                    <a:p>
                      <a:pPr indent="0" lvl="0" marL="0" rtl="0" algn="l">
                        <a:lnSpc>
                          <a:spcPct val="115000"/>
                        </a:lnSpc>
                        <a:spcBef>
                          <a:spcPts val="0"/>
                        </a:spcBef>
                        <a:spcAft>
                          <a:spcPts val="0"/>
                        </a:spcAft>
                        <a:buNone/>
                      </a:pPr>
                      <a:r>
                        <a:rPr b="1" i="1" lang="en" sz="1000">
                          <a:latin typeface="Montserrat"/>
                          <a:ea typeface="Montserrat"/>
                          <a:cs typeface="Montserrat"/>
                          <a:sym typeface="Montserrat"/>
                        </a:rPr>
                        <a:t>Biomarcadores</a:t>
                      </a:r>
                      <a:endParaRPr b="1" i="1" sz="1000">
                        <a:latin typeface="Montserrat"/>
                        <a:ea typeface="Montserrat"/>
                        <a:cs typeface="Montserrat"/>
                        <a:sym typeface="Montserrat"/>
                      </a:endParaRPr>
                    </a:p>
                  </a:txBody>
                  <a:tcPr marT="19050" marB="19050" marR="91425" marL="9142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hMerge="1"/>
                <a:tc rowSpan="2">
                  <a:txBody>
                    <a:bodyPr/>
                    <a:lstStyle/>
                    <a:p>
                      <a:pPr indent="0" lvl="0" marL="0" rtl="0" algn="l">
                        <a:lnSpc>
                          <a:spcPct val="115000"/>
                        </a:lnSpc>
                        <a:spcBef>
                          <a:spcPts val="0"/>
                        </a:spcBef>
                        <a:spcAft>
                          <a:spcPts val="0"/>
                        </a:spcAft>
                        <a:buNone/>
                      </a:pPr>
                      <a:r>
                        <a:rPr b="1" i="1" lang="en" sz="1000">
                          <a:latin typeface="Montserrat"/>
                          <a:ea typeface="Montserrat"/>
                          <a:cs typeface="Montserrat"/>
                          <a:sym typeface="Montserrat"/>
                        </a:rPr>
                        <a:t>Resultados</a:t>
                      </a:r>
                      <a:endParaRPr b="1" i="1" sz="1000">
                        <a:latin typeface="Montserrat"/>
                        <a:ea typeface="Montserrat"/>
                        <a:cs typeface="Montserrat"/>
                        <a:sym typeface="Montserrat"/>
                      </a:endParaRPr>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r>
              <a:tr h="219075">
                <a:tc vMerge="1"/>
                <a:tc>
                  <a:txBody>
                    <a:bodyPr/>
                    <a:lstStyle/>
                    <a:p>
                      <a:pPr indent="0" lvl="0" marL="0" rtl="0" algn="l">
                        <a:lnSpc>
                          <a:spcPct val="115000"/>
                        </a:lnSpc>
                        <a:spcBef>
                          <a:spcPts val="0"/>
                        </a:spcBef>
                        <a:spcAft>
                          <a:spcPts val="0"/>
                        </a:spcAft>
                        <a:buNone/>
                      </a:pPr>
                      <a:r>
                        <a:rPr i="1" lang="en" sz="1000">
                          <a:latin typeface="Montserrat"/>
                          <a:ea typeface="Montserrat"/>
                          <a:cs typeface="Montserrat"/>
                          <a:sym typeface="Montserrat"/>
                        </a:rPr>
                        <a:t>N</a:t>
                      </a:r>
                      <a:endParaRPr i="1" sz="1000">
                        <a:latin typeface="Montserrat"/>
                        <a:ea typeface="Montserrat"/>
                        <a:cs typeface="Montserrat"/>
                        <a:sym typeface="Montserrat"/>
                      </a:endParaRPr>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latin typeface="Montserrat"/>
                          <a:ea typeface="Montserrat"/>
                          <a:cs typeface="Montserrat"/>
                          <a:sym typeface="Montserrat"/>
                        </a:rPr>
                        <a:t>Heterogeneidad</a:t>
                      </a:r>
                      <a:endParaRPr i="1" sz="1000">
                        <a:latin typeface="Montserrat"/>
                        <a:ea typeface="Montserrat"/>
                        <a:cs typeface="Montserrat"/>
                        <a:sym typeface="Montserrat"/>
                      </a:endParaRPr>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latin typeface="Montserrat"/>
                          <a:ea typeface="Montserrat"/>
                          <a:cs typeface="Montserrat"/>
                          <a:sym typeface="Montserrat"/>
                        </a:rPr>
                        <a:t>Subrep.</a:t>
                      </a:r>
                      <a:endParaRPr i="1" sz="1000">
                        <a:latin typeface="Montserrat"/>
                        <a:ea typeface="Montserrat"/>
                        <a:cs typeface="Montserrat"/>
                        <a:sym typeface="Montserrat"/>
                      </a:endParaRPr>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latin typeface="Montserrat"/>
                          <a:ea typeface="Montserrat"/>
                          <a:cs typeface="Montserrat"/>
                          <a:sym typeface="Montserrat"/>
                        </a:rPr>
                        <a:t>Participantes</a:t>
                      </a:r>
                      <a:endParaRPr i="1" sz="1000">
                        <a:latin typeface="Montserrat"/>
                        <a:ea typeface="Montserrat"/>
                        <a:cs typeface="Montserrat"/>
                        <a:sym typeface="Montserrat"/>
                      </a:endParaRPr>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i="1" lang="en" sz="1000">
                          <a:latin typeface="Montserrat"/>
                          <a:ea typeface="Montserrat"/>
                          <a:cs typeface="Montserrat"/>
                          <a:sym typeface="Montserrat"/>
                        </a:rPr>
                        <a:t>MRI</a:t>
                      </a:r>
                      <a:endParaRPr i="1" sz="1000">
                        <a:latin typeface="Montserrat"/>
                        <a:ea typeface="Montserrat"/>
                        <a:cs typeface="Montserrat"/>
                        <a:sym typeface="Montserrat"/>
                      </a:endParaRPr>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1000">
                          <a:latin typeface="Montserrat"/>
                          <a:ea typeface="Montserrat"/>
                          <a:cs typeface="Montserrat"/>
                          <a:sym typeface="Montserrat"/>
                        </a:rPr>
                        <a:t>ADN</a:t>
                      </a:r>
                      <a:endParaRPr i="1" sz="1000">
                        <a:latin typeface="Montserrat"/>
                        <a:ea typeface="Montserrat"/>
                        <a:cs typeface="Montserrat"/>
                        <a:sym typeface="Montserrat"/>
                      </a:endParaRPr>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vMerge="1"/>
              </a:tr>
              <a:tr h="219075">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Moguilner (2022)</a:t>
                      </a:r>
                      <a:r>
                        <a:rPr baseline="30000" lang="en" sz="1000">
                          <a:latin typeface="Montserrat"/>
                          <a:ea typeface="Montserrat"/>
                          <a:cs typeface="Montserrat"/>
                          <a:sym typeface="Montserrat"/>
                        </a:rPr>
                        <a:t>[11]</a:t>
                      </a:r>
                      <a:endParaRPr baseline="30000"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158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286</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158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Sí, 3 países LATAM</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158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Sí</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158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EA, FTD, CN</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158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XGBOOST</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158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Sí</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158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158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ROC AUC = .9</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158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‬‭Donnelly‬‭(2019)</a:t>
                      </a:r>
                      <a:r>
                        <a:rPr baseline="30000" lang="en" sz="1000">
                          <a:latin typeface="Montserrat"/>
                          <a:ea typeface="Montserrat"/>
                          <a:cs typeface="Montserrat"/>
                          <a:sym typeface="Montserrat"/>
                        </a:rPr>
                        <a:t>[12]</a:t>
                      </a:r>
                      <a:endParaRPr baseline="30000"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104</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Sí, 2 países LATAM y Australia</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Sí</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FTD, CN</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SVM</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Sí</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ROC AUC = .95</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Gupta(2020)</a:t>
                      </a:r>
                      <a:r>
                        <a:rPr baseline="30000" lang="en" sz="1000">
                          <a:latin typeface="Montserrat"/>
                          <a:ea typeface="Montserrat"/>
                          <a:cs typeface="Montserrat"/>
                          <a:sym typeface="Montserrat"/>
                        </a:rPr>
                        <a:t>[13]</a:t>
                      </a:r>
                      <a:endParaRPr baseline="30000"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664 (87 AD)</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 EEUU 5 centros</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EA, DCL, CN</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RF</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Accuracy = 0.95</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Grassi</a:t>
                      </a:r>
                      <a:r>
                        <a:rPr lang="en" sz="1000">
                          <a:latin typeface="Montserrat"/>
                          <a:ea typeface="Montserrat"/>
                          <a:cs typeface="Montserrat"/>
                          <a:sym typeface="Montserrat"/>
                        </a:rPr>
                        <a:t>(2018)</a:t>
                      </a:r>
                      <a:r>
                        <a:rPr baseline="30000" lang="en" sz="1000">
                          <a:latin typeface="Montserrat"/>
                          <a:ea typeface="Montserrat"/>
                          <a:cs typeface="Montserrat"/>
                          <a:sym typeface="Montserrat"/>
                        </a:rPr>
                        <a:t>[14]</a:t>
                      </a:r>
                      <a:endParaRPr baseline="30000"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184</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 3 centros (Florida, EEUU)</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Pre-DCL, DCL</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SVM</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Accuracy = .91</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Kwak(2022)</a:t>
                      </a:r>
                      <a:r>
                        <a:rPr baseline="30000" lang="en" sz="1000">
                          <a:latin typeface="Montserrat"/>
                          <a:ea typeface="Montserrat"/>
                          <a:cs typeface="Montserrat"/>
                          <a:sym typeface="Montserrat"/>
                        </a:rPr>
                        <a:t>[15]</a:t>
                      </a:r>
                      <a:endParaRPr baseline="30000"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2642</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 1 centro (Seul, Corea)</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EA, DCL, CN</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SVM</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r = 0.79</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García-Gut.(2021)</a:t>
                      </a:r>
                      <a:r>
                        <a:rPr baseline="30000" lang="en" sz="1000">
                          <a:latin typeface="Montserrat"/>
                          <a:ea typeface="Montserrat"/>
                          <a:cs typeface="Montserrat"/>
                          <a:sym typeface="Montserrat"/>
                        </a:rPr>
                        <a:t>[16]</a:t>
                      </a:r>
                      <a:endParaRPr baseline="30000"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329</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 1 centro (Madrid, España)</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EA, FTD, CN</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NSGAII</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Accuracy = 0.84</a:t>
                      </a:r>
                      <a:endParaRPr sz="1000">
                        <a:latin typeface="Montserrat"/>
                        <a:ea typeface="Montserrat"/>
                        <a:cs typeface="Montserrat"/>
                        <a:sym typeface="Montserrat"/>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15825">
                      <a:solidFill>
                        <a:srgbClr val="000000"/>
                      </a:solidFill>
                      <a:prstDash val="solid"/>
                      <a:round/>
                      <a:headEnd len="sm" w="sm" type="none"/>
                      <a:tailEnd len="sm" w="sm" type="none"/>
                    </a:lnB>
                  </a:tcPr>
                </a:tc>
              </a:tr>
              <a:tr h="200025">
                <a:tc gridSpan="9">
                  <a:txBody>
                    <a:bodyPr/>
                    <a:lstStyle/>
                    <a:p>
                      <a:pPr indent="0" lvl="0" marL="0" rtl="0" algn="l">
                        <a:lnSpc>
                          <a:spcPct val="115000"/>
                        </a:lnSpc>
                        <a:spcBef>
                          <a:spcPts val="0"/>
                        </a:spcBef>
                        <a:spcAft>
                          <a:spcPts val="0"/>
                        </a:spcAft>
                        <a:buNone/>
                      </a:pPr>
                      <a:r>
                        <a:rPr lang="en" sz="1000"/>
                        <a:t>Subrep: Subrepresentada; LATAM: Latinoamérica; EA: Enfermedad de Alzheimer; FTD: Demencia frontotemporal; DCL: Declive cognitivo leve; CN: Controles sanos</a:t>
                      </a:r>
                      <a:endParaRPr sz="10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158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hMerge="1"/>
                <a:tc hMerge="1"/>
                <a:tc hMerge="1"/>
                <a:tc hMerge="1"/>
                <a:tc hMerge="1"/>
                <a:tc hMerge="1"/>
                <a:tc hMerge="1"/>
                <a:tc h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6"/>
          <p:cNvSpPr/>
          <p:nvPr/>
        </p:nvSpPr>
        <p:spPr>
          <a:xfrm>
            <a:off x="5441025" y="1671825"/>
            <a:ext cx="871500" cy="8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Oswald"/>
                <a:ea typeface="Oswald"/>
                <a:cs typeface="Oswald"/>
                <a:sym typeface="Oswald"/>
              </a:rPr>
              <a:t>51.4%</a:t>
            </a:r>
            <a:endParaRPr b="1" sz="1200">
              <a:solidFill>
                <a:schemeClr val="dk2"/>
              </a:solidFill>
              <a:latin typeface="Oswald"/>
              <a:ea typeface="Oswald"/>
              <a:cs typeface="Oswald"/>
              <a:sym typeface="Oswald"/>
            </a:endParaRPr>
          </a:p>
        </p:txBody>
      </p:sp>
      <p:sp>
        <p:nvSpPr>
          <p:cNvPr id="624" name="Google Shape;624;p36"/>
          <p:cNvSpPr txBox="1"/>
          <p:nvPr>
            <p:ph type="title"/>
          </p:nvPr>
        </p:nvSpPr>
        <p:spPr>
          <a:xfrm>
            <a:off x="1634925" y="58425"/>
            <a:ext cx="50931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 </a:t>
            </a:r>
            <a:r>
              <a:rPr lang="en" u="sng"/>
              <a:t>Materiales</a:t>
            </a:r>
            <a:r>
              <a:rPr lang="en"/>
              <a:t> </a:t>
            </a:r>
            <a:r>
              <a:rPr lang="en"/>
              <a:t>y Métodos</a:t>
            </a:r>
            <a:endParaRPr/>
          </a:p>
        </p:txBody>
      </p:sp>
      <p:sp>
        <p:nvSpPr>
          <p:cNvPr id="625" name="Google Shape;625;p36"/>
          <p:cNvSpPr/>
          <p:nvPr/>
        </p:nvSpPr>
        <p:spPr>
          <a:xfrm>
            <a:off x="4619262" y="3328011"/>
            <a:ext cx="36207" cy="33364"/>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a:off x="4619262" y="3280536"/>
            <a:ext cx="36294" cy="33286"/>
          </a:xfrm>
          <a:custGeom>
            <a:rect b="b" l="l" r="r" t="t"/>
            <a:pathLst>
              <a:path extrusionOk="0" h="2132" w="2494">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6"/>
          <p:cNvSpPr/>
          <p:nvPr/>
        </p:nvSpPr>
        <p:spPr>
          <a:xfrm>
            <a:off x="4619262" y="3232951"/>
            <a:ext cx="36294" cy="33270"/>
          </a:xfrm>
          <a:custGeom>
            <a:rect b="b" l="l" r="r" t="t"/>
            <a:pathLst>
              <a:path extrusionOk="0" h="2131" w="2494">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p:nvPr/>
        </p:nvSpPr>
        <p:spPr>
          <a:xfrm>
            <a:off x="4575012" y="3470905"/>
            <a:ext cx="36221" cy="33286"/>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4574895" y="3423196"/>
            <a:ext cx="36338" cy="33395"/>
          </a:xfrm>
          <a:custGeom>
            <a:rect b="b" l="l" r="r" t="t"/>
            <a:pathLst>
              <a:path extrusionOk="0" h="2139" w="2497">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4575012" y="3375596"/>
            <a:ext cx="36221" cy="3338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p:nvPr/>
        </p:nvSpPr>
        <p:spPr>
          <a:xfrm>
            <a:off x="4575012" y="3328011"/>
            <a:ext cx="36221" cy="33364"/>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6"/>
          <p:cNvSpPr/>
          <p:nvPr/>
        </p:nvSpPr>
        <p:spPr>
          <a:xfrm>
            <a:off x="4575012" y="3280536"/>
            <a:ext cx="36221" cy="33286"/>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4575012" y="3232951"/>
            <a:ext cx="36221" cy="33317"/>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4530659" y="3470905"/>
            <a:ext cx="36207" cy="33286"/>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4530659" y="3423196"/>
            <a:ext cx="36323" cy="33395"/>
          </a:xfrm>
          <a:custGeom>
            <a:rect b="b" l="l" r="r" t="t"/>
            <a:pathLst>
              <a:path extrusionOk="0" h="2139" w="2496">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4530659" y="3375596"/>
            <a:ext cx="36207" cy="3338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4530659" y="3328011"/>
            <a:ext cx="36207" cy="33364"/>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a:off x="4530659" y="3280536"/>
            <a:ext cx="36207" cy="33286"/>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4530659" y="3232951"/>
            <a:ext cx="36207" cy="33317"/>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4486292" y="3518380"/>
            <a:ext cx="36221" cy="33395"/>
          </a:xfrm>
          <a:custGeom>
            <a:rect b="b" l="l" r="r" t="t"/>
            <a:pathLst>
              <a:path extrusionOk="0" h="2139" w="2489">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4486292" y="3470905"/>
            <a:ext cx="36221" cy="33286"/>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6"/>
          <p:cNvSpPr/>
          <p:nvPr/>
        </p:nvSpPr>
        <p:spPr>
          <a:xfrm>
            <a:off x="4486292" y="3423196"/>
            <a:ext cx="36338" cy="33395"/>
          </a:xfrm>
          <a:custGeom>
            <a:rect b="b" l="l" r="r" t="t"/>
            <a:pathLst>
              <a:path extrusionOk="0" h="2139" w="2497">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6"/>
          <p:cNvSpPr/>
          <p:nvPr/>
        </p:nvSpPr>
        <p:spPr>
          <a:xfrm>
            <a:off x="4486292" y="3375596"/>
            <a:ext cx="36221" cy="33380"/>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6"/>
          <p:cNvSpPr/>
          <p:nvPr/>
        </p:nvSpPr>
        <p:spPr>
          <a:xfrm>
            <a:off x="4486292" y="3328011"/>
            <a:ext cx="36221" cy="33395"/>
          </a:xfrm>
          <a:custGeom>
            <a:rect b="b" l="l" r="r" t="t"/>
            <a:pathLst>
              <a:path extrusionOk="0" h="2139" w="2489">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6"/>
          <p:cNvSpPr/>
          <p:nvPr/>
        </p:nvSpPr>
        <p:spPr>
          <a:xfrm>
            <a:off x="4486292" y="3280536"/>
            <a:ext cx="36221" cy="33286"/>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6"/>
          <p:cNvSpPr/>
          <p:nvPr/>
        </p:nvSpPr>
        <p:spPr>
          <a:xfrm>
            <a:off x="4486292" y="3232951"/>
            <a:ext cx="36221" cy="33317"/>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6"/>
          <p:cNvSpPr/>
          <p:nvPr/>
        </p:nvSpPr>
        <p:spPr>
          <a:xfrm>
            <a:off x="4486292" y="3185351"/>
            <a:ext cx="36221" cy="33317"/>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6"/>
          <p:cNvSpPr/>
          <p:nvPr/>
        </p:nvSpPr>
        <p:spPr>
          <a:xfrm>
            <a:off x="4441940" y="3613565"/>
            <a:ext cx="36323" cy="33317"/>
          </a:xfrm>
          <a:custGeom>
            <a:rect b="b" l="l" r="r" t="t"/>
            <a:pathLst>
              <a:path extrusionOk="0" h="2134" w="2496">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4441940" y="3565965"/>
            <a:ext cx="36323" cy="33317"/>
          </a:xfrm>
          <a:custGeom>
            <a:rect b="b" l="l" r="r" t="t"/>
            <a:pathLst>
              <a:path extrusionOk="0" h="2134" w="2496">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6"/>
          <p:cNvSpPr/>
          <p:nvPr/>
        </p:nvSpPr>
        <p:spPr>
          <a:xfrm>
            <a:off x="4441940" y="3518380"/>
            <a:ext cx="36207" cy="33395"/>
          </a:xfrm>
          <a:custGeom>
            <a:rect b="b" l="l" r="r" t="t"/>
            <a:pathLst>
              <a:path extrusionOk="0" h="2139" w="2488">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6"/>
          <p:cNvSpPr/>
          <p:nvPr/>
        </p:nvSpPr>
        <p:spPr>
          <a:xfrm>
            <a:off x="4441940" y="3470905"/>
            <a:ext cx="36207" cy="33286"/>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4441940" y="3423196"/>
            <a:ext cx="36323" cy="33395"/>
          </a:xfrm>
          <a:custGeom>
            <a:rect b="b" l="l" r="r" t="t"/>
            <a:pathLst>
              <a:path extrusionOk="0" h="2139" w="2496">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4441940" y="3375596"/>
            <a:ext cx="36323" cy="33380"/>
          </a:xfrm>
          <a:custGeom>
            <a:rect b="b" l="l" r="r" t="t"/>
            <a:pathLst>
              <a:path extrusionOk="0" h="2138" w="2496">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p:nvPr/>
        </p:nvSpPr>
        <p:spPr>
          <a:xfrm>
            <a:off x="4441940" y="3328011"/>
            <a:ext cx="36323" cy="33364"/>
          </a:xfrm>
          <a:custGeom>
            <a:rect b="b" l="l" r="r" t="t"/>
            <a:pathLst>
              <a:path extrusionOk="0" h="2137" w="2496">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a:off x="4441940" y="3280536"/>
            <a:ext cx="36207" cy="33286"/>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6"/>
          <p:cNvSpPr/>
          <p:nvPr/>
        </p:nvSpPr>
        <p:spPr>
          <a:xfrm>
            <a:off x="4441940" y="3232951"/>
            <a:ext cx="36323" cy="33317"/>
          </a:xfrm>
          <a:custGeom>
            <a:rect b="b" l="l" r="r" t="t"/>
            <a:pathLst>
              <a:path extrusionOk="0" h="2134" w="2496">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6"/>
          <p:cNvSpPr/>
          <p:nvPr/>
        </p:nvSpPr>
        <p:spPr>
          <a:xfrm>
            <a:off x="4441940" y="3185351"/>
            <a:ext cx="36323" cy="33317"/>
          </a:xfrm>
          <a:custGeom>
            <a:rect b="b" l="l" r="r" t="t"/>
            <a:pathLst>
              <a:path extrusionOk="0" h="2134" w="2496">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6"/>
          <p:cNvSpPr/>
          <p:nvPr/>
        </p:nvSpPr>
        <p:spPr>
          <a:xfrm>
            <a:off x="4441940" y="3137767"/>
            <a:ext cx="36323" cy="33364"/>
          </a:xfrm>
          <a:custGeom>
            <a:rect b="b" l="l" r="r" t="t"/>
            <a:pathLst>
              <a:path extrusionOk="0" h="2137" w="2496">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6"/>
          <p:cNvSpPr/>
          <p:nvPr/>
        </p:nvSpPr>
        <p:spPr>
          <a:xfrm>
            <a:off x="4397689" y="3708625"/>
            <a:ext cx="36221" cy="33364"/>
          </a:xfrm>
          <a:custGeom>
            <a:rect b="b" l="l" r="r" t="t"/>
            <a:pathLst>
              <a:path extrusionOk="0" h="2137" w="2489">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6"/>
          <p:cNvSpPr/>
          <p:nvPr/>
        </p:nvSpPr>
        <p:spPr>
          <a:xfrm>
            <a:off x="4397689" y="3661150"/>
            <a:ext cx="36221" cy="33286"/>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6"/>
          <p:cNvSpPr/>
          <p:nvPr/>
        </p:nvSpPr>
        <p:spPr>
          <a:xfrm>
            <a:off x="4397689" y="3613565"/>
            <a:ext cx="36221" cy="33317"/>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6"/>
          <p:cNvSpPr/>
          <p:nvPr/>
        </p:nvSpPr>
        <p:spPr>
          <a:xfrm>
            <a:off x="4397689" y="3565965"/>
            <a:ext cx="36221" cy="33317"/>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6"/>
          <p:cNvSpPr/>
          <p:nvPr/>
        </p:nvSpPr>
        <p:spPr>
          <a:xfrm>
            <a:off x="4397573" y="3518380"/>
            <a:ext cx="36338" cy="33395"/>
          </a:xfrm>
          <a:custGeom>
            <a:rect b="b" l="l" r="r" t="t"/>
            <a:pathLst>
              <a:path extrusionOk="0" h="2139" w="2497">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6"/>
          <p:cNvSpPr/>
          <p:nvPr/>
        </p:nvSpPr>
        <p:spPr>
          <a:xfrm>
            <a:off x="4397573" y="3470905"/>
            <a:ext cx="36338" cy="33286"/>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6"/>
          <p:cNvSpPr/>
          <p:nvPr/>
        </p:nvSpPr>
        <p:spPr>
          <a:xfrm>
            <a:off x="4397573" y="3423196"/>
            <a:ext cx="36338" cy="33395"/>
          </a:xfrm>
          <a:custGeom>
            <a:rect b="b" l="l" r="r" t="t"/>
            <a:pathLst>
              <a:path extrusionOk="0" h="2139" w="2497">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6"/>
          <p:cNvSpPr/>
          <p:nvPr/>
        </p:nvSpPr>
        <p:spPr>
          <a:xfrm>
            <a:off x="4397689" y="3375596"/>
            <a:ext cx="36221" cy="3338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6"/>
          <p:cNvSpPr/>
          <p:nvPr/>
        </p:nvSpPr>
        <p:spPr>
          <a:xfrm>
            <a:off x="4397689" y="3328011"/>
            <a:ext cx="36221" cy="33364"/>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6"/>
          <p:cNvSpPr/>
          <p:nvPr/>
        </p:nvSpPr>
        <p:spPr>
          <a:xfrm>
            <a:off x="4397573" y="3280536"/>
            <a:ext cx="36338" cy="33286"/>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6"/>
          <p:cNvSpPr/>
          <p:nvPr/>
        </p:nvSpPr>
        <p:spPr>
          <a:xfrm>
            <a:off x="4397573" y="3232951"/>
            <a:ext cx="36338" cy="33317"/>
          </a:xfrm>
          <a:custGeom>
            <a:rect b="b" l="l" r="r" t="t"/>
            <a:pathLst>
              <a:path extrusionOk="0" h="2134" w="2497">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6"/>
          <p:cNvSpPr/>
          <p:nvPr/>
        </p:nvSpPr>
        <p:spPr>
          <a:xfrm>
            <a:off x="4397573" y="3185351"/>
            <a:ext cx="36338" cy="33317"/>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6"/>
          <p:cNvSpPr/>
          <p:nvPr/>
        </p:nvSpPr>
        <p:spPr>
          <a:xfrm>
            <a:off x="4397573" y="3137767"/>
            <a:ext cx="36338" cy="33364"/>
          </a:xfrm>
          <a:custGeom>
            <a:rect b="b" l="l" r="r" t="t"/>
            <a:pathLst>
              <a:path extrusionOk="0" h="2137" w="2497">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6"/>
          <p:cNvSpPr/>
          <p:nvPr/>
        </p:nvSpPr>
        <p:spPr>
          <a:xfrm>
            <a:off x="4397573" y="3090166"/>
            <a:ext cx="36338" cy="33380"/>
          </a:xfrm>
          <a:custGeom>
            <a:rect b="b" l="l" r="r" t="t"/>
            <a:pathLst>
              <a:path extrusionOk="0" h="2138" w="2497">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6"/>
          <p:cNvSpPr/>
          <p:nvPr/>
        </p:nvSpPr>
        <p:spPr>
          <a:xfrm>
            <a:off x="4353337" y="3756209"/>
            <a:ext cx="36207" cy="33380"/>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6"/>
          <p:cNvSpPr/>
          <p:nvPr/>
        </p:nvSpPr>
        <p:spPr>
          <a:xfrm>
            <a:off x="4353337" y="3708625"/>
            <a:ext cx="36207" cy="33364"/>
          </a:xfrm>
          <a:custGeom>
            <a:rect b="b" l="l" r="r" t="t"/>
            <a:pathLst>
              <a:path extrusionOk="0" h="2137" w="2488">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6"/>
          <p:cNvSpPr/>
          <p:nvPr/>
        </p:nvSpPr>
        <p:spPr>
          <a:xfrm>
            <a:off x="4353337" y="3661150"/>
            <a:ext cx="36207" cy="33286"/>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6"/>
          <p:cNvSpPr/>
          <p:nvPr/>
        </p:nvSpPr>
        <p:spPr>
          <a:xfrm>
            <a:off x="4353337" y="3613565"/>
            <a:ext cx="36207" cy="33317"/>
          </a:xfrm>
          <a:custGeom>
            <a:rect b="b" l="l" r="r" t="t"/>
            <a:pathLst>
              <a:path extrusionOk="0" h="2134" w="2488">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6"/>
          <p:cNvSpPr/>
          <p:nvPr/>
        </p:nvSpPr>
        <p:spPr>
          <a:xfrm>
            <a:off x="4353337" y="3565965"/>
            <a:ext cx="36207" cy="33317"/>
          </a:xfrm>
          <a:custGeom>
            <a:rect b="b" l="l" r="r" t="t"/>
            <a:pathLst>
              <a:path extrusionOk="0" h="2134" w="2488">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6"/>
          <p:cNvSpPr/>
          <p:nvPr/>
        </p:nvSpPr>
        <p:spPr>
          <a:xfrm>
            <a:off x="4353206" y="3518380"/>
            <a:ext cx="36338" cy="33395"/>
          </a:xfrm>
          <a:custGeom>
            <a:rect b="b" l="l" r="r" t="t"/>
            <a:pathLst>
              <a:path extrusionOk="0" h="2139" w="2497">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6"/>
          <p:cNvSpPr/>
          <p:nvPr/>
        </p:nvSpPr>
        <p:spPr>
          <a:xfrm>
            <a:off x="4353337" y="3470905"/>
            <a:ext cx="36207" cy="33286"/>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6"/>
          <p:cNvSpPr/>
          <p:nvPr/>
        </p:nvSpPr>
        <p:spPr>
          <a:xfrm>
            <a:off x="4353206" y="3423196"/>
            <a:ext cx="36454" cy="33395"/>
          </a:xfrm>
          <a:custGeom>
            <a:rect b="b" l="l" r="r" t="t"/>
            <a:pathLst>
              <a:path extrusionOk="0" h="2139" w="2505">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6"/>
          <p:cNvSpPr/>
          <p:nvPr/>
        </p:nvSpPr>
        <p:spPr>
          <a:xfrm>
            <a:off x="4353337" y="3375596"/>
            <a:ext cx="36207" cy="33380"/>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6"/>
          <p:cNvSpPr/>
          <p:nvPr/>
        </p:nvSpPr>
        <p:spPr>
          <a:xfrm>
            <a:off x="4353337" y="3328011"/>
            <a:ext cx="36207" cy="33364"/>
          </a:xfrm>
          <a:custGeom>
            <a:rect b="b" l="l" r="r" t="t"/>
            <a:pathLst>
              <a:path extrusionOk="0" h="2137" w="2488">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6"/>
          <p:cNvSpPr/>
          <p:nvPr/>
        </p:nvSpPr>
        <p:spPr>
          <a:xfrm>
            <a:off x="4353337" y="3280536"/>
            <a:ext cx="36207" cy="33286"/>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6"/>
          <p:cNvSpPr/>
          <p:nvPr/>
        </p:nvSpPr>
        <p:spPr>
          <a:xfrm>
            <a:off x="4353337" y="3232951"/>
            <a:ext cx="36207" cy="33317"/>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6"/>
          <p:cNvSpPr/>
          <p:nvPr/>
        </p:nvSpPr>
        <p:spPr>
          <a:xfrm>
            <a:off x="4353337" y="3185351"/>
            <a:ext cx="36207" cy="33317"/>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6"/>
          <p:cNvSpPr/>
          <p:nvPr/>
        </p:nvSpPr>
        <p:spPr>
          <a:xfrm>
            <a:off x="4353249" y="3137767"/>
            <a:ext cx="36294" cy="33364"/>
          </a:xfrm>
          <a:custGeom>
            <a:rect b="b" l="l" r="r" t="t"/>
            <a:pathLst>
              <a:path extrusionOk="0" h="2137" w="2494">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6"/>
          <p:cNvSpPr/>
          <p:nvPr/>
        </p:nvSpPr>
        <p:spPr>
          <a:xfrm>
            <a:off x="4353249" y="3090166"/>
            <a:ext cx="36294" cy="33380"/>
          </a:xfrm>
          <a:custGeom>
            <a:rect b="b" l="l" r="r" t="t"/>
            <a:pathLst>
              <a:path extrusionOk="0" h="2138" w="2494">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6"/>
          <p:cNvSpPr/>
          <p:nvPr/>
        </p:nvSpPr>
        <p:spPr>
          <a:xfrm>
            <a:off x="4353337" y="3042707"/>
            <a:ext cx="36207" cy="33270"/>
          </a:xfrm>
          <a:custGeom>
            <a:rect b="b" l="l" r="r" t="t"/>
            <a:pathLst>
              <a:path extrusionOk="0" h="2131" w="2488">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p:cNvSpPr/>
          <p:nvPr/>
        </p:nvSpPr>
        <p:spPr>
          <a:xfrm>
            <a:off x="4308853" y="3803810"/>
            <a:ext cx="36221" cy="33317"/>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6"/>
          <p:cNvSpPr/>
          <p:nvPr/>
        </p:nvSpPr>
        <p:spPr>
          <a:xfrm>
            <a:off x="4308853" y="3756209"/>
            <a:ext cx="36221" cy="33380"/>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6"/>
          <p:cNvSpPr/>
          <p:nvPr/>
        </p:nvSpPr>
        <p:spPr>
          <a:xfrm>
            <a:off x="4308853" y="3708625"/>
            <a:ext cx="36221" cy="33364"/>
          </a:xfrm>
          <a:custGeom>
            <a:rect b="b" l="l" r="r" t="t"/>
            <a:pathLst>
              <a:path extrusionOk="0" h="2137" w="2489">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6"/>
          <p:cNvSpPr/>
          <p:nvPr/>
        </p:nvSpPr>
        <p:spPr>
          <a:xfrm>
            <a:off x="4308853" y="3661150"/>
            <a:ext cx="36221" cy="33255"/>
          </a:xfrm>
          <a:custGeom>
            <a:rect b="b" l="l" r="r" t="t"/>
            <a:pathLst>
              <a:path extrusionOk="0" h="2130" w="2489">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p:cNvSpPr/>
          <p:nvPr/>
        </p:nvSpPr>
        <p:spPr>
          <a:xfrm>
            <a:off x="4308853" y="3613565"/>
            <a:ext cx="36221" cy="33317"/>
          </a:xfrm>
          <a:custGeom>
            <a:rect b="b" l="l" r="r" t="t"/>
            <a:pathLst>
              <a:path extrusionOk="0" h="2134" w="2489">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6"/>
          <p:cNvSpPr/>
          <p:nvPr/>
        </p:nvSpPr>
        <p:spPr>
          <a:xfrm>
            <a:off x="4308853" y="3565965"/>
            <a:ext cx="36221" cy="33317"/>
          </a:xfrm>
          <a:custGeom>
            <a:rect b="b" l="l" r="r" t="t"/>
            <a:pathLst>
              <a:path extrusionOk="0" h="2134" w="2489">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6"/>
          <p:cNvSpPr/>
          <p:nvPr/>
        </p:nvSpPr>
        <p:spPr>
          <a:xfrm>
            <a:off x="4308853" y="3518380"/>
            <a:ext cx="36221" cy="33395"/>
          </a:xfrm>
          <a:custGeom>
            <a:rect b="b" l="l" r="r" t="t"/>
            <a:pathLst>
              <a:path extrusionOk="0" h="2139" w="2489">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6"/>
          <p:cNvSpPr/>
          <p:nvPr/>
        </p:nvSpPr>
        <p:spPr>
          <a:xfrm>
            <a:off x="4308853" y="3470905"/>
            <a:ext cx="36221" cy="33286"/>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
          <p:cNvSpPr/>
          <p:nvPr/>
        </p:nvSpPr>
        <p:spPr>
          <a:xfrm>
            <a:off x="4308853" y="3423196"/>
            <a:ext cx="36338" cy="33395"/>
          </a:xfrm>
          <a:custGeom>
            <a:rect b="b" l="l" r="r" t="t"/>
            <a:pathLst>
              <a:path extrusionOk="0" h="2139" w="2497">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a:off x="4308853" y="3375596"/>
            <a:ext cx="36221" cy="33380"/>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6"/>
          <p:cNvSpPr/>
          <p:nvPr/>
        </p:nvSpPr>
        <p:spPr>
          <a:xfrm>
            <a:off x="4308853" y="3328011"/>
            <a:ext cx="36221" cy="33364"/>
          </a:xfrm>
          <a:custGeom>
            <a:rect b="b" l="l" r="r" t="t"/>
            <a:pathLst>
              <a:path extrusionOk="0" h="2137" w="2489">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6"/>
          <p:cNvSpPr/>
          <p:nvPr/>
        </p:nvSpPr>
        <p:spPr>
          <a:xfrm>
            <a:off x="4308853" y="3280536"/>
            <a:ext cx="36221" cy="33286"/>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
          <p:cNvSpPr/>
          <p:nvPr/>
        </p:nvSpPr>
        <p:spPr>
          <a:xfrm>
            <a:off x="4308853" y="3232951"/>
            <a:ext cx="36221" cy="33317"/>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4308853" y="3185351"/>
            <a:ext cx="36338" cy="33317"/>
          </a:xfrm>
          <a:custGeom>
            <a:rect b="b" l="l" r="r" t="t"/>
            <a:pathLst>
              <a:path extrusionOk="0" h="2134" w="2497">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4308853" y="3137767"/>
            <a:ext cx="36338" cy="33364"/>
          </a:xfrm>
          <a:custGeom>
            <a:rect b="b" l="l" r="r" t="t"/>
            <a:pathLst>
              <a:path extrusionOk="0" h="2137" w="2497">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4308853" y="3090166"/>
            <a:ext cx="36338" cy="33411"/>
          </a:xfrm>
          <a:custGeom>
            <a:rect b="b" l="l" r="r" t="t"/>
            <a:pathLst>
              <a:path extrusionOk="0" h="2140" w="2497">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4308853" y="3042707"/>
            <a:ext cx="36221" cy="33286"/>
          </a:xfrm>
          <a:custGeom>
            <a:rect b="b" l="l" r="r" t="t"/>
            <a:pathLst>
              <a:path extrusionOk="0" h="2132" w="2489">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4264486" y="3565454"/>
            <a:ext cx="36338" cy="33380"/>
          </a:xfrm>
          <a:custGeom>
            <a:rect b="b" l="l" r="r" t="t"/>
            <a:pathLst>
              <a:path extrusionOk="0" h="2138" w="2497">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4264486" y="3803810"/>
            <a:ext cx="36338" cy="33317"/>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a:off x="4264486" y="3756209"/>
            <a:ext cx="36338" cy="33380"/>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a:off x="4264486" y="3708625"/>
            <a:ext cx="36338" cy="33364"/>
          </a:xfrm>
          <a:custGeom>
            <a:rect b="b" l="l" r="r" t="t"/>
            <a:pathLst>
              <a:path extrusionOk="0" h="2137" w="2497">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6"/>
          <p:cNvSpPr/>
          <p:nvPr/>
        </p:nvSpPr>
        <p:spPr>
          <a:xfrm>
            <a:off x="4264486" y="3661150"/>
            <a:ext cx="36338" cy="33286"/>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6"/>
          <p:cNvSpPr/>
          <p:nvPr/>
        </p:nvSpPr>
        <p:spPr>
          <a:xfrm>
            <a:off x="4264486" y="3613565"/>
            <a:ext cx="36338" cy="33317"/>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6"/>
          <p:cNvSpPr/>
          <p:nvPr/>
        </p:nvSpPr>
        <p:spPr>
          <a:xfrm>
            <a:off x="4264486" y="3565965"/>
            <a:ext cx="36338" cy="33317"/>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6"/>
          <p:cNvSpPr/>
          <p:nvPr/>
        </p:nvSpPr>
        <p:spPr>
          <a:xfrm>
            <a:off x="4264486" y="3518380"/>
            <a:ext cx="36338" cy="33395"/>
          </a:xfrm>
          <a:custGeom>
            <a:rect b="b" l="l" r="r" t="t"/>
            <a:pathLst>
              <a:path extrusionOk="0" h="2139" w="2497">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p:nvPr/>
        </p:nvSpPr>
        <p:spPr>
          <a:xfrm>
            <a:off x="4264486" y="3470905"/>
            <a:ext cx="36338" cy="33286"/>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6"/>
          <p:cNvSpPr/>
          <p:nvPr/>
        </p:nvSpPr>
        <p:spPr>
          <a:xfrm>
            <a:off x="4264486" y="3423196"/>
            <a:ext cx="36338" cy="33395"/>
          </a:xfrm>
          <a:custGeom>
            <a:rect b="b" l="l" r="r" t="t"/>
            <a:pathLst>
              <a:path extrusionOk="0" h="2139" w="2497">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6"/>
          <p:cNvSpPr/>
          <p:nvPr/>
        </p:nvSpPr>
        <p:spPr>
          <a:xfrm>
            <a:off x="4264486" y="3375596"/>
            <a:ext cx="36338" cy="33380"/>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6"/>
          <p:cNvSpPr/>
          <p:nvPr/>
        </p:nvSpPr>
        <p:spPr>
          <a:xfrm>
            <a:off x="4264486" y="3328011"/>
            <a:ext cx="36338" cy="33364"/>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6"/>
          <p:cNvSpPr/>
          <p:nvPr/>
        </p:nvSpPr>
        <p:spPr>
          <a:xfrm>
            <a:off x="4264486" y="3280536"/>
            <a:ext cx="36338" cy="33286"/>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6"/>
          <p:cNvSpPr/>
          <p:nvPr/>
        </p:nvSpPr>
        <p:spPr>
          <a:xfrm>
            <a:off x="4264486" y="3232951"/>
            <a:ext cx="36338" cy="33317"/>
          </a:xfrm>
          <a:custGeom>
            <a:rect b="b" l="l" r="r" t="t"/>
            <a:pathLst>
              <a:path extrusionOk="0" h="2134" w="2497">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6"/>
          <p:cNvSpPr/>
          <p:nvPr/>
        </p:nvSpPr>
        <p:spPr>
          <a:xfrm>
            <a:off x="4264486" y="3185351"/>
            <a:ext cx="36338" cy="33317"/>
          </a:xfrm>
          <a:custGeom>
            <a:rect b="b" l="l" r="r" t="t"/>
            <a:pathLst>
              <a:path extrusionOk="0" h="2134" w="2497">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6"/>
          <p:cNvSpPr/>
          <p:nvPr/>
        </p:nvSpPr>
        <p:spPr>
          <a:xfrm>
            <a:off x="4264486" y="3137767"/>
            <a:ext cx="36338" cy="33364"/>
          </a:xfrm>
          <a:custGeom>
            <a:rect b="b" l="l" r="r" t="t"/>
            <a:pathLst>
              <a:path extrusionOk="0" h="2137" w="2497">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6"/>
          <p:cNvSpPr/>
          <p:nvPr/>
        </p:nvSpPr>
        <p:spPr>
          <a:xfrm>
            <a:off x="4264486" y="3090166"/>
            <a:ext cx="36338" cy="33380"/>
          </a:xfrm>
          <a:custGeom>
            <a:rect b="b" l="l" r="r" t="t"/>
            <a:pathLst>
              <a:path extrusionOk="0" h="2138" w="2497">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6"/>
          <p:cNvSpPr/>
          <p:nvPr/>
        </p:nvSpPr>
        <p:spPr>
          <a:xfrm>
            <a:off x="4264486" y="3042707"/>
            <a:ext cx="36338" cy="33270"/>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6"/>
          <p:cNvSpPr/>
          <p:nvPr/>
        </p:nvSpPr>
        <p:spPr>
          <a:xfrm>
            <a:off x="4220250" y="3565454"/>
            <a:ext cx="36221" cy="33380"/>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6"/>
          <p:cNvSpPr/>
          <p:nvPr/>
        </p:nvSpPr>
        <p:spPr>
          <a:xfrm>
            <a:off x="4220250" y="3898994"/>
            <a:ext cx="36221" cy="33270"/>
          </a:xfrm>
          <a:custGeom>
            <a:rect b="b" l="l" r="r" t="t"/>
            <a:pathLst>
              <a:path extrusionOk="0" h="2131" w="2489">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6"/>
          <p:cNvSpPr/>
          <p:nvPr/>
        </p:nvSpPr>
        <p:spPr>
          <a:xfrm>
            <a:off x="4220250" y="3851394"/>
            <a:ext cx="36221" cy="33286"/>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6"/>
          <p:cNvSpPr/>
          <p:nvPr/>
        </p:nvSpPr>
        <p:spPr>
          <a:xfrm>
            <a:off x="4220250" y="3803810"/>
            <a:ext cx="36221" cy="33317"/>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6"/>
          <p:cNvSpPr/>
          <p:nvPr/>
        </p:nvSpPr>
        <p:spPr>
          <a:xfrm>
            <a:off x="4220250" y="3756209"/>
            <a:ext cx="36221" cy="33380"/>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6"/>
          <p:cNvSpPr/>
          <p:nvPr/>
        </p:nvSpPr>
        <p:spPr>
          <a:xfrm>
            <a:off x="4220250" y="3708625"/>
            <a:ext cx="36221" cy="33364"/>
          </a:xfrm>
          <a:custGeom>
            <a:rect b="b" l="l" r="r" t="t"/>
            <a:pathLst>
              <a:path extrusionOk="0" h="2137" w="2489">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6"/>
          <p:cNvSpPr/>
          <p:nvPr/>
        </p:nvSpPr>
        <p:spPr>
          <a:xfrm>
            <a:off x="4220250" y="3661150"/>
            <a:ext cx="36221" cy="33286"/>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4220250" y="3375596"/>
            <a:ext cx="36221" cy="33380"/>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6"/>
          <p:cNvSpPr/>
          <p:nvPr/>
        </p:nvSpPr>
        <p:spPr>
          <a:xfrm>
            <a:off x="4220250" y="3328011"/>
            <a:ext cx="36221" cy="33364"/>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6"/>
          <p:cNvSpPr/>
          <p:nvPr/>
        </p:nvSpPr>
        <p:spPr>
          <a:xfrm>
            <a:off x="4220250" y="3280536"/>
            <a:ext cx="36221" cy="33286"/>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6"/>
          <p:cNvSpPr/>
          <p:nvPr/>
        </p:nvSpPr>
        <p:spPr>
          <a:xfrm>
            <a:off x="4220250" y="3232951"/>
            <a:ext cx="36221" cy="33317"/>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6"/>
          <p:cNvSpPr/>
          <p:nvPr/>
        </p:nvSpPr>
        <p:spPr>
          <a:xfrm>
            <a:off x="4220163" y="3185351"/>
            <a:ext cx="36308" cy="33317"/>
          </a:xfrm>
          <a:custGeom>
            <a:rect b="b" l="l" r="r" t="t"/>
            <a:pathLst>
              <a:path extrusionOk="0" h="2134" w="2495">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4220163" y="3137767"/>
            <a:ext cx="36308" cy="33364"/>
          </a:xfrm>
          <a:custGeom>
            <a:rect b="b" l="l" r="r" t="t"/>
            <a:pathLst>
              <a:path extrusionOk="0" h="2137" w="2495">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4220163" y="3090166"/>
            <a:ext cx="36308" cy="33380"/>
          </a:xfrm>
          <a:custGeom>
            <a:rect b="b" l="l" r="r" t="t"/>
            <a:pathLst>
              <a:path extrusionOk="0" h="2138" w="2495">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6"/>
          <p:cNvSpPr/>
          <p:nvPr/>
        </p:nvSpPr>
        <p:spPr>
          <a:xfrm>
            <a:off x="4220250" y="3042707"/>
            <a:ext cx="36221" cy="33270"/>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6"/>
          <p:cNvSpPr/>
          <p:nvPr/>
        </p:nvSpPr>
        <p:spPr>
          <a:xfrm>
            <a:off x="4220250" y="2995107"/>
            <a:ext cx="36221" cy="33317"/>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6"/>
          <p:cNvSpPr/>
          <p:nvPr/>
        </p:nvSpPr>
        <p:spPr>
          <a:xfrm>
            <a:off x="4220250" y="2899922"/>
            <a:ext cx="36221" cy="33380"/>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4175883" y="3898994"/>
            <a:ext cx="36221" cy="33270"/>
          </a:xfrm>
          <a:custGeom>
            <a:rect b="b" l="l" r="r" t="t"/>
            <a:pathLst>
              <a:path extrusionOk="0" h="2131" w="2489">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4175883" y="3851394"/>
            <a:ext cx="36221" cy="33286"/>
          </a:xfrm>
          <a:custGeom>
            <a:rect b="b" l="l" r="r" t="t"/>
            <a:pathLst>
              <a:path extrusionOk="0" h="2132" w="2489">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4175883" y="3803810"/>
            <a:ext cx="36221" cy="33317"/>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4175883" y="3328011"/>
            <a:ext cx="36221" cy="33364"/>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4175883" y="3280536"/>
            <a:ext cx="36221" cy="33286"/>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6"/>
          <p:cNvSpPr/>
          <p:nvPr/>
        </p:nvSpPr>
        <p:spPr>
          <a:xfrm>
            <a:off x="4175883" y="3232951"/>
            <a:ext cx="36221" cy="33317"/>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6"/>
          <p:cNvSpPr/>
          <p:nvPr/>
        </p:nvSpPr>
        <p:spPr>
          <a:xfrm>
            <a:off x="4175883" y="3185351"/>
            <a:ext cx="36221" cy="33317"/>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4175810" y="3137767"/>
            <a:ext cx="36294" cy="33364"/>
          </a:xfrm>
          <a:custGeom>
            <a:rect b="b" l="l" r="r" t="t"/>
            <a:pathLst>
              <a:path extrusionOk="0" h="2137" w="2494">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4175810" y="3090166"/>
            <a:ext cx="36294" cy="33380"/>
          </a:xfrm>
          <a:custGeom>
            <a:rect b="b" l="l" r="r" t="t"/>
            <a:pathLst>
              <a:path extrusionOk="0" h="2138" w="2494">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4175883" y="3042707"/>
            <a:ext cx="36221" cy="33270"/>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4175883" y="2899922"/>
            <a:ext cx="36221" cy="33380"/>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4175883" y="2852462"/>
            <a:ext cx="36221" cy="33270"/>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a:off x="4131530" y="3280536"/>
            <a:ext cx="36221" cy="33286"/>
          </a:xfrm>
          <a:custGeom>
            <a:rect b="b" l="l" r="r" t="t"/>
            <a:pathLst>
              <a:path extrusionOk="0" h="2132" w="2489">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4131530" y="3232951"/>
            <a:ext cx="36221" cy="33317"/>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4131530" y="3185351"/>
            <a:ext cx="36221" cy="33317"/>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4131530" y="3137767"/>
            <a:ext cx="36221" cy="33364"/>
          </a:xfrm>
          <a:custGeom>
            <a:rect b="b" l="l" r="r" t="t"/>
            <a:pathLst>
              <a:path extrusionOk="0" h="2137" w="2489">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6"/>
          <p:cNvSpPr/>
          <p:nvPr/>
        </p:nvSpPr>
        <p:spPr>
          <a:xfrm>
            <a:off x="4131530" y="3090166"/>
            <a:ext cx="36338" cy="33380"/>
          </a:xfrm>
          <a:custGeom>
            <a:rect b="b" l="l" r="r" t="t"/>
            <a:pathLst>
              <a:path extrusionOk="0" h="2138" w="2497">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6"/>
          <p:cNvSpPr/>
          <p:nvPr/>
        </p:nvSpPr>
        <p:spPr>
          <a:xfrm>
            <a:off x="4131530" y="3042707"/>
            <a:ext cx="36221" cy="33270"/>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4131530" y="2852462"/>
            <a:ext cx="36221" cy="33270"/>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p:nvPr/>
        </p:nvSpPr>
        <p:spPr>
          <a:xfrm>
            <a:off x="4131530" y="2757277"/>
            <a:ext cx="36221" cy="33317"/>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4087163" y="3042707"/>
            <a:ext cx="36338" cy="33270"/>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4087163" y="2852462"/>
            <a:ext cx="36338" cy="33270"/>
          </a:xfrm>
          <a:custGeom>
            <a:rect b="b" l="l" r="r" t="t"/>
            <a:pathLst>
              <a:path extrusionOk="0" h="2131" w="2497">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4042927" y="3042707"/>
            <a:ext cx="36221" cy="33270"/>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4042927" y="2995107"/>
            <a:ext cx="36221" cy="33317"/>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4042927" y="2947522"/>
            <a:ext cx="36221" cy="33364"/>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3998560" y="2947522"/>
            <a:ext cx="36221" cy="33364"/>
          </a:xfrm>
          <a:custGeom>
            <a:rect b="b" l="l" r="r" t="t"/>
            <a:pathLst>
              <a:path extrusionOk="0" h="2137" w="2489">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3998560" y="2899922"/>
            <a:ext cx="36221" cy="33380"/>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3998560" y="2852462"/>
            <a:ext cx="36221" cy="33270"/>
          </a:xfrm>
          <a:custGeom>
            <a:rect b="b" l="l" r="r" t="t"/>
            <a:pathLst>
              <a:path extrusionOk="0" h="2131" w="2489">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6"/>
          <p:cNvSpPr/>
          <p:nvPr/>
        </p:nvSpPr>
        <p:spPr>
          <a:xfrm>
            <a:off x="3954207" y="2899922"/>
            <a:ext cx="36207" cy="33380"/>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3954207" y="2852462"/>
            <a:ext cx="36207" cy="33270"/>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a:off x="3909840" y="2899922"/>
            <a:ext cx="36338" cy="33380"/>
          </a:xfrm>
          <a:custGeom>
            <a:rect b="b" l="l" r="r" t="t"/>
            <a:pathLst>
              <a:path extrusionOk="0" h="2138" w="2497">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p:nvPr/>
        </p:nvSpPr>
        <p:spPr>
          <a:xfrm>
            <a:off x="3909840" y="2852462"/>
            <a:ext cx="36338" cy="33270"/>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
          <p:cNvSpPr/>
          <p:nvPr/>
        </p:nvSpPr>
        <p:spPr>
          <a:xfrm>
            <a:off x="3909840" y="2662093"/>
            <a:ext cx="36338" cy="33364"/>
          </a:xfrm>
          <a:custGeom>
            <a:rect b="b" l="l" r="r" t="t"/>
            <a:pathLst>
              <a:path extrusionOk="0" h="2137" w="2497">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6"/>
          <p:cNvSpPr/>
          <p:nvPr/>
        </p:nvSpPr>
        <p:spPr>
          <a:xfrm>
            <a:off x="3865488" y="2852462"/>
            <a:ext cx="36338" cy="33270"/>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3865488" y="2804862"/>
            <a:ext cx="36338" cy="33317"/>
          </a:xfrm>
          <a:custGeom>
            <a:rect b="b" l="l" r="r" t="t"/>
            <a:pathLst>
              <a:path extrusionOk="0" h="2134" w="2497">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3865488" y="2757277"/>
            <a:ext cx="36338" cy="33317"/>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3865488" y="2709677"/>
            <a:ext cx="36338" cy="33380"/>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a:off x="3865488" y="2662093"/>
            <a:ext cx="36338" cy="33364"/>
          </a:xfrm>
          <a:custGeom>
            <a:rect b="b" l="l" r="r" t="t"/>
            <a:pathLst>
              <a:path extrusionOk="0" h="2137" w="2497">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a:off x="3821237" y="2804862"/>
            <a:ext cx="36221" cy="33317"/>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3821237" y="2757277"/>
            <a:ext cx="36221" cy="33317"/>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a:off x="3821237" y="2709677"/>
            <a:ext cx="36221" cy="33380"/>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a:off x="3821237" y="2662093"/>
            <a:ext cx="36221" cy="33364"/>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a:off x="3821237" y="2614618"/>
            <a:ext cx="36221" cy="33286"/>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3776885" y="2662093"/>
            <a:ext cx="36207" cy="33364"/>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3776885" y="2614618"/>
            <a:ext cx="36207" cy="33286"/>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
          <p:cNvSpPr/>
          <p:nvPr/>
        </p:nvSpPr>
        <p:spPr>
          <a:xfrm>
            <a:off x="3732518" y="2757277"/>
            <a:ext cx="36221" cy="33317"/>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p:nvPr/>
        </p:nvSpPr>
        <p:spPr>
          <a:xfrm>
            <a:off x="3732518" y="2709677"/>
            <a:ext cx="36221" cy="33380"/>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6"/>
          <p:cNvSpPr/>
          <p:nvPr/>
        </p:nvSpPr>
        <p:spPr>
          <a:xfrm>
            <a:off x="3732518" y="2662093"/>
            <a:ext cx="36221" cy="33364"/>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6"/>
          <p:cNvSpPr/>
          <p:nvPr/>
        </p:nvSpPr>
        <p:spPr>
          <a:xfrm>
            <a:off x="3732518" y="2614618"/>
            <a:ext cx="36221" cy="33286"/>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6"/>
          <p:cNvSpPr/>
          <p:nvPr/>
        </p:nvSpPr>
        <p:spPr>
          <a:xfrm>
            <a:off x="3688165" y="2662093"/>
            <a:ext cx="36323" cy="33364"/>
          </a:xfrm>
          <a:custGeom>
            <a:rect b="b" l="l" r="r" t="t"/>
            <a:pathLst>
              <a:path extrusionOk="0" h="2137" w="2496">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6"/>
          <p:cNvSpPr/>
          <p:nvPr/>
        </p:nvSpPr>
        <p:spPr>
          <a:xfrm>
            <a:off x="3688165" y="2614618"/>
            <a:ext cx="36323" cy="33286"/>
          </a:xfrm>
          <a:custGeom>
            <a:rect b="b" l="l" r="r" t="t"/>
            <a:pathLst>
              <a:path extrusionOk="0" h="2132" w="2496">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6"/>
          <p:cNvSpPr txBox="1"/>
          <p:nvPr/>
        </p:nvSpPr>
        <p:spPr>
          <a:xfrm>
            <a:off x="5183375" y="1262825"/>
            <a:ext cx="21621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swald"/>
                <a:ea typeface="Oswald"/>
                <a:cs typeface="Oswald"/>
                <a:sym typeface="Oswald"/>
              </a:rPr>
              <a:t>Participantes (n = 1792)</a:t>
            </a:r>
            <a:endParaRPr b="1">
              <a:solidFill>
                <a:schemeClr val="dk1"/>
              </a:solidFill>
              <a:latin typeface="Oswald"/>
              <a:ea typeface="Oswald"/>
              <a:cs typeface="Oswald"/>
              <a:sym typeface="Oswald"/>
            </a:endParaRPr>
          </a:p>
          <a:p>
            <a:pPr indent="0" lvl="0" marL="0" rtl="0" algn="ctr">
              <a:spcBef>
                <a:spcPts val="0"/>
              </a:spcBef>
              <a:spcAft>
                <a:spcPts val="0"/>
              </a:spcAft>
              <a:buNone/>
            </a:pPr>
            <a:r>
              <a:t/>
            </a:r>
            <a:endParaRPr b="1">
              <a:solidFill>
                <a:schemeClr val="dk1"/>
              </a:solidFill>
              <a:latin typeface="Oswald"/>
              <a:ea typeface="Oswald"/>
              <a:cs typeface="Oswald"/>
              <a:sym typeface="Oswald"/>
            </a:endParaRPr>
          </a:p>
        </p:txBody>
      </p:sp>
      <p:sp>
        <p:nvSpPr>
          <p:cNvPr id="793" name="Google Shape;793;p36"/>
          <p:cNvSpPr/>
          <p:nvPr/>
        </p:nvSpPr>
        <p:spPr>
          <a:xfrm rot="-5400000">
            <a:off x="5440875" y="1671825"/>
            <a:ext cx="871500" cy="871500"/>
          </a:xfrm>
          <a:prstGeom prst="blockArc">
            <a:avLst>
              <a:gd fmla="val 10412233" name="adj1"/>
              <a:gd fmla="val 21475524" name="adj2"/>
              <a:gd fmla="val 16242"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6"/>
          <p:cNvSpPr/>
          <p:nvPr/>
        </p:nvSpPr>
        <p:spPr>
          <a:xfrm>
            <a:off x="5441025" y="2918725"/>
            <a:ext cx="871500" cy="8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Oswald"/>
                <a:ea typeface="Oswald"/>
                <a:cs typeface="Oswald"/>
                <a:sym typeface="Oswald"/>
              </a:rPr>
              <a:t>33.1%</a:t>
            </a:r>
            <a:endParaRPr b="1" sz="1200">
              <a:solidFill>
                <a:schemeClr val="dk2"/>
              </a:solidFill>
              <a:latin typeface="Oswald"/>
              <a:ea typeface="Oswald"/>
              <a:cs typeface="Oswald"/>
              <a:sym typeface="Oswald"/>
            </a:endParaRPr>
          </a:p>
        </p:txBody>
      </p:sp>
      <p:sp>
        <p:nvSpPr>
          <p:cNvPr id="795" name="Google Shape;795;p36"/>
          <p:cNvSpPr/>
          <p:nvPr/>
        </p:nvSpPr>
        <p:spPr>
          <a:xfrm rot="-5400000">
            <a:off x="5440875" y="2918725"/>
            <a:ext cx="871500" cy="871500"/>
          </a:xfrm>
          <a:prstGeom prst="blockArc">
            <a:avLst>
              <a:gd fmla="val 14689836" name="adj1"/>
              <a:gd fmla="val 21475524" name="adj2"/>
              <a:gd fmla="val 16242" name="adj3"/>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6"/>
          <p:cNvSpPr txBox="1"/>
          <p:nvPr>
            <p:ph idx="4294967295" type="subTitle"/>
          </p:nvPr>
        </p:nvSpPr>
        <p:spPr>
          <a:xfrm>
            <a:off x="6464924" y="1649363"/>
            <a:ext cx="16230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swald"/>
                <a:ea typeface="Oswald"/>
                <a:cs typeface="Oswald"/>
                <a:sym typeface="Oswald"/>
              </a:rPr>
              <a:t>EA (n=904)</a:t>
            </a:r>
            <a:endParaRPr b="1" sz="2000">
              <a:latin typeface="Oswald"/>
              <a:ea typeface="Oswald"/>
              <a:cs typeface="Oswald"/>
              <a:sym typeface="Oswald"/>
            </a:endParaRPr>
          </a:p>
        </p:txBody>
      </p:sp>
      <p:sp>
        <p:nvSpPr>
          <p:cNvPr id="797" name="Google Shape;797;p36"/>
          <p:cNvSpPr txBox="1"/>
          <p:nvPr>
            <p:ph idx="4294967295" type="subTitle"/>
          </p:nvPr>
        </p:nvSpPr>
        <p:spPr>
          <a:xfrm>
            <a:off x="6464925" y="1991300"/>
            <a:ext cx="18066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Enfermedad de </a:t>
            </a:r>
            <a:r>
              <a:rPr lang="en"/>
              <a:t>Alzheimer</a:t>
            </a:r>
            <a:endParaRPr/>
          </a:p>
        </p:txBody>
      </p:sp>
      <p:sp>
        <p:nvSpPr>
          <p:cNvPr id="798" name="Google Shape;798;p36"/>
          <p:cNvSpPr txBox="1"/>
          <p:nvPr>
            <p:ph idx="4294967295" type="subTitle"/>
          </p:nvPr>
        </p:nvSpPr>
        <p:spPr>
          <a:xfrm>
            <a:off x="6464924" y="2896250"/>
            <a:ext cx="16230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38761D"/>
                </a:solidFill>
                <a:latin typeface="Oswald"/>
                <a:ea typeface="Oswald"/>
                <a:cs typeface="Oswald"/>
                <a:sym typeface="Oswald"/>
              </a:rPr>
              <a:t>CN (n =606)</a:t>
            </a:r>
            <a:endParaRPr b="1" sz="2000">
              <a:solidFill>
                <a:srgbClr val="38761D"/>
              </a:solidFill>
              <a:latin typeface="Oswald"/>
              <a:ea typeface="Oswald"/>
              <a:cs typeface="Oswald"/>
              <a:sym typeface="Oswald"/>
            </a:endParaRPr>
          </a:p>
        </p:txBody>
      </p:sp>
      <p:sp>
        <p:nvSpPr>
          <p:cNvPr id="799" name="Google Shape;799;p36"/>
          <p:cNvSpPr txBox="1"/>
          <p:nvPr>
            <p:ph idx="4294967295" type="subTitle"/>
          </p:nvPr>
        </p:nvSpPr>
        <p:spPr>
          <a:xfrm>
            <a:off x="6464925" y="3238188"/>
            <a:ext cx="18066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Controles sanos</a:t>
            </a:r>
            <a:endParaRPr/>
          </a:p>
        </p:txBody>
      </p:sp>
      <p:sp>
        <p:nvSpPr>
          <p:cNvPr id="800" name="Google Shape;800;p36"/>
          <p:cNvSpPr/>
          <p:nvPr/>
        </p:nvSpPr>
        <p:spPr>
          <a:xfrm>
            <a:off x="5441025" y="4137925"/>
            <a:ext cx="871500" cy="8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Oswald"/>
                <a:ea typeface="Oswald"/>
                <a:cs typeface="Oswald"/>
                <a:sym typeface="Oswald"/>
              </a:rPr>
              <a:t>15.5</a:t>
            </a:r>
            <a:r>
              <a:rPr b="1" lang="en" sz="1200">
                <a:solidFill>
                  <a:schemeClr val="dk2"/>
                </a:solidFill>
                <a:latin typeface="Oswald"/>
                <a:ea typeface="Oswald"/>
                <a:cs typeface="Oswald"/>
                <a:sym typeface="Oswald"/>
              </a:rPr>
              <a:t>%</a:t>
            </a:r>
            <a:endParaRPr b="1" sz="1200">
              <a:solidFill>
                <a:schemeClr val="dk2"/>
              </a:solidFill>
              <a:latin typeface="Oswald"/>
              <a:ea typeface="Oswald"/>
              <a:cs typeface="Oswald"/>
              <a:sym typeface="Oswald"/>
            </a:endParaRPr>
          </a:p>
        </p:txBody>
      </p:sp>
      <p:sp>
        <p:nvSpPr>
          <p:cNvPr id="801" name="Google Shape;801;p36"/>
          <p:cNvSpPr/>
          <p:nvPr/>
        </p:nvSpPr>
        <p:spPr>
          <a:xfrm rot="-5400000">
            <a:off x="5440875" y="4137925"/>
            <a:ext cx="871500" cy="871500"/>
          </a:xfrm>
          <a:prstGeom prst="blockArc">
            <a:avLst>
              <a:gd fmla="val 18204157" name="adj1"/>
              <a:gd fmla="val 21475524" name="adj2"/>
              <a:gd fmla="val 16242"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6"/>
          <p:cNvSpPr txBox="1"/>
          <p:nvPr>
            <p:ph idx="4294967295" type="subTitle"/>
          </p:nvPr>
        </p:nvSpPr>
        <p:spPr>
          <a:xfrm>
            <a:off x="6464924" y="4115450"/>
            <a:ext cx="16230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latin typeface="Oswald"/>
                <a:ea typeface="Oswald"/>
                <a:cs typeface="Oswald"/>
                <a:sym typeface="Oswald"/>
              </a:rPr>
              <a:t>DFT (n =282)</a:t>
            </a:r>
            <a:endParaRPr b="1" sz="2000">
              <a:solidFill>
                <a:schemeClr val="accent3"/>
              </a:solidFill>
              <a:latin typeface="Oswald"/>
              <a:ea typeface="Oswald"/>
              <a:cs typeface="Oswald"/>
              <a:sym typeface="Oswald"/>
            </a:endParaRPr>
          </a:p>
        </p:txBody>
      </p:sp>
      <p:sp>
        <p:nvSpPr>
          <p:cNvPr id="803" name="Google Shape;803;p36"/>
          <p:cNvSpPr txBox="1"/>
          <p:nvPr>
            <p:ph idx="4294967295" type="subTitle"/>
          </p:nvPr>
        </p:nvSpPr>
        <p:spPr>
          <a:xfrm>
            <a:off x="6464925" y="4457388"/>
            <a:ext cx="18066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Demencia frontotemporal</a:t>
            </a:r>
            <a:endParaRPr/>
          </a:p>
        </p:txBody>
      </p:sp>
      <p:sp>
        <p:nvSpPr>
          <p:cNvPr id="804" name="Google Shape;804;p36"/>
          <p:cNvSpPr txBox="1"/>
          <p:nvPr/>
        </p:nvSpPr>
        <p:spPr>
          <a:xfrm>
            <a:off x="674050" y="1738575"/>
            <a:ext cx="2627700" cy="319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Argentina (3)</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Buenos Aires</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San Juan</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Chile (2)</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Santiago de Chile</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Colombia (3)</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Medellín</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Bogotá</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Cali</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Perú (1)</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Lima</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México (2)</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México DF</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
        <p:nvSpPr>
          <p:cNvPr id="805" name="Google Shape;805;p36"/>
          <p:cNvSpPr txBox="1"/>
          <p:nvPr/>
        </p:nvSpPr>
        <p:spPr>
          <a:xfrm>
            <a:off x="597838" y="1262813"/>
            <a:ext cx="14877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swald"/>
                <a:ea typeface="Oswald"/>
                <a:cs typeface="Oswald"/>
                <a:sym typeface="Oswald"/>
              </a:rPr>
              <a:t>Centros (11)</a:t>
            </a:r>
            <a:endParaRPr b="1">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7"/>
          <p:cNvSpPr txBox="1"/>
          <p:nvPr>
            <p:ph idx="1" type="subTitle"/>
          </p:nvPr>
        </p:nvSpPr>
        <p:spPr>
          <a:xfrm>
            <a:off x="1159375" y="1833900"/>
            <a:ext cx="29571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Pruebas neurocognitivas</a:t>
            </a:r>
            <a:endParaRPr/>
          </a:p>
        </p:txBody>
      </p:sp>
      <p:sp>
        <p:nvSpPr>
          <p:cNvPr id="811" name="Google Shape;811;p37"/>
          <p:cNvSpPr txBox="1"/>
          <p:nvPr>
            <p:ph type="title"/>
          </p:nvPr>
        </p:nvSpPr>
        <p:spPr>
          <a:xfrm>
            <a:off x="1634925" y="58425"/>
            <a:ext cx="50931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 </a:t>
            </a:r>
            <a:r>
              <a:rPr lang="en" u="sng"/>
              <a:t>Materiales</a:t>
            </a:r>
            <a:r>
              <a:rPr lang="en"/>
              <a:t> y Métodos</a:t>
            </a:r>
            <a:endParaRPr/>
          </a:p>
        </p:txBody>
      </p:sp>
      <p:sp>
        <p:nvSpPr>
          <p:cNvPr id="812" name="Google Shape;812;p37"/>
          <p:cNvSpPr txBox="1"/>
          <p:nvPr>
            <p:ph idx="1" type="subTitle"/>
          </p:nvPr>
        </p:nvSpPr>
        <p:spPr>
          <a:xfrm>
            <a:off x="1159375" y="2214900"/>
            <a:ext cx="29571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Pruebas socio-cognitivas</a:t>
            </a:r>
            <a:endParaRPr/>
          </a:p>
        </p:txBody>
      </p:sp>
      <p:sp>
        <p:nvSpPr>
          <p:cNvPr id="813" name="Google Shape;813;p37"/>
          <p:cNvSpPr txBox="1"/>
          <p:nvPr>
            <p:ph idx="1" type="subTitle"/>
          </p:nvPr>
        </p:nvSpPr>
        <p:spPr>
          <a:xfrm>
            <a:off x="1159375" y="2595900"/>
            <a:ext cx="29571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Pruebas de funcionalidad</a:t>
            </a:r>
            <a:endParaRPr/>
          </a:p>
        </p:txBody>
      </p:sp>
      <p:sp>
        <p:nvSpPr>
          <p:cNvPr id="814" name="Google Shape;814;p37"/>
          <p:cNvSpPr txBox="1"/>
          <p:nvPr>
            <p:ph idx="1" type="subTitle"/>
          </p:nvPr>
        </p:nvSpPr>
        <p:spPr>
          <a:xfrm>
            <a:off x="1159375" y="3434100"/>
            <a:ext cx="29571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Datos sociodemográficos</a:t>
            </a:r>
            <a:endParaRPr/>
          </a:p>
        </p:txBody>
      </p:sp>
      <p:grpSp>
        <p:nvGrpSpPr>
          <p:cNvPr id="815" name="Google Shape;815;p37"/>
          <p:cNvGrpSpPr/>
          <p:nvPr/>
        </p:nvGrpSpPr>
        <p:grpSpPr>
          <a:xfrm>
            <a:off x="116574" y="2486206"/>
            <a:ext cx="351910" cy="351880"/>
            <a:chOff x="-25094250" y="3547050"/>
            <a:chExt cx="295400" cy="295375"/>
          </a:xfrm>
        </p:grpSpPr>
        <p:sp>
          <p:nvSpPr>
            <p:cNvPr id="816" name="Google Shape;816;p37"/>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7"/>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7"/>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7"/>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7"/>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37"/>
          <p:cNvSpPr/>
          <p:nvPr/>
        </p:nvSpPr>
        <p:spPr>
          <a:xfrm>
            <a:off x="66901" y="3482152"/>
            <a:ext cx="369974" cy="368601"/>
          </a:xfrm>
          <a:custGeom>
            <a:rect b="b" l="l" r="r" t="t"/>
            <a:pathLst>
              <a:path extrusionOk="0" h="12619" w="12666">
                <a:moveTo>
                  <a:pt x="9294" y="1"/>
                </a:moveTo>
                <a:cubicBezTo>
                  <a:pt x="9192" y="1"/>
                  <a:pt x="9089" y="40"/>
                  <a:pt x="9011" y="119"/>
                </a:cubicBezTo>
                <a:lnTo>
                  <a:pt x="7593" y="1537"/>
                </a:lnTo>
                <a:lnTo>
                  <a:pt x="9011" y="2954"/>
                </a:lnTo>
                <a:cubicBezTo>
                  <a:pt x="9168" y="3112"/>
                  <a:pt x="9168" y="3395"/>
                  <a:pt x="9011" y="3553"/>
                </a:cubicBezTo>
                <a:cubicBezTo>
                  <a:pt x="8932" y="3632"/>
                  <a:pt x="8822" y="3671"/>
                  <a:pt x="8711" y="3671"/>
                </a:cubicBezTo>
                <a:cubicBezTo>
                  <a:pt x="8601" y="3671"/>
                  <a:pt x="8491" y="3632"/>
                  <a:pt x="8412" y="3553"/>
                </a:cubicBezTo>
                <a:lnTo>
                  <a:pt x="6994" y="2135"/>
                </a:lnTo>
                <a:lnTo>
                  <a:pt x="5923" y="3206"/>
                </a:lnTo>
                <a:lnTo>
                  <a:pt x="7341" y="4624"/>
                </a:lnTo>
                <a:cubicBezTo>
                  <a:pt x="7498" y="4782"/>
                  <a:pt x="7498" y="5034"/>
                  <a:pt x="7341" y="5191"/>
                </a:cubicBezTo>
                <a:cubicBezTo>
                  <a:pt x="7262" y="5270"/>
                  <a:pt x="7160" y="5309"/>
                  <a:pt x="7053" y="5309"/>
                </a:cubicBezTo>
                <a:cubicBezTo>
                  <a:pt x="6947" y="5309"/>
                  <a:pt x="6837" y="5270"/>
                  <a:pt x="6742" y="5191"/>
                </a:cubicBezTo>
                <a:lnTo>
                  <a:pt x="5356" y="3773"/>
                </a:lnTo>
                <a:lnTo>
                  <a:pt x="4285" y="4845"/>
                </a:lnTo>
                <a:lnTo>
                  <a:pt x="5703" y="6262"/>
                </a:lnTo>
                <a:cubicBezTo>
                  <a:pt x="5860" y="6420"/>
                  <a:pt x="5860" y="6703"/>
                  <a:pt x="5703" y="6861"/>
                </a:cubicBezTo>
                <a:cubicBezTo>
                  <a:pt x="5624" y="6940"/>
                  <a:pt x="5514" y="6979"/>
                  <a:pt x="5403" y="6979"/>
                </a:cubicBezTo>
                <a:cubicBezTo>
                  <a:pt x="5293" y="6979"/>
                  <a:pt x="5183" y="6940"/>
                  <a:pt x="5104" y="6861"/>
                </a:cubicBezTo>
                <a:lnTo>
                  <a:pt x="3686" y="5443"/>
                </a:lnTo>
                <a:lnTo>
                  <a:pt x="2615" y="6514"/>
                </a:lnTo>
                <a:lnTo>
                  <a:pt x="4096" y="7932"/>
                </a:lnTo>
                <a:cubicBezTo>
                  <a:pt x="4253" y="8090"/>
                  <a:pt x="4253" y="8373"/>
                  <a:pt x="4096" y="8499"/>
                </a:cubicBezTo>
                <a:cubicBezTo>
                  <a:pt x="4017" y="8578"/>
                  <a:pt x="3907" y="8617"/>
                  <a:pt x="3797" y="8617"/>
                </a:cubicBezTo>
                <a:cubicBezTo>
                  <a:pt x="3686" y="8617"/>
                  <a:pt x="3576" y="8578"/>
                  <a:pt x="3497" y="8499"/>
                </a:cubicBezTo>
                <a:lnTo>
                  <a:pt x="2048" y="7081"/>
                </a:lnTo>
                <a:lnTo>
                  <a:pt x="158" y="8972"/>
                </a:lnTo>
                <a:cubicBezTo>
                  <a:pt x="0" y="9129"/>
                  <a:pt x="0" y="9413"/>
                  <a:pt x="158" y="9570"/>
                </a:cubicBezTo>
                <a:lnTo>
                  <a:pt x="3056" y="12500"/>
                </a:lnTo>
                <a:cubicBezTo>
                  <a:pt x="3135" y="12579"/>
                  <a:pt x="3245" y="12618"/>
                  <a:pt x="3356" y="12618"/>
                </a:cubicBezTo>
                <a:cubicBezTo>
                  <a:pt x="3466" y="12618"/>
                  <a:pt x="3576" y="12579"/>
                  <a:pt x="3655" y="12500"/>
                </a:cubicBezTo>
                <a:lnTo>
                  <a:pt x="12508" y="3616"/>
                </a:lnTo>
                <a:cubicBezTo>
                  <a:pt x="12665" y="3458"/>
                  <a:pt x="12665" y="3206"/>
                  <a:pt x="12508" y="3049"/>
                </a:cubicBezTo>
                <a:lnTo>
                  <a:pt x="9578" y="119"/>
                </a:lnTo>
                <a:cubicBezTo>
                  <a:pt x="9499" y="40"/>
                  <a:pt x="9397" y="1"/>
                  <a:pt x="9294" y="1"/>
                </a:cubicBez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37"/>
          <p:cNvCxnSpPr/>
          <p:nvPr/>
        </p:nvCxnSpPr>
        <p:spPr>
          <a:xfrm>
            <a:off x="420700" y="3651300"/>
            <a:ext cx="738600" cy="7200"/>
          </a:xfrm>
          <a:prstGeom prst="straightConnector1">
            <a:avLst/>
          </a:prstGeom>
          <a:noFill/>
          <a:ln cap="flat" cmpd="sng" w="9525">
            <a:solidFill>
              <a:srgbClr val="3D85C6"/>
            </a:solidFill>
            <a:prstDash val="solid"/>
            <a:round/>
            <a:headEnd len="med" w="med" type="none"/>
            <a:tailEnd len="med" w="med" type="stealth"/>
          </a:ln>
        </p:spPr>
      </p:cxnSp>
      <p:sp>
        <p:nvSpPr>
          <p:cNvPr id="823" name="Google Shape;823;p37"/>
          <p:cNvSpPr txBox="1"/>
          <p:nvPr/>
        </p:nvSpPr>
        <p:spPr>
          <a:xfrm>
            <a:off x="597858" y="1262825"/>
            <a:ext cx="23946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swald"/>
                <a:ea typeface="Oswald"/>
                <a:cs typeface="Oswald"/>
                <a:sym typeface="Oswald"/>
              </a:rPr>
              <a:t>Herramientas de medición</a:t>
            </a:r>
            <a:endParaRPr b="1">
              <a:solidFill>
                <a:schemeClr val="dk1"/>
              </a:solidFill>
              <a:latin typeface="Oswald"/>
              <a:ea typeface="Oswald"/>
              <a:cs typeface="Oswald"/>
              <a:sym typeface="Oswald"/>
            </a:endParaRPr>
          </a:p>
        </p:txBody>
      </p:sp>
      <p:sp>
        <p:nvSpPr>
          <p:cNvPr id="824" name="Google Shape;824;p37"/>
          <p:cNvSpPr txBox="1"/>
          <p:nvPr/>
        </p:nvSpPr>
        <p:spPr>
          <a:xfrm>
            <a:off x="4941238" y="1262813"/>
            <a:ext cx="14877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swald"/>
                <a:ea typeface="Oswald"/>
                <a:cs typeface="Oswald"/>
                <a:sym typeface="Oswald"/>
              </a:rPr>
              <a:t>Desafíos</a:t>
            </a:r>
            <a:endParaRPr b="1">
              <a:solidFill>
                <a:schemeClr val="dk1"/>
              </a:solidFill>
              <a:latin typeface="Oswald"/>
              <a:ea typeface="Oswald"/>
              <a:cs typeface="Oswald"/>
              <a:sym typeface="Oswald"/>
            </a:endParaRPr>
          </a:p>
        </p:txBody>
      </p:sp>
      <p:sp>
        <p:nvSpPr>
          <p:cNvPr id="825" name="Google Shape;825;p37"/>
          <p:cNvSpPr txBox="1"/>
          <p:nvPr>
            <p:ph idx="5" type="subTitle"/>
          </p:nvPr>
        </p:nvSpPr>
        <p:spPr>
          <a:xfrm>
            <a:off x="4887450" y="1833900"/>
            <a:ext cx="4131900" cy="216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Registros clínicos de archivo</a:t>
            </a:r>
            <a:endParaRPr/>
          </a:p>
          <a:p>
            <a:pPr indent="-317500" lvl="0" marL="457200" rtl="0" algn="l">
              <a:spcBef>
                <a:spcPts val="0"/>
              </a:spcBef>
              <a:spcAft>
                <a:spcPts val="0"/>
              </a:spcAft>
              <a:buSzPts val="1400"/>
              <a:buChar char="●"/>
            </a:pPr>
            <a:r>
              <a:rPr lang="en"/>
              <a:t>Pruebas diseñadas en y para países desarrollados</a:t>
            </a:r>
            <a:endParaRPr/>
          </a:p>
          <a:p>
            <a:pPr indent="-317500" lvl="0" marL="457200" rtl="0" algn="l">
              <a:spcBef>
                <a:spcPts val="0"/>
              </a:spcBef>
              <a:spcAft>
                <a:spcPts val="0"/>
              </a:spcAft>
              <a:buSzPts val="1400"/>
              <a:buChar char="●"/>
            </a:pPr>
            <a:r>
              <a:rPr lang="en"/>
              <a:t>Países subrepresentados en la investigación sobre la demencia</a:t>
            </a:r>
            <a:endParaRPr/>
          </a:p>
          <a:p>
            <a:pPr indent="-317500" lvl="0" marL="457200" rtl="0" algn="l">
              <a:spcBef>
                <a:spcPts val="0"/>
              </a:spcBef>
              <a:spcAft>
                <a:spcPts val="0"/>
              </a:spcAft>
              <a:buSzPts val="1400"/>
              <a:buChar char="●"/>
            </a:pPr>
            <a:r>
              <a:rPr lang="en"/>
              <a:t>Participantes cultural, social y genéticamente heterogéneos</a:t>
            </a:r>
            <a:endParaRPr/>
          </a:p>
        </p:txBody>
      </p:sp>
      <p:sp>
        <p:nvSpPr>
          <p:cNvPr id="826" name="Google Shape;826;p37"/>
          <p:cNvSpPr txBox="1"/>
          <p:nvPr>
            <p:ph idx="1" type="subTitle"/>
          </p:nvPr>
        </p:nvSpPr>
        <p:spPr>
          <a:xfrm>
            <a:off x="1159375" y="2976900"/>
            <a:ext cx="33000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Pruebas de neuropsicológicas</a:t>
            </a:r>
            <a:endParaRPr/>
          </a:p>
        </p:txBody>
      </p:sp>
      <p:cxnSp>
        <p:nvCxnSpPr>
          <p:cNvPr id="827" name="Google Shape;827;p37"/>
          <p:cNvCxnSpPr>
            <a:stCxn id="810" idx="1"/>
          </p:cNvCxnSpPr>
          <p:nvPr/>
        </p:nvCxnSpPr>
        <p:spPr>
          <a:xfrm flipH="1">
            <a:off x="447175" y="2058300"/>
            <a:ext cx="712200" cy="615900"/>
          </a:xfrm>
          <a:prstGeom prst="curvedConnector3">
            <a:avLst>
              <a:gd fmla="val 50000" name="adj1"/>
            </a:avLst>
          </a:prstGeom>
          <a:noFill/>
          <a:ln cap="flat" cmpd="sng" w="9525">
            <a:solidFill>
              <a:srgbClr val="3D85C6"/>
            </a:solidFill>
            <a:prstDash val="solid"/>
            <a:round/>
            <a:headEnd len="med" w="med" type="stealth"/>
            <a:tailEnd len="med" w="med" type="none"/>
          </a:ln>
        </p:spPr>
      </p:cxnSp>
      <p:cxnSp>
        <p:nvCxnSpPr>
          <p:cNvPr id="828" name="Google Shape;828;p37"/>
          <p:cNvCxnSpPr/>
          <p:nvPr/>
        </p:nvCxnSpPr>
        <p:spPr>
          <a:xfrm flipH="1">
            <a:off x="449275" y="2439300"/>
            <a:ext cx="710100" cy="237000"/>
          </a:xfrm>
          <a:prstGeom prst="curvedConnector3">
            <a:avLst>
              <a:gd fmla="val 50000" name="adj1"/>
            </a:avLst>
          </a:prstGeom>
          <a:noFill/>
          <a:ln cap="flat" cmpd="sng" w="9525">
            <a:solidFill>
              <a:srgbClr val="3D85C6"/>
            </a:solidFill>
            <a:prstDash val="solid"/>
            <a:round/>
            <a:headEnd len="med" w="med" type="stealth"/>
            <a:tailEnd len="med" w="med" type="none"/>
          </a:ln>
        </p:spPr>
      </p:cxnSp>
      <p:cxnSp>
        <p:nvCxnSpPr>
          <p:cNvPr id="829" name="Google Shape;829;p37"/>
          <p:cNvCxnSpPr>
            <a:stCxn id="813" idx="1"/>
          </p:cNvCxnSpPr>
          <p:nvPr/>
        </p:nvCxnSpPr>
        <p:spPr>
          <a:xfrm rot="10800000">
            <a:off x="442975" y="2676300"/>
            <a:ext cx="716400" cy="144000"/>
          </a:xfrm>
          <a:prstGeom prst="curvedConnector3">
            <a:avLst>
              <a:gd fmla="val 50000" name="adj1"/>
            </a:avLst>
          </a:prstGeom>
          <a:noFill/>
          <a:ln cap="flat" cmpd="sng" w="9525">
            <a:solidFill>
              <a:srgbClr val="3D85C6"/>
            </a:solidFill>
            <a:prstDash val="solid"/>
            <a:round/>
            <a:headEnd len="med" w="med" type="stealth"/>
            <a:tailEnd len="med" w="med" type="none"/>
          </a:ln>
        </p:spPr>
      </p:cxnSp>
      <p:cxnSp>
        <p:nvCxnSpPr>
          <p:cNvPr id="830" name="Google Shape;830;p37"/>
          <p:cNvCxnSpPr>
            <a:stCxn id="826" idx="1"/>
          </p:cNvCxnSpPr>
          <p:nvPr/>
        </p:nvCxnSpPr>
        <p:spPr>
          <a:xfrm rot="10800000">
            <a:off x="457075" y="2676000"/>
            <a:ext cx="702300" cy="525300"/>
          </a:xfrm>
          <a:prstGeom prst="curvedConnector3">
            <a:avLst>
              <a:gd fmla="val 50000" name="adj1"/>
            </a:avLst>
          </a:prstGeom>
          <a:noFill/>
          <a:ln cap="flat" cmpd="sng" w="9525">
            <a:solidFill>
              <a:srgbClr val="3D85C6"/>
            </a:solidFill>
            <a:prstDash val="solid"/>
            <a:round/>
            <a:headEnd len="med" w="med" type="stealth"/>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politics thesis by Slidesgo">
  <a:themeElements>
    <a:clrScheme name="Simple Light">
      <a:dk1>
        <a:srgbClr val="2B2D42"/>
      </a:dk1>
      <a:lt1>
        <a:srgbClr val="EDF2F4"/>
      </a:lt1>
      <a:dk2>
        <a:srgbClr val="FFFFFF"/>
      </a:dk2>
      <a:lt2>
        <a:srgbClr val="7E899C"/>
      </a:lt2>
      <a:accent1>
        <a:srgbClr val="2B2D42"/>
      </a:accent1>
      <a:accent2>
        <a:srgbClr val="EDF2F4"/>
      </a:accent2>
      <a:accent3>
        <a:srgbClr val="E06666"/>
      </a:accent3>
      <a:accent4>
        <a:srgbClr val="2B2D42"/>
      </a:accent4>
      <a:accent5>
        <a:srgbClr val="E06666"/>
      </a:accent5>
      <a:accent6>
        <a:srgbClr val="7E899C"/>
      </a:accent6>
      <a:hlink>
        <a:srgbClr val="2B2D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