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5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FC94A44-1395-4CE9-970E-58446FA2FC3D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12/05/2021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PoliHack 2021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C64B52E-01D1-4D3A-9430-6661507A741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5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EF285AE-E065-4D90-8A57-E68BAE7810A0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12/05/2021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PoliHack 2021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F5515C8-25A7-433E-950B-06C60800E2C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A46A4AE-FA9D-41B7-B5DD-9F3E382A854D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12/05/2021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PoliHack 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2021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2985B18-8BBE-42F1-B4E6-9EC6A6C0086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523880" y="128124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"/>
                <a:ea typeface="Noto Sans CJK SC"/>
              </a:rPr>
              <a:t>Un consum </a:t>
            </a:r>
            <a:r>
              <a:rPr b="1" lang="en-US" sz="6000" spc="-1" strike="noStrike">
                <a:solidFill>
                  <a:srgbClr val="00b050"/>
                </a:solidFill>
                <a:latin typeface="Calibri"/>
                <a:ea typeface="Noto Sans CJK SC"/>
              </a:rPr>
              <a:t>minim</a:t>
            </a:r>
            <a:r>
              <a:rPr b="0" lang="en-US" sz="6000" spc="-1" strike="noStrike">
                <a:solidFill>
                  <a:srgbClr val="000000"/>
                </a:solidFill>
                <a:latin typeface="Calibri"/>
                <a:ea typeface="Noto Sans CJK SC"/>
              </a:rPr>
              <a:t> de energie </a:t>
            </a:r>
            <a:r>
              <a:rPr b="0" lang="ro-RO" sz="4800" spc="-1" strike="noStrike">
                <a:solidFill>
                  <a:srgbClr val="000000"/>
                </a:solidFill>
                <a:latin typeface="Calibri"/>
              </a:rPr>
              <a:t>î</a:t>
            </a: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n </a:t>
            </a:r>
            <a:r>
              <a:rPr b="1" lang="en-US" sz="6000" spc="-1" strike="noStrike">
                <a:solidFill>
                  <a:srgbClr val="00b050"/>
                </a:solidFill>
                <a:latin typeface="Calibri"/>
              </a:rPr>
              <a:t>trafic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18B6168-87D2-4564-ADAF-A55340E514B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25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PoliHack 2021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1523880" y="1122480"/>
            <a:ext cx="9143640" cy="15030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62000"/>
          </a:bodyPr>
          <a:p>
            <a:pPr>
              <a:lnSpc>
                <a:spcPct val="90000"/>
              </a:lnSpc>
            </a:pPr>
            <a:r>
              <a:rPr b="1" lang="en-US" sz="4800" spc="-1" strike="noStrike">
                <a:solidFill>
                  <a:srgbClr val="ff0000"/>
                </a:solidFill>
                <a:latin typeface="Calibri"/>
              </a:rPr>
              <a:t>Problema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: timpul crescut petrecut </a:t>
            </a:r>
            <a:r>
              <a:rPr b="0" lang="ro-RO" sz="4800" spc="-1" strike="noStrike">
                <a:solidFill>
                  <a:srgbClr val="000000"/>
                </a:solidFill>
                <a:latin typeface="Calibri"/>
              </a:rPr>
              <a:t>î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n trafic</a:t>
            </a:r>
            <a:r>
              <a:rPr b="0" lang="ro-RO" sz="4800" spc="-1" strike="noStrike">
                <a:solidFill>
                  <a:srgbClr val="000000"/>
                </a:solidFill>
                <a:latin typeface="Calibri"/>
              </a:rPr>
              <a:t>ul di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n localit</a:t>
            </a:r>
            <a:r>
              <a:rPr b="0" lang="ro-RO" sz="4800" spc="-1" strike="noStrike">
                <a:solidFill>
                  <a:srgbClr val="000000"/>
                </a:solidFill>
                <a:latin typeface="Calibri"/>
              </a:rPr>
              <a:t>ăț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i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1523880" y="3120840"/>
            <a:ext cx="9143640" cy="29188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7000"/>
          </a:bodyPr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111111"/>
              </a:buClr>
              <a:buFont typeface="Arial"/>
              <a:buChar char="•"/>
            </a:pPr>
            <a:r>
              <a:rPr b="0" lang="ro-RO" sz="2400" spc="-1" strike="noStrike">
                <a:solidFill>
                  <a:srgbClr val="111111"/>
                </a:solidFill>
                <a:latin typeface="Ubuntu"/>
              </a:rPr>
              <a:t>c</a:t>
            </a:r>
            <a:r>
              <a:rPr b="0" lang="en-US" sz="2400" spc="-1" strike="noStrike">
                <a:solidFill>
                  <a:srgbClr val="111111"/>
                </a:solidFill>
                <a:latin typeface="Ubuntu"/>
              </a:rPr>
              <a:t>onsumul </a:t>
            </a:r>
            <a:r>
              <a:rPr b="0" lang="ro-RO" sz="2400" spc="-1" strike="noStrike">
                <a:solidFill>
                  <a:srgbClr val="111111"/>
                </a:solidFill>
                <a:latin typeface="Ubuntu"/>
              </a:rPr>
              <a:t>ridicat de combustibil fosil, unde vitezele sunt reduse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111111"/>
              </a:buClr>
              <a:buFont typeface="Arial"/>
              <a:buChar char="•"/>
            </a:pPr>
            <a:r>
              <a:rPr b="0" lang="ro-RO" sz="2400" spc="-1" strike="noStrike">
                <a:solidFill>
                  <a:srgbClr val="111111"/>
                </a:solidFill>
                <a:latin typeface="Ubuntu"/>
              </a:rPr>
              <a:t>sensuri de circulație libere, în timp ce sensurile opuse sunt aglomerate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o-RO" sz="2400" spc="-1" strike="noStrike">
                <a:solidFill>
                  <a:srgbClr val="111111"/>
                </a:solidFill>
                <a:latin typeface="Ubuntu"/>
                <a:ea typeface="Noto Sans CJK SC"/>
              </a:rPr>
              <a:t>prea multe benzi de circulație </a:t>
            </a:r>
            <a:r>
              <a:rPr b="0" lang="ro-RO" sz="2400" spc="-1" strike="noStrike">
                <a:solidFill>
                  <a:srgbClr val="111111"/>
                </a:solidFill>
                <a:latin typeface="Calibri"/>
              </a:rPr>
              <a:t>î</a:t>
            </a:r>
            <a:r>
              <a:rPr b="0" lang="ro-RO" sz="2400" spc="-1" strike="noStrike">
                <a:solidFill>
                  <a:srgbClr val="111111"/>
                </a:solidFill>
                <a:latin typeface="Ubuntu"/>
              </a:rPr>
              <a:t>ntr-un singur sens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111111"/>
              </a:buClr>
              <a:buFont typeface="Arial"/>
              <a:buChar char="•"/>
            </a:pPr>
            <a:r>
              <a:rPr b="0" lang="ro-RO" sz="2400" spc="-1" strike="noStrike">
                <a:solidFill>
                  <a:srgbClr val="111111"/>
                </a:solidFill>
                <a:latin typeface="Ubuntu"/>
              </a:rPr>
              <a:t>știre recentă</a:t>
            </a:r>
            <a:r>
              <a:rPr b="0" lang="en-US" sz="2400" spc="-1" strike="noStrike">
                <a:solidFill>
                  <a:srgbClr val="111111"/>
                </a:solidFill>
                <a:latin typeface="Ubuntu"/>
              </a:rPr>
              <a:t>: &lt;Șoferii din Cluj Napoca sunt exasperați de cei care au gândit sensurile unice: „Ocolim un km pentru 50 de metri de sens unic”&gt;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28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PoliHack 2021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29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F4590AF-2686-46F5-9CA3-3D7CC51F531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2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5277240" y="640080"/>
            <a:ext cx="6274080" cy="29163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49000"/>
          </a:bodyPr>
          <a:p>
            <a:pPr>
              <a:lnSpc>
                <a:spcPct val="90000"/>
              </a:lnSpc>
            </a:pPr>
            <a:r>
              <a:rPr b="1" lang="ro-RO" sz="4800" spc="-1" strike="noStrike">
                <a:solidFill>
                  <a:srgbClr val="00b050"/>
                </a:solidFill>
                <a:latin typeface="Calibri"/>
              </a:rPr>
              <a:t>Soluția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:</a:t>
            </a:r>
            <a:r>
              <a:rPr b="0" lang="ro-RO" sz="4800" spc="-1" strike="noStrike">
                <a:solidFill>
                  <a:srgbClr val="000000"/>
                </a:solidFill>
                <a:latin typeface="Calibri"/>
              </a:rPr>
              <a:t> Fluidizarea traficului prin schimbarea eficientă a sensurilor de circulație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5277240" y="3833640"/>
            <a:ext cx="6274080" cy="2383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ro-RO" sz="2400" spc="-1" strike="noStrike">
                <a:solidFill>
                  <a:srgbClr val="000000"/>
                </a:solidFill>
                <a:latin typeface="Ubuntu"/>
              </a:rPr>
              <a:t>schimbarea sensurilor de mers se poate face mult mai eficient decât ce s-a încercat până acum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ro-RO" sz="2400" spc="-1" strike="noStrike">
                <a:solidFill>
                  <a:srgbClr val="000000"/>
                </a:solidFill>
                <a:latin typeface="Ubuntu"/>
              </a:rPr>
              <a:t>exemplul din imagine</a:t>
            </a:r>
            <a:r>
              <a:rPr b="0" lang="en-US" sz="2400" spc="-1" strike="noStrike">
                <a:solidFill>
                  <a:srgbClr val="000000"/>
                </a:solidFill>
                <a:latin typeface="Ubuntu"/>
              </a:rPr>
              <a:t>:</a:t>
            </a:r>
            <a:r>
              <a:rPr b="0" lang="ro-RO" sz="2400" spc="-1" strike="noStrike">
                <a:solidFill>
                  <a:srgbClr val="000000"/>
                </a:solidFill>
                <a:latin typeface="Ubuntu"/>
              </a:rPr>
              <a:t> din</a:t>
            </a:r>
            <a:r>
              <a:rPr b="0" lang="en-US" sz="2400" spc="-1" strike="noStrike">
                <a:solidFill>
                  <a:srgbClr val="000000"/>
                </a:solidFill>
                <a:latin typeface="Ubuntu"/>
              </a:rPr>
              <a:t> </a:t>
            </a:r>
            <a:r>
              <a:rPr b="0" lang="ro-RO" sz="2400" spc="-1" strike="noStrike">
                <a:solidFill>
                  <a:srgbClr val="000000"/>
                </a:solidFill>
                <a:latin typeface="Ubuntu"/>
              </a:rPr>
              <a:t>sens dublu, cu doar o banda </a:t>
            </a:r>
            <a:r>
              <a:rPr b="0" lang="en-US" sz="2400" spc="-1" strike="noStrike">
                <a:solidFill>
                  <a:srgbClr val="000000"/>
                </a:solidFill>
                <a:latin typeface="Ubuntu"/>
              </a:rPr>
              <a:t>foarte</a:t>
            </a:r>
            <a:r>
              <a:rPr b="0" lang="ro-RO" sz="2400" spc="-1" strike="noStrike">
                <a:solidFill>
                  <a:srgbClr val="000000"/>
                </a:solidFill>
                <a:latin typeface="Ubuntu"/>
              </a:rPr>
              <a:t> circulată s-a schimbat într-un singur sens cu două benzi semi-circulate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32" name="Picture 6" descr="Graphical user interface, application&#10;&#10;Description automatically generated"/>
          <p:cNvPicPr/>
          <p:nvPr/>
        </p:nvPicPr>
        <p:blipFill>
          <a:blip r:embed="rId1"/>
          <a:srcRect l="0" t="1647" r="0" b="0"/>
          <a:stretch/>
        </p:blipFill>
        <p:spPr>
          <a:xfrm>
            <a:off x="0" y="0"/>
            <a:ext cx="4654080" cy="6857640"/>
          </a:xfrm>
          <a:prstGeom prst="rect">
            <a:avLst/>
          </a:prstGeom>
          <a:ln>
            <a:noFill/>
          </a:ln>
        </p:spPr>
      </p:pic>
      <p:sp>
        <p:nvSpPr>
          <p:cNvPr id="133" name="TextShape 3"/>
          <p:cNvSpPr txBox="1"/>
          <p:nvPr/>
        </p:nvSpPr>
        <p:spPr>
          <a:xfrm>
            <a:off x="5277240" y="6356520"/>
            <a:ext cx="47289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PoliHack 2021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34" name="TextShape 4"/>
          <p:cNvSpPr txBox="1"/>
          <p:nvPr/>
        </p:nvSpPr>
        <p:spPr>
          <a:xfrm>
            <a:off x="10154160" y="6356520"/>
            <a:ext cx="11995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100000"/>
              </a:lnSpc>
              <a:spcAft>
                <a:spcPts val="601"/>
              </a:spcAft>
            </a:pPr>
            <a:fld id="{DEEE8994-B862-4EE3-AC73-D936948BCF4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3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PoliHack 2021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DA76E62-2304-42DA-A26E-6FE710923FC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3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2329200" y="1533960"/>
            <a:ext cx="7533000" cy="264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111111"/>
              </a:buClr>
              <a:buFont typeface="Wingdings" charset="2"/>
              <a:buChar char=""/>
            </a:pPr>
            <a:r>
              <a:rPr b="0" lang="ro-RO" sz="2400" spc="-1" strike="noStrike">
                <a:solidFill>
                  <a:srgbClr val="111111"/>
                </a:solidFill>
                <a:latin typeface="Calibri"/>
              </a:rPr>
              <a:t>Există tot mai multe aplicații de analizare a traficului.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111111"/>
              </a:buClr>
              <a:buFont typeface="Wingdings" charset="2"/>
              <a:buChar char=""/>
            </a:pPr>
            <a:r>
              <a:rPr b="0" lang="ro-RO" sz="2400" spc="-1" strike="noStrike">
                <a:solidFill>
                  <a:srgbClr val="111111"/>
                </a:solidFill>
                <a:latin typeface="Calibri"/>
              </a:rPr>
              <a:t>De ce să nu le utilizăm, împreună cu alte statistici, în implementarea unui program care să calculeze cea mai optimă configurație a benzilor?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38" name="Picture 2" descr="Waze - Home | Facebook"/>
          <p:cNvPicPr/>
          <p:nvPr/>
        </p:nvPicPr>
        <p:blipFill>
          <a:blip r:embed="rId1"/>
          <a:stretch/>
        </p:blipFill>
        <p:spPr>
          <a:xfrm>
            <a:off x="2407680" y="4348800"/>
            <a:ext cx="849240" cy="849240"/>
          </a:xfrm>
          <a:prstGeom prst="rect">
            <a:avLst/>
          </a:prstGeom>
          <a:ln>
            <a:noFill/>
          </a:ln>
        </p:spPr>
      </p:pic>
      <p:pic>
        <p:nvPicPr>
          <p:cNvPr id="139" name="Picture 4" descr="Google Maps Platform FAQ | Google Developers"/>
          <p:cNvPicPr/>
          <p:nvPr/>
        </p:nvPicPr>
        <p:blipFill>
          <a:blip r:embed="rId2"/>
          <a:stretch/>
        </p:blipFill>
        <p:spPr>
          <a:xfrm>
            <a:off x="6811560" y="4348800"/>
            <a:ext cx="849240" cy="849240"/>
          </a:xfrm>
          <a:prstGeom prst="rect">
            <a:avLst/>
          </a:prstGeom>
          <a:ln>
            <a:noFill/>
          </a:ln>
        </p:spPr>
      </p:pic>
      <p:pic>
        <p:nvPicPr>
          <p:cNvPr id="140" name="Picture 6" descr=""/>
          <p:cNvPicPr/>
          <p:nvPr/>
        </p:nvPicPr>
        <p:blipFill>
          <a:blip r:embed="rId3"/>
          <a:stretch/>
        </p:blipFill>
        <p:spPr>
          <a:xfrm>
            <a:off x="4609440" y="4354200"/>
            <a:ext cx="849240" cy="849240"/>
          </a:xfrm>
          <a:prstGeom prst="rect">
            <a:avLst/>
          </a:prstGeom>
          <a:ln>
            <a:noFill/>
          </a:ln>
        </p:spPr>
      </p:pic>
      <p:pic>
        <p:nvPicPr>
          <p:cNvPr id="141" name="Picture 8" descr="iGO Navigation - Apps on Google Play"/>
          <p:cNvPicPr/>
          <p:nvPr/>
        </p:nvPicPr>
        <p:blipFill>
          <a:blip r:embed="rId4"/>
          <a:stretch/>
        </p:blipFill>
        <p:spPr>
          <a:xfrm>
            <a:off x="8992080" y="4348800"/>
            <a:ext cx="948600" cy="948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PoliHack 2021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F447898-C7B5-4873-AF15-ABB1A1AB0FD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1687680" y="365760"/>
            <a:ext cx="8645040" cy="374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o-RO" sz="2400" spc="-1" strike="noStrike">
                <a:solidFill>
                  <a:srgbClr val="111111"/>
                </a:solidFill>
                <a:latin typeface="Calibri"/>
              </a:rPr>
              <a:t>Piața</a:t>
            </a:r>
            <a:r>
              <a:rPr b="0" lang="ro-RO" sz="2400" spc="-1" strike="noStrike">
                <a:solidFill>
                  <a:srgbClr val="111111"/>
                </a:solidFill>
                <a:latin typeface="Calibri"/>
              </a:rPr>
              <a:t>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111111"/>
              </a:buClr>
              <a:buFont typeface="Arial"/>
              <a:buChar char="•"/>
            </a:pPr>
            <a:r>
              <a:rPr b="0" lang="ro-RO" sz="2400" spc="-1" strike="noStrike">
                <a:solidFill>
                  <a:srgbClr val="111111"/>
                </a:solidFill>
                <a:latin typeface="Calibri"/>
              </a:rPr>
              <a:t>posibilii clienți vor fi administratorii drumurilor din orașe. 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111111"/>
              </a:buClr>
              <a:buFont typeface="Arial"/>
              <a:buChar char="•"/>
            </a:pPr>
            <a:r>
              <a:rPr b="0" lang="ro-RO" sz="2400" spc="-1" strike="noStrike">
                <a:solidFill>
                  <a:srgbClr val="111111"/>
                </a:solidFill>
                <a:latin typeface="Calibri"/>
              </a:rPr>
              <a:t>poate chiar primarii din localități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o-RO" sz="2400" spc="-1" strike="noStrike">
                <a:solidFill>
                  <a:srgbClr val="111111"/>
                </a:solidFill>
                <a:latin typeface="Calibri"/>
              </a:rPr>
              <a:t>Competiția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111111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111111"/>
                </a:solidFill>
                <a:latin typeface="Calibri"/>
              </a:rPr>
              <a:t>n</a:t>
            </a:r>
            <a:r>
              <a:rPr b="0" lang="ro-RO" sz="2400" spc="-1" strike="noStrike">
                <a:solidFill>
                  <a:srgbClr val="111111"/>
                </a:solidFill>
                <a:latin typeface="Calibri"/>
              </a:rPr>
              <a:t>u există încă aplicații utilizate în acest scop</a:t>
            </a:r>
            <a:r>
              <a:rPr b="0" lang="en-US" sz="2400" spc="-1" strike="noStrike">
                <a:solidFill>
                  <a:srgbClr val="111111"/>
                </a:solidFill>
                <a:latin typeface="Calibri"/>
              </a:rPr>
              <a:t>; cel</a:t>
            </a:r>
            <a:r>
              <a:rPr b="0" lang="ro-RO" sz="2400" spc="-1" strike="noStrike">
                <a:solidFill>
                  <a:srgbClr val="111111"/>
                </a:solidFill>
                <a:latin typeface="Calibri"/>
              </a:rPr>
              <a:t> puțin nu </a:t>
            </a:r>
            <a:r>
              <a:rPr b="0" lang="en-US" sz="2400" spc="-1" strike="noStrike">
                <a:solidFill>
                  <a:srgbClr val="111111"/>
                </a:solidFill>
                <a:latin typeface="Calibri"/>
              </a:rPr>
              <a:t>public, nu </a:t>
            </a:r>
            <a:r>
              <a:rPr b="0" lang="ro-RO" sz="2400" spc="-1" strike="noStrike">
                <a:solidFill>
                  <a:srgbClr val="111111"/>
                </a:solidFill>
                <a:latin typeface="Calibri"/>
              </a:rPr>
              <a:t>în România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5" name="TextShape 4"/>
          <p:cNvSpPr txBox="1"/>
          <p:nvPr/>
        </p:nvSpPr>
        <p:spPr>
          <a:xfrm>
            <a:off x="1645920" y="4480560"/>
            <a:ext cx="11003040" cy="1510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o-RO" sz="2400" spc="-1" strike="noStrike">
                <a:solidFill>
                  <a:srgbClr val="111111"/>
                </a:solidFill>
                <a:latin typeface="Calibri"/>
              </a:rPr>
              <a:t>Cost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o-RO" sz="2400" spc="-1" strike="noStrike">
                <a:solidFill>
                  <a:srgbClr val="111111"/>
                </a:solidFill>
                <a:latin typeface="Calibri"/>
                <a:ea typeface="Noto Sans CJK SC"/>
              </a:rPr>
              <a:t>~0, deoarece nu necesită materiale sau construcții adi</a:t>
            </a:r>
            <a:r>
              <a:rPr b="0" lang="ro-RO" sz="2400" spc="-1" strike="noStrike">
                <a:solidFill>
                  <a:srgbClr val="111111"/>
                </a:solidFill>
                <a:latin typeface="Calibri"/>
              </a:rPr>
              <a:t>ționale 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1523880" y="1284120"/>
            <a:ext cx="9143640" cy="4289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o-RO" sz="2400" spc="-1" strike="noStrike">
                <a:solidFill>
                  <a:srgbClr val="111111"/>
                </a:solidFill>
                <a:latin typeface="Calibri"/>
              </a:rPr>
              <a:t>Viziunea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111111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111111"/>
                </a:solidFill>
                <a:latin typeface="Calibri"/>
              </a:rPr>
              <a:t>p</a:t>
            </a:r>
            <a:r>
              <a:rPr b="0" lang="ro-RO" sz="2400" spc="-1" strike="noStrike">
                <a:solidFill>
                  <a:srgbClr val="111111"/>
                </a:solidFill>
                <a:latin typeface="Calibri"/>
              </a:rPr>
              <a:t>utem ajunge să utilizăm aplicația noastră și pentru mari metropole, atâta timp cât vom dispune de aparatura necesară pentru a rula o asemea rețea de drumuri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111111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111111"/>
                </a:solidFill>
                <a:latin typeface="Calibri"/>
              </a:rPr>
              <a:t>t</a:t>
            </a:r>
            <a:r>
              <a:rPr b="0" lang="ro-RO" sz="2400" spc="-1" strike="noStrike">
                <a:solidFill>
                  <a:srgbClr val="111111"/>
                </a:solidFill>
                <a:latin typeface="Calibri"/>
              </a:rPr>
              <a:t>otodată, utilizând informații despre amplasările tuturor clădirilor, putem configura aplicația pentru a găsi chiar noi trasee pe care se pot contrui drumuri noi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PoliHack 2021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48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30B9AC7-C547-4D28-B535-47B4B64A582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6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Demo pentru aplica</a:t>
            </a:r>
            <a:r>
              <a:rPr b="0" lang="ro-RO" sz="4800" spc="-1" strike="noStrike">
                <a:solidFill>
                  <a:srgbClr val="000000"/>
                </a:solidFill>
                <a:latin typeface="Calibri"/>
              </a:rPr>
              <a:t>ția noastră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PoliHack 2021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51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B108D96-47A4-41AF-920E-5435F75A0B8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838080" y="22435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4000"/>
          </a:bodyPr>
          <a:p>
            <a:pPr algn="ctr">
              <a:lnSpc>
                <a:spcPct val="90000"/>
              </a:lnSpc>
            </a:pPr>
            <a:r>
              <a:rPr b="0" lang="ro-RO" sz="4800" spc="-1" strike="noStrike">
                <a:solidFill>
                  <a:srgbClr val="000000"/>
                </a:solidFill>
                <a:latin typeface="Calibri"/>
              </a:rPr>
              <a:t>Vă mulțumim pentru atenția acordată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PoliHack 2021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54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4DDA615-A6C2-4CD2-9886-5A0CCBD2DDD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5943600" y="3276720"/>
            <a:ext cx="2666520" cy="266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5"/>
          <p:cNvSpPr/>
          <p:nvPr/>
        </p:nvSpPr>
        <p:spPr>
          <a:xfrm>
            <a:off x="5943600" y="440640"/>
            <a:ext cx="3140280" cy="314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838080" y="24624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ro-RO" sz="7200" spc="-1" strike="noStrike">
                <a:solidFill>
                  <a:srgbClr val="000000"/>
                </a:solidFill>
                <a:latin typeface="Calibri"/>
              </a:rPr>
              <a:t>Q &amp; A</a:t>
            </a:r>
            <a:endParaRPr b="0" lang="en-US" sz="7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PoliHack 2021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59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10475ED-FEFA-4B19-A2DC-DF263F662F0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</TotalTime>
  <Application>LibreOffice/6.4.7.2$Linux_X86_64 LibreOffice_project/40$Build-2</Application>
  <Words>298</Words>
  <Paragraphs>47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2021-12-04T21:18:08Z</dcterms:created>
  <dc:creator>Macean Marius</dc:creator>
  <dc:description/>
  <dc:language>en-US</dc:language>
  <cp:lastModifiedBy/>
  <dcterms:modified xsi:type="dcterms:W3CDTF">2021-12-05T16:55:17Z</dcterms:modified>
  <cp:revision>15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