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chemeClr val="dk1"/>
              </a:buClr>
              <a:buSzPts val="1200"/>
              <a:buChar char="-"/>
            </a:pPr>
            <a:r>
              <a:rPr lang="en-GB" sz="1200">
                <a:solidFill>
                  <a:schemeClr val="dk1"/>
                </a:solidFill>
              </a:rPr>
              <a:t>Intro (1 slide) - </a:t>
            </a:r>
            <a:r>
              <a:rPr b="1" lang="en-GB" sz="1200">
                <a:solidFill>
                  <a:schemeClr val="dk1"/>
                </a:solidFill>
              </a:rPr>
              <a:t>Jon</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Connecting RoboCup to Jason (1 slides)</a:t>
            </a:r>
            <a:r>
              <a:rPr b="1" lang="en-GB" sz="1200">
                <a:solidFill>
                  <a:schemeClr val="dk1"/>
                </a:solidFill>
              </a:rPr>
              <a:t> - Michael</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Beliefs (perceptions and persistent beliefs is/was) (1 slide) - </a:t>
            </a:r>
            <a:r>
              <a:rPr b="1" lang="en-GB" sz="1200">
                <a:solidFill>
                  <a:schemeClr val="dk1"/>
                </a:solidFill>
              </a:rPr>
              <a:t>Hari</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Mapping between Jason intentions and actions (1 slide) - </a:t>
            </a:r>
            <a:r>
              <a:rPr b="1" lang="en-GB" sz="1200">
                <a:solidFill>
                  <a:schemeClr val="dk1"/>
                </a:solidFill>
              </a:rPr>
              <a:t>James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Agent design (brief slide) - </a:t>
            </a:r>
            <a:r>
              <a:rPr b="1" lang="en-GB" sz="1200">
                <a:solidFill>
                  <a:schemeClr val="dk1"/>
                </a:solidFill>
              </a:rPr>
              <a:t>Everyone</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Testing/proof  (1 slide) - </a:t>
            </a:r>
            <a:r>
              <a:rPr b="1" lang="en-GB" sz="1200">
                <a:solidFill>
                  <a:schemeClr val="dk1"/>
                </a:solidFill>
              </a:rPr>
              <a:t>Jon </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Results and discussion (1 slide) - </a:t>
            </a:r>
            <a:r>
              <a:rPr b="1" lang="en-GB" sz="1200">
                <a:solidFill>
                  <a:schemeClr val="dk1"/>
                </a:solidFill>
              </a:rPr>
              <a:t>James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Conclusion (1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54c539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54c539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Wrap-up/final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 assume we will do a demonstration after our presentation!</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496b308f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496b308f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Jon: Good evening </a:t>
            </a:r>
            <a:r>
              <a:rPr lang="en-GB"/>
              <a:t>everyone..welcome to our presentation.  We have created several belief desire intention agents using the Jason AgentSpeak interpreter along with the Robocup environment. </a:t>
            </a:r>
            <a:r>
              <a:rPr lang="en-GB">
                <a:solidFill>
                  <a:schemeClr val="dk1"/>
                </a:solidFill>
              </a:rPr>
              <a:t>All of us are very excited to share our findings with you and give a short demonstration of our agents in action. To start, we will describe the model of our program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709a7b3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709a7b3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Michael:</a:t>
            </a:r>
            <a:endParaRPr>
              <a:solidFill>
                <a:schemeClr val="dk1"/>
              </a:solidFill>
            </a:endParaRPr>
          </a:p>
          <a:p>
            <a:pPr indent="0" lvl="0" marL="0" rtl="0" algn="l">
              <a:spcBef>
                <a:spcPts val="0"/>
              </a:spcBef>
              <a:spcAft>
                <a:spcPts val="0"/>
              </a:spcAft>
              <a:buNone/>
            </a:pPr>
            <a:r>
              <a:rPr lang="en-GB">
                <a:solidFill>
                  <a:schemeClr val="dk1"/>
                </a:solidFill>
              </a:rPr>
              <a:t>In order to connect the Jason BDI Engine with the Robocup Server we used the Krislet framework (as we did in the other assignments) as an interface for the agent’s brain. We were able to host the Jason BDI engine in java by using Jason’s API and extending their AgArch class and modifying the functions there as need.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The krislet framework was used as in interface by firstly descritizing the environment into a set of perceptions and passing these to the jason agent  -  then we would run one or more reasoning cycles in the jason engine  -  and synchronously receive an intent back from the agent.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Finally, the returned intent could be transformed into an action for the robocup player to perform on the server. Hari will speak a little more in depth about passing perceptions to the agent and the beliefs of the agent and then James will discuss how the returned intention is transferred into an action. Hari.</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Krislet Brain.java hosts the Jason Engine and acts as a handler for the agent.</a:t>
            </a:r>
            <a:endParaRPr>
              <a:solidFill>
                <a:schemeClr val="dk1"/>
              </a:solidFill>
            </a:endParaRPr>
          </a:p>
          <a:p>
            <a:pPr indent="0" lvl="0" marL="0" rtl="0" algn="l">
              <a:spcBef>
                <a:spcPts val="0"/>
              </a:spcBef>
              <a:spcAft>
                <a:spcPts val="0"/>
              </a:spcAft>
              <a:buNone/>
            </a:pPr>
            <a:r>
              <a:rPr lang="en-GB">
                <a:solidFill>
                  <a:schemeClr val="dk1"/>
                </a:solidFill>
              </a:rPr>
              <a:t>Descritizes the environment into BELIEF enum (Perceptions), Pass those perceptions to the Jason Engine hosted by JasonAgent.java subclassing AgArch. </a:t>
            </a:r>
            <a:endParaRPr>
              <a:solidFill>
                <a:schemeClr val="dk1"/>
              </a:solidFill>
            </a:endParaRPr>
          </a:p>
          <a:p>
            <a:pPr indent="0" lvl="0" marL="0" rtl="0" algn="l">
              <a:spcBef>
                <a:spcPts val="0"/>
              </a:spcBef>
              <a:spcAft>
                <a:spcPts val="0"/>
              </a:spcAft>
              <a:buNone/>
            </a:pPr>
            <a:r>
              <a:rPr lang="en-GB">
                <a:solidFill>
                  <a:schemeClr val="dk1"/>
                </a:solidFill>
              </a:rPr>
              <a:t>A single Intent is established in the .asl file and return in the act function, this is returned to brain.java (SYNCHRONOUSLY) and sent to the server with the information still in brain.java.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Want to discuss how the Jason engine is used through the .jar file (package)</a:t>
            </a:r>
            <a:endParaRPr>
              <a:solidFill>
                <a:schemeClr val="dk1"/>
              </a:solidFill>
            </a:endParaRPr>
          </a:p>
          <a:p>
            <a:pPr indent="0" lvl="0" marL="0" rtl="0" algn="l">
              <a:spcBef>
                <a:spcPts val="0"/>
              </a:spcBef>
              <a:spcAft>
                <a:spcPts val="0"/>
              </a:spcAft>
              <a:buNone/>
            </a:pPr>
            <a:r>
              <a:rPr lang="en-GB">
                <a:solidFill>
                  <a:schemeClr val="dk1"/>
                </a:solidFill>
              </a:rPr>
              <a:t>Discuss Krislet base to in Brain.java (handler) and the creation of an JasonAgent.java file subclassing Agarch from the Jason package.</a:t>
            </a:r>
            <a:endParaRPr>
              <a:solidFill>
                <a:schemeClr val="dk1"/>
              </a:solidFill>
            </a:endParaRPr>
          </a:p>
          <a:p>
            <a:pPr indent="0" lvl="0" marL="0" rtl="0" algn="l">
              <a:spcBef>
                <a:spcPts val="0"/>
              </a:spcBef>
              <a:spcAft>
                <a:spcPts val="0"/>
              </a:spcAft>
              <a:buNone/>
            </a:pPr>
            <a:r>
              <a:rPr lang="en-GB">
                <a:solidFill>
                  <a:schemeClr val="dk1"/>
                </a:solidFill>
              </a:rPr>
              <a:t>Discuss how perceptions are descritized into “Beliefs” and passed to the JasonAgent each player cycle</a:t>
            </a:r>
            <a:endParaRPr>
              <a:solidFill>
                <a:schemeClr val="dk1"/>
              </a:solidFill>
            </a:endParaRPr>
          </a:p>
          <a:p>
            <a:pPr indent="0" lvl="0" marL="0" rtl="0" algn="l">
              <a:spcBef>
                <a:spcPts val="0"/>
              </a:spcBef>
              <a:spcAft>
                <a:spcPts val="0"/>
              </a:spcAft>
              <a:buNone/>
            </a:pPr>
            <a:r>
              <a:rPr lang="en-GB">
                <a:solidFill>
                  <a:schemeClr val="dk1"/>
                </a:solidFill>
              </a:rPr>
              <a:t>Discuss how one action is returned from the agent “as/discretized into” an “Intent”</a:t>
            </a:r>
            <a:endParaRPr>
              <a:solidFill>
                <a:schemeClr val="dk1"/>
              </a:solidFill>
            </a:endParaRPr>
          </a:p>
          <a:p>
            <a:pPr indent="0" lvl="0" marL="0" rtl="0" algn="l">
              <a:spcBef>
                <a:spcPts val="0"/>
              </a:spcBef>
              <a:spcAft>
                <a:spcPts val="0"/>
              </a:spcAft>
              <a:buNone/>
            </a:pPr>
            <a:r>
              <a:rPr lang="en-GB">
                <a:solidFill>
                  <a:schemeClr val="dk1"/>
                </a:solidFill>
              </a:rPr>
              <a:t>Discuss how the brain.java handler then turns that into an action based on the information collected in the current player cycle and sends that</a:t>
            </a:r>
            <a:endParaRPr>
              <a:solidFill>
                <a:schemeClr val="dk1"/>
              </a:solidFill>
            </a:endParaRPr>
          </a:p>
          <a:p>
            <a:pPr indent="0" lvl="0" marL="0" rtl="0" algn="l">
              <a:spcBef>
                <a:spcPts val="0"/>
              </a:spcBef>
              <a:spcAft>
                <a:spcPts val="0"/>
              </a:spcAft>
              <a:buNone/>
            </a:pPr>
            <a:r>
              <a:rPr lang="en-GB">
                <a:solidFill>
                  <a:schemeClr val="dk1"/>
                </a:solidFill>
              </a:rPr>
              <a:t>Specific action to krislet</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3ec31ee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3ec31ee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Hari: During each players reasoning cycle, information about the environment, is received from the server as perceptions through Krislet. Base on these perceptions, atomic </a:t>
            </a:r>
            <a:r>
              <a:rPr lang="en-GB"/>
              <a:t>propositions</a:t>
            </a:r>
            <a:r>
              <a:rPr lang="en-GB"/>
              <a:t> are added the the agents knowledge base as beliefs. These </a:t>
            </a:r>
            <a:r>
              <a:rPr lang="en-GB"/>
              <a:t>beliefs dictate what the agent believes to be true at any given player cycle. Though the agent may presume these to be true, they may not necessarily reflect the true state of the robocup environment. For example, the received perception may indicate the ball is -10 degrees from the agent, and the agent believes the ball is to the left. In the next cycle, the agent may still persistently believe the ball to be to its left, if he loses sight of the ball. Using persistent beliefs such as this allows BDI agents to select intentions based on their belief rather than just the perceptions. As new perceptions are received, the agents beliefs are revides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54c539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54c539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James:</a:t>
            </a:r>
            <a:endParaRPr/>
          </a:p>
          <a:p>
            <a:pPr indent="0" lvl="0" marL="0" rtl="0" algn="l">
              <a:spcBef>
                <a:spcPts val="0"/>
              </a:spcBef>
              <a:spcAft>
                <a:spcPts val="0"/>
              </a:spcAft>
              <a:buNone/>
            </a:pPr>
            <a:r>
              <a:rPr lang="en-GB"/>
              <a:t>To allow the BDI agent to follow through with intentions after the reasoning cycle, there needs to be a way of translating an intent to an action that the RoboCup player could perform. </a:t>
            </a:r>
            <a:endParaRPr/>
          </a:p>
          <a:p>
            <a:pPr indent="0" lvl="0" marL="0" rtl="0" algn="l">
              <a:spcBef>
                <a:spcPts val="0"/>
              </a:spcBef>
              <a:spcAft>
                <a:spcPts val="0"/>
              </a:spcAft>
              <a:buNone/>
            </a:pPr>
            <a:r>
              <a:rPr lang="en-GB"/>
              <a:t>To start off with, basic actions that a player can perform in RoboCup were </a:t>
            </a:r>
            <a:r>
              <a:rPr lang="en-GB"/>
              <a:t>identified, such as KICK, TURN, RUN, or LOOK (undirected turning). </a:t>
            </a:r>
            <a:endParaRPr/>
          </a:p>
          <a:p>
            <a:pPr indent="0" lvl="0" marL="0" rtl="0" algn="l">
              <a:spcBef>
                <a:spcPts val="0"/>
              </a:spcBef>
              <a:spcAft>
                <a:spcPts val="0"/>
              </a:spcAft>
              <a:buNone/>
            </a:pPr>
            <a:r>
              <a:rPr lang="en-GB"/>
              <a:t>The actions were then further broken down based on objects or goals they might be associated with, for example the agent might want to turn towards the goal, or run towards the ball. </a:t>
            </a:r>
            <a:endParaRPr/>
          </a:p>
          <a:p>
            <a:pPr indent="0" lvl="0" marL="0" rtl="0" algn="l">
              <a:spcBef>
                <a:spcPts val="0"/>
              </a:spcBef>
              <a:spcAft>
                <a:spcPts val="0"/>
              </a:spcAft>
              <a:buNone/>
            </a:pPr>
            <a:r>
              <a:rPr lang="en-GB"/>
              <a:t>Once the full enumeration was defined each of the actions could be implemented in the brain, and the enums could be included in the agent specifications so that once an intent was reached by the BDI agent, an action could be referenced and the player could communicate this to the server.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54c539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54c539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Jon - we decided to create 4 different types of </a:t>
            </a:r>
            <a:r>
              <a:rPr lang="en-GB"/>
              <a:t>players, and we will now give a short description of each one</a:t>
            </a:r>
            <a:endParaRPr/>
          </a:p>
          <a:p>
            <a:pPr indent="0" lvl="0" marL="0" rtl="0" algn="l">
              <a:spcBef>
                <a:spcPts val="0"/>
              </a:spcBef>
              <a:spcAft>
                <a:spcPts val="0"/>
              </a:spcAft>
              <a:buNone/>
            </a:pPr>
            <a:r>
              <a:rPr lang="en-GB"/>
              <a:t>Jon - The first agent we created was an attacker. The attacker has full range of the entire field, and is </a:t>
            </a:r>
            <a:r>
              <a:rPr lang="en-GB"/>
              <a:t>typically</a:t>
            </a:r>
            <a:r>
              <a:rPr lang="en-GB"/>
              <a:t> focused on running to the ball, so it can shoot it towards the net. If there are </a:t>
            </a:r>
            <a:r>
              <a:rPr lang="en-GB"/>
              <a:t>multiple</a:t>
            </a:r>
            <a:r>
              <a:rPr lang="en-GB"/>
              <a:t> players, and one </a:t>
            </a:r>
            <a:r>
              <a:rPr lang="en-GB"/>
              <a:t>already</a:t>
            </a:r>
            <a:r>
              <a:rPr lang="en-GB"/>
              <a:t> has </a:t>
            </a:r>
            <a:r>
              <a:rPr lang="en-GB"/>
              <a:t>possession</a:t>
            </a:r>
            <a:r>
              <a:rPr lang="en-GB"/>
              <a:t> of the ball. The attack will run up field towards the enemy net, to </a:t>
            </a:r>
            <a:r>
              <a:rPr lang="en-GB"/>
              <a:t>receive</a:t>
            </a:r>
            <a:r>
              <a:rPr lang="en-GB"/>
              <a:t> a pass. [pass to Michael]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Michael - Midfielder</a:t>
            </a:r>
            <a:endParaRPr/>
          </a:p>
          <a:p>
            <a:pPr indent="0" lvl="0" marL="0" rtl="0" algn="l">
              <a:spcBef>
                <a:spcPts val="0"/>
              </a:spcBef>
              <a:spcAft>
                <a:spcPts val="0"/>
              </a:spcAft>
              <a:buNone/>
            </a:pPr>
            <a:r>
              <a:rPr lang="en-GB"/>
              <a:t>The section type of player is the midfielder. The midfielder waits around the center </a:t>
            </a:r>
            <a:r>
              <a:rPr lang="en-GB"/>
              <a:t>flag</a:t>
            </a:r>
            <a:r>
              <a:rPr lang="en-GB"/>
              <a:t> of the field to act as a relay from the defender to the attackers. If he is the closest teammate to the ball he will run to the ball and kick to towards the opposing goal in hopes that the attackers will be near there. If one of this teammates is closer to the ball than him he simply makes his way back to the centre flag while always keeping an eye on the ball.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James - Defender</a:t>
            </a:r>
            <a:endParaRPr/>
          </a:p>
          <a:p>
            <a:pPr indent="0" lvl="0" marL="0" rtl="0" algn="l">
              <a:spcBef>
                <a:spcPts val="0"/>
              </a:spcBef>
              <a:spcAft>
                <a:spcPts val="0"/>
              </a:spcAft>
              <a:buNone/>
            </a:pPr>
            <a:r>
              <a:rPr lang="en-GB"/>
              <a:t>The </a:t>
            </a:r>
            <a:r>
              <a:rPr lang="en-GB"/>
              <a:t>defenders objective is to keep the ball on the opposing teams side of the pitch. While the ball is on the enemies side, the defender just monitors the balls position, but as soon as it moves onto the defenders side it immediately chases the ball. If the defender is at the ball and facing it’s own penalty box it kicks the ball backwards away from the net, otherwise it kicks the ball towards the opponents net.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Hari - Goalie</a:t>
            </a:r>
            <a:endParaRPr/>
          </a:p>
          <a:p>
            <a:pPr indent="0" lvl="0" marL="0" rtl="0" algn="l">
              <a:spcBef>
                <a:spcPts val="0"/>
              </a:spcBef>
              <a:spcAft>
                <a:spcPts val="0"/>
              </a:spcAft>
              <a:buNone/>
            </a:pPr>
            <a:r>
              <a:rPr lang="en-GB"/>
              <a:t>The primary desire of the goalie is to stop opponents from scoring when an opponent is successfully able to get the ball past the team's defences. The goalie is stationary at goal and observes the position of the ball. If the ball is to be close the net, the goalie runs towards the ball, kicks the ball away from their net, and returns to the goal to continue goalkeeping. While the ball is within the teams penalty box, the goalie will continuously run to it and attempt to kick the ball away from his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Michael - Team (</a:t>
            </a:r>
            <a:r>
              <a:rPr lang="en-GB"/>
              <a:t>Inherent</a:t>
            </a:r>
            <a:r>
              <a:rPr lang="en-GB"/>
              <a:t> </a:t>
            </a:r>
            <a:r>
              <a:rPr lang="en-GB"/>
              <a:t>collaboration</a:t>
            </a:r>
            <a:r>
              <a:rPr lang="en-GB"/>
              <a:t> by each agent having their own role in an area of the field)</a:t>
            </a:r>
            <a:endParaRPr/>
          </a:p>
          <a:p>
            <a:pPr indent="0" lvl="0" marL="0" rtl="0" algn="l">
              <a:spcBef>
                <a:spcPts val="0"/>
              </a:spcBef>
              <a:spcAft>
                <a:spcPts val="0"/>
              </a:spcAft>
              <a:buNone/>
            </a:pPr>
            <a:r>
              <a:rPr lang="en-GB"/>
              <a:t>By having these 4 distinct roles on the team each centered around a different area of the field we have established some inherent teamwork and collaboration between the agents without the need for the explicit communication between them which greatly improves the performance of the team. Now we will discuss how we tested each of these agents individually and the team as a whole to confirm the correct execution of their BDI behaviour and the benefits of this behaviour.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3ec31ee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3ec31ee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Jon: Testing </a:t>
            </a:r>
            <a:r>
              <a:rPr lang="en-GB"/>
              <a:t>began</a:t>
            </a:r>
            <a:r>
              <a:rPr lang="en-GB"/>
              <a:t> by confirming the </a:t>
            </a:r>
            <a:r>
              <a:rPr lang="en-GB">
                <a:solidFill>
                  <a:schemeClr val="dk1"/>
                </a:solidFill>
              </a:rPr>
              <a:t>model architecture</a:t>
            </a:r>
            <a:r>
              <a:rPr lang="en-GB"/>
              <a:t> designed to connect Robocup to Jason’s AgentSpeak interpreter was working </a:t>
            </a:r>
            <a:r>
              <a:rPr lang="en-GB"/>
              <a:t>correctly. A single and simple test plan was created in a mock agent’s .asl file. By initializing the agent with the required percepts, and desires, and then requesting an intent from the agent, we were able to verify the  architecture was working, when the correct intent was returned.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Next, we developed our first official agents, such as attacker and defender. To continue testing, as the agent executed, logs were printed to the console containing the current beliefs, desires, and chosen intent. In addition, we would also start the agent in several configurations, in an attempt to force different plans to execute. We manually compared the chosen plan to the set of plans available, and confirmed the agent was always executing the right plan.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 Our testing concluding the agents were designed and operating correctly, were were then able to gather some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54c539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654c539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Hari: Through the collected results, we observed that the Jason BDI agent was able to outperform the standard Krislet agent by an average score of 10 to 1. When </a:t>
            </a:r>
            <a:r>
              <a:rPr lang="en-GB"/>
              <a:t>different</a:t>
            </a:r>
            <a:r>
              <a:rPr lang="en-GB"/>
              <a:t> agents </a:t>
            </a:r>
            <a:r>
              <a:rPr lang="en-GB"/>
              <a:t>have</a:t>
            </a:r>
            <a:r>
              <a:rPr lang="en-GB"/>
              <a:t> the same beliefs, different intentions can be selected based the agents current desire. For example, the command line log on the top shows the reasoning cycle of an attacker, and at the bottom, that of a goalie. It can be observed that though they have the same </a:t>
            </a:r>
            <a:r>
              <a:rPr lang="en-GB"/>
              <a:t>beliefs during this reasoning cycle, since the goalies desire is to go to his goal, he decided to run towards his own goal. The attacker on the other hand, with the desire of getting to the ball, choosed to keep searching for the ball.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654c539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654c539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James:</a:t>
            </a:r>
            <a:endParaRPr/>
          </a:p>
          <a:p>
            <a:pPr indent="0" lvl="0" marL="0" rtl="0" algn="l">
              <a:spcBef>
                <a:spcPts val="0"/>
              </a:spcBef>
              <a:spcAft>
                <a:spcPts val="0"/>
              </a:spcAft>
              <a:buNone/>
            </a:pPr>
            <a:r>
              <a:rPr lang="en-GB"/>
              <a:t>Thanks for listening to our presentation. In conclusion, we linked a Jason BDI agent with a Krislet-based RoboCup player and defined several agents in a manner that allowed them to each have a responsibility within the team. </a:t>
            </a:r>
            <a:endParaRPr/>
          </a:p>
          <a:p>
            <a:pPr indent="0" lvl="0" marL="0" rtl="0" algn="l">
              <a:spcBef>
                <a:spcPts val="0"/>
              </a:spcBef>
              <a:spcAft>
                <a:spcPts val="0"/>
              </a:spcAft>
              <a:buNone/>
            </a:pPr>
            <a:r>
              <a:rPr lang="en-GB"/>
              <a:t>Our implementation started by defining perceptions that could be </a:t>
            </a:r>
            <a:r>
              <a:rPr lang="en-GB"/>
              <a:t>communicated</a:t>
            </a:r>
            <a:r>
              <a:rPr lang="en-GB"/>
              <a:t> to the BDI agent and creating actions that could be incorporated into the agents plans. </a:t>
            </a:r>
            <a:endParaRPr/>
          </a:p>
          <a:p>
            <a:pPr indent="0" lvl="0" marL="0" rtl="0" algn="l">
              <a:spcBef>
                <a:spcPts val="0"/>
              </a:spcBef>
              <a:spcAft>
                <a:spcPts val="0"/>
              </a:spcAft>
              <a:buNone/>
            </a:pPr>
            <a:r>
              <a:rPr lang="en-GB"/>
              <a:t>There are many interesting topics that could be expanded upon in future versions, such as implementing communication between the agents on the team, or adding reasoning about the oppositions intentions from a game theory perspective for more a strategic play style.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rgbClr val="6AA84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11700" y="530925"/>
            <a:ext cx="8520600" cy="1052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a:t>SYSC 5103 - Final Project</a:t>
            </a:r>
            <a:endParaRPr/>
          </a:p>
        </p:txBody>
      </p:sp>
      <p:sp>
        <p:nvSpPr>
          <p:cNvPr id="73" name="Google Shape;73;p13"/>
          <p:cNvSpPr txBox="1"/>
          <p:nvPr>
            <p:ph idx="1" type="subTitle"/>
          </p:nvPr>
        </p:nvSpPr>
        <p:spPr>
          <a:xfrm>
            <a:off x="311700" y="1583625"/>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a:latin typeface="Raleway"/>
                <a:ea typeface="Raleway"/>
                <a:cs typeface="Raleway"/>
                <a:sym typeface="Raleway"/>
              </a:rPr>
              <a:t>Jason BDI Agent RoboCup Team</a:t>
            </a:r>
            <a:endParaRPr b="1">
              <a:latin typeface="Raleway"/>
              <a:ea typeface="Raleway"/>
              <a:cs typeface="Raleway"/>
              <a:sym typeface="Raleway"/>
            </a:endParaRPr>
          </a:p>
        </p:txBody>
      </p:sp>
      <p:sp>
        <p:nvSpPr>
          <p:cNvPr id="74" name="Google Shape;74;p13"/>
          <p:cNvSpPr txBox="1"/>
          <p:nvPr/>
        </p:nvSpPr>
        <p:spPr>
          <a:xfrm>
            <a:off x="311700" y="2758275"/>
            <a:ext cx="8520600" cy="1369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GB">
                <a:solidFill>
                  <a:schemeClr val="lt1"/>
                </a:solidFill>
                <a:latin typeface="Raleway"/>
                <a:ea typeface="Raleway"/>
                <a:cs typeface="Raleway"/>
                <a:sym typeface="Raleway"/>
              </a:rPr>
              <a:t>Hari Govindasamy - 101039846 </a:t>
            </a:r>
            <a:endParaRPr b="1">
              <a:solidFill>
                <a:schemeClr val="lt1"/>
              </a:solidFill>
              <a:latin typeface="Raleway"/>
              <a:ea typeface="Raleway"/>
              <a:cs typeface="Raleway"/>
              <a:sym typeface="Raleway"/>
            </a:endParaRPr>
          </a:p>
          <a:p>
            <a:pPr indent="0" lvl="0" marL="0" rtl="0" algn="ctr">
              <a:lnSpc>
                <a:spcPct val="150000"/>
              </a:lnSpc>
              <a:spcBef>
                <a:spcPts val="0"/>
              </a:spcBef>
              <a:spcAft>
                <a:spcPts val="0"/>
              </a:spcAft>
              <a:buNone/>
            </a:pPr>
            <a:r>
              <a:rPr b="1" lang="en-GB">
                <a:solidFill>
                  <a:schemeClr val="lt1"/>
                </a:solidFill>
                <a:latin typeface="Raleway"/>
                <a:ea typeface="Raleway"/>
                <a:cs typeface="Raleway"/>
                <a:sym typeface="Raleway"/>
              </a:rPr>
              <a:t>James Horner - 101067094</a:t>
            </a:r>
            <a:endParaRPr b="1">
              <a:solidFill>
                <a:schemeClr val="lt1"/>
              </a:solidFill>
              <a:latin typeface="Raleway"/>
              <a:ea typeface="Raleway"/>
              <a:cs typeface="Raleway"/>
              <a:sym typeface="Raleway"/>
            </a:endParaRPr>
          </a:p>
          <a:p>
            <a:pPr indent="0" lvl="0" marL="0" rtl="0" algn="ctr">
              <a:lnSpc>
                <a:spcPct val="150000"/>
              </a:lnSpc>
              <a:spcBef>
                <a:spcPts val="0"/>
              </a:spcBef>
              <a:spcAft>
                <a:spcPts val="0"/>
              </a:spcAft>
              <a:buNone/>
            </a:pPr>
            <a:r>
              <a:rPr b="1" lang="en-GB">
                <a:solidFill>
                  <a:schemeClr val="lt1"/>
                </a:solidFill>
                <a:latin typeface="Raleway"/>
                <a:ea typeface="Raleway"/>
                <a:cs typeface="Raleway"/>
                <a:sym typeface="Raleway"/>
              </a:rPr>
              <a:t>Jon Menard - 101086242 </a:t>
            </a:r>
            <a:endParaRPr b="1">
              <a:solidFill>
                <a:schemeClr val="lt1"/>
              </a:solidFill>
              <a:latin typeface="Raleway"/>
              <a:ea typeface="Raleway"/>
              <a:cs typeface="Raleway"/>
              <a:sym typeface="Raleway"/>
            </a:endParaRPr>
          </a:p>
          <a:p>
            <a:pPr indent="0" lvl="0" marL="0" rtl="0" algn="ctr">
              <a:lnSpc>
                <a:spcPct val="150000"/>
              </a:lnSpc>
              <a:spcBef>
                <a:spcPts val="0"/>
              </a:spcBef>
              <a:spcAft>
                <a:spcPts val="0"/>
              </a:spcAft>
              <a:buNone/>
            </a:pPr>
            <a:r>
              <a:rPr b="1" lang="en-GB">
                <a:solidFill>
                  <a:schemeClr val="lt1"/>
                </a:solidFill>
                <a:latin typeface="Raleway"/>
                <a:ea typeface="Raleway"/>
                <a:cs typeface="Raleway"/>
                <a:sym typeface="Raleway"/>
              </a:rPr>
              <a:t>Michael Marsland - 101042414</a:t>
            </a:r>
            <a:endParaRPr b="1">
              <a:solidFill>
                <a:schemeClr val="lt1"/>
              </a:solidFill>
              <a:latin typeface="Raleway"/>
              <a:ea typeface="Raleway"/>
              <a:cs typeface="Raleway"/>
              <a:sym typeface="Raleway"/>
            </a:endParaRPr>
          </a:p>
        </p:txBody>
      </p:sp>
      <p:sp>
        <p:nvSpPr>
          <p:cNvPr id="75" name="Google Shape;75;p13"/>
          <p:cNvSpPr txBox="1"/>
          <p:nvPr/>
        </p:nvSpPr>
        <p:spPr>
          <a:xfrm>
            <a:off x="311700" y="4282425"/>
            <a:ext cx="852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lt1"/>
                </a:solidFill>
                <a:latin typeface="Raleway"/>
                <a:ea typeface="Raleway"/>
                <a:cs typeface="Raleway"/>
                <a:sym typeface="Raleway"/>
              </a:rPr>
              <a:t>December 10th, 2021</a:t>
            </a:r>
            <a:endParaRPr b="1">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00" y="49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Demonstration</a:t>
            </a:r>
            <a:endParaRPr>
              <a:solidFill>
                <a:srgbClr val="000000"/>
              </a:solidFill>
            </a:endParaRPr>
          </a:p>
        </p:txBody>
      </p:sp>
      <p:sp>
        <p:nvSpPr>
          <p:cNvPr id="158" name="Google Shape;158;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idx="4294967295" type="title"/>
          </p:nvPr>
        </p:nvSpPr>
        <p:spPr>
          <a:xfrm>
            <a:off x="171900" y="842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r>
              <a:rPr lang="en-GB">
                <a:solidFill>
                  <a:srgbClr val="F3F3F3"/>
                </a:solidFill>
              </a:rPr>
              <a:t>	</a:t>
            </a:r>
            <a:endParaRPr>
              <a:solidFill>
                <a:srgbClr val="F3F3F3"/>
              </a:solidFill>
            </a:endParaRPr>
          </a:p>
        </p:txBody>
      </p:sp>
      <p:pic>
        <p:nvPicPr>
          <p:cNvPr id="81" name="Google Shape;81;p14"/>
          <p:cNvPicPr preferRelativeResize="0"/>
          <p:nvPr/>
        </p:nvPicPr>
        <p:blipFill>
          <a:blip r:embed="rId3">
            <a:alphaModFix/>
          </a:blip>
          <a:stretch>
            <a:fillRect/>
          </a:stretch>
        </p:blipFill>
        <p:spPr>
          <a:xfrm>
            <a:off x="1231899" y="719675"/>
            <a:ext cx="6680200" cy="4211024"/>
          </a:xfrm>
          <a:prstGeom prst="rect">
            <a:avLst/>
          </a:prstGeom>
          <a:noFill/>
          <a:ln cap="flat" cmpd="sng" w="19050">
            <a:solidFill>
              <a:schemeClr val="dk2"/>
            </a:solidFill>
            <a:prstDash val="solid"/>
            <a:round/>
            <a:headEnd len="sm" w="sm" type="none"/>
            <a:tailEnd len="sm" w="sm" type="none"/>
          </a:ln>
        </p:spPr>
      </p:pic>
      <p:pic>
        <p:nvPicPr>
          <p:cNvPr id="82" name="Google Shape;82;p14"/>
          <p:cNvPicPr preferRelativeResize="0"/>
          <p:nvPr/>
        </p:nvPicPr>
        <p:blipFill>
          <a:blip r:embed="rId4">
            <a:alphaModFix/>
          </a:blip>
          <a:stretch>
            <a:fillRect/>
          </a:stretch>
        </p:blipFill>
        <p:spPr>
          <a:xfrm>
            <a:off x="3050600" y="3570840"/>
            <a:ext cx="3042825" cy="1312585"/>
          </a:xfrm>
          <a:prstGeom prst="rect">
            <a:avLst/>
          </a:prstGeom>
          <a:noFill/>
          <a:ln>
            <a:noFill/>
          </a:ln>
        </p:spPr>
      </p:pic>
      <p:sp>
        <p:nvSpPr>
          <p:cNvPr id="83" name="Google Shape;83;p14"/>
          <p:cNvSpPr txBox="1"/>
          <p:nvPr>
            <p:ph idx="4294967295" type="title"/>
          </p:nvPr>
        </p:nvSpPr>
        <p:spPr>
          <a:xfrm>
            <a:off x="1867813" y="795875"/>
            <a:ext cx="5408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RoboCup &amp; Jason’s AgentSpeak</a:t>
            </a:r>
            <a:r>
              <a:rPr lang="en-GB">
                <a:solidFill>
                  <a:schemeClr val="lt1"/>
                </a:solidFill>
              </a:rPr>
              <a:t>	</a:t>
            </a:r>
            <a:endParaRPr>
              <a:solidFill>
                <a:schemeClr val="lt1"/>
              </a:solidFill>
            </a:endParaRPr>
          </a:p>
        </p:txBody>
      </p:sp>
      <p:sp>
        <p:nvSpPr>
          <p:cNvPr id="84" name="Google Shape;84;p14"/>
          <p:cNvSpPr txBox="1"/>
          <p:nvPr/>
        </p:nvSpPr>
        <p:spPr>
          <a:xfrm>
            <a:off x="3949925" y="2921225"/>
            <a:ext cx="578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chemeClr val="lt1"/>
                </a:solidFill>
                <a:latin typeface="Lato"/>
                <a:ea typeface="Lato"/>
                <a:cs typeface="Lato"/>
                <a:sym typeface="Lato"/>
              </a:rPr>
              <a:t>Attacker</a:t>
            </a:r>
            <a:endParaRPr sz="800">
              <a:solidFill>
                <a:schemeClr val="lt1"/>
              </a:solidFill>
              <a:latin typeface="Lato"/>
              <a:ea typeface="Lato"/>
              <a:cs typeface="Lato"/>
              <a:sym typeface="Lato"/>
            </a:endParaRPr>
          </a:p>
        </p:txBody>
      </p:sp>
      <p:sp>
        <p:nvSpPr>
          <p:cNvPr id="85" name="Google Shape;85;p14"/>
          <p:cNvSpPr txBox="1"/>
          <p:nvPr/>
        </p:nvSpPr>
        <p:spPr>
          <a:xfrm>
            <a:off x="2200725" y="2826525"/>
            <a:ext cx="649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chemeClr val="lt1"/>
                </a:solidFill>
                <a:latin typeface="Lato"/>
                <a:ea typeface="Lato"/>
                <a:cs typeface="Lato"/>
                <a:sym typeface="Lato"/>
              </a:rPr>
              <a:t>Defender</a:t>
            </a:r>
            <a:endParaRPr sz="800">
              <a:solidFill>
                <a:schemeClr val="lt1"/>
              </a:solidFill>
              <a:latin typeface="Lato"/>
              <a:ea typeface="Lato"/>
              <a:cs typeface="Lato"/>
              <a:sym typeface="Lato"/>
            </a:endParaRPr>
          </a:p>
        </p:txBody>
      </p:sp>
      <p:sp>
        <p:nvSpPr>
          <p:cNvPr id="86" name="Google Shape;86;p14"/>
          <p:cNvSpPr txBox="1"/>
          <p:nvPr/>
        </p:nvSpPr>
        <p:spPr>
          <a:xfrm>
            <a:off x="1317600" y="2828850"/>
            <a:ext cx="578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chemeClr val="lt1"/>
                </a:solidFill>
                <a:latin typeface="Lato"/>
                <a:ea typeface="Lato"/>
                <a:cs typeface="Lato"/>
                <a:sym typeface="Lato"/>
              </a:rPr>
              <a:t>Goalie</a:t>
            </a:r>
            <a:endParaRPr sz="800">
              <a:solidFill>
                <a:schemeClr val="lt1"/>
              </a:solidFill>
              <a:latin typeface="Lato"/>
              <a:ea typeface="Lato"/>
              <a:cs typeface="Lato"/>
              <a:sym typeface="Lato"/>
            </a:endParaRPr>
          </a:p>
        </p:txBody>
      </p:sp>
      <p:sp>
        <p:nvSpPr>
          <p:cNvPr id="87" name="Google Shape;87;p14"/>
          <p:cNvSpPr txBox="1"/>
          <p:nvPr/>
        </p:nvSpPr>
        <p:spPr>
          <a:xfrm>
            <a:off x="3308400" y="2771850"/>
            <a:ext cx="649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chemeClr val="lt1"/>
                </a:solidFill>
                <a:latin typeface="Lato"/>
                <a:ea typeface="Lato"/>
                <a:cs typeface="Lato"/>
                <a:sym typeface="Lato"/>
              </a:rPr>
              <a:t>Midfielder</a:t>
            </a:r>
            <a:endParaRPr sz="800">
              <a:solidFill>
                <a:schemeClr val="lt1"/>
              </a:solidFill>
              <a:latin typeface="Lato"/>
              <a:ea typeface="Lato"/>
              <a:cs typeface="Lato"/>
              <a:sym typeface="Lato"/>
            </a:endParaRPr>
          </a:p>
        </p:txBody>
      </p:sp>
      <p:sp>
        <p:nvSpPr>
          <p:cNvPr id="88" name="Google Shape;88;p14"/>
          <p:cNvSpPr txBox="1"/>
          <p:nvPr/>
        </p:nvSpPr>
        <p:spPr>
          <a:xfrm>
            <a:off x="3949925" y="2616425"/>
            <a:ext cx="578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chemeClr val="lt1"/>
                </a:solidFill>
                <a:latin typeface="Lato"/>
                <a:ea typeface="Lato"/>
                <a:cs typeface="Lato"/>
                <a:sym typeface="Lato"/>
              </a:rPr>
              <a:t>Attacker</a:t>
            </a:r>
            <a:endParaRPr sz="8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idx="4294967295"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00">
                <a:solidFill>
                  <a:schemeClr val="lt1"/>
                </a:solidFill>
              </a:rPr>
              <a:t>Model - Connecting Jason and RoboCup</a:t>
            </a:r>
            <a:endParaRPr sz="2500">
              <a:solidFill>
                <a:schemeClr val="lt1"/>
              </a:solidFill>
            </a:endParaRPr>
          </a:p>
        </p:txBody>
      </p:sp>
      <p:sp>
        <p:nvSpPr>
          <p:cNvPr id="94" name="Google Shape;94;p15"/>
          <p:cNvSpPr txBox="1"/>
          <p:nvPr>
            <p:ph idx="4294967295" type="body"/>
          </p:nvPr>
        </p:nvSpPr>
        <p:spPr>
          <a:xfrm>
            <a:off x="146550" y="1406888"/>
            <a:ext cx="3641100" cy="29259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lt1"/>
              </a:buClr>
              <a:buSzPts val="1800"/>
              <a:buAutoNum type="arabicPeriod"/>
            </a:pPr>
            <a:r>
              <a:rPr lang="en-GB">
                <a:solidFill>
                  <a:schemeClr val="lt1"/>
                </a:solidFill>
              </a:rPr>
              <a:t>Descritize Environment</a:t>
            </a:r>
            <a:endParaRPr>
              <a:solidFill>
                <a:schemeClr val="lt1"/>
              </a:solidFill>
            </a:endParaRPr>
          </a:p>
          <a:p>
            <a:pPr indent="-342900" lvl="0" marL="457200" rtl="0" algn="l">
              <a:lnSpc>
                <a:spcPct val="150000"/>
              </a:lnSpc>
              <a:spcBef>
                <a:spcPts val="1000"/>
              </a:spcBef>
              <a:spcAft>
                <a:spcPts val="0"/>
              </a:spcAft>
              <a:buClr>
                <a:schemeClr val="lt1"/>
              </a:buClr>
              <a:buSzPts val="1800"/>
              <a:buAutoNum type="arabicPeriod"/>
            </a:pPr>
            <a:r>
              <a:rPr lang="en-GB">
                <a:solidFill>
                  <a:schemeClr val="lt1"/>
                </a:solidFill>
              </a:rPr>
              <a:t>Perceptions to BELIEFs</a:t>
            </a:r>
            <a:endParaRPr>
              <a:solidFill>
                <a:schemeClr val="lt1"/>
              </a:solidFill>
            </a:endParaRPr>
          </a:p>
          <a:p>
            <a:pPr indent="-342900" lvl="0" marL="457200" rtl="0" algn="l">
              <a:lnSpc>
                <a:spcPct val="150000"/>
              </a:lnSpc>
              <a:spcBef>
                <a:spcPts val="1000"/>
              </a:spcBef>
              <a:spcAft>
                <a:spcPts val="0"/>
              </a:spcAft>
              <a:buClr>
                <a:schemeClr val="lt1"/>
              </a:buClr>
              <a:buSzPts val="1800"/>
              <a:buAutoNum type="arabicPeriod"/>
            </a:pPr>
            <a:r>
              <a:rPr lang="en-GB">
                <a:solidFill>
                  <a:schemeClr val="lt1"/>
                </a:solidFill>
              </a:rPr>
              <a:t>Jason Reasoning Cycle </a:t>
            </a:r>
            <a:endParaRPr>
              <a:solidFill>
                <a:schemeClr val="lt1"/>
              </a:solidFill>
            </a:endParaRPr>
          </a:p>
          <a:p>
            <a:pPr indent="-342900" lvl="0" marL="457200" rtl="0" algn="l">
              <a:lnSpc>
                <a:spcPct val="150000"/>
              </a:lnSpc>
              <a:spcBef>
                <a:spcPts val="1000"/>
              </a:spcBef>
              <a:spcAft>
                <a:spcPts val="0"/>
              </a:spcAft>
              <a:buClr>
                <a:schemeClr val="lt1"/>
              </a:buClr>
              <a:buSzPts val="1800"/>
              <a:buAutoNum type="arabicPeriod"/>
            </a:pPr>
            <a:r>
              <a:rPr lang="en-GB">
                <a:solidFill>
                  <a:schemeClr val="lt1"/>
                </a:solidFill>
              </a:rPr>
              <a:t>INTENT to Action</a:t>
            </a:r>
            <a:endParaRPr>
              <a:solidFill>
                <a:schemeClr val="lt1"/>
              </a:solidFill>
            </a:endParaRPr>
          </a:p>
          <a:p>
            <a:pPr indent="-342900" lvl="0" marL="457200" rtl="0" algn="l">
              <a:lnSpc>
                <a:spcPct val="150000"/>
              </a:lnSpc>
              <a:spcBef>
                <a:spcPts val="1000"/>
              </a:spcBef>
              <a:spcAft>
                <a:spcPts val="1000"/>
              </a:spcAft>
              <a:buClr>
                <a:schemeClr val="lt1"/>
              </a:buClr>
              <a:buSzPts val="1800"/>
              <a:buAutoNum type="arabicPeriod"/>
            </a:pPr>
            <a:r>
              <a:rPr lang="en-GB">
                <a:solidFill>
                  <a:schemeClr val="lt1"/>
                </a:solidFill>
              </a:rPr>
              <a:t>RoboCup Command</a:t>
            </a:r>
            <a:endParaRPr>
              <a:solidFill>
                <a:schemeClr val="lt1"/>
              </a:solidFill>
            </a:endParaRPr>
          </a:p>
        </p:txBody>
      </p:sp>
      <p:pic>
        <p:nvPicPr>
          <p:cNvPr id="95" name="Google Shape;95;p15"/>
          <p:cNvPicPr preferRelativeResize="0"/>
          <p:nvPr/>
        </p:nvPicPr>
        <p:blipFill>
          <a:blip r:embed="rId3">
            <a:alphaModFix/>
          </a:blip>
          <a:stretch>
            <a:fillRect/>
          </a:stretch>
        </p:blipFill>
        <p:spPr>
          <a:xfrm>
            <a:off x="3184450" y="1155950"/>
            <a:ext cx="5537388" cy="3427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p:nvPr/>
        </p:nvSpPr>
        <p:spPr>
          <a:xfrm>
            <a:off x="5263188" y="1509875"/>
            <a:ext cx="2805600" cy="303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993300" y="1509875"/>
            <a:ext cx="2805600" cy="303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Agent Beliefs - Perceptions vs. Beliefs</a:t>
            </a:r>
            <a:endParaRPr/>
          </a:p>
        </p:txBody>
      </p:sp>
      <p:sp>
        <p:nvSpPr>
          <p:cNvPr id="103" name="Google Shape;103;p16"/>
          <p:cNvSpPr txBox="1"/>
          <p:nvPr>
            <p:ph idx="1" type="body"/>
          </p:nvPr>
        </p:nvSpPr>
        <p:spPr>
          <a:xfrm>
            <a:off x="727500" y="2480000"/>
            <a:ext cx="3071400" cy="2201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u="sng"/>
              <a:t>Perceptions:</a:t>
            </a:r>
            <a:r>
              <a:rPr lang="en-GB"/>
              <a:t> Information observed directly from roboCup</a:t>
            </a:r>
            <a:endParaRPr/>
          </a:p>
          <a:p>
            <a:pPr indent="-304800" lvl="1" marL="914400" rtl="0" algn="l">
              <a:spcBef>
                <a:spcPts val="0"/>
              </a:spcBef>
              <a:spcAft>
                <a:spcPts val="0"/>
              </a:spcAft>
              <a:buSzPts val="1200"/>
              <a:buChar char="-"/>
            </a:pPr>
            <a:r>
              <a:rPr lang="en-GB"/>
              <a:t>Example: direction and distance between agent and ball</a:t>
            </a:r>
            <a:endParaRPr/>
          </a:p>
          <a:p>
            <a:pPr indent="0" lvl="0" marL="0" rtl="0" algn="l">
              <a:spcBef>
                <a:spcPts val="1200"/>
              </a:spcBef>
              <a:spcAft>
                <a:spcPts val="1200"/>
              </a:spcAft>
              <a:buNone/>
            </a:pPr>
            <a:r>
              <a:t/>
            </a:r>
            <a:endParaRPr/>
          </a:p>
        </p:txBody>
      </p:sp>
      <p:sp>
        <p:nvSpPr>
          <p:cNvPr id="104" name="Google Shape;104;p16"/>
          <p:cNvSpPr txBox="1"/>
          <p:nvPr>
            <p:ph idx="2" type="body"/>
          </p:nvPr>
        </p:nvSpPr>
        <p:spPr>
          <a:xfrm>
            <a:off x="5130300" y="2479800"/>
            <a:ext cx="3071400" cy="2201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GB" u="sng"/>
              <a:t>Beliefs:</a:t>
            </a:r>
            <a:r>
              <a:rPr lang="en-GB"/>
              <a:t> Atomic statements based on agents persistent beliefs and new percepts</a:t>
            </a:r>
            <a:endParaRPr/>
          </a:p>
          <a:p>
            <a:pPr indent="-304800" lvl="1" marL="914400" rtl="0" algn="l">
              <a:spcBef>
                <a:spcPts val="0"/>
              </a:spcBef>
              <a:spcAft>
                <a:spcPts val="0"/>
              </a:spcAft>
              <a:buSzPts val="1200"/>
              <a:buChar char="-"/>
            </a:pPr>
            <a:r>
              <a:rPr lang="en-GB"/>
              <a:t>Example: ball_was_left</a:t>
            </a:r>
            <a:endParaRPr/>
          </a:p>
          <a:p>
            <a:pPr indent="-317500" lvl="0" marL="457200" rtl="0" algn="l">
              <a:spcBef>
                <a:spcPts val="0"/>
              </a:spcBef>
              <a:spcAft>
                <a:spcPts val="0"/>
              </a:spcAft>
              <a:buSzPts val="1400"/>
              <a:buChar char="-"/>
            </a:pPr>
            <a:r>
              <a:rPr lang="en-GB"/>
              <a:t>Beliefs used to for plan generation</a:t>
            </a:r>
            <a:endParaRPr/>
          </a:p>
          <a:p>
            <a:pPr indent="-317500" lvl="0" marL="457200" rtl="0" algn="l">
              <a:spcBef>
                <a:spcPts val="0"/>
              </a:spcBef>
              <a:spcAft>
                <a:spcPts val="0"/>
              </a:spcAft>
              <a:buSzPts val="1400"/>
              <a:buChar char="-"/>
            </a:pPr>
            <a:r>
              <a:rPr lang="en-GB"/>
              <a:t>May be “incorrect”</a:t>
            </a:r>
            <a:endParaRPr/>
          </a:p>
          <a:p>
            <a:pPr indent="0" lvl="0" marL="0" rtl="0" algn="l">
              <a:spcBef>
                <a:spcPts val="120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1486838" y="1587825"/>
            <a:ext cx="1552725" cy="892175"/>
          </a:xfrm>
          <a:prstGeom prst="rect">
            <a:avLst/>
          </a:prstGeom>
          <a:noFill/>
          <a:ln>
            <a:noFill/>
          </a:ln>
        </p:spPr>
      </p:pic>
      <p:cxnSp>
        <p:nvCxnSpPr>
          <p:cNvPr id="106" name="Google Shape;106;p16"/>
          <p:cNvCxnSpPr>
            <a:stCxn id="105" idx="3"/>
            <a:endCxn id="107" idx="1"/>
          </p:cNvCxnSpPr>
          <p:nvPr/>
        </p:nvCxnSpPr>
        <p:spPr>
          <a:xfrm>
            <a:off x="3039562" y="2033913"/>
            <a:ext cx="3063900" cy="0"/>
          </a:xfrm>
          <a:prstGeom prst="straightConnector1">
            <a:avLst/>
          </a:prstGeom>
          <a:noFill/>
          <a:ln cap="flat" cmpd="sng" w="9525">
            <a:solidFill>
              <a:schemeClr val="dk2"/>
            </a:solidFill>
            <a:prstDash val="solid"/>
            <a:round/>
            <a:headEnd len="med" w="med" type="none"/>
            <a:tailEnd len="med" w="med" type="triangle"/>
          </a:ln>
        </p:spPr>
      </p:cxnSp>
      <p:pic>
        <p:nvPicPr>
          <p:cNvPr id="108" name="Google Shape;108;p16"/>
          <p:cNvPicPr preferRelativeResize="0"/>
          <p:nvPr/>
        </p:nvPicPr>
        <p:blipFill rotWithShape="1">
          <a:blip r:embed="rId4">
            <a:alphaModFix/>
          </a:blip>
          <a:srcRect b="20787" l="0" r="31721" t="30484"/>
          <a:stretch/>
        </p:blipFill>
        <p:spPr>
          <a:xfrm>
            <a:off x="6030425" y="1587825"/>
            <a:ext cx="1333974" cy="892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p:nvPr/>
        </p:nvSpPr>
        <p:spPr>
          <a:xfrm>
            <a:off x="4495725" y="0"/>
            <a:ext cx="4648200" cy="51435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ph type="title"/>
          </p:nvPr>
        </p:nvSpPr>
        <p:spPr>
          <a:xfrm>
            <a:off x="294275" y="242125"/>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chemeClr val="lt1"/>
                </a:solidFill>
              </a:rPr>
              <a:t>Intentions to Actions</a:t>
            </a:r>
            <a:endParaRPr>
              <a:solidFill>
                <a:schemeClr val="lt1"/>
              </a:solidFill>
            </a:endParaRPr>
          </a:p>
        </p:txBody>
      </p:sp>
      <p:sp>
        <p:nvSpPr>
          <p:cNvPr id="115" name="Google Shape;115;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GB" sz="1600"/>
              <a:t>Basic actions such as RUN and KICK were defined first</a:t>
            </a:r>
            <a:endParaRPr sz="1600"/>
          </a:p>
          <a:p>
            <a:pPr indent="-330200" lvl="0" marL="457200" rtl="0" algn="l">
              <a:lnSpc>
                <a:spcPct val="150000"/>
              </a:lnSpc>
              <a:spcBef>
                <a:spcPts val="0"/>
              </a:spcBef>
              <a:spcAft>
                <a:spcPts val="0"/>
              </a:spcAft>
              <a:buSzPts val="1600"/>
              <a:buChar char="●"/>
            </a:pPr>
            <a:r>
              <a:rPr lang="en-GB" sz="1600"/>
              <a:t>Actions were then expanded upon for flexibility</a:t>
            </a:r>
            <a:endParaRPr sz="1600"/>
          </a:p>
          <a:p>
            <a:pPr indent="-330200" lvl="0" marL="457200" rtl="0" algn="l">
              <a:lnSpc>
                <a:spcPct val="150000"/>
              </a:lnSpc>
              <a:spcBef>
                <a:spcPts val="0"/>
              </a:spcBef>
              <a:spcAft>
                <a:spcPts val="0"/>
              </a:spcAft>
              <a:buSzPts val="1600"/>
              <a:buChar char="●"/>
            </a:pPr>
            <a:r>
              <a:rPr lang="en-GB" sz="1600"/>
              <a:t>Action enum values were then included in ASL files</a:t>
            </a:r>
            <a:endParaRPr sz="1600"/>
          </a:p>
          <a:p>
            <a:pPr indent="-330200" lvl="0" marL="457200" rtl="0" algn="l">
              <a:lnSpc>
                <a:spcPct val="150000"/>
              </a:lnSpc>
              <a:spcBef>
                <a:spcPts val="0"/>
              </a:spcBef>
              <a:spcAft>
                <a:spcPts val="0"/>
              </a:spcAft>
              <a:buSzPts val="1600"/>
              <a:buChar char="●"/>
            </a:pPr>
            <a:r>
              <a:rPr lang="en-GB" sz="1600"/>
              <a:t>Intents of the agents can then be referenced to the enum and executed in RoboCup</a:t>
            </a:r>
            <a:endParaRPr sz="1600"/>
          </a:p>
        </p:txBody>
      </p:sp>
      <p:pic>
        <p:nvPicPr>
          <p:cNvPr id="116" name="Google Shape;116;p17"/>
          <p:cNvPicPr preferRelativeResize="0"/>
          <p:nvPr/>
        </p:nvPicPr>
        <p:blipFill>
          <a:blip r:embed="rId3">
            <a:alphaModFix/>
          </a:blip>
          <a:stretch>
            <a:fillRect/>
          </a:stretch>
        </p:blipFill>
        <p:spPr>
          <a:xfrm>
            <a:off x="382175" y="1560325"/>
            <a:ext cx="3869377" cy="3002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nvSpPr>
        <p:spPr>
          <a:xfrm>
            <a:off x="1116025" y="2263950"/>
            <a:ext cx="312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CCCCCC"/>
                </a:solidFill>
              </a:rPr>
              <a:t>Insert image of RoboCup agents in Postition here (Same as paper)</a:t>
            </a:r>
            <a:endParaRPr>
              <a:solidFill>
                <a:srgbClr val="CCCCCC"/>
              </a:solidFill>
            </a:endParaRPr>
          </a:p>
        </p:txBody>
      </p:sp>
      <p:pic>
        <p:nvPicPr>
          <p:cNvPr id="122" name="Google Shape;122;p18"/>
          <p:cNvPicPr preferRelativeResize="0"/>
          <p:nvPr/>
        </p:nvPicPr>
        <p:blipFill>
          <a:blip r:embed="rId3">
            <a:alphaModFix/>
          </a:blip>
          <a:stretch>
            <a:fillRect/>
          </a:stretch>
        </p:blipFill>
        <p:spPr>
          <a:xfrm>
            <a:off x="938213" y="1083225"/>
            <a:ext cx="7267574" cy="3276375"/>
          </a:xfrm>
          <a:prstGeom prst="rect">
            <a:avLst/>
          </a:prstGeom>
          <a:noFill/>
          <a:ln cap="flat" cmpd="sng" w="19050">
            <a:solidFill>
              <a:schemeClr val="dk2"/>
            </a:solidFill>
            <a:prstDash val="solid"/>
            <a:round/>
            <a:headEnd len="sm" w="sm" type="none"/>
            <a:tailEnd len="sm" w="sm" type="none"/>
          </a:ln>
        </p:spPr>
      </p:pic>
      <p:sp>
        <p:nvSpPr>
          <p:cNvPr id="123" name="Google Shape;123;p18"/>
          <p:cNvSpPr txBox="1"/>
          <p:nvPr>
            <p:ph idx="1" type="body"/>
          </p:nvPr>
        </p:nvSpPr>
        <p:spPr>
          <a:xfrm>
            <a:off x="501475" y="4359600"/>
            <a:ext cx="1416300" cy="433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en-GB"/>
              <a:t>Goalie</a:t>
            </a:r>
            <a:endParaRPr/>
          </a:p>
        </p:txBody>
      </p:sp>
      <p:sp>
        <p:nvSpPr>
          <p:cNvPr id="124" name="Google Shape;124;p18"/>
          <p:cNvSpPr txBox="1"/>
          <p:nvPr/>
        </p:nvSpPr>
        <p:spPr>
          <a:xfrm>
            <a:off x="426925" y="436725"/>
            <a:ext cx="735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dk2"/>
                </a:solidFill>
                <a:latin typeface="Raleway"/>
                <a:ea typeface="Raleway"/>
                <a:cs typeface="Raleway"/>
                <a:sym typeface="Raleway"/>
              </a:rPr>
              <a:t>Agent Definitions</a:t>
            </a:r>
            <a:endParaRPr b="1" sz="3000">
              <a:solidFill>
                <a:schemeClr val="dk2"/>
              </a:solidFill>
              <a:latin typeface="Raleway"/>
              <a:ea typeface="Raleway"/>
              <a:cs typeface="Raleway"/>
              <a:sym typeface="Raleway"/>
            </a:endParaRPr>
          </a:p>
        </p:txBody>
      </p:sp>
      <p:sp>
        <p:nvSpPr>
          <p:cNvPr id="125" name="Google Shape;125;p18"/>
          <p:cNvSpPr txBox="1"/>
          <p:nvPr>
            <p:ph idx="1" type="body"/>
          </p:nvPr>
        </p:nvSpPr>
        <p:spPr>
          <a:xfrm>
            <a:off x="1781350" y="4359600"/>
            <a:ext cx="1416300" cy="433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en-GB"/>
              <a:t>Defender</a:t>
            </a:r>
            <a:endParaRPr/>
          </a:p>
        </p:txBody>
      </p:sp>
      <p:sp>
        <p:nvSpPr>
          <p:cNvPr id="126" name="Google Shape;126;p18"/>
          <p:cNvSpPr txBox="1"/>
          <p:nvPr>
            <p:ph idx="1" type="body"/>
          </p:nvPr>
        </p:nvSpPr>
        <p:spPr>
          <a:xfrm>
            <a:off x="4477525" y="4359600"/>
            <a:ext cx="1416300" cy="433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en-GB"/>
              <a:t>Midfielder</a:t>
            </a:r>
            <a:endParaRPr/>
          </a:p>
        </p:txBody>
      </p:sp>
      <p:sp>
        <p:nvSpPr>
          <p:cNvPr id="127" name="Google Shape;127;p18"/>
          <p:cNvSpPr txBox="1"/>
          <p:nvPr>
            <p:ph idx="1" type="body"/>
          </p:nvPr>
        </p:nvSpPr>
        <p:spPr>
          <a:xfrm>
            <a:off x="6269900" y="4359600"/>
            <a:ext cx="1416300" cy="433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en-GB"/>
              <a:t>Attacker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idx="4294967295" type="title"/>
          </p:nvPr>
        </p:nvSpPr>
        <p:spPr>
          <a:xfrm>
            <a:off x="1567350" y="214900"/>
            <a:ext cx="60093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Testing and Proof of BDI behaviour</a:t>
            </a:r>
            <a:endParaRPr>
              <a:solidFill>
                <a:schemeClr val="lt1"/>
              </a:solidFill>
            </a:endParaRPr>
          </a:p>
        </p:txBody>
      </p:sp>
      <p:sp>
        <p:nvSpPr>
          <p:cNvPr id="133" name="Google Shape;133;p19"/>
          <p:cNvSpPr txBox="1"/>
          <p:nvPr>
            <p:ph idx="4294967295" type="body"/>
          </p:nvPr>
        </p:nvSpPr>
        <p:spPr>
          <a:xfrm>
            <a:off x="91125" y="1305025"/>
            <a:ext cx="4871100" cy="2712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lt1"/>
              </a:buClr>
              <a:buSzPts val="1900"/>
              <a:buFont typeface="Raleway"/>
              <a:buChar char="●"/>
            </a:pPr>
            <a:r>
              <a:rPr lang="en-GB" sz="1900">
                <a:solidFill>
                  <a:schemeClr val="lt1"/>
                </a:solidFill>
                <a:latin typeface="Raleway"/>
                <a:ea typeface="Raleway"/>
                <a:cs typeface="Raleway"/>
                <a:sym typeface="Raleway"/>
              </a:rPr>
              <a:t>Verify RoboCup’s C</a:t>
            </a:r>
            <a:r>
              <a:rPr lang="en-GB" sz="1900">
                <a:solidFill>
                  <a:schemeClr val="lt1"/>
                </a:solidFill>
                <a:latin typeface="Raleway"/>
                <a:ea typeface="Raleway"/>
                <a:cs typeface="Raleway"/>
                <a:sym typeface="Raleway"/>
              </a:rPr>
              <a:t>onnection</a:t>
            </a:r>
            <a:r>
              <a:rPr lang="en-GB" sz="1900">
                <a:solidFill>
                  <a:schemeClr val="lt1"/>
                </a:solidFill>
                <a:latin typeface="Raleway"/>
                <a:ea typeface="Raleway"/>
                <a:cs typeface="Raleway"/>
                <a:sym typeface="Raleway"/>
              </a:rPr>
              <a:t> to Jason </a:t>
            </a:r>
            <a:r>
              <a:rPr lang="en-GB" sz="1900">
                <a:solidFill>
                  <a:schemeClr val="lt1"/>
                </a:solidFill>
                <a:latin typeface="Raleway"/>
                <a:ea typeface="Raleway"/>
                <a:cs typeface="Raleway"/>
                <a:sym typeface="Raleway"/>
              </a:rPr>
              <a:t>Architecture</a:t>
            </a:r>
            <a:endParaRPr sz="1900">
              <a:solidFill>
                <a:schemeClr val="lt1"/>
              </a:solidFill>
              <a:latin typeface="Raleway"/>
              <a:ea typeface="Raleway"/>
              <a:cs typeface="Raleway"/>
              <a:sym typeface="Raleway"/>
            </a:endParaRPr>
          </a:p>
          <a:p>
            <a:pPr indent="-349250" lvl="0" marL="457200" rtl="0" algn="l">
              <a:spcBef>
                <a:spcPts val="0"/>
              </a:spcBef>
              <a:spcAft>
                <a:spcPts val="0"/>
              </a:spcAft>
              <a:buClr>
                <a:schemeClr val="lt1"/>
              </a:buClr>
              <a:buSzPts val="1900"/>
              <a:buFont typeface="Raleway"/>
              <a:buChar char="●"/>
            </a:pPr>
            <a:r>
              <a:rPr lang="en-GB" sz="1900">
                <a:solidFill>
                  <a:schemeClr val="lt1"/>
                </a:solidFill>
                <a:latin typeface="Raleway"/>
                <a:ea typeface="Raleway"/>
                <a:cs typeface="Raleway"/>
                <a:sym typeface="Raleway"/>
              </a:rPr>
              <a:t>Confirm BDI Agent Returns Intentions</a:t>
            </a:r>
            <a:endParaRPr sz="1900">
              <a:solidFill>
                <a:schemeClr val="lt1"/>
              </a:solidFill>
              <a:latin typeface="Raleway"/>
              <a:ea typeface="Raleway"/>
              <a:cs typeface="Raleway"/>
              <a:sym typeface="Raleway"/>
            </a:endParaRPr>
          </a:p>
          <a:p>
            <a:pPr indent="-349250" lvl="0" marL="457200" rtl="0" algn="l">
              <a:spcBef>
                <a:spcPts val="0"/>
              </a:spcBef>
              <a:spcAft>
                <a:spcPts val="0"/>
              </a:spcAft>
              <a:buClr>
                <a:schemeClr val="lt1"/>
              </a:buClr>
              <a:buSzPts val="1900"/>
              <a:buFont typeface="Raleway"/>
              <a:buChar char="●"/>
            </a:pPr>
            <a:r>
              <a:rPr lang="en-GB" sz="1900">
                <a:solidFill>
                  <a:schemeClr val="lt1"/>
                </a:solidFill>
                <a:latin typeface="Raleway"/>
                <a:ea typeface="Raleway"/>
                <a:cs typeface="Raleway"/>
                <a:sym typeface="Raleway"/>
              </a:rPr>
              <a:t>Validate BDI Agent Selects Correct Plans</a:t>
            </a:r>
            <a:endParaRPr sz="1900">
              <a:solidFill>
                <a:schemeClr val="lt1"/>
              </a:solidFill>
              <a:latin typeface="Raleway"/>
              <a:ea typeface="Raleway"/>
              <a:cs typeface="Raleway"/>
              <a:sym typeface="Raleway"/>
            </a:endParaRPr>
          </a:p>
          <a:p>
            <a:pPr indent="-349250" lvl="0" marL="457200" rtl="0" algn="l">
              <a:spcBef>
                <a:spcPts val="0"/>
              </a:spcBef>
              <a:spcAft>
                <a:spcPts val="0"/>
              </a:spcAft>
              <a:buClr>
                <a:schemeClr val="lt1"/>
              </a:buClr>
              <a:buSzPts val="1900"/>
              <a:buFont typeface="Raleway"/>
              <a:buChar char="●"/>
            </a:pPr>
            <a:r>
              <a:rPr lang="en-GB" sz="1900">
                <a:solidFill>
                  <a:schemeClr val="lt1"/>
                </a:solidFill>
                <a:latin typeface="Raleway"/>
                <a:ea typeface="Raleway"/>
                <a:cs typeface="Raleway"/>
                <a:sym typeface="Raleway"/>
              </a:rPr>
              <a:t>Test Overall Robocup Agent Behaviour</a:t>
            </a:r>
            <a:endParaRPr sz="1900">
              <a:solidFill>
                <a:schemeClr val="lt1"/>
              </a:solidFill>
              <a:latin typeface="Raleway"/>
              <a:ea typeface="Raleway"/>
              <a:cs typeface="Raleway"/>
              <a:sym typeface="Raleway"/>
            </a:endParaRPr>
          </a:p>
        </p:txBody>
      </p:sp>
      <p:pic>
        <p:nvPicPr>
          <p:cNvPr id="134" name="Google Shape;134;p19"/>
          <p:cNvPicPr preferRelativeResize="0"/>
          <p:nvPr/>
        </p:nvPicPr>
        <p:blipFill rotWithShape="1">
          <a:blip r:embed="rId3">
            <a:alphaModFix/>
          </a:blip>
          <a:srcRect b="6702" l="20459" r="20459" t="5686"/>
          <a:stretch/>
        </p:blipFill>
        <p:spPr>
          <a:xfrm>
            <a:off x="4962225" y="1305025"/>
            <a:ext cx="3744123" cy="2870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8111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400"/>
              <a:t>Results</a:t>
            </a:r>
            <a:endParaRPr sz="3400"/>
          </a:p>
        </p:txBody>
      </p:sp>
      <p:sp>
        <p:nvSpPr>
          <p:cNvPr id="140" name="Google Shape;140;p20"/>
          <p:cNvSpPr txBox="1"/>
          <p:nvPr>
            <p:ph idx="1" type="body"/>
          </p:nvPr>
        </p:nvSpPr>
        <p:spPr>
          <a:xfrm>
            <a:off x="682225" y="1318375"/>
            <a:ext cx="7233300" cy="148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Jason BDI agent outperforms Krislet</a:t>
            </a:r>
            <a:endParaRPr/>
          </a:p>
          <a:p>
            <a:pPr indent="-342900" lvl="0" marL="457200" rtl="0" algn="l">
              <a:spcBef>
                <a:spcPts val="0"/>
              </a:spcBef>
              <a:spcAft>
                <a:spcPts val="0"/>
              </a:spcAft>
              <a:buSzPts val="1800"/>
              <a:buChar char="●"/>
            </a:pPr>
            <a:r>
              <a:rPr lang="en-GB"/>
              <a:t>Average score of 10 : 1</a:t>
            </a:r>
            <a:endParaRPr/>
          </a:p>
          <a:p>
            <a:pPr indent="-342900" lvl="0" marL="457200" rtl="0" algn="l">
              <a:spcBef>
                <a:spcPts val="0"/>
              </a:spcBef>
              <a:spcAft>
                <a:spcPts val="0"/>
              </a:spcAft>
              <a:buSzPts val="1800"/>
              <a:buChar char="●"/>
            </a:pPr>
            <a:r>
              <a:rPr i="1" lang="en-GB"/>
              <a:t>Same </a:t>
            </a:r>
            <a:r>
              <a:rPr lang="en-GB" u="sng"/>
              <a:t>beliefs </a:t>
            </a:r>
            <a:r>
              <a:rPr lang="en-GB"/>
              <a:t>result in </a:t>
            </a:r>
            <a:r>
              <a:rPr i="1" lang="en-GB"/>
              <a:t>different </a:t>
            </a:r>
            <a:r>
              <a:rPr lang="en-GB" u="sng"/>
              <a:t>intention </a:t>
            </a:r>
            <a:r>
              <a:rPr lang="en-GB"/>
              <a:t>based on </a:t>
            </a:r>
            <a:r>
              <a:rPr i="1" lang="en-GB"/>
              <a:t>different</a:t>
            </a:r>
            <a:r>
              <a:rPr lang="en-GB"/>
              <a:t> </a:t>
            </a:r>
            <a:r>
              <a:rPr lang="en-GB" u="sng"/>
              <a:t>desires</a:t>
            </a:r>
            <a:endParaRPr u="sng"/>
          </a:p>
          <a:p>
            <a:pPr indent="-342900" lvl="0" marL="457200" rtl="0" algn="l">
              <a:spcBef>
                <a:spcPts val="0"/>
              </a:spcBef>
              <a:spcAft>
                <a:spcPts val="0"/>
              </a:spcAft>
              <a:buSzPts val="1800"/>
              <a:buChar char="●"/>
            </a:pPr>
            <a:r>
              <a:rPr lang="en-GB"/>
              <a:t>Team more closely models a real soccer team</a:t>
            </a:r>
            <a:endParaRPr/>
          </a:p>
        </p:txBody>
      </p:sp>
      <p:sp>
        <p:nvSpPr>
          <p:cNvPr id="141" name="Google Shape;141;p20"/>
          <p:cNvSpPr/>
          <p:nvPr/>
        </p:nvSpPr>
        <p:spPr>
          <a:xfrm>
            <a:off x="2848538" y="3000575"/>
            <a:ext cx="4461300" cy="635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sz="1000">
                <a:solidFill>
                  <a:srgbClr val="D9D9D9"/>
                </a:solidFill>
                <a:latin typeface="Consolas"/>
                <a:ea typeface="Consolas"/>
                <a:cs typeface="Consolas"/>
                <a:sym typeface="Consolas"/>
              </a:rPr>
              <a:t>Starting Reasoning:</a:t>
            </a:r>
            <a:endParaRPr sz="1000">
              <a:solidFill>
                <a:srgbClr val="D9D9D9"/>
              </a:solidFill>
              <a:latin typeface="Consolas"/>
              <a:ea typeface="Consolas"/>
              <a:cs typeface="Consolas"/>
              <a:sym typeface="Consolas"/>
            </a:endParaRPr>
          </a:p>
          <a:p>
            <a:pPr indent="0" lvl="0" marL="0" rtl="0" algn="l">
              <a:spcBef>
                <a:spcPts val="0"/>
              </a:spcBef>
              <a:spcAft>
                <a:spcPts val="0"/>
              </a:spcAft>
              <a:buClr>
                <a:schemeClr val="dk2"/>
              </a:buClr>
              <a:buSzPts val="1100"/>
              <a:buFont typeface="Arial"/>
              <a:buNone/>
            </a:pPr>
            <a:r>
              <a:rPr lang="en-GB" sz="1000">
                <a:solidFill>
                  <a:schemeClr val="dk2"/>
                </a:solidFill>
                <a:highlight>
                  <a:schemeClr val="lt1"/>
                </a:highlight>
                <a:latin typeface="Consolas"/>
                <a:ea typeface="Consolas"/>
                <a:cs typeface="Consolas"/>
                <a:sym typeface="Consolas"/>
              </a:rPr>
              <a:t>[OWN_GOAL_SEEN, ON_OWN_SIDE, FACING_OWN_GOAL, GOAL_LINE_SEEN]</a:t>
            </a:r>
            <a:r>
              <a:rPr lang="en-GB" sz="1000">
                <a:solidFill>
                  <a:schemeClr val="lt1"/>
                </a:solidFill>
                <a:highlight>
                  <a:schemeClr val="lt1"/>
                </a:highlight>
                <a:latin typeface="Consolas"/>
                <a:ea typeface="Consolas"/>
                <a:cs typeface="Consolas"/>
                <a:sym typeface="Consolas"/>
              </a:rPr>
              <a:t> </a:t>
            </a:r>
            <a:endParaRPr sz="1000">
              <a:solidFill>
                <a:schemeClr val="lt1"/>
              </a:solidFill>
              <a:highlight>
                <a:schemeClr val="lt1"/>
              </a:highlight>
              <a:latin typeface="Consolas"/>
              <a:ea typeface="Consolas"/>
              <a:cs typeface="Consolas"/>
              <a:sym typeface="Consolas"/>
            </a:endParaRPr>
          </a:p>
          <a:p>
            <a:pPr indent="0" lvl="0" marL="0" rtl="0" algn="l">
              <a:spcBef>
                <a:spcPts val="0"/>
              </a:spcBef>
              <a:spcAft>
                <a:spcPts val="0"/>
              </a:spcAft>
              <a:buClr>
                <a:schemeClr val="dk2"/>
              </a:buClr>
              <a:buSzPts val="1100"/>
              <a:buFont typeface="Arial"/>
              <a:buNone/>
            </a:pPr>
            <a:r>
              <a:rPr lang="en-GB" sz="1000">
                <a:solidFill>
                  <a:srgbClr val="D9D9D9"/>
                </a:solidFill>
                <a:latin typeface="Consolas"/>
                <a:ea typeface="Consolas"/>
                <a:cs typeface="Consolas"/>
                <a:sym typeface="Consolas"/>
              </a:rPr>
              <a:t>Got Intent:</a:t>
            </a:r>
            <a:endParaRPr sz="1000">
              <a:solidFill>
                <a:srgbClr val="D9D9D9"/>
              </a:solidFill>
              <a:latin typeface="Consolas"/>
              <a:ea typeface="Consolas"/>
              <a:cs typeface="Consolas"/>
              <a:sym typeface="Consolas"/>
            </a:endParaRPr>
          </a:p>
          <a:p>
            <a:pPr indent="0" lvl="0" marL="0" rtl="0" algn="l">
              <a:spcBef>
                <a:spcPts val="0"/>
              </a:spcBef>
              <a:spcAft>
                <a:spcPts val="0"/>
              </a:spcAft>
              <a:buClr>
                <a:schemeClr val="dk2"/>
              </a:buClr>
              <a:buSzPts val="1100"/>
              <a:buFont typeface="Arial"/>
              <a:buNone/>
            </a:pPr>
            <a:r>
              <a:rPr lang="en-GB" sz="1000">
                <a:solidFill>
                  <a:srgbClr val="D9D9D9"/>
                </a:solidFill>
                <a:latin typeface="Consolas"/>
                <a:ea typeface="Consolas"/>
                <a:cs typeface="Consolas"/>
                <a:sym typeface="Consolas"/>
              </a:rPr>
              <a:t>LOOK_RIGHT</a:t>
            </a:r>
            <a:endParaRPr>
              <a:solidFill>
                <a:srgbClr val="D9D9D9"/>
              </a:solidFill>
            </a:endParaRPr>
          </a:p>
        </p:txBody>
      </p:sp>
      <p:sp>
        <p:nvSpPr>
          <p:cNvPr id="142" name="Google Shape;142;p20"/>
          <p:cNvSpPr/>
          <p:nvPr/>
        </p:nvSpPr>
        <p:spPr>
          <a:xfrm>
            <a:off x="2848525" y="3856800"/>
            <a:ext cx="4461300" cy="635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rgbClr val="D9D9D9"/>
                </a:solidFill>
                <a:latin typeface="Consolas"/>
                <a:ea typeface="Consolas"/>
                <a:cs typeface="Consolas"/>
                <a:sym typeface="Consolas"/>
              </a:rPr>
              <a:t>Starting Reasoning:</a:t>
            </a:r>
            <a:endParaRPr sz="1000">
              <a:solidFill>
                <a:srgbClr val="D9D9D9"/>
              </a:solidFill>
              <a:latin typeface="Consolas"/>
              <a:ea typeface="Consolas"/>
              <a:cs typeface="Consolas"/>
              <a:sym typeface="Consolas"/>
            </a:endParaRPr>
          </a:p>
          <a:p>
            <a:pPr indent="0" lvl="0" marL="0" rtl="0" algn="l">
              <a:spcBef>
                <a:spcPts val="0"/>
              </a:spcBef>
              <a:spcAft>
                <a:spcPts val="0"/>
              </a:spcAft>
              <a:buNone/>
            </a:pPr>
            <a:r>
              <a:rPr lang="en-GB" sz="1000">
                <a:solidFill>
                  <a:schemeClr val="dk2"/>
                </a:solidFill>
                <a:highlight>
                  <a:schemeClr val="lt1"/>
                </a:highlight>
                <a:latin typeface="Consolas"/>
                <a:ea typeface="Consolas"/>
                <a:cs typeface="Consolas"/>
                <a:sym typeface="Consolas"/>
              </a:rPr>
              <a:t>[OWN_GOAL_SEEN, ON_OWN_SIDE, FACING_OWN_GOAL, GOAL_LINE_SEEN]</a:t>
            </a:r>
            <a:r>
              <a:rPr lang="en-GB" sz="1000">
                <a:solidFill>
                  <a:schemeClr val="lt1"/>
                </a:solidFill>
                <a:highlight>
                  <a:schemeClr val="lt1"/>
                </a:highlight>
                <a:latin typeface="Consolas"/>
                <a:ea typeface="Consolas"/>
                <a:cs typeface="Consolas"/>
                <a:sym typeface="Consolas"/>
              </a:rPr>
              <a:t> </a:t>
            </a:r>
            <a:endParaRPr sz="1000">
              <a:solidFill>
                <a:schemeClr val="lt1"/>
              </a:solidFill>
              <a:highlight>
                <a:schemeClr val="lt1"/>
              </a:highlight>
              <a:latin typeface="Consolas"/>
              <a:ea typeface="Consolas"/>
              <a:cs typeface="Consolas"/>
              <a:sym typeface="Consolas"/>
            </a:endParaRPr>
          </a:p>
          <a:p>
            <a:pPr indent="0" lvl="0" marL="0" rtl="0" algn="l">
              <a:spcBef>
                <a:spcPts val="0"/>
              </a:spcBef>
              <a:spcAft>
                <a:spcPts val="0"/>
              </a:spcAft>
              <a:buNone/>
            </a:pPr>
            <a:r>
              <a:rPr lang="en-GB" sz="1000">
                <a:solidFill>
                  <a:srgbClr val="D9D9D9"/>
                </a:solidFill>
                <a:latin typeface="Consolas"/>
                <a:ea typeface="Consolas"/>
                <a:cs typeface="Consolas"/>
                <a:sym typeface="Consolas"/>
              </a:rPr>
              <a:t>Got Intent:</a:t>
            </a:r>
            <a:endParaRPr sz="1000">
              <a:solidFill>
                <a:srgbClr val="D9D9D9"/>
              </a:solidFill>
              <a:latin typeface="Consolas"/>
              <a:ea typeface="Consolas"/>
              <a:cs typeface="Consolas"/>
              <a:sym typeface="Consolas"/>
            </a:endParaRPr>
          </a:p>
          <a:p>
            <a:pPr indent="0" lvl="0" marL="0" rtl="0" algn="l">
              <a:spcBef>
                <a:spcPts val="0"/>
              </a:spcBef>
              <a:spcAft>
                <a:spcPts val="0"/>
              </a:spcAft>
              <a:buNone/>
            </a:pPr>
            <a:r>
              <a:rPr lang="en-GB" sz="1000">
                <a:solidFill>
                  <a:srgbClr val="D9D9D9"/>
                </a:solidFill>
                <a:latin typeface="Consolas"/>
                <a:ea typeface="Consolas"/>
                <a:cs typeface="Consolas"/>
                <a:sym typeface="Consolas"/>
              </a:rPr>
              <a:t>RUN_TO_OWN_GOAL</a:t>
            </a:r>
            <a:endParaRPr sz="1000">
              <a:solidFill>
                <a:srgbClr val="D9D9D9"/>
              </a:solidFill>
              <a:latin typeface="Consolas"/>
              <a:ea typeface="Consolas"/>
              <a:cs typeface="Consolas"/>
              <a:sym typeface="Consolas"/>
            </a:endParaRPr>
          </a:p>
        </p:txBody>
      </p:sp>
      <p:sp>
        <p:nvSpPr>
          <p:cNvPr id="143" name="Google Shape;143;p20"/>
          <p:cNvSpPr txBox="1"/>
          <p:nvPr/>
        </p:nvSpPr>
        <p:spPr>
          <a:xfrm>
            <a:off x="1883663" y="3856800"/>
            <a:ext cx="8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Goalie</a:t>
            </a:r>
            <a:endParaRPr>
              <a:latin typeface="Lato"/>
              <a:ea typeface="Lato"/>
              <a:cs typeface="Lato"/>
              <a:sym typeface="Lato"/>
            </a:endParaRPr>
          </a:p>
        </p:txBody>
      </p:sp>
      <p:sp>
        <p:nvSpPr>
          <p:cNvPr id="144" name="Google Shape;144;p20"/>
          <p:cNvSpPr txBox="1"/>
          <p:nvPr/>
        </p:nvSpPr>
        <p:spPr>
          <a:xfrm>
            <a:off x="1834163" y="3118175"/>
            <a:ext cx="8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Attacker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p:nvPr/>
        </p:nvSpPr>
        <p:spPr>
          <a:xfrm>
            <a:off x="4495725" y="0"/>
            <a:ext cx="4648200" cy="51435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chemeClr val="lt1"/>
                </a:solidFill>
              </a:rPr>
              <a:t>Conclusions</a:t>
            </a:r>
            <a:endParaRPr>
              <a:solidFill>
                <a:schemeClr val="lt1"/>
              </a:solidFill>
            </a:endParaRPr>
          </a:p>
        </p:txBody>
      </p:sp>
      <p:sp>
        <p:nvSpPr>
          <p:cNvPr id="151" name="Google Shape;151;p21"/>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lt1"/>
                </a:solidFill>
                <a:latin typeface="Raleway"/>
                <a:ea typeface="Raleway"/>
                <a:cs typeface="Raleway"/>
                <a:sym typeface="Raleway"/>
              </a:rPr>
              <a:t>Thank You</a:t>
            </a:r>
            <a:endParaRPr>
              <a:solidFill>
                <a:schemeClr val="lt1"/>
              </a:solidFill>
              <a:latin typeface="Raleway"/>
              <a:ea typeface="Raleway"/>
              <a:cs typeface="Raleway"/>
              <a:sym typeface="Raleway"/>
            </a:endParaRPr>
          </a:p>
        </p:txBody>
      </p:sp>
      <p:sp>
        <p:nvSpPr>
          <p:cNvPr id="152" name="Google Shape;152;p21"/>
          <p:cNvSpPr txBox="1"/>
          <p:nvPr>
            <p:ph idx="2" type="body"/>
          </p:nvPr>
        </p:nvSpPr>
        <p:spPr>
          <a:xfrm>
            <a:off x="4939500" y="239675"/>
            <a:ext cx="3837000" cy="4640100"/>
          </a:xfrm>
          <a:prstGeom prst="rect">
            <a:avLst/>
          </a:prstGeom>
          <a:effectLst>
            <a:outerShdw blurRad="57150" rotWithShape="0" algn="bl" dir="5400000" dist="19050">
              <a:srgbClr val="000000">
                <a:alpha val="30000"/>
              </a:srgbClr>
            </a:outerShdw>
          </a:effectLst>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Raleway"/>
              <a:buChar char="●"/>
            </a:pPr>
            <a:r>
              <a:rPr lang="en-GB">
                <a:latin typeface="Raleway"/>
                <a:ea typeface="Raleway"/>
                <a:cs typeface="Raleway"/>
                <a:sym typeface="Raleway"/>
              </a:rPr>
              <a:t>We linked a </a:t>
            </a:r>
            <a:r>
              <a:rPr lang="en-GB">
                <a:latin typeface="Raleway"/>
                <a:ea typeface="Raleway"/>
                <a:cs typeface="Raleway"/>
                <a:sym typeface="Raleway"/>
              </a:rPr>
              <a:t>Jason</a:t>
            </a:r>
            <a:r>
              <a:rPr lang="en-GB">
                <a:latin typeface="Raleway"/>
                <a:ea typeface="Raleway"/>
                <a:cs typeface="Raleway"/>
                <a:sym typeface="Raleway"/>
              </a:rPr>
              <a:t> BDI agent with a Krislet-based RoboCup player</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Perceptions from the server were supplied the BDI agent with beliefs</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Intents from the BDI agent were executed by the player in RoboCup</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Next steps:</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en-GB">
                <a:latin typeface="Raleway"/>
                <a:ea typeface="Raleway"/>
                <a:cs typeface="Raleway"/>
                <a:sym typeface="Raleway"/>
              </a:rPr>
              <a:t>Communication between agents to work together towards goal</a:t>
            </a:r>
            <a:endParaRPr>
              <a:latin typeface="Raleway"/>
              <a:ea typeface="Raleway"/>
              <a:cs typeface="Raleway"/>
              <a:sym typeface="Raleway"/>
            </a:endParaRPr>
          </a:p>
          <a:p>
            <a:pPr indent="-317500" lvl="1" marL="914400" rtl="0" algn="l">
              <a:spcBef>
                <a:spcPts val="0"/>
              </a:spcBef>
              <a:spcAft>
                <a:spcPts val="0"/>
              </a:spcAft>
              <a:buSzPts val="1400"/>
              <a:buFont typeface="Raleway"/>
              <a:buChar char="○"/>
            </a:pPr>
            <a:r>
              <a:rPr lang="en-GB">
                <a:latin typeface="Raleway"/>
                <a:ea typeface="Raleway"/>
                <a:cs typeface="Raleway"/>
                <a:sym typeface="Raleway"/>
              </a:rPr>
              <a:t>Addition of reasoning about the oppositions behaviour</a:t>
            </a:r>
            <a:endParaRPr>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