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5" r:id="rId4"/>
    <p:sldId id="298" r:id="rId5"/>
    <p:sldId id="323" r:id="rId6"/>
    <p:sldId id="326" r:id="rId7"/>
    <p:sldId id="321" r:id="rId8"/>
    <p:sldId id="312" r:id="rId9"/>
    <p:sldId id="315" r:id="rId10"/>
    <p:sldId id="313" r:id="rId11"/>
    <p:sldId id="317" r:id="rId12"/>
    <p:sldId id="318" r:id="rId13"/>
    <p:sldId id="324" r:id="rId14"/>
    <p:sldId id="319" r:id="rId15"/>
    <p:sldId id="320" r:id="rId16"/>
    <p:sldId id="322" r:id="rId17"/>
    <p:sldId id="325" r:id="rId18"/>
    <p:sldId id="27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78620" autoAdjust="0"/>
  </p:normalViewPr>
  <p:slideViewPr>
    <p:cSldViewPr>
      <p:cViewPr varScale="1">
        <p:scale>
          <a:sx n="108" d="100"/>
          <a:sy n="108" d="100"/>
        </p:scale>
        <p:origin x="-8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4" d="100"/>
          <a:sy n="104" d="100"/>
        </p:scale>
        <p:origin x="-255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3E423-7CEE-46E5-8B75-84A51A3C19F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0A582-68D7-4EB0-AB6C-E0A8C1573C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A7958E-98F9-47E1-B0B3-FAA877C4D287}" type="datetimeFigureOut">
              <a:rPr lang="en-US"/>
              <a:pPr>
                <a:defRPr/>
              </a:pPr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048C5D9-B31B-4625-B6DC-BD2862A78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8C5D9-B31B-4625-B6DC-BD2862A782C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8C5D9-B31B-4625-B6DC-BD2862A782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 represents a two dimensional</a:t>
            </a:r>
            <a:r>
              <a:rPr lang="en-US" baseline="0" dirty="0" smtClean="0"/>
              <a:t> view of a three dimensional space.</a:t>
            </a:r>
          </a:p>
          <a:p>
            <a:r>
              <a:rPr lang="en-US" baseline="0" dirty="0" smtClean="0"/>
              <a:t>Each circle represents a set of coordinates. The software checks which downrigger </a:t>
            </a:r>
            <a:r>
              <a:rPr lang="en-US" baseline="0" dirty="0" err="1" smtClean="0"/>
              <a:t>coord</a:t>
            </a:r>
            <a:r>
              <a:rPr lang="en-US" baseline="0" dirty="0" smtClean="0"/>
              <a:t> transformation is closest to the systems current downrigger counts, and builds another set of points around it.  This method builds an array of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8C5D9-B31B-4625-B6DC-BD2862A782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EchoCALs</a:t>
            </a:r>
            <a:r>
              <a:rPr lang="en-US" baseline="0" dirty="0" smtClean="0"/>
              <a:t> Automated Navigation Function:</a:t>
            </a:r>
          </a:p>
          <a:p>
            <a:r>
              <a:rPr lang="en-US" baseline="0" dirty="0" smtClean="0"/>
              <a:t>	Automatically moves the sphere through the echosounder beam in a “Star-shaped” pattern.</a:t>
            </a:r>
          </a:p>
          <a:p>
            <a:r>
              <a:rPr lang="en-US" baseline="0" dirty="0" smtClean="0"/>
              <a:t>		- Other patterns are being researched.</a:t>
            </a:r>
          </a:p>
          <a:p>
            <a:r>
              <a:rPr lang="en-US" baseline="0" dirty="0" smtClean="0"/>
              <a:t>	The area covered is slightly larger than the beam angle that was input in the GUI.</a:t>
            </a:r>
          </a:p>
          <a:p>
            <a:r>
              <a:rPr lang="en-US" baseline="0" dirty="0" smtClean="0"/>
              <a:t>	Reasonable coverage is obtained in the echosounder beam.</a:t>
            </a:r>
          </a:p>
          <a:p>
            <a:r>
              <a:rPr lang="en-US" baseline="0" dirty="0" smtClean="0"/>
              <a:t>	An automated session takes approximately 10 minutes to perform, depending on the beam angle size.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8C5D9-B31B-4625-B6DC-BD2862A782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Saving Abilities:</a:t>
            </a:r>
          </a:p>
          <a:p>
            <a:r>
              <a:rPr lang="en-US" dirty="0" smtClean="0"/>
              <a:t>	- Initially finding the sphere in the echosounder beam can be a difficult task. (Especially when surface winds, or ocean</a:t>
            </a:r>
            <a:r>
              <a:rPr lang="en-US" baseline="0" dirty="0" smtClean="0"/>
              <a:t> currents are high.)</a:t>
            </a:r>
          </a:p>
          <a:p>
            <a:r>
              <a:rPr lang="en-US" baseline="0" dirty="0" smtClean="0"/>
              <a:t>	The “Navigation” and “Auto-navigation” functions of the EchoCAL software allow the operator to easily position the sphere in the echosounder’s</a:t>
            </a:r>
          </a:p>
          <a:p>
            <a:r>
              <a:rPr lang="en-US" baseline="0" dirty="0" smtClean="0"/>
              <a:t>	beam. The Navigation function will get the sphere to the proper depth, and in the vicinity of the echosounder’s beam.  If the sphere is not seen</a:t>
            </a:r>
          </a:p>
          <a:p>
            <a:r>
              <a:rPr lang="en-US" baseline="0" dirty="0" smtClean="0"/>
              <a:t>	at this point, the operator can perform an initial “Auto-navigation” session with a larger than normal beam angle, and once the sphere appears</a:t>
            </a:r>
          </a:p>
          <a:p>
            <a:r>
              <a:rPr lang="en-US" baseline="0" dirty="0" smtClean="0"/>
              <a:t>	in the beam, the operator can stop the “Auto-navigation” session, and position the sphere using the joystick controls.</a:t>
            </a:r>
          </a:p>
          <a:p>
            <a:r>
              <a:rPr lang="en-US" baseline="0" dirty="0" smtClean="0"/>
              <a:t>	- Software allows the operator to update the position of the sphere in the center of a beam. This allows operator to reposition the sphere automatically in</a:t>
            </a:r>
          </a:p>
          <a:p>
            <a:r>
              <a:rPr lang="en-US" baseline="0" dirty="0" smtClean="0"/>
              <a:t>	the beam should the sphere somehow get lost during calibrations.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8C5D9-B31B-4625-B6DC-BD2862A782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445A80-B39E-4342-B6DA-295E86A573E1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to</a:t>
            </a:r>
            <a:r>
              <a:rPr lang="en-US" baseline="0" dirty="0" smtClean="0"/>
              <a:t> Cannon Downrigger:</a:t>
            </a:r>
          </a:p>
          <a:p>
            <a:endParaRPr lang="en-US" baseline="0" dirty="0" smtClean="0"/>
          </a:p>
          <a:p>
            <a:r>
              <a:rPr lang="en-US" baseline="0" dirty="0" smtClean="0"/>
              <a:t>	Added connector to downrigger case to wire control box relays in parallel with switch in downrigger.</a:t>
            </a:r>
          </a:p>
          <a:p>
            <a:r>
              <a:rPr lang="en-US" baseline="0" dirty="0" smtClean="0"/>
              <a:t>	Mounted 3PS Inc. Quadrature Encoder to outside of downrigger case.</a:t>
            </a:r>
          </a:p>
          <a:p>
            <a:r>
              <a:rPr lang="en-US" baseline="0" dirty="0" smtClean="0"/>
              <a:t>	Two magnets installed on downrigger wheel, each mounted at 180 degrees apart.</a:t>
            </a:r>
          </a:p>
          <a:p>
            <a:r>
              <a:rPr lang="en-US" baseline="0" dirty="0" smtClean="0"/>
              <a:t>		(This gives us approximately 6 inches of line movement with every “COUNT” of the encoder.)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8C5D9-B31B-4625-B6DC-BD2862A782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8C5D9-B31B-4625-B6DC-BD2862A782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8C5D9-B31B-4625-B6DC-BD2862A782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XBee Pro Base Station:</a:t>
            </a:r>
          </a:p>
          <a:p>
            <a:r>
              <a:rPr lang="en-US" dirty="0" smtClean="0"/>
              <a:t>	-</a:t>
            </a:r>
            <a:r>
              <a:rPr lang="en-US" baseline="0" dirty="0" smtClean="0"/>
              <a:t> Parallax XBee USB adapter board eliminates the need to build a custom circuit board.</a:t>
            </a:r>
          </a:p>
          <a:p>
            <a:r>
              <a:rPr lang="en-US" baseline="0" dirty="0" smtClean="0"/>
              <a:t>	- Simply mount XBee Pro transceiver to adapter board and you are in business.</a:t>
            </a:r>
          </a:p>
          <a:p>
            <a:r>
              <a:rPr lang="en-US" baseline="0" dirty="0" smtClean="0"/>
              <a:t>	- Power provided through the USB bus.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XBee Pro Router:</a:t>
            </a:r>
          </a:p>
          <a:p>
            <a:r>
              <a:rPr lang="en-US" baseline="0" dirty="0" smtClean="0"/>
              <a:t>	- Powered by a 12 VDC 2000 </a:t>
            </a:r>
            <a:r>
              <a:rPr lang="en-US" baseline="0" dirty="0" err="1" smtClean="0"/>
              <a:t>mAh</a:t>
            </a:r>
            <a:r>
              <a:rPr lang="en-US" baseline="0" dirty="0" smtClean="0"/>
              <a:t> battery pack.</a:t>
            </a:r>
          </a:p>
          <a:p>
            <a:r>
              <a:rPr lang="en-US" baseline="0" dirty="0" smtClean="0"/>
              <a:t>	- Custom circuit board that converts 12 VDC to 3.6 VDC for use with the XBee Pro transceiver.</a:t>
            </a:r>
          </a:p>
          <a:p>
            <a:r>
              <a:rPr lang="en-US" baseline="0" dirty="0" smtClean="0"/>
              <a:t>	- Board also contains an Analog Devices ADM3202 RS232 transceiver chip to provide RS232 support for upgrading the XBee Pro transceiver.</a:t>
            </a:r>
          </a:p>
          <a:p>
            <a:r>
              <a:rPr lang="en-US" baseline="0" dirty="0" smtClean="0"/>
              <a:t>	- We can do away with the custom PCB if we use the same Parallax XBee USB adapter board that was used in the Base Station.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8C5D9-B31B-4625-B6DC-BD2862A782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8C5D9-B31B-4625-B6DC-BD2862A782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8C5D9-B31B-4625-B6DC-BD2862A782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Vessel </a:t>
            </a:r>
            <a:r>
              <a:rPr lang="en-US" dirty="0" err="1" smtClean="0"/>
              <a:t>Config</a:t>
            </a:r>
            <a:r>
              <a:rPr lang="en-US" dirty="0" smtClean="0"/>
              <a:t> file is used to provide a general location of the mounted downriggers on the vessel.</a:t>
            </a:r>
          </a:p>
          <a:p>
            <a:r>
              <a:rPr lang="en-US" dirty="0" smtClean="0"/>
              <a:t>Vessel</a:t>
            </a:r>
            <a:r>
              <a:rPr lang="en-US" baseline="0" dirty="0" smtClean="0"/>
              <a:t> specific measurements are made to determine the location of the downriggers with respect to the onboard echosounder transducers.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8C5D9-B31B-4625-B6DC-BD2862A782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52578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087308CD-331A-4AB0-89BA-EBED34A3BB3E}" type="datetime4">
              <a:rPr lang="en-US" sz="1400">
                <a:solidFill>
                  <a:schemeClr val="bg1"/>
                </a:solidFill>
              </a:rPr>
              <a:pPr eaLnBrk="0" hangingPunct="0">
                <a:spcBef>
                  <a:spcPct val="50000"/>
                </a:spcBef>
                <a:defRPr/>
              </a:pPr>
              <a:t>May 7, 2014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200400"/>
            <a:ext cx="5410200" cy="1143000"/>
          </a:xfrm>
        </p:spPr>
        <p:txBody>
          <a:bodyPr/>
          <a:lstStyle>
            <a:lvl1pPr>
              <a:defRPr>
                <a:solidFill>
                  <a:srgbClr val="FCDA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495800"/>
            <a:ext cx="4876800" cy="457200"/>
          </a:xfrm>
        </p:spPr>
        <p:txBody>
          <a:bodyPr/>
          <a:lstStyle>
            <a:lvl1pPr marL="0" indent="0">
              <a:defRPr>
                <a:solidFill>
                  <a:srgbClr val="FCDA7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11430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1430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62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2362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362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143000"/>
            <a:ext cx="601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8610600" y="64770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133D0590-66BC-45D3-919A-A12E7D3EAEF8}" type="slidenum">
              <a:rPr lang="en-US" sz="1200"/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—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378075"/>
            <a:ext cx="6477000" cy="1127125"/>
          </a:xfrm>
        </p:spPr>
        <p:txBody>
          <a:bodyPr/>
          <a:lstStyle/>
          <a:p>
            <a:pPr algn="ctr" eaLnBrk="1" hangingPunct="1"/>
            <a:r>
              <a:rPr lang="en-US" sz="2000" smtClean="0"/>
              <a:t>EchoCAL: A mobile wireless calibration system for echo sounders.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05200"/>
            <a:ext cx="40386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Presented By:</a:t>
            </a:r>
          </a:p>
          <a:p>
            <a:pPr algn="r" eaLnBrk="1" hangingPunct="1">
              <a:lnSpc>
                <a:spcPct val="80000"/>
              </a:lnSpc>
            </a:pPr>
            <a:r>
              <a:rPr lang="en-US" sz="1600" smtClean="0"/>
              <a:t>Joseph M. Godlewski and Michael Ryan</a:t>
            </a:r>
          </a:p>
          <a:p>
            <a:pPr algn="r" eaLnBrk="1" hangingPunct="1">
              <a:lnSpc>
                <a:spcPct val="80000"/>
              </a:lnSpc>
            </a:pPr>
            <a:r>
              <a:rPr lang="en-US" sz="1600" smtClean="0"/>
              <a:t>NOAA,NMFS, NEFSC</a:t>
            </a:r>
          </a:p>
          <a:p>
            <a:pPr algn="r" eaLnBrk="1" hangingPunct="1">
              <a:lnSpc>
                <a:spcPct val="80000"/>
              </a:lnSpc>
            </a:pPr>
            <a:r>
              <a:rPr lang="en-US" sz="1600" smtClean="0"/>
              <a:t>Ecosystems Survey Branch</a:t>
            </a:r>
          </a:p>
          <a:p>
            <a:pPr algn="r" eaLnBrk="1" hangingPunct="1">
              <a:lnSpc>
                <a:spcPct val="80000"/>
              </a:lnSpc>
            </a:pPr>
            <a:r>
              <a:rPr lang="en-US" sz="1600" smtClean="0"/>
              <a:t>Advanced Sampling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13716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262"/>
                </a:solidFill>
                <a:latin typeface="Arial Black" pitchFamily="34" charset="0"/>
              </a:rPr>
              <a:t>EchoCAL Graphical User Interface:</a:t>
            </a:r>
          </a:p>
        </p:txBody>
      </p:sp>
      <p:pic>
        <p:nvPicPr>
          <p:cNvPr id="5" name="Picture 6" descr="Interf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33600"/>
            <a:ext cx="7696200" cy="4535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121920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7262"/>
                </a:solidFill>
                <a:latin typeface="Arial Black" pitchFamily="34" charset="0"/>
              </a:rPr>
              <a:t>EchoCAL’s</a:t>
            </a:r>
            <a:r>
              <a:rPr lang="en-US" sz="2000" dirty="0" smtClean="0">
                <a:solidFill>
                  <a:srgbClr val="007262"/>
                </a:solidFill>
                <a:latin typeface="Arial Black" pitchFamily="34" charset="0"/>
              </a:rPr>
              <a:t> True Power:</a:t>
            </a:r>
          </a:p>
          <a:p>
            <a:pPr algn="ctr"/>
            <a:r>
              <a:rPr lang="en-US" sz="2000" dirty="0" smtClean="0">
                <a:solidFill>
                  <a:srgbClr val="007262"/>
                </a:solidFill>
                <a:latin typeface="Arial Black" pitchFamily="34" charset="0"/>
              </a:rPr>
              <a:t>Coordinate Transformation Algorithms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209800"/>
            <a:ext cx="4343400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EchoCAL Software Coordinate Solutions: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Uses a process of coordinate filtering to find the Euclidian position of the calibration sphere.  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Runs on a separate thread so that the geometrical information is updated in real time.  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Uses the XML configuration file for a geometrical basis.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All inputs and outputs are Euclidian, but all calculations are done in downrigger coordinates.</a:t>
            </a:r>
            <a:endParaRPr lang="en-US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743200"/>
            <a:ext cx="4292388" cy="293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7526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262"/>
                </a:solidFill>
                <a:latin typeface="Arial Black" pitchFamily="34" charset="0"/>
              </a:rPr>
              <a:t>EchoCAL Automated Calibration Session:</a:t>
            </a:r>
          </a:p>
        </p:txBody>
      </p:sp>
      <p:pic>
        <p:nvPicPr>
          <p:cNvPr id="3" name="Picture 2" descr="StarTypeNavig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048000"/>
            <a:ext cx="4274038" cy="2667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2667000"/>
            <a:ext cx="4572000" cy="38041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EchoCALs Automated Navigation Function:</a:t>
            </a:r>
          </a:p>
          <a:p>
            <a:pPr marL="85725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Automatically moves the sphere through echosounder beam in a “Star” shaped pattern. </a:t>
            </a:r>
            <a:endParaRPr lang="en-US" sz="1800" dirty="0">
              <a:solidFill>
                <a:srgbClr val="002950"/>
              </a:solidFill>
            </a:endParaRPr>
          </a:p>
          <a:p>
            <a:pPr marL="85725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Area covered is slightly larger than the beam angle that was input in the GUI.</a:t>
            </a:r>
          </a:p>
          <a:p>
            <a:pPr marL="85725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Reasonable coverage is obtained in the echosounder beam.</a:t>
            </a:r>
          </a:p>
          <a:p>
            <a:pPr marL="85725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An automated session takes approximately 10 minutes to perform, depending on beam angle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7526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262"/>
                </a:solidFill>
                <a:latin typeface="Arial Black" pitchFamily="34" charset="0"/>
              </a:rPr>
              <a:t>EchoCAL Automated Calibration Session: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667000"/>
            <a:ext cx="8153400" cy="250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EchoCALs Time Saving Abilities: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Initially locating the sphere in the echosounder beam can be a difficult task. (Especially when surface winds, or ocean currents are high.) Use of both the “Navigation” and “Auto-navigation” functions allow the operator to easily position the sphere in the echosounder’s beam.  </a:t>
            </a:r>
            <a:endParaRPr lang="en-US" sz="1800" dirty="0">
              <a:solidFill>
                <a:srgbClr val="002950"/>
              </a:solidFill>
            </a:endParaRP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Echosounder position updates; (Allows higher order corrections to geometry if system generated values are wrong).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solidFill>
                  <a:srgbClr val="002950"/>
                </a:solidFill>
              </a:rPr>
              <a:t>Automated calibration sessions:  Enjoy a coffee rather than standing out in the rain!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15240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262"/>
                </a:solidFill>
                <a:latin typeface="Arial Black" pitchFamily="34" charset="0"/>
              </a:rPr>
              <a:t>Hardware Safety Functions:</a:t>
            </a:r>
          </a:p>
        </p:txBody>
      </p:sp>
      <p:pic>
        <p:nvPicPr>
          <p:cNvPr id="3" name="Picture 2" descr="http://1.bp.blogspot.com/-eIgmEFm0KTA/UBlQQAY9lFI/AAAAAAAABcM/RCTK_HVjL7U/s320/safe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514600"/>
            <a:ext cx="3048000" cy="304800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2362200"/>
            <a:ext cx="4572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EchoCAL Hardware Safety Functions: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Built-in tension sensor function to keep lines from breaking.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Built-in communication loss warning message.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Automatic system halting functions. (Pauses system when mechanical or communication failures occur).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Built-In real-time System Log for general information and system status.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endParaRPr lang="en-US" sz="2000" dirty="0">
              <a:solidFill>
                <a:srgbClr val="0029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6002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262"/>
                </a:solidFill>
                <a:latin typeface="Arial Black" pitchFamily="34" charset="0"/>
              </a:rPr>
              <a:t>EchoCAL System Results: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362200"/>
            <a:ext cx="8153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The EchoCAL echosounder calibration system has been used successfully on three NOAA vessels to date: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NOAA Ship </a:t>
            </a:r>
            <a:r>
              <a:rPr lang="en-US" sz="2000" i="1" dirty="0" smtClean="0">
                <a:solidFill>
                  <a:srgbClr val="002950"/>
                </a:solidFill>
              </a:rPr>
              <a:t>Okeanos Explorer</a:t>
            </a:r>
            <a:r>
              <a:rPr lang="en-US" sz="2000" dirty="0" smtClean="0">
                <a:solidFill>
                  <a:srgbClr val="002950"/>
                </a:solidFill>
              </a:rPr>
              <a:t> (April 2013),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NOAA Ship </a:t>
            </a:r>
            <a:r>
              <a:rPr lang="en-US" sz="2000" i="1" dirty="0" smtClean="0">
                <a:solidFill>
                  <a:srgbClr val="002950"/>
                </a:solidFill>
              </a:rPr>
              <a:t>Gordon Gunter </a:t>
            </a:r>
            <a:r>
              <a:rPr lang="en-US" sz="2000" dirty="0" smtClean="0">
                <a:solidFill>
                  <a:srgbClr val="002950"/>
                </a:solidFill>
              </a:rPr>
              <a:t>(April 2014),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NOAA Ship </a:t>
            </a:r>
            <a:r>
              <a:rPr lang="en-US" sz="2000" i="1" dirty="0" smtClean="0">
                <a:solidFill>
                  <a:srgbClr val="002950"/>
                </a:solidFill>
              </a:rPr>
              <a:t>Henry Bigelow </a:t>
            </a:r>
            <a:r>
              <a:rPr lang="en-US" sz="2000" dirty="0" smtClean="0">
                <a:solidFill>
                  <a:srgbClr val="002950"/>
                </a:solidFill>
              </a:rPr>
              <a:t>(September 2013, April 2014).</a:t>
            </a:r>
          </a:p>
          <a:p>
            <a:pPr marL="400050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Extending the wireless signal outside the vessels proved to be easier than expected. (Only three routers required for the above vessels.)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endParaRPr lang="en-US" sz="2000" dirty="0">
              <a:solidFill>
                <a:srgbClr val="0029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6002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262"/>
                </a:solidFill>
                <a:latin typeface="Arial Black" pitchFamily="34" charset="0"/>
              </a:rPr>
              <a:t>EchoCAL System Results:</a:t>
            </a:r>
          </a:p>
        </p:txBody>
      </p:sp>
      <p:pic>
        <p:nvPicPr>
          <p:cNvPr id="3" name="Picture 2" descr="AutoNav_Primarydisp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209800"/>
            <a:ext cx="7543800" cy="4243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6002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262"/>
                </a:solidFill>
                <a:latin typeface="Arial Black" pitchFamily="34" charset="0"/>
              </a:rPr>
              <a:t>EchoCAL System Results:</a:t>
            </a:r>
          </a:p>
        </p:txBody>
      </p:sp>
      <p:pic>
        <p:nvPicPr>
          <p:cNvPr id="3" name="Picture 2" descr="AutoNav_Primarydisp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209800"/>
            <a:ext cx="7543800" cy="4243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252538" y="3429000"/>
            <a:ext cx="6334125" cy="762000"/>
          </a:xfrm>
        </p:spPr>
        <p:txBody>
          <a:bodyPr/>
          <a:lstStyle/>
          <a:p>
            <a:pPr algn="ctr" eaLnBrk="1" hangingPunct="1"/>
            <a:r>
              <a:rPr lang="en-US" sz="2800" smtClean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00200"/>
            <a:ext cx="6781800" cy="62071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EchoCAL: A mobile wireless calibration system for echo sounders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514600"/>
            <a:ext cx="4038600" cy="3200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EchoCAL Hardware:</a:t>
            </a:r>
          </a:p>
          <a:p>
            <a:pPr marL="85725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/>
              <a:t>System Diagram;</a:t>
            </a:r>
          </a:p>
          <a:p>
            <a:pPr marL="85725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/>
              <a:t>Control Box Assembly;</a:t>
            </a:r>
          </a:p>
          <a:p>
            <a:pPr marL="85725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/>
              <a:t>Microcontroller Firmware;</a:t>
            </a:r>
          </a:p>
          <a:p>
            <a:pPr marL="85725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err="1" smtClean="0"/>
              <a:t>Zigbee</a:t>
            </a:r>
            <a:r>
              <a:rPr lang="en-US" sz="1800" dirty="0" smtClean="0"/>
              <a:t> Wireless Protocol;</a:t>
            </a:r>
          </a:p>
          <a:p>
            <a:pPr marL="1257300" lvl="2" indent="-457200" eaLnBrk="1" hangingPunct="1">
              <a:lnSpc>
                <a:spcPct val="90000"/>
              </a:lnSpc>
            </a:pPr>
            <a:r>
              <a:rPr lang="en-US" sz="1600" dirty="0" smtClean="0"/>
              <a:t>Wireless Base Station.</a:t>
            </a:r>
          </a:p>
          <a:p>
            <a:pPr marL="1257300" lvl="2" indent="-457200" eaLnBrk="1" hangingPunct="1">
              <a:lnSpc>
                <a:spcPct val="90000"/>
              </a:lnSpc>
            </a:pPr>
            <a:r>
              <a:rPr lang="en-US" sz="1600" dirty="0" smtClean="0"/>
              <a:t>Wireless Routers.</a:t>
            </a:r>
            <a:endParaRPr lang="en-US" sz="1800" dirty="0" smtClean="0"/>
          </a:p>
          <a:p>
            <a:pPr marL="457200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EchoCAL Software GUI.</a:t>
            </a:r>
          </a:p>
          <a:p>
            <a:pPr marL="457200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Results.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  <p:pic>
        <p:nvPicPr>
          <p:cNvPr id="4100" name="Picture 3" descr="Downrigger, Communication Box &amp; Moun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514600"/>
            <a:ext cx="2971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2590800" y="1143000"/>
            <a:ext cx="4953000" cy="838200"/>
          </a:xfrm>
        </p:spPr>
        <p:txBody>
          <a:bodyPr/>
          <a:lstStyle/>
          <a:p>
            <a:r>
              <a:rPr lang="en-US" smtClean="0"/>
              <a:t>EchoCAL System Diagram: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905000"/>
            <a:ext cx="4495800" cy="460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EchoCAL Control Box Assembly: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0" y="2362200"/>
            <a:ext cx="3733800" cy="4114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1800" dirty="0" smtClean="0"/>
              <a:t>Control Box consists of the following components: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Two TDK Lambda 12VDC, 10 Amp Power supplies;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One TDK Lambda 12VDC, 830 </a:t>
            </a:r>
            <a:r>
              <a:rPr lang="en-US" sz="1800" dirty="0" err="1" smtClean="0"/>
              <a:t>mA</a:t>
            </a:r>
            <a:r>
              <a:rPr lang="en-US" sz="1800" dirty="0" smtClean="0"/>
              <a:t> Power supply;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Custom circuit board with Parallax microcontroller and Digi International XBee Pro Wireless Transceiver;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Two power relays for switching between battery and AC power modes.</a:t>
            </a:r>
          </a:p>
        </p:txBody>
      </p:sp>
      <p:pic>
        <p:nvPicPr>
          <p:cNvPr id="8196" name="Picture 3" descr="EK60Cal_Internal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0" y="1447800"/>
            <a:ext cx="6019800" cy="838200"/>
          </a:xfrm>
        </p:spPr>
        <p:txBody>
          <a:bodyPr/>
          <a:lstStyle/>
          <a:p>
            <a:r>
              <a:rPr lang="en-US" dirty="0" smtClean="0"/>
              <a:t>Parallax Microcontroller Firmware: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000" dirty="0" smtClean="0"/>
              <a:t>Parallax Microcontroller programmed using two languages designed specifically for it: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“Spin” language = High-level object-based,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“Propeller Assembly” = Low-level, highly optimized.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Microcontroller has eight processing cores (Cogs) which act as a hardware threading mechanism. Allows functions to run in parallel.  EchoCAL firmware uses three processing Cogs: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One Cog for Main program.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Second Cog for handling data and command I/O with XBee Pro transceiver.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Third Cog for monitoring the Encoder output and determining direction and line length (</a:t>
            </a:r>
            <a:r>
              <a:rPr lang="en-US" sz="1800" dirty="0" err="1" smtClean="0"/>
              <a:t>ie</a:t>
            </a:r>
            <a:r>
              <a:rPr lang="en-US" sz="1800" dirty="0" smtClean="0"/>
              <a:t>. Counts) that the downrigger has accomplished.</a:t>
            </a:r>
          </a:p>
          <a:p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4800600"/>
            <a:ext cx="762000" cy="4572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62000" y="4572000"/>
            <a:ext cx="762000" cy="457200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38200" y="4191000"/>
            <a:ext cx="9144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XBee Pro Base Station and Router: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4191000" cy="4114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1400" dirty="0" smtClean="0"/>
              <a:t>The XBee Pro Base Station consists of the following:</a:t>
            </a:r>
          </a:p>
          <a:p>
            <a:pPr lvl="1">
              <a:buFont typeface="Arial" charset="0"/>
              <a:buChar char="•"/>
            </a:pPr>
            <a:r>
              <a:rPr lang="en-US" sz="1400" dirty="0" smtClean="0"/>
              <a:t>Parallax XBee USB Adapter board;</a:t>
            </a:r>
          </a:p>
          <a:p>
            <a:pPr lvl="1">
              <a:buFont typeface="Arial" charset="0"/>
              <a:buChar char="•"/>
            </a:pPr>
            <a:r>
              <a:rPr lang="en-US" sz="1400" dirty="0" smtClean="0"/>
              <a:t>One Digi Inc. XBee Pro Wireless Transceiver;</a:t>
            </a:r>
          </a:p>
          <a:p>
            <a:pPr lvl="1">
              <a:buFont typeface="Arial" charset="0"/>
              <a:buChar char="•"/>
            </a:pPr>
            <a:r>
              <a:rPr lang="en-US" sz="1400" dirty="0" smtClean="0"/>
              <a:t>Power provided by USB bus in the PC.</a:t>
            </a:r>
          </a:p>
          <a:p>
            <a:pPr lvl="1">
              <a:buFont typeface="Arial" charset="0"/>
              <a:buChar char="•"/>
            </a:pPr>
            <a:endParaRPr lang="en-US" sz="1400" dirty="0" smtClean="0"/>
          </a:p>
          <a:p>
            <a:pPr>
              <a:buFont typeface="Arial" charset="0"/>
              <a:buChar char="•"/>
            </a:pPr>
            <a:r>
              <a:rPr lang="en-US" sz="1600" dirty="0" smtClean="0"/>
              <a:t>The XBee Pro Router hardware:</a:t>
            </a:r>
          </a:p>
          <a:p>
            <a:pPr lvl="1">
              <a:buFont typeface="Arial" charset="0"/>
              <a:buChar char="•"/>
            </a:pPr>
            <a:r>
              <a:rPr lang="en-US" sz="1400" dirty="0" smtClean="0"/>
              <a:t>Powered by a 12 VDC, 2000 </a:t>
            </a:r>
            <a:r>
              <a:rPr lang="en-US" sz="1400" dirty="0" err="1" smtClean="0"/>
              <a:t>mAh</a:t>
            </a:r>
            <a:r>
              <a:rPr lang="en-US" sz="1400" dirty="0" smtClean="0"/>
              <a:t> battery pack.</a:t>
            </a:r>
          </a:p>
          <a:p>
            <a:pPr lvl="1">
              <a:buFont typeface="Arial" charset="0"/>
              <a:buChar char="•"/>
            </a:pPr>
            <a:r>
              <a:rPr lang="en-US" sz="1400" dirty="0" smtClean="0"/>
              <a:t>Custom PCB which converts 12 VDC to 3.6 VDC for XBee Pro transceiver operation.</a:t>
            </a:r>
            <a:endParaRPr lang="en-US" sz="1600" dirty="0" smtClean="0"/>
          </a:p>
          <a:p>
            <a:endParaRPr lang="en-US" sz="1400" dirty="0" smtClean="0"/>
          </a:p>
        </p:txBody>
      </p:sp>
      <p:pic>
        <p:nvPicPr>
          <p:cNvPr id="4" name="Picture 3" descr="Zigbee_Ro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4419600"/>
            <a:ext cx="2895600" cy="2171700"/>
          </a:xfrm>
          <a:prstGeom prst="rect">
            <a:avLst/>
          </a:prstGeom>
        </p:spPr>
      </p:pic>
      <p:pic>
        <p:nvPicPr>
          <p:cNvPr id="5" name="Picture 4" descr="BaseStatio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1905000"/>
            <a:ext cx="31496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XBee Pro </a:t>
            </a:r>
            <a:r>
              <a:rPr lang="en-US" dirty="0" err="1" smtClean="0"/>
              <a:t>Digimesh</a:t>
            </a:r>
            <a:r>
              <a:rPr lang="en-US" dirty="0" smtClean="0"/>
              <a:t> Network: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7772400" cy="3581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000" dirty="0" smtClean="0"/>
              <a:t>The XBee Pro network is known as a Low Rate Wireless Personal Area Network (LR-WPAN), commonly referred to as a Wireless Sensor Network:</a:t>
            </a:r>
          </a:p>
          <a:p>
            <a:pPr lvl="1">
              <a:buFontTx/>
              <a:buChar char="•"/>
            </a:pPr>
            <a:r>
              <a:rPr lang="en-US" sz="2000" dirty="0" smtClean="0"/>
              <a:t>Incorporates an Ad Hoc On-Demand Distance Vector mesh routing;</a:t>
            </a:r>
          </a:p>
          <a:p>
            <a:pPr lvl="1">
              <a:buFontTx/>
              <a:buChar char="•"/>
            </a:pPr>
            <a:r>
              <a:rPr lang="en-US" sz="2000" dirty="0" smtClean="0"/>
              <a:t>Self-healing and discovery capable for network stability;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Operates in the 2.4 GHz wireless frequency band;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743200"/>
            <a:ext cx="6705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EchoCAL Software:</a:t>
            </a:r>
            <a:endParaRPr lang="en-US" sz="2000" dirty="0">
              <a:solidFill>
                <a:srgbClr val="002950"/>
              </a:solidFill>
            </a:endParaRP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Developed using JAVA </a:t>
            </a:r>
            <a:r>
              <a:rPr lang="en-US" sz="2000" dirty="0" err="1" smtClean="0">
                <a:solidFill>
                  <a:srgbClr val="002950"/>
                </a:solidFill>
              </a:rPr>
              <a:t>NetBeans</a:t>
            </a:r>
            <a:r>
              <a:rPr lang="en-US" sz="2000" dirty="0" smtClean="0">
                <a:solidFill>
                  <a:srgbClr val="002950"/>
                </a:solidFill>
              </a:rPr>
              <a:t> IDE platform;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Joystick enabled;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Location indicators;</a:t>
            </a:r>
            <a:endParaRPr lang="en-US" sz="2000" dirty="0">
              <a:solidFill>
                <a:srgbClr val="002950"/>
              </a:solidFill>
            </a:endParaRP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Programmatic sensors,</a:t>
            </a:r>
            <a:endParaRPr lang="en-US" dirty="0" smtClean="0"/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Hardware safety functions,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Automatic navigation function,</a:t>
            </a:r>
          </a:p>
          <a:p>
            <a:pPr marL="857250" lvl="1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Navigate function (Sphere locator function).</a:t>
            </a:r>
            <a:endParaRPr lang="en-US" sz="2000" dirty="0">
              <a:solidFill>
                <a:srgbClr val="002950"/>
              </a:solidFill>
            </a:endParaRPr>
          </a:p>
        </p:txBody>
      </p:sp>
      <p:pic>
        <p:nvPicPr>
          <p:cNvPr id="6" name="Picture 8" descr="https://encrypted-tbn3.gstatic.com/images?q=tbn:ANd9GcTQGKb7r1blDYQ_TjyTGOnznaGvDPi-eEWXqT-sLa2hIkuQ1LP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486400"/>
            <a:ext cx="1524000" cy="93640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90800" y="1447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262"/>
                </a:solidFill>
                <a:latin typeface="Arial Black" pitchFamily="34" charset="0"/>
              </a:rPr>
              <a:t>EchoCAL Software Interface: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1143000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262"/>
                </a:solidFill>
                <a:latin typeface="Arial Black" pitchFamily="34" charset="0"/>
              </a:rPr>
              <a:t>EchoCAL Geometry Manager Inputs:</a:t>
            </a:r>
          </a:p>
          <a:p>
            <a:pPr algn="ctr"/>
            <a:r>
              <a:rPr lang="en-US" sz="2000" dirty="0" smtClean="0">
                <a:solidFill>
                  <a:srgbClr val="007262"/>
                </a:solidFill>
                <a:latin typeface="Arial Black" pitchFamily="34" charset="0"/>
              </a:rPr>
              <a:t>(Visual Reference)</a:t>
            </a:r>
          </a:p>
        </p:txBody>
      </p:sp>
      <p:pic>
        <p:nvPicPr>
          <p:cNvPr id="3" name="Picture 2" descr="GeometryMapTop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40579"/>
            <a:ext cx="4038600" cy="3317421"/>
          </a:xfrm>
          <a:prstGeom prst="rect">
            <a:avLst/>
          </a:prstGeom>
          <a:noFill/>
        </p:spPr>
      </p:pic>
      <p:pic>
        <p:nvPicPr>
          <p:cNvPr id="4" name="Picture 4" descr="GeometryMapSideVie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209800"/>
            <a:ext cx="4473584" cy="4572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2057400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000" dirty="0" smtClean="0">
                <a:solidFill>
                  <a:srgbClr val="002950"/>
                </a:solidFill>
              </a:rPr>
              <a:t>Measurements are used to build a geometrical reference map which allows the EchoCAL system to perform accurate automated calibration sessions.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aaf_template">
  <a:themeElements>
    <a:clrScheme name="">
      <a:dk1>
        <a:srgbClr val="002950"/>
      </a:dk1>
      <a:lt1>
        <a:srgbClr val="FFFFFF"/>
      </a:lt1>
      <a:dk2>
        <a:srgbClr val="007262"/>
      </a:dk2>
      <a:lt2>
        <a:srgbClr val="808080"/>
      </a:lt2>
      <a:accent1>
        <a:srgbClr val="BBE0E3"/>
      </a:accent1>
      <a:accent2>
        <a:srgbClr val="FCDA7F"/>
      </a:accent2>
      <a:accent3>
        <a:srgbClr val="FFFFFF"/>
      </a:accent3>
      <a:accent4>
        <a:srgbClr val="002143"/>
      </a:accent4>
      <a:accent5>
        <a:srgbClr val="DAEDEF"/>
      </a:accent5>
      <a:accent6>
        <a:srgbClr val="E4C572"/>
      </a:accent6>
      <a:hlink>
        <a:srgbClr val="955F22"/>
      </a:hlink>
      <a:folHlink>
        <a:srgbClr val="99CC00"/>
      </a:folHlink>
    </a:clrScheme>
    <a:fontScheme name="noaaf_template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noaaf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af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af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af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af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af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af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af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af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af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af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af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5106</TotalTime>
  <Words>927</Words>
  <Application>Microsoft Office PowerPoint</Application>
  <PresentationFormat>On-screen Show (4:3)</PresentationFormat>
  <Paragraphs>138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noaaf_template</vt:lpstr>
      <vt:lpstr>EchoCAL: A mobile wireless calibration system for echo sounders.</vt:lpstr>
      <vt:lpstr>EchoCAL: A mobile wireless calibration system for echo sounders</vt:lpstr>
      <vt:lpstr>EchoCAL System Diagram:</vt:lpstr>
      <vt:lpstr>EchoCAL Control Box Assembly:</vt:lpstr>
      <vt:lpstr>Parallax Microcontroller Firmware:</vt:lpstr>
      <vt:lpstr>XBee Pro Base Station and Router:</vt:lpstr>
      <vt:lpstr>XBee Pro Digimesh Network: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NOAA Fisheries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NGDC Data Archiving Workshop</dc:title>
  <dc:creator>Joseph Godlewski</dc:creator>
  <cp:keywords>Data, Archival, Acoustics</cp:keywords>
  <cp:lastModifiedBy>Joseph M. Godlewski</cp:lastModifiedBy>
  <cp:revision>527</cp:revision>
  <dcterms:created xsi:type="dcterms:W3CDTF">2008-02-04T19:59:21Z</dcterms:created>
  <dcterms:modified xsi:type="dcterms:W3CDTF">2014-05-07T20:51:34Z</dcterms:modified>
</cp:coreProperties>
</file>