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0" r:id="rId3"/>
    <p:sldId id="278" r:id="rId4"/>
    <p:sldId id="257" r:id="rId5"/>
    <p:sldId id="277" r:id="rId6"/>
    <p:sldId id="279"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783580-E317-4B54-93A8-911EA7BD4C37}">
          <p14:sldIdLst>
            <p14:sldId id="256"/>
            <p14:sldId id="280"/>
            <p14:sldId id="278"/>
            <p14:sldId id="257"/>
            <p14:sldId id="277"/>
            <p14:sldId id="279"/>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127503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BEABF-CE38-472F-9464-AD1B3CA949EE}"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270155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1749910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128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255851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3840019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677595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3964509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179811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151253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204396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EBEABF-CE38-472F-9464-AD1B3CA949EE}"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271801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BEABF-CE38-472F-9464-AD1B3CA949EE}"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118686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219305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290674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FEBEABF-CE38-472F-9464-AD1B3CA949EE}" type="datetimeFigureOut">
              <a:rPr lang="en-US" smtClean="0"/>
              <a:t>11/4/2023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216748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BEABF-CE38-472F-9464-AD1B3CA949EE}"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F7D05-631B-46AE-84AF-CFD1F21A24B4}" type="slidenum">
              <a:rPr lang="en-US" smtClean="0"/>
              <a:t>‹#›</a:t>
            </a:fld>
            <a:endParaRPr lang="en-US"/>
          </a:p>
        </p:txBody>
      </p:sp>
    </p:spTree>
    <p:extLst>
      <p:ext uri="{BB962C8B-B14F-4D97-AF65-F5344CB8AC3E}">
        <p14:creationId xmlns:p14="http://schemas.microsoft.com/office/powerpoint/2010/main" val="87009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EBEABF-CE38-472F-9464-AD1B3CA949EE}" type="datetimeFigureOut">
              <a:rPr lang="en-US" smtClean="0"/>
              <a:t>11/4/2023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F7D05-631B-46AE-84AF-CFD1F21A24B4}" type="slidenum">
              <a:rPr lang="en-US" smtClean="0"/>
              <a:t>‹#›</a:t>
            </a:fld>
            <a:endParaRPr lang="en-US"/>
          </a:p>
        </p:txBody>
      </p:sp>
    </p:spTree>
    <p:extLst>
      <p:ext uri="{BB962C8B-B14F-4D97-AF65-F5344CB8AC3E}">
        <p14:creationId xmlns:p14="http://schemas.microsoft.com/office/powerpoint/2010/main" val="143772428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5C08-3053-6803-CB21-873FE24B3942}"/>
              </a:ext>
            </a:extLst>
          </p:cNvPr>
          <p:cNvSpPr>
            <a:spLocks noGrp="1"/>
          </p:cNvSpPr>
          <p:nvPr>
            <p:ph type="ctrTitle"/>
          </p:nvPr>
        </p:nvSpPr>
        <p:spPr>
          <a:xfrm>
            <a:off x="230909" y="1447800"/>
            <a:ext cx="11637818" cy="3192566"/>
          </a:xfrm>
        </p:spPr>
        <p:txBody>
          <a:bodyPr/>
          <a:lstStyle/>
          <a:p>
            <a:pPr algn="ctr"/>
            <a:r>
              <a:rPr lang="en-US" dirty="0" err="1"/>
              <a:t>Olist</a:t>
            </a:r>
            <a:r>
              <a:rPr lang="en-US" dirty="0"/>
              <a:t> </a:t>
            </a:r>
            <a:r>
              <a:rPr lang="en-US" b="0" i="0" dirty="0">
                <a:solidFill>
                  <a:srgbClr val="E0E0E1"/>
                </a:solidFill>
                <a:effectLst/>
                <a:latin typeface="HelveticaNowText-Regular"/>
              </a:rPr>
              <a:t>Payments &amp; </a:t>
            </a:r>
            <a:r>
              <a:rPr lang="en-US" b="0" i="0" dirty="0" err="1">
                <a:solidFill>
                  <a:srgbClr val="E0E0E1"/>
                </a:solidFill>
                <a:effectLst/>
                <a:latin typeface="HelveticaNowText-Regular"/>
              </a:rPr>
              <a:t>Monetisation</a:t>
            </a:r>
            <a:r>
              <a:rPr lang="en-US" dirty="0"/>
              <a:t> Analysis</a:t>
            </a:r>
          </a:p>
        </p:txBody>
      </p:sp>
      <p:sp>
        <p:nvSpPr>
          <p:cNvPr id="3" name="Subtitle 2">
            <a:extLst>
              <a:ext uri="{FF2B5EF4-FFF2-40B4-BE49-F238E27FC236}">
                <a16:creationId xmlns:a16="http://schemas.microsoft.com/office/drawing/2014/main" id="{D4A50573-EB2C-3F17-4BF7-D62796833B7F}"/>
              </a:ext>
            </a:extLst>
          </p:cNvPr>
          <p:cNvSpPr>
            <a:spLocks noGrp="1"/>
          </p:cNvSpPr>
          <p:nvPr>
            <p:ph type="subTitle" idx="1"/>
          </p:nvPr>
        </p:nvSpPr>
        <p:spPr>
          <a:xfrm>
            <a:off x="3366342" y="5996580"/>
            <a:ext cx="8825658" cy="861420"/>
          </a:xfrm>
        </p:spPr>
        <p:txBody>
          <a:bodyPr/>
          <a:lstStyle/>
          <a:p>
            <a:pPr algn="r"/>
            <a:r>
              <a:rPr lang="en-US" dirty="0"/>
              <a:t>Module 4. Sprint 3. Matas Mostauskis</a:t>
            </a:r>
          </a:p>
        </p:txBody>
      </p:sp>
    </p:spTree>
    <p:extLst>
      <p:ext uri="{BB962C8B-B14F-4D97-AF65-F5344CB8AC3E}">
        <p14:creationId xmlns:p14="http://schemas.microsoft.com/office/powerpoint/2010/main" val="236708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629265"/>
            <a:ext cx="3116690" cy="1831923"/>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Top 10 Cities by Total Revenue</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1469877"/>
            <a:ext cx="5902037" cy="2136448"/>
          </a:xfrm>
        </p:spPr>
        <p:txBody>
          <a:bodyPr vert="horz" lIns="91440" tIns="45720" rIns="91440" bIns="45720" rtlCol="0">
            <a:normAutofit/>
          </a:bodyPr>
          <a:lstStyle/>
          <a:p>
            <a:r>
              <a:rPr lang="en-US" kern="1200" dirty="0">
                <a:latin typeface="+mn-lt"/>
                <a:ea typeface="+mn-ea"/>
                <a:cs typeface="+mn-cs"/>
              </a:rPr>
              <a:t>Looking at the top 10 cities, generating the most revenue, we can see </a:t>
            </a:r>
            <a:r>
              <a:rPr lang="en-US" dirty="0">
                <a:latin typeface="+mn-lt"/>
                <a:ea typeface="+mn-ea"/>
                <a:cs typeface="+mn-cs"/>
              </a:rPr>
              <a:t>a </a:t>
            </a:r>
            <a:r>
              <a:rPr lang="en-US" kern="1200" dirty="0">
                <a:latin typeface="+mn-lt"/>
                <a:ea typeface="+mn-ea"/>
                <a:cs typeface="+mn-cs"/>
              </a:rPr>
              <a:t>stark difference between Sao Paulo and others.</a:t>
            </a:r>
          </a:p>
        </p:txBody>
      </p:sp>
      <p:pic>
        <p:nvPicPr>
          <p:cNvPr id="5" name="Picture 4" descr="A graph with blue squares&#10;&#10;Description automatically generated with medium confidence">
            <a:extLst>
              <a:ext uri="{FF2B5EF4-FFF2-40B4-BE49-F238E27FC236}">
                <a16:creationId xmlns:a16="http://schemas.microsoft.com/office/drawing/2014/main" id="{4F846D13-96B6-FD74-BDDC-7D5FFEDB2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130299"/>
            <a:ext cx="12192000" cy="2727701"/>
          </a:xfrm>
          <a:prstGeom prst="rect">
            <a:avLst/>
          </a:prstGeom>
        </p:spPr>
      </p:pic>
    </p:spTree>
    <p:extLst>
      <p:ext uri="{BB962C8B-B14F-4D97-AF65-F5344CB8AC3E}">
        <p14:creationId xmlns:p14="http://schemas.microsoft.com/office/powerpoint/2010/main" val="285075727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629265"/>
            <a:ext cx="3116690" cy="1831923"/>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Top 10 Cities by Total Orders</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811850"/>
            <a:ext cx="5902037" cy="2367185"/>
          </a:xfrm>
        </p:spPr>
        <p:txBody>
          <a:bodyPr vert="horz" lIns="91440" tIns="45720" rIns="91440" bIns="45720" rtlCol="0">
            <a:normAutofit/>
          </a:bodyPr>
          <a:lstStyle/>
          <a:p>
            <a:r>
              <a:rPr lang="en-US" kern="1200" dirty="0">
                <a:latin typeface="+mn-lt"/>
                <a:ea typeface="+mn-ea"/>
                <a:cs typeface="+mn-cs"/>
              </a:rPr>
              <a:t>We can also see, that orders data shows a similar image. Top 2 cities are Sao Paulo and </a:t>
            </a:r>
            <a:r>
              <a:rPr lang="en-US" kern="1200" dirty="0" err="1">
                <a:latin typeface="+mn-lt"/>
                <a:ea typeface="+mn-ea"/>
                <a:cs typeface="+mn-cs"/>
              </a:rPr>
              <a:t>Ibtinga</a:t>
            </a:r>
            <a:r>
              <a:rPr lang="en-US" kern="1200" dirty="0">
                <a:latin typeface="+mn-lt"/>
                <a:ea typeface="+mn-ea"/>
                <a:cs typeface="+mn-cs"/>
              </a:rPr>
              <a:t>. However, certain others, starting with Santo Andre change places, compared to top cities by revenue.</a:t>
            </a:r>
          </a:p>
        </p:txBody>
      </p:sp>
      <p:pic>
        <p:nvPicPr>
          <p:cNvPr id="6" name="Picture 5" descr="A screen shot of a graph">
            <a:extLst>
              <a:ext uri="{FF2B5EF4-FFF2-40B4-BE49-F238E27FC236}">
                <a16:creationId xmlns:a16="http://schemas.microsoft.com/office/drawing/2014/main" id="{24895399-C500-D006-13F6-4C2EE8ED7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16523"/>
            <a:ext cx="12192000" cy="2741478"/>
          </a:xfrm>
          <a:prstGeom prst="rect">
            <a:avLst/>
          </a:prstGeom>
        </p:spPr>
      </p:pic>
    </p:spTree>
    <p:extLst>
      <p:ext uri="{BB962C8B-B14F-4D97-AF65-F5344CB8AC3E}">
        <p14:creationId xmlns:p14="http://schemas.microsoft.com/office/powerpoint/2010/main" val="373582639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629265"/>
            <a:ext cx="3116690" cy="1172375"/>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States by Total Revenue</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1059678"/>
            <a:ext cx="5902037" cy="1760433"/>
          </a:xfrm>
        </p:spPr>
        <p:txBody>
          <a:bodyPr vert="horz" lIns="91440" tIns="45720" rIns="91440" bIns="45720" rtlCol="0">
            <a:normAutofit/>
          </a:bodyPr>
          <a:lstStyle/>
          <a:p>
            <a:r>
              <a:rPr lang="en-US" kern="1200" dirty="0">
                <a:latin typeface="+mn-lt"/>
                <a:ea typeface="+mn-ea"/>
                <a:cs typeface="+mn-cs"/>
              </a:rPr>
              <a:t>In terms of states by revenue, we can see how differentiated Sao Paulo is, with a very sharp drop off following it. Sao Paulo takes up more than half of the total revenue.</a:t>
            </a:r>
          </a:p>
        </p:txBody>
      </p:sp>
      <p:pic>
        <p:nvPicPr>
          <p:cNvPr id="5" name="Picture 4" descr="A white background with black text&#10;&#10;Description automatically generated">
            <a:extLst>
              <a:ext uri="{FF2B5EF4-FFF2-40B4-BE49-F238E27FC236}">
                <a16:creationId xmlns:a16="http://schemas.microsoft.com/office/drawing/2014/main" id="{44CFC699-E631-4D15-B90C-10AD7302E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8906"/>
            <a:ext cx="12192000" cy="2530545"/>
          </a:xfrm>
          <a:prstGeom prst="rect">
            <a:avLst/>
          </a:prstGeom>
        </p:spPr>
      </p:pic>
    </p:spTree>
    <p:extLst>
      <p:ext uri="{BB962C8B-B14F-4D97-AF65-F5344CB8AC3E}">
        <p14:creationId xmlns:p14="http://schemas.microsoft.com/office/powerpoint/2010/main" val="4306437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629265"/>
            <a:ext cx="3116690" cy="1172375"/>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States by Total Orders</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1451546"/>
            <a:ext cx="5902037" cy="2522247"/>
          </a:xfrm>
        </p:spPr>
        <p:txBody>
          <a:bodyPr vert="horz" lIns="91440" tIns="45720" rIns="91440" bIns="45720" rtlCol="0">
            <a:normAutofit/>
          </a:bodyPr>
          <a:lstStyle/>
          <a:p>
            <a:r>
              <a:rPr lang="en-US" kern="1200" dirty="0">
                <a:latin typeface="+mn-lt"/>
                <a:ea typeface="+mn-ea"/>
                <a:cs typeface="+mn-cs"/>
              </a:rPr>
              <a:t>Similar tendencies are seen when looking at order data. Although, here, Minas Gerais takes over Paraná, slightly. And that is also the case for some other less important states. Which indicates that revenue and orders count is not perfectly proportional.</a:t>
            </a:r>
          </a:p>
        </p:txBody>
      </p:sp>
      <p:pic>
        <p:nvPicPr>
          <p:cNvPr id="6" name="Picture 5" descr="A screenshot of a computer">
            <a:extLst>
              <a:ext uri="{FF2B5EF4-FFF2-40B4-BE49-F238E27FC236}">
                <a16:creationId xmlns:a16="http://schemas.microsoft.com/office/drawing/2014/main" id="{ABD61863-6A10-5D7D-2DFA-AEB509B0B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5754"/>
            <a:ext cx="12192000" cy="2522246"/>
          </a:xfrm>
          <a:prstGeom prst="rect">
            <a:avLst/>
          </a:prstGeom>
        </p:spPr>
      </p:pic>
    </p:spTree>
    <p:extLst>
      <p:ext uri="{BB962C8B-B14F-4D97-AF65-F5344CB8AC3E}">
        <p14:creationId xmlns:p14="http://schemas.microsoft.com/office/powerpoint/2010/main" val="260924205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629265"/>
            <a:ext cx="3116690" cy="1956917"/>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States by Average Order Value</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914400"/>
            <a:ext cx="5902037" cy="1982623"/>
          </a:xfrm>
        </p:spPr>
        <p:txBody>
          <a:bodyPr vert="horz" lIns="91440" tIns="45720" rIns="91440" bIns="45720" rtlCol="0">
            <a:normAutofit fontScale="92500" lnSpcReduction="20000"/>
          </a:bodyPr>
          <a:lstStyle/>
          <a:p>
            <a:r>
              <a:rPr lang="en-US" kern="1200" dirty="0">
                <a:latin typeface="+mn-lt"/>
                <a:ea typeface="+mn-ea"/>
                <a:cs typeface="+mn-cs"/>
              </a:rPr>
              <a:t>Looking at the average revenue per order, we can see that states like </a:t>
            </a:r>
            <a:r>
              <a:rPr lang="en-US" dirty="0" err="1"/>
              <a:t>Rondonia</a:t>
            </a:r>
            <a:r>
              <a:rPr lang="en-US" dirty="0"/>
              <a:t>, Amazona, </a:t>
            </a:r>
            <a:r>
              <a:rPr lang="en-US" dirty="0" err="1"/>
              <a:t>Paraíba</a:t>
            </a:r>
            <a:r>
              <a:rPr lang="en-US" dirty="0"/>
              <a:t>, Bahia and Pernambuco </a:t>
            </a:r>
            <a:r>
              <a:rPr lang="en-US" kern="1200" dirty="0">
                <a:latin typeface="+mn-lt"/>
                <a:ea typeface="+mn-ea"/>
                <a:cs typeface="+mn-cs"/>
              </a:rPr>
              <a:t>suddenly become much more important because their average order values outperform the overall state average – 154.46$ by more than twice. This chart is radically different than the previous two.</a:t>
            </a:r>
          </a:p>
        </p:txBody>
      </p:sp>
      <p:pic>
        <p:nvPicPr>
          <p:cNvPr id="5" name="Picture 4" descr="A graph with blue squares">
            <a:extLst>
              <a:ext uri="{FF2B5EF4-FFF2-40B4-BE49-F238E27FC236}">
                <a16:creationId xmlns:a16="http://schemas.microsoft.com/office/drawing/2014/main" id="{FB98BB66-152A-0D71-2C5A-A91A159A0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353549"/>
            <a:ext cx="12192000" cy="2504451"/>
          </a:xfrm>
          <a:prstGeom prst="rect">
            <a:avLst/>
          </a:prstGeom>
        </p:spPr>
      </p:pic>
    </p:spTree>
    <p:extLst>
      <p:ext uri="{BB962C8B-B14F-4D97-AF65-F5344CB8AC3E}">
        <p14:creationId xmlns:p14="http://schemas.microsoft.com/office/powerpoint/2010/main" val="397119587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46112" y="452718"/>
            <a:ext cx="4165580" cy="1400530"/>
          </a:xfrm>
        </p:spPr>
        <p:txBody>
          <a:bodyPr vert="horz" lIns="91440" tIns="45720" rIns="91440" bIns="45720" rtlCol="0">
            <a:normAutofit/>
          </a:bodyPr>
          <a:lstStyle/>
          <a:p>
            <a:r>
              <a:rPr lang="en-US" kern="1200">
                <a:latin typeface="+mj-lt"/>
                <a:ea typeface="+mj-ea"/>
                <a:cs typeface="+mj-cs"/>
              </a:rPr>
              <a:t>Total Payment Type Orders</a:t>
            </a:r>
          </a:p>
        </p:txBody>
      </p:sp>
      <p:sp>
        <p:nvSpPr>
          <p:cNvPr id="22" name="Freeform: Shape 21">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24"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D1770A49-B212-E49E-38F3-779BABFB4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690" y="647699"/>
            <a:ext cx="6268291" cy="2683330"/>
          </a:xfrm>
          <a:prstGeom prst="rect">
            <a:avLst/>
          </a:prstGeom>
          <a:effectLst/>
        </p:spPr>
      </p:pic>
      <p:sp>
        <p:nvSpPr>
          <p:cNvPr id="26" name="Rectangle 25">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646113" y="2052918"/>
            <a:ext cx="4165146" cy="4195481"/>
          </a:xfrm>
        </p:spPr>
        <p:txBody>
          <a:bodyPr vert="horz" lIns="91440" tIns="45720" rIns="91440" bIns="45720" rtlCol="0">
            <a:normAutofit/>
          </a:bodyPr>
          <a:lstStyle/>
          <a:p>
            <a:r>
              <a:rPr lang="en-US" kern="1200" dirty="0">
                <a:latin typeface="+mn-lt"/>
                <a:ea typeface="+mn-ea"/>
                <a:cs typeface="+mn-cs"/>
              </a:rPr>
              <a:t>We can see, that most of the orders came from credit cards, with </a:t>
            </a:r>
            <a:r>
              <a:rPr lang="en-US" kern="1200" dirty="0" err="1">
                <a:latin typeface="+mn-lt"/>
                <a:ea typeface="+mn-ea"/>
                <a:cs typeface="+mn-cs"/>
              </a:rPr>
              <a:t>boleto</a:t>
            </a:r>
            <a:r>
              <a:rPr lang="en-US" kern="1200" dirty="0">
                <a:latin typeface="+mn-lt"/>
                <a:ea typeface="+mn-ea"/>
                <a:cs typeface="+mn-cs"/>
              </a:rPr>
              <a:t> (ticket) taking </a:t>
            </a:r>
            <a:r>
              <a:rPr lang="en-US" dirty="0">
                <a:latin typeface="+mn-lt"/>
                <a:ea typeface="+mn-ea"/>
                <a:cs typeface="+mn-cs"/>
              </a:rPr>
              <a:t>far </a:t>
            </a:r>
            <a:r>
              <a:rPr lang="en-US" kern="1200" dirty="0">
                <a:latin typeface="+mn-lt"/>
                <a:ea typeface="+mn-ea"/>
                <a:cs typeface="+mn-cs"/>
              </a:rPr>
              <a:t>second place, vouchers third and debit cards the very last.</a:t>
            </a:r>
          </a:p>
        </p:txBody>
      </p:sp>
      <p:pic>
        <p:nvPicPr>
          <p:cNvPr id="8" name="Picture 7" descr="A colorful circle with text&#10;&#10;Description automatically generated">
            <a:extLst>
              <a:ext uri="{FF2B5EF4-FFF2-40B4-BE49-F238E27FC236}">
                <a16:creationId xmlns:a16="http://schemas.microsoft.com/office/drawing/2014/main" id="{8F8BB742-1E4C-E5B0-EB14-06CAC57F23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4691" y="3353353"/>
            <a:ext cx="4867564" cy="3504647"/>
          </a:xfrm>
          <a:prstGeom prst="rect">
            <a:avLst/>
          </a:prstGeom>
          <a:effectLst/>
        </p:spPr>
      </p:pic>
    </p:spTree>
    <p:extLst>
      <p:ext uri="{BB962C8B-B14F-4D97-AF65-F5344CB8AC3E}">
        <p14:creationId xmlns:p14="http://schemas.microsoft.com/office/powerpoint/2010/main" val="2308087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46112" y="452718"/>
            <a:ext cx="4165580" cy="1400530"/>
          </a:xfrm>
        </p:spPr>
        <p:txBody>
          <a:bodyPr vert="horz" lIns="91440" tIns="45720" rIns="91440" bIns="45720" rtlCol="0">
            <a:normAutofit/>
          </a:bodyPr>
          <a:lstStyle/>
          <a:p>
            <a:r>
              <a:rPr lang="en-US" kern="1200">
                <a:latin typeface="+mj-lt"/>
                <a:ea typeface="+mj-ea"/>
                <a:cs typeface="+mj-cs"/>
              </a:rPr>
              <a:t>Total Payment Type Revenue</a:t>
            </a:r>
          </a:p>
        </p:txBody>
      </p:sp>
      <p:sp>
        <p:nvSpPr>
          <p:cNvPr id="22" name="Freeform: Shape 21">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24"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descr="A screenshot of a graph&#10;&#10;Description automatically generated">
            <a:extLst>
              <a:ext uri="{FF2B5EF4-FFF2-40B4-BE49-F238E27FC236}">
                <a16:creationId xmlns:a16="http://schemas.microsoft.com/office/drawing/2014/main" id="{C743CD04-62CD-20FD-1976-1F286264C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128" y="711253"/>
            <a:ext cx="6520872" cy="2683330"/>
          </a:xfrm>
          <a:prstGeom prst="rect">
            <a:avLst/>
          </a:prstGeom>
          <a:effectLst/>
        </p:spPr>
      </p:pic>
      <p:sp>
        <p:nvSpPr>
          <p:cNvPr id="26" name="Rectangle 25">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646113" y="2052918"/>
            <a:ext cx="4165146" cy="4195481"/>
          </a:xfrm>
        </p:spPr>
        <p:txBody>
          <a:bodyPr vert="horz" lIns="91440" tIns="45720" rIns="91440" bIns="45720" rtlCol="0">
            <a:normAutofit/>
          </a:bodyPr>
          <a:lstStyle/>
          <a:p>
            <a:r>
              <a:rPr lang="en-US" kern="1200" dirty="0">
                <a:latin typeface="+mn-lt"/>
                <a:ea typeface="+mn-ea"/>
                <a:cs typeface="+mn-cs"/>
              </a:rPr>
              <a:t>Revenue by payment type is also very proportional to the order count, the biggest difference is voucher transactions being a lot less valuable than debit card transactions.</a:t>
            </a:r>
          </a:p>
        </p:txBody>
      </p:sp>
      <p:pic>
        <p:nvPicPr>
          <p:cNvPr id="8" name="Picture 7" descr="A colorful circle with different colored sections&#10;&#10;Description automatically generated with medium confidence">
            <a:extLst>
              <a:ext uri="{FF2B5EF4-FFF2-40B4-BE49-F238E27FC236}">
                <a16:creationId xmlns:a16="http://schemas.microsoft.com/office/drawing/2014/main" id="{8B82063F-8E2C-43F3-7C4E-8CBBB6451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4574" y="3502584"/>
            <a:ext cx="4580774" cy="3355418"/>
          </a:xfrm>
          <a:prstGeom prst="rect">
            <a:avLst/>
          </a:prstGeom>
          <a:effectLst/>
        </p:spPr>
      </p:pic>
    </p:spTree>
    <p:extLst>
      <p:ext uri="{BB962C8B-B14F-4D97-AF65-F5344CB8AC3E}">
        <p14:creationId xmlns:p14="http://schemas.microsoft.com/office/powerpoint/2010/main" val="1257812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3E697-89F8-2D48-B66D-3F137A4C1691}"/>
              </a:ext>
            </a:extLst>
          </p:cNvPr>
          <p:cNvSpPr>
            <a:spLocks noGrp="1"/>
          </p:cNvSpPr>
          <p:nvPr>
            <p:ph type="title"/>
          </p:nvPr>
        </p:nvSpPr>
        <p:spPr>
          <a:xfrm>
            <a:off x="648931" y="629266"/>
            <a:ext cx="4166510" cy="1622321"/>
          </a:xfrm>
        </p:spPr>
        <p:txBody>
          <a:bodyPr>
            <a:normAutofit fontScale="90000"/>
          </a:bodyPr>
          <a:lstStyle/>
          <a:p>
            <a:r>
              <a:rPr lang="en-US" dirty="0">
                <a:solidFill>
                  <a:srgbClr val="EBEBEB"/>
                </a:solidFill>
              </a:rPr>
              <a:t>Orders by Number of Items Bought</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5" name="Content Placeholder 4" descr="A table of numbers and a number&#10;&#10;Description automatically generated">
            <a:extLst>
              <a:ext uri="{FF2B5EF4-FFF2-40B4-BE49-F238E27FC236}">
                <a16:creationId xmlns:a16="http://schemas.microsoft.com/office/drawing/2014/main" id="{CB65A808-8419-3CA1-154F-5DCFDD5DD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1200005"/>
            <a:ext cx="5449889" cy="4457987"/>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2B45293E-1DED-9688-0207-0FD6BFCC1359}"/>
              </a:ext>
            </a:extLst>
          </p:cNvPr>
          <p:cNvSpPr>
            <a:spLocks noGrp="1"/>
          </p:cNvSpPr>
          <p:nvPr>
            <p:ph idx="1"/>
          </p:nvPr>
        </p:nvSpPr>
        <p:spPr>
          <a:xfrm>
            <a:off x="648931" y="2514177"/>
            <a:ext cx="4166509" cy="3709642"/>
          </a:xfrm>
        </p:spPr>
        <p:txBody>
          <a:bodyPr>
            <a:normAutofit/>
          </a:bodyPr>
          <a:lstStyle/>
          <a:p>
            <a:r>
              <a:rPr lang="en-US" dirty="0">
                <a:solidFill>
                  <a:srgbClr val="EBEBEB"/>
                </a:solidFill>
              </a:rPr>
              <a:t>We can see, that a little over 90 percent of all orders only ordered 1 item. </a:t>
            </a:r>
          </a:p>
          <a:p>
            <a:r>
              <a:rPr lang="en-US" dirty="0">
                <a:solidFill>
                  <a:srgbClr val="EBEBEB"/>
                </a:solidFill>
              </a:rPr>
              <a:t>7.6 percent ordered 2.</a:t>
            </a:r>
          </a:p>
          <a:p>
            <a:r>
              <a:rPr lang="en-US" dirty="0">
                <a:solidFill>
                  <a:srgbClr val="EBEBEB"/>
                </a:solidFill>
              </a:rPr>
              <a:t>1.34 percent ordered 3.</a:t>
            </a:r>
          </a:p>
          <a:p>
            <a:r>
              <a:rPr lang="en-US" dirty="0">
                <a:solidFill>
                  <a:srgbClr val="EBEBEB"/>
                </a:solidFill>
              </a:rPr>
              <a:t>A very sharp drop off occurs from then on.</a:t>
            </a:r>
          </a:p>
        </p:txBody>
      </p:sp>
    </p:spTree>
    <p:extLst>
      <p:ext uri="{BB962C8B-B14F-4D97-AF65-F5344CB8AC3E}">
        <p14:creationId xmlns:p14="http://schemas.microsoft.com/office/powerpoint/2010/main" val="246809304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203201"/>
            <a:ext cx="3116690" cy="2728006"/>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Payment Segments</a:t>
            </a:r>
            <a:br>
              <a:rPr lang="en-US" sz="4800" kern="1200" dirty="0">
                <a:solidFill>
                  <a:srgbClr val="EBEBEB"/>
                </a:solidFill>
                <a:latin typeface="+mj-lt"/>
                <a:ea typeface="+mj-ea"/>
                <a:cs typeface="+mj-cs"/>
              </a:rPr>
            </a:br>
            <a:r>
              <a:rPr lang="en-US" sz="4800" kern="1200" dirty="0">
                <a:solidFill>
                  <a:srgbClr val="EBEBEB"/>
                </a:solidFill>
                <a:latin typeface="+mj-lt"/>
                <a:ea typeface="+mj-ea"/>
                <a:cs typeface="+mj-cs"/>
              </a:rPr>
              <a:t>By Total Orders</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0"/>
            <a:ext cx="5902037" cy="3085032"/>
          </a:xfrm>
        </p:spPr>
        <p:txBody>
          <a:bodyPr vert="horz" lIns="91440" tIns="45720" rIns="91440" bIns="45720" rtlCol="0">
            <a:normAutofit/>
          </a:bodyPr>
          <a:lstStyle/>
          <a:p>
            <a:r>
              <a:rPr lang="en-US" kern="1200" dirty="0">
                <a:latin typeface="+mn-lt"/>
                <a:ea typeface="+mn-ea"/>
                <a:cs typeface="+mn-cs"/>
              </a:rPr>
              <a:t>Looking at payment segments, we can see that most of them tend to be around 25-50, 50-75, and  then </a:t>
            </a:r>
            <a:r>
              <a:rPr lang="en-US" dirty="0">
                <a:latin typeface="+mn-lt"/>
                <a:ea typeface="+mn-ea"/>
                <a:cs typeface="+mn-cs"/>
              </a:rPr>
              <a:t>s</a:t>
            </a:r>
            <a:r>
              <a:rPr lang="en-US" kern="1200" dirty="0">
                <a:latin typeface="+mn-lt"/>
                <a:ea typeface="+mn-ea"/>
                <a:cs typeface="+mn-cs"/>
              </a:rPr>
              <a:t>lowly drop off after the 100 dollar mark. </a:t>
            </a:r>
          </a:p>
          <a:p>
            <a:r>
              <a:rPr lang="en-US" kern="1200" dirty="0">
                <a:latin typeface="+mn-lt"/>
                <a:ea typeface="+mn-ea"/>
                <a:cs typeface="+mn-cs"/>
              </a:rPr>
              <a:t>Payments above 500 dollars, take up significantly smaller proportions</a:t>
            </a:r>
          </a:p>
        </p:txBody>
      </p:sp>
      <p:pic>
        <p:nvPicPr>
          <p:cNvPr id="5" name="Picture 4" descr="A blue and white line&#10;&#10;Description automatically generated">
            <a:extLst>
              <a:ext uri="{FF2B5EF4-FFF2-40B4-BE49-F238E27FC236}">
                <a16:creationId xmlns:a16="http://schemas.microsoft.com/office/drawing/2014/main" id="{11359F2C-C3EB-1629-35D8-E491748ED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3429001"/>
          </a:xfrm>
          <a:prstGeom prst="rect">
            <a:avLst/>
          </a:prstGeom>
        </p:spPr>
      </p:pic>
    </p:spTree>
    <p:extLst>
      <p:ext uri="{BB962C8B-B14F-4D97-AF65-F5344CB8AC3E}">
        <p14:creationId xmlns:p14="http://schemas.microsoft.com/office/powerpoint/2010/main" val="9063640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203201"/>
            <a:ext cx="3116690" cy="2574182"/>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Payment Segments</a:t>
            </a:r>
            <a:br>
              <a:rPr lang="en-US" sz="4800" kern="1200" dirty="0">
                <a:solidFill>
                  <a:srgbClr val="EBEBEB"/>
                </a:solidFill>
                <a:latin typeface="+mj-lt"/>
                <a:ea typeface="+mj-ea"/>
                <a:cs typeface="+mj-cs"/>
              </a:rPr>
            </a:br>
            <a:r>
              <a:rPr lang="en-US" sz="4800" kern="1200" dirty="0">
                <a:solidFill>
                  <a:srgbClr val="EBEBEB"/>
                </a:solidFill>
                <a:latin typeface="+mj-lt"/>
                <a:ea typeface="+mj-ea"/>
                <a:cs typeface="+mj-cs"/>
              </a:rPr>
              <a:t>By Total Revenue</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12640"/>
            <a:ext cx="5902037" cy="3115121"/>
          </a:xfrm>
        </p:spPr>
        <p:txBody>
          <a:bodyPr vert="horz" lIns="91440" tIns="45720" rIns="91440" bIns="45720" rtlCol="0">
            <a:normAutofit lnSpcReduction="10000"/>
          </a:bodyPr>
          <a:lstStyle/>
          <a:p>
            <a:r>
              <a:rPr lang="en-US" kern="1200" dirty="0">
                <a:latin typeface="+mn-lt"/>
                <a:ea typeface="+mn-ea"/>
                <a:cs typeface="+mn-cs"/>
              </a:rPr>
              <a:t>In terms of revenue generated, differences between 0-500 dollar segments are less pronounced than they are with the total orders. Higher revenues tend to make up the smaller order volumes.</a:t>
            </a:r>
          </a:p>
          <a:p>
            <a:r>
              <a:rPr lang="en-US" dirty="0">
                <a:latin typeface="+mn-lt"/>
                <a:ea typeface="+mn-ea"/>
                <a:cs typeface="+mn-cs"/>
              </a:rPr>
              <a:t>Other – the segment of any payments above 500 dollars, suddenly takes up almost 4 million dollars in revenue. A stark contrast with the amount of orders generated by this segment.</a:t>
            </a:r>
            <a:endParaRPr lang="en-US" kern="1200" dirty="0">
              <a:latin typeface="+mn-lt"/>
              <a:ea typeface="+mn-ea"/>
              <a:cs typeface="+mn-cs"/>
            </a:endParaRPr>
          </a:p>
        </p:txBody>
      </p:sp>
      <p:pic>
        <p:nvPicPr>
          <p:cNvPr id="4" name="Picture 3" descr="A graph with a blue line">
            <a:extLst>
              <a:ext uri="{FF2B5EF4-FFF2-40B4-BE49-F238E27FC236}">
                <a16:creationId xmlns:a16="http://schemas.microsoft.com/office/drawing/2014/main" id="{BD1FDEFC-3D76-13E5-7401-9AFD21D1A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205018"/>
            <a:ext cx="12192000" cy="3640342"/>
          </a:xfrm>
          <a:prstGeom prst="rect">
            <a:avLst/>
          </a:prstGeom>
        </p:spPr>
      </p:pic>
    </p:spTree>
    <p:extLst>
      <p:ext uri="{BB962C8B-B14F-4D97-AF65-F5344CB8AC3E}">
        <p14:creationId xmlns:p14="http://schemas.microsoft.com/office/powerpoint/2010/main" val="147999299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F252-27C5-23AE-948B-D6919E68EC91}"/>
              </a:ext>
            </a:extLst>
          </p:cNvPr>
          <p:cNvSpPr>
            <a:spLocks noGrp="1"/>
          </p:cNvSpPr>
          <p:nvPr>
            <p:ph type="title"/>
          </p:nvPr>
        </p:nvSpPr>
        <p:spPr>
          <a:xfrm>
            <a:off x="646111" y="1504060"/>
            <a:ext cx="9404723" cy="349188"/>
          </a:xfrm>
        </p:spPr>
        <p:txBody>
          <a:bodyPr/>
          <a:lstStyle/>
          <a:p>
            <a:pPr algn="ctr"/>
            <a:r>
              <a:rPr lang="en-US" dirty="0" err="1"/>
              <a:t>Olist</a:t>
            </a:r>
            <a:endParaRPr lang="en-US" dirty="0"/>
          </a:p>
        </p:txBody>
      </p:sp>
      <p:sp>
        <p:nvSpPr>
          <p:cNvPr id="3" name="Content Placeholder 2">
            <a:extLst>
              <a:ext uri="{FF2B5EF4-FFF2-40B4-BE49-F238E27FC236}">
                <a16:creationId xmlns:a16="http://schemas.microsoft.com/office/drawing/2014/main" id="{36D8DAFF-FD7B-A02A-3F5E-C477EC283129}"/>
              </a:ext>
            </a:extLst>
          </p:cNvPr>
          <p:cNvSpPr>
            <a:spLocks noGrp="1"/>
          </p:cNvSpPr>
          <p:nvPr>
            <p:ph idx="1"/>
          </p:nvPr>
        </p:nvSpPr>
        <p:spPr>
          <a:xfrm>
            <a:off x="1103312" y="3429000"/>
            <a:ext cx="8946541" cy="3245265"/>
          </a:xfrm>
        </p:spPr>
        <p:txBody>
          <a:bodyPr/>
          <a:lstStyle/>
          <a:p>
            <a:r>
              <a:rPr lang="en-US" dirty="0"/>
              <a:t>Today, we will be analyzing payment data of </a:t>
            </a:r>
            <a:r>
              <a:rPr lang="en-US" dirty="0" err="1"/>
              <a:t>Olist</a:t>
            </a:r>
            <a:r>
              <a:rPr lang="en-US" dirty="0"/>
              <a:t> – a Brazilian ecommerce marketplace which allows different people to sell their different goods all across Brazil.</a:t>
            </a:r>
          </a:p>
        </p:txBody>
      </p:sp>
    </p:spTree>
    <p:extLst>
      <p:ext uri="{BB962C8B-B14F-4D97-AF65-F5344CB8AC3E}">
        <p14:creationId xmlns:p14="http://schemas.microsoft.com/office/powerpoint/2010/main" val="223411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3F10-816D-B591-D420-3375ECBE4E1D}"/>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40DCABD1-B97A-AF91-1E7A-8CC8EE0A64FC}"/>
              </a:ext>
            </a:extLst>
          </p:cNvPr>
          <p:cNvSpPr>
            <a:spLocks noGrp="1"/>
          </p:cNvSpPr>
          <p:nvPr>
            <p:ph idx="1"/>
          </p:nvPr>
        </p:nvSpPr>
        <p:spPr>
          <a:xfrm>
            <a:off x="478564" y="2052918"/>
            <a:ext cx="10169496" cy="4195481"/>
          </a:xfrm>
        </p:spPr>
        <p:txBody>
          <a:bodyPr>
            <a:normAutofit fontScale="92500" lnSpcReduction="20000"/>
          </a:bodyPr>
          <a:lstStyle/>
          <a:p>
            <a:r>
              <a:rPr lang="en-US" dirty="0"/>
              <a:t>We have a roughly 2 year data, with a missing November of 2016.</a:t>
            </a:r>
          </a:p>
          <a:p>
            <a:r>
              <a:rPr lang="en-US" dirty="0"/>
              <a:t>Both the orders and the revenues rose sharply in 2017 and 2018.</a:t>
            </a:r>
          </a:p>
          <a:p>
            <a:r>
              <a:rPr lang="en-US" dirty="0"/>
              <a:t>Most of the orders and revenue came from Sao Paolo city and its state.</a:t>
            </a:r>
          </a:p>
          <a:p>
            <a:r>
              <a:rPr lang="en-US" dirty="0"/>
              <a:t>Highest average order values came from </a:t>
            </a:r>
            <a:r>
              <a:rPr lang="en-US" dirty="0" err="1"/>
              <a:t>Rondonia</a:t>
            </a:r>
            <a:r>
              <a:rPr lang="en-US" dirty="0"/>
              <a:t>, Amazona, </a:t>
            </a:r>
            <a:r>
              <a:rPr lang="en-US" dirty="0" err="1"/>
              <a:t>Paraíba</a:t>
            </a:r>
            <a:r>
              <a:rPr lang="en-US" dirty="0"/>
              <a:t>, Bahia and Pernambuco states.</a:t>
            </a:r>
          </a:p>
          <a:p>
            <a:r>
              <a:rPr lang="en-US" dirty="0"/>
              <a:t>Four total payment methods were used. Credit cards took up 3 quarters of the orders and revenues.</a:t>
            </a:r>
          </a:p>
          <a:p>
            <a:r>
              <a:rPr lang="en-US" dirty="0"/>
              <a:t>90% of orders bought one item. 7% bought 2. Sharp drop off after that.</a:t>
            </a:r>
          </a:p>
          <a:p>
            <a:r>
              <a:rPr lang="en-US" dirty="0"/>
              <a:t>Most of the payments tend to be in the 25-200 dollar segments. Very sharp drop off after that. </a:t>
            </a:r>
          </a:p>
          <a:p>
            <a:r>
              <a:rPr lang="en-US" dirty="0"/>
              <a:t>The Pareto principle can be clearly seen in the data – majority of the sales and revenue come from a minority of cities and states (Primarily Sao Paulo), by minority of people and mostly using a single payment method.</a:t>
            </a:r>
          </a:p>
        </p:txBody>
      </p:sp>
    </p:spTree>
    <p:extLst>
      <p:ext uri="{BB962C8B-B14F-4D97-AF65-F5344CB8AC3E}">
        <p14:creationId xmlns:p14="http://schemas.microsoft.com/office/powerpoint/2010/main" val="3608777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3F10-816D-B591-D420-3375ECBE4E1D}"/>
              </a:ext>
            </a:extLst>
          </p:cNvPr>
          <p:cNvSpPr>
            <a:spLocks noGrp="1"/>
          </p:cNvSpPr>
          <p:nvPr>
            <p:ph type="title"/>
          </p:nvPr>
        </p:nvSpPr>
        <p:spPr>
          <a:xfrm>
            <a:off x="646111" y="609600"/>
            <a:ext cx="9404723" cy="1243647"/>
          </a:xfrm>
        </p:spPr>
        <p:txBody>
          <a:bodyPr/>
          <a:lstStyle/>
          <a:p>
            <a:pPr algn="ctr"/>
            <a:r>
              <a:rPr lang="en-US" dirty="0"/>
              <a:t>Actionable Insights</a:t>
            </a:r>
          </a:p>
        </p:txBody>
      </p:sp>
      <p:sp>
        <p:nvSpPr>
          <p:cNvPr id="3" name="Content Placeholder 2">
            <a:extLst>
              <a:ext uri="{FF2B5EF4-FFF2-40B4-BE49-F238E27FC236}">
                <a16:creationId xmlns:a16="http://schemas.microsoft.com/office/drawing/2014/main" id="{40DCABD1-B97A-AF91-1E7A-8CC8EE0A64FC}"/>
              </a:ext>
            </a:extLst>
          </p:cNvPr>
          <p:cNvSpPr>
            <a:spLocks noGrp="1"/>
          </p:cNvSpPr>
          <p:nvPr>
            <p:ph idx="1"/>
          </p:nvPr>
        </p:nvSpPr>
        <p:spPr>
          <a:xfrm>
            <a:off x="478564" y="2052918"/>
            <a:ext cx="10169496" cy="4195481"/>
          </a:xfrm>
        </p:spPr>
        <p:txBody>
          <a:bodyPr>
            <a:normAutofit fontScale="92500" lnSpcReduction="20000"/>
          </a:bodyPr>
          <a:lstStyle/>
          <a:p>
            <a:r>
              <a:rPr lang="en-US" dirty="0"/>
              <a:t>I believe, that the company might want to focus it’s marketing in the </a:t>
            </a:r>
            <a:r>
              <a:rPr lang="en-US" dirty="0" err="1"/>
              <a:t>Rondonia</a:t>
            </a:r>
            <a:r>
              <a:rPr lang="en-US" dirty="0"/>
              <a:t>, Amazona, </a:t>
            </a:r>
            <a:r>
              <a:rPr lang="en-US" dirty="0" err="1"/>
              <a:t>Paraíba</a:t>
            </a:r>
            <a:r>
              <a:rPr lang="en-US"/>
              <a:t>, Bahia and Pernambuco states</a:t>
            </a:r>
            <a:r>
              <a:rPr lang="en-US" dirty="0"/>
              <a:t>, considering their high value orders.</a:t>
            </a:r>
          </a:p>
          <a:p>
            <a:r>
              <a:rPr lang="en-US" dirty="0"/>
              <a:t>Make sure that credit card and then ticket purchases are very easy, fast and safe to do, considering how prevalent they are.</a:t>
            </a:r>
          </a:p>
          <a:p>
            <a:r>
              <a:rPr lang="en-US" dirty="0"/>
              <a:t>Focus on marketing 25 to 200 dollar items, because the revenues and volumes are the biggest in this segment.</a:t>
            </a:r>
          </a:p>
          <a:p>
            <a:r>
              <a:rPr lang="en-US" dirty="0"/>
              <a:t>Improve incentivization of multiple item orders might be preferred, Considering that 90% of all orders only bought one item.</a:t>
            </a:r>
          </a:p>
          <a:p>
            <a:r>
              <a:rPr lang="en-US" dirty="0"/>
              <a:t>And also, do more to attract returning customers, perhaps with email marketing, social media marketing, specialized deals and so on.</a:t>
            </a:r>
          </a:p>
          <a:p>
            <a:r>
              <a:rPr lang="en-US" dirty="0"/>
              <a:t>One more extra insight – the company should do a better job at keeping its database “clean”, as some of the names and general data seems to be either missing or corrupted.</a:t>
            </a:r>
          </a:p>
          <a:p>
            <a:endParaRPr lang="en-US" dirty="0"/>
          </a:p>
        </p:txBody>
      </p:sp>
    </p:spTree>
    <p:extLst>
      <p:ext uri="{BB962C8B-B14F-4D97-AF65-F5344CB8AC3E}">
        <p14:creationId xmlns:p14="http://schemas.microsoft.com/office/powerpoint/2010/main" val="125390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894F-507A-DD6E-4EE5-2D6815D58012}"/>
              </a:ext>
            </a:extLst>
          </p:cNvPr>
          <p:cNvSpPr>
            <a:spLocks noGrp="1"/>
          </p:cNvSpPr>
          <p:nvPr>
            <p:ph type="title"/>
          </p:nvPr>
        </p:nvSpPr>
        <p:spPr>
          <a:xfrm>
            <a:off x="1" y="3033757"/>
            <a:ext cx="12192000" cy="2256089"/>
          </a:xfrm>
        </p:spPr>
        <p:txBody>
          <a:bodyPr/>
          <a:lstStyle/>
          <a:p>
            <a:pPr algn="ctr"/>
            <a:r>
              <a:rPr lang="en-US" sz="4800" dirty="0"/>
              <a:t>Thank You for Your Attention</a:t>
            </a:r>
          </a:p>
        </p:txBody>
      </p:sp>
    </p:spTree>
    <p:extLst>
      <p:ext uri="{BB962C8B-B14F-4D97-AF65-F5344CB8AC3E}">
        <p14:creationId xmlns:p14="http://schemas.microsoft.com/office/powerpoint/2010/main" val="80034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6ED7-9E5A-0BCF-4919-0EC80BEAA0AA}"/>
              </a:ext>
            </a:extLst>
          </p:cNvPr>
          <p:cNvSpPr>
            <a:spLocks noGrp="1"/>
          </p:cNvSpPr>
          <p:nvPr>
            <p:ph type="title"/>
          </p:nvPr>
        </p:nvSpPr>
        <p:spPr>
          <a:xfrm>
            <a:off x="646111" y="1204956"/>
            <a:ext cx="9404723" cy="648291"/>
          </a:xfrm>
        </p:spPr>
        <p:txBody>
          <a:bodyPr/>
          <a:lstStyle/>
          <a:p>
            <a:pPr algn="ctr"/>
            <a:r>
              <a:rPr lang="en-US" dirty="0"/>
              <a:t>Questions</a:t>
            </a:r>
          </a:p>
        </p:txBody>
      </p:sp>
      <p:sp>
        <p:nvSpPr>
          <p:cNvPr id="3" name="Content Placeholder 2">
            <a:extLst>
              <a:ext uri="{FF2B5EF4-FFF2-40B4-BE49-F238E27FC236}">
                <a16:creationId xmlns:a16="http://schemas.microsoft.com/office/drawing/2014/main" id="{C6B0F2BE-93B5-DA28-65C9-94E62100F814}"/>
              </a:ext>
            </a:extLst>
          </p:cNvPr>
          <p:cNvSpPr>
            <a:spLocks noGrp="1"/>
          </p:cNvSpPr>
          <p:nvPr>
            <p:ph idx="1"/>
          </p:nvPr>
        </p:nvSpPr>
        <p:spPr>
          <a:xfrm>
            <a:off x="1103312" y="2939753"/>
            <a:ext cx="8946541" cy="3308646"/>
          </a:xfrm>
        </p:spPr>
        <p:txBody>
          <a:bodyPr/>
          <a:lstStyle/>
          <a:p>
            <a:r>
              <a:rPr lang="en-US" dirty="0"/>
              <a:t>Before performing this payments &amp; monetization analysis of </a:t>
            </a:r>
            <a:r>
              <a:rPr lang="en-US" dirty="0" err="1"/>
              <a:t>Olist</a:t>
            </a:r>
            <a:r>
              <a:rPr lang="en-US" dirty="0"/>
              <a:t>, I have asked myself several questions that would guide my analysis:</a:t>
            </a:r>
          </a:p>
          <a:p>
            <a:pPr marL="457200" indent="-457200">
              <a:buFont typeface="+mj-lt"/>
              <a:buAutoNum type="arabicPeriod"/>
            </a:pPr>
            <a:r>
              <a:rPr lang="en-US" dirty="0"/>
              <a:t>What data am I working with? (time span, record count)</a:t>
            </a:r>
          </a:p>
          <a:p>
            <a:pPr marL="457200" indent="-457200">
              <a:buFont typeface="+mj-lt"/>
              <a:buAutoNum type="arabicPeriod"/>
            </a:pPr>
            <a:r>
              <a:rPr lang="en-US" dirty="0"/>
              <a:t>What metrics should I prioritize?</a:t>
            </a:r>
          </a:p>
          <a:p>
            <a:pPr marL="457200" indent="-457200">
              <a:buFont typeface="+mj-lt"/>
              <a:buAutoNum type="arabicPeriod"/>
            </a:pPr>
            <a:r>
              <a:rPr lang="en-US" dirty="0"/>
              <a:t>How do different variables relate to each other?</a:t>
            </a:r>
          </a:p>
          <a:p>
            <a:pPr marL="457200" indent="-457200">
              <a:buFont typeface="+mj-lt"/>
              <a:buAutoNum type="arabicPeriod"/>
            </a:pPr>
            <a:r>
              <a:rPr lang="en-US" dirty="0"/>
              <a:t>What conclusions can I draw from the data?</a:t>
            </a:r>
          </a:p>
        </p:txBody>
      </p:sp>
    </p:spTree>
    <p:extLst>
      <p:ext uri="{BB962C8B-B14F-4D97-AF65-F5344CB8AC3E}">
        <p14:creationId xmlns:p14="http://schemas.microsoft.com/office/powerpoint/2010/main" val="78366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60042" y="311921"/>
            <a:ext cx="2880828" cy="3524973"/>
          </a:xfrm>
        </p:spPr>
        <p:txBody>
          <a:bodyPr vert="horz" lIns="91440" tIns="45720" rIns="91440" bIns="45720" rtlCol="0" anchor="t">
            <a:normAutofit/>
          </a:bodyPr>
          <a:lstStyle/>
          <a:p>
            <a:pPr algn="ctr"/>
            <a:r>
              <a:rPr lang="en-US" sz="4000" kern="1200" dirty="0">
                <a:solidFill>
                  <a:srgbClr val="FFFFFF"/>
                </a:solidFill>
                <a:latin typeface="+mj-lt"/>
                <a:ea typeface="+mj-ea"/>
                <a:cs typeface="+mj-cs"/>
              </a:rPr>
              <a:t>Data</a:t>
            </a:r>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621132" y="1669950"/>
            <a:ext cx="2919738" cy="4876129"/>
          </a:xfrm>
        </p:spPr>
        <p:txBody>
          <a:bodyPr vert="horz" lIns="91440" tIns="45720" rIns="91440" bIns="45720" rtlCol="0" anchor="t">
            <a:normAutofit fontScale="85000" lnSpcReduction="20000"/>
          </a:bodyPr>
          <a:lstStyle/>
          <a:p>
            <a:r>
              <a:rPr lang="en-US" sz="2000" kern="1200" dirty="0">
                <a:solidFill>
                  <a:srgbClr val="FFFFFF"/>
                </a:solidFill>
                <a:latin typeface="+mn-lt"/>
                <a:ea typeface="+mn-ea"/>
                <a:cs typeface="+mn-cs"/>
              </a:rPr>
              <a:t>We have data that spans from 2016/09 to 2018/10.</a:t>
            </a:r>
          </a:p>
          <a:p>
            <a:r>
              <a:rPr lang="en-US" dirty="0">
                <a:solidFill>
                  <a:srgbClr val="FFFFFF"/>
                </a:solidFill>
                <a:latin typeface="+mn-lt"/>
                <a:ea typeface="+mn-ea"/>
                <a:cs typeface="+mn-cs"/>
              </a:rPr>
              <a:t>We are missing 2016/11 data and have seemingly very limited 2016/09 and 2016/12 data.</a:t>
            </a:r>
          </a:p>
          <a:p>
            <a:r>
              <a:rPr lang="en-US" dirty="0">
                <a:solidFill>
                  <a:srgbClr val="FFFFFF"/>
                </a:solidFill>
                <a:latin typeface="+mn-lt"/>
                <a:ea typeface="+mn-ea"/>
                <a:cs typeface="+mn-cs"/>
              </a:rPr>
              <a:t>2018/9 and 2018/10 also seems to be either be missing some data, or/and has corrupted data.</a:t>
            </a:r>
          </a:p>
          <a:p>
            <a:r>
              <a:rPr lang="en-US" dirty="0">
                <a:solidFill>
                  <a:srgbClr val="FFFFFF"/>
                </a:solidFill>
                <a:latin typeface="+mn-lt"/>
                <a:ea typeface="+mn-ea"/>
                <a:cs typeface="+mn-cs"/>
              </a:rPr>
              <a:t>I have, therefore, decided to cut out the 2016 and 2018 September and October data, identifying it as outlier data, which can distort my analysis.</a:t>
            </a:r>
          </a:p>
        </p:txBody>
      </p:sp>
      <p:pic>
        <p:nvPicPr>
          <p:cNvPr id="5" name="Picture 4" descr="A table with numbers and numbers&#10;&#10;Description automatically generated">
            <a:extLst>
              <a:ext uri="{FF2B5EF4-FFF2-40B4-BE49-F238E27FC236}">
                <a16:creationId xmlns:a16="http://schemas.microsoft.com/office/drawing/2014/main" id="{EBF68B17-76C4-442B-F963-36B4CB847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254" y="414624"/>
            <a:ext cx="6278248" cy="6131455"/>
          </a:xfrm>
          <a:prstGeom prst="rect">
            <a:avLst/>
          </a:prstGeom>
        </p:spPr>
      </p:pic>
      <p:sp>
        <p:nvSpPr>
          <p:cNvPr id="6" name="Content Placeholder 2">
            <a:extLst>
              <a:ext uri="{FF2B5EF4-FFF2-40B4-BE49-F238E27FC236}">
                <a16:creationId xmlns:a16="http://schemas.microsoft.com/office/drawing/2014/main" id="{40A56884-5B9E-F1FF-FA48-22F3C439C6A7}"/>
              </a:ext>
            </a:extLst>
          </p:cNvPr>
          <p:cNvSpPr txBox="1">
            <a:spLocks/>
          </p:cNvSpPr>
          <p:nvPr/>
        </p:nvSpPr>
        <p:spPr>
          <a:xfrm>
            <a:off x="3629890" y="5440217"/>
            <a:ext cx="7940977" cy="125826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solidFill>
                <a:srgbClr val="FFFFFF"/>
              </a:solidFill>
              <a:latin typeface="+mn-lt"/>
              <a:ea typeface="+mn-ea"/>
              <a:cs typeface="+mn-cs"/>
            </a:endParaRPr>
          </a:p>
        </p:txBody>
      </p:sp>
    </p:spTree>
    <p:extLst>
      <p:ext uri="{BB962C8B-B14F-4D97-AF65-F5344CB8AC3E}">
        <p14:creationId xmlns:p14="http://schemas.microsoft.com/office/powerpoint/2010/main" val="295444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60042" y="311921"/>
            <a:ext cx="2880828" cy="3524973"/>
          </a:xfrm>
        </p:spPr>
        <p:txBody>
          <a:bodyPr vert="horz" lIns="91440" tIns="45720" rIns="91440" bIns="45720" rtlCol="0" anchor="t">
            <a:normAutofit/>
          </a:bodyPr>
          <a:lstStyle/>
          <a:p>
            <a:pPr algn="ctr"/>
            <a:r>
              <a:rPr lang="en-US" sz="4000" dirty="0"/>
              <a:t>Averages</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621132" y="1669950"/>
            <a:ext cx="2919738" cy="4876129"/>
          </a:xfrm>
        </p:spPr>
        <p:txBody>
          <a:bodyPr vert="horz" lIns="91440" tIns="45720" rIns="91440" bIns="45720" rtlCol="0" anchor="t">
            <a:normAutofit lnSpcReduction="10000"/>
          </a:bodyPr>
          <a:lstStyle/>
          <a:p>
            <a:r>
              <a:rPr lang="en-US" dirty="0">
                <a:solidFill>
                  <a:srgbClr val="FFFFFF"/>
                </a:solidFill>
                <a:latin typeface="+mn-lt"/>
                <a:ea typeface="+mn-ea"/>
                <a:cs typeface="+mn-cs"/>
              </a:rPr>
              <a:t>Over this time period, the average monthly order count was 5176.</a:t>
            </a:r>
          </a:p>
          <a:p>
            <a:r>
              <a:rPr lang="en-US" dirty="0">
                <a:solidFill>
                  <a:srgbClr val="FFFFFF"/>
                </a:solidFill>
                <a:latin typeface="+mn-lt"/>
                <a:ea typeface="+mn-ea"/>
                <a:cs typeface="+mn-cs"/>
              </a:rPr>
              <a:t>Average monthly revenue was 797,224$.</a:t>
            </a:r>
          </a:p>
          <a:p>
            <a:r>
              <a:rPr lang="en-US" dirty="0">
                <a:solidFill>
                  <a:srgbClr val="FFFFFF"/>
                </a:solidFill>
                <a:latin typeface="+mn-lt"/>
                <a:ea typeface="+mn-ea"/>
                <a:cs typeface="+mn-cs"/>
              </a:rPr>
              <a:t>Average Order Value – 154.46$</a:t>
            </a:r>
          </a:p>
          <a:p>
            <a:r>
              <a:rPr lang="en-US" dirty="0">
                <a:solidFill>
                  <a:srgbClr val="FFFFFF"/>
                </a:solidFill>
                <a:latin typeface="+mn-lt"/>
                <a:ea typeface="+mn-ea"/>
                <a:cs typeface="+mn-cs"/>
              </a:rPr>
              <a:t>Differences between Average and Median values were relatively miniscule.</a:t>
            </a:r>
          </a:p>
          <a:p>
            <a:endParaRPr lang="en-US" dirty="0">
              <a:solidFill>
                <a:srgbClr val="FFFFFF"/>
              </a:solidFill>
              <a:latin typeface="+mn-lt"/>
              <a:ea typeface="+mn-ea"/>
              <a:cs typeface="+mn-cs"/>
            </a:endParaRPr>
          </a:p>
        </p:txBody>
      </p:sp>
      <p:sp>
        <p:nvSpPr>
          <p:cNvPr id="6" name="Content Placeholder 2">
            <a:extLst>
              <a:ext uri="{FF2B5EF4-FFF2-40B4-BE49-F238E27FC236}">
                <a16:creationId xmlns:a16="http://schemas.microsoft.com/office/drawing/2014/main" id="{40A56884-5B9E-F1FF-FA48-22F3C439C6A7}"/>
              </a:ext>
            </a:extLst>
          </p:cNvPr>
          <p:cNvSpPr txBox="1">
            <a:spLocks/>
          </p:cNvSpPr>
          <p:nvPr/>
        </p:nvSpPr>
        <p:spPr>
          <a:xfrm>
            <a:off x="3629890" y="5440217"/>
            <a:ext cx="7940977" cy="125826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solidFill>
                <a:srgbClr val="FFFFFF"/>
              </a:solidFill>
              <a:latin typeface="+mn-lt"/>
              <a:ea typeface="+mn-ea"/>
              <a:cs typeface="+mn-cs"/>
            </a:endParaRPr>
          </a:p>
        </p:txBody>
      </p:sp>
      <p:pic>
        <p:nvPicPr>
          <p:cNvPr id="4" name="Picture 3" descr="A screenshot of a spreadsheet&#10;&#10;Description automatically generated">
            <a:extLst>
              <a:ext uri="{FF2B5EF4-FFF2-40B4-BE49-F238E27FC236}">
                <a16:creationId xmlns:a16="http://schemas.microsoft.com/office/drawing/2014/main" id="{D58E53A4-4337-8C93-9DC8-18B7F8B2C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595" y="300400"/>
            <a:ext cx="6468926" cy="6074763"/>
          </a:xfrm>
          <a:prstGeom prst="rect">
            <a:avLst/>
          </a:prstGeom>
        </p:spPr>
      </p:pic>
    </p:spTree>
    <p:extLst>
      <p:ext uri="{BB962C8B-B14F-4D97-AF65-F5344CB8AC3E}">
        <p14:creationId xmlns:p14="http://schemas.microsoft.com/office/powerpoint/2010/main" val="224171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60042" y="311921"/>
            <a:ext cx="2880828" cy="3524973"/>
          </a:xfrm>
        </p:spPr>
        <p:txBody>
          <a:bodyPr vert="horz" lIns="91440" tIns="45720" rIns="91440" bIns="45720" rtlCol="0" anchor="t">
            <a:normAutofit/>
          </a:bodyPr>
          <a:lstStyle/>
          <a:p>
            <a:pPr algn="ctr"/>
            <a:r>
              <a:rPr lang="en-US" sz="4000" dirty="0"/>
              <a:t>KPIs</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621132" y="1669950"/>
            <a:ext cx="2919738" cy="4876129"/>
          </a:xfrm>
        </p:spPr>
        <p:txBody>
          <a:bodyPr vert="horz" lIns="91440" tIns="45720" rIns="91440" bIns="45720" rtlCol="0" anchor="t">
            <a:normAutofit/>
          </a:bodyPr>
          <a:lstStyle/>
          <a:p>
            <a:r>
              <a:rPr lang="en-US" dirty="0">
                <a:solidFill>
                  <a:srgbClr val="FFFFFF"/>
                </a:solidFill>
                <a:latin typeface="+mn-lt"/>
                <a:ea typeface="+mn-ea"/>
                <a:cs typeface="+mn-cs"/>
              </a:rPr>
              <a:t>Total Unique Users – 99440</a:t>
            </a:r>
          </a:p>
          <a:p>
            <a:r>
              <a:rPr lang="en-US" dirty="0">
                <a:solidFill>
                  <a:srgbClr val="FFFFFF"/>
                </a:solidFill>
                <a:latin typeface="+mn-lt"/>
                <a:ea typeface="+mn-ea"/>
                <a:cs typeface="+mn-cs"/>
              </a:rPr>
              <a:t>Total Payments – 103886</a:t>
            </a:r>
          </a:p>
          <a:p>
            <a:r>
              <a:rPr lang="en-US" dirty="0">
                <a:solidFill>
                  <a:srgbClr val="FFFFFF"/>
                </a:solidFill>
                <a:latin typeface="+mn-lt"/>
                <a:ea typeface="+mn-ea"/>
                <a:cs typeface="+mn-cs"/>
              </a:rPr>
              <a:t>Min Payment Value was 0$</a:t>
            </a:r>
          </a:p>
          <a:p>
            <a:r>
              <a:rPr lang="en-US" dirty="0">
                <a:solidFill>
                  <a:srgbClr val="FFFFFF"/>
                </a:solidFill>
                <a:latin typeface="+mn-lt"/>
                <a:ea typeface="+mn-ea"/>
                <a:cs typeface="+mn-cs"/>
              </a:rPr>
              <a:t>Max Payment value was 13,664$</a:t>
            </a:r>
          </a:p>
          <a:p>
            <a:r>
              <a:rPr lang="en-US" dirty="0">
                <a:solidFill>
                  <a:srgbClr val="FFFFFF"/>
                </a:solidFill>
                <a:latin typeface="+mn-lt"/>
                <a:ea typeface="+mn-ea"/>
                <a:cs typeface="+mn-cs"/>
              </a:rPr>
              <a:t>Average Transaction Value – 154.46$</a:t>
            </a:r>
          </a:p>
        </p:txBody>
      </p:sp>
      <p:sp>
        <p:nvSpPr>
          <p:cNvPr id="6" name="Content Placeholder 2">
            <a:extLst>
              <a:ext uri="{FF2B5EF4-FFF2-40B4-BE49-F238E27FC236}">
                <a16:creationId xmlns:a16="http://schemas.microsoft.com/office/drawing/2014/main" id="{40A56884-5B9E-F1FF-FA48-22F3C439C6A7}"/>
              </a:ext>
            </a:extLst>
          </p:cNvPr>
          <p:cNvSpPr txBox="1">
            <a:spLocks/>
          </p:cNvSpPr>
          <p:nvPr/>
        </p:nvSpPr>
        <p:spPr>
          <a:xfrm>
            <a:off x="3629890" y="5440217"/>
            <a:ext cx="7940977" cy="125826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en-US" dirty="0">
              <a:solidFill>
                <a:srgbClr val="FFFFFF"/>
              </a:solidFill>
              <a:latin typeface="+mn-lt"/>
              <a:ea typeface="+mn-ea"/>
              <a:cs typeface="+mn-cs"/>
            </a:endParaRPr>
          </a:p>
        </p:txBody>
      </p:sp>
      <p:pic>
        <p:nvPicPr>
          <p:cNvPr id="8" name="Picture 7">
            <a:extLst>
              <a:ext uri="{FF2B5EF4-FFF2-40B4-BE49-F238E27FC236}">
                <a16:creationId xmlns:a16="http://schemas.microsoft.com/office/drawing/2014/main" id="{E3C1073D-F55D-7DFB-FA72-49C2E7EF6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734" y="2784566"/>
            <a:ext cx="7059010" cy="400106"/>
          </a:xfrm>
          <a:prstGeom prst="rect">
            <a:avLst/>
          </a:prstGeom>
        </p:spPr>
      </p:pic>
    </p:spTree>
    <p:extLst>
      <p:ext uri="{BB962C8B-B14F-4D97-AF65-F5344CB8AC3E}">
        <p14:creationId xmlns:p14="http://schemas.microsoft.com/office/powerpoint/2010/main" val="157048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629266"/>
            <a:ext cx="3116690" cy="996334"/>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Monthly Orders</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962891"/>
            <a:ext cx="5902037" cy="1143000"/>
          </a:xfrm>
        </p:spPr>
        <p:txBody>
          <a:bodyPr vert="horz" lIns="91440" tIns="45720" rIns="91440" bIns="45720" rtlCol="0">
            <a:normAutofit/>
          </a:bodyPr>
          <a:lstStyle/>
          <a:p>
            <a:r>
              <a:rPr lang="en-US" kern="1200" dirty="0">
                <a:latin typeface="+mn-lt"/>
                <a:ea typeface="+mn-ea"/>
                <a:cs typeface="+mn-cs"/>
              </a:rPr>
              <a:t>We can clearly see that starting with 2017, the monthly orders began to sharply rise.</a:t>
            </a:r>
            <a:endParaRPr lang="en-US" dirty="0">
              <a:latin typeface="+mn-lt"/>
              <a:ea typeface="+mn-ea"/>
              <a:cs typeface="+mn-cs"/>
            </a:endParaRPr>
          </a:p>
          <a:p>
            <a:endParaRPr lang="en-US" kern="1200" dirty="0">
              <a:latin typeface="+mn-lt"/>
              <a:ea typeface="+mn-ea"/>
              <a:cs typeface="+mn-cs"/>
            </a:endParaRPr>
          </a:p>
        </p:txBody>
      </p:sp>
      <p:pic>
        <p:nvPicPr>
          <p:cNvPr id="5" name="Picture 4" descr="A blue and white bar chart">
            <a:extLst>
              <a:ext uri="{FF2B5EF4-FFF2-40B4-BE49-F238E27FC236}">
                <a16:creationId xmlns:a16="http://schemas.microsoft.com/office/drawing/2014/main" id="{C1EBB5CC-B10E-0697-873E-B640C7800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9827"/>
            <a:ext cx="12192000" cy="4108174"/>
          </a:xfrm>
          <a:prstGeom prst="rect">
            <a:avLst/>
          </a:prstGeom>
        </p:spPr>
      </p:pic>
    </p:spTree>
    <p:extLst>
      <p:ext uri="{BB962C8B-B14F-4D97-AF65-F5344CB8AC3E}">
        <p14:creationId xmlns:p14="http://schemas.microsoft.com/office/powerpoint/2010/main" val="346763636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629266"/>
            <a:ext cx="3116690" cy="996334"/>
          </a:xfrm>
        </p:spPr>
        <p:txBody>
          <a:bodyPr vert="horz" lIns="91440" tIns="45720" rIns="91440" bIns="45720" rtlCol="0" anchor="ctr">
            <a:normAutofit fontScale="90000"/>
          </a:bodyPr>
          <a:lstStyle/>
          <a:p>
            <a:r>
              <a:rPr lang="en-US" sz="4800" kern="1200" dirty="0">
                <a:solidFill>
                  <a:srgbClr val="EBEBEB"/>
                </a:solidFill>
                <a:latin typeface="+mj-lt"/>
                <a:ea typeface="+mj-ea"/>
                <a:cs typeface="+mj-cs"/>
              </a:rPr>
              <a:t>Monthly Revenue</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332509"/>
            <a:ext cx="5902037" cy="1773382"/>
          </a:xfrm>
        </p:spPr>
        <p:txBody>
          <a:bodyPr vert="horz" lIns="91440" tIns="45720" rIns="91440" bIns="45720" rtlCol="0">
            <a:normAutofit/>
          </a:bodyPr>
          <a:lstStyle/>
          <a:p>
            <a:r>
              <a:rPr lang="en-US" kern="1200" dirty="0">
                <a:latin typeface="+mn-lt"/>
                <a:ea typeface="+mn-ea"/>
                <a:cs typeface="+mn-cs"/>
              </a:rPr>
              <a:t>The revenues also began to rise starting with 2017</a:t>
            </a:r>
            <a:r>
              <a:rPr lang="en-US" dirty="0">
                <a:latin typeface="+mn-lt"/>
                <a:ea typeface="+mn-ea"/>
                <a:cs typeface="+mn-cs"/>
              </a:rPr>
              <a:t>.</a:t>
            </a:r>
          </a:p>
          <a:p>
            <a:r>
              <a:rPr lang="en-US" kern="1200" dirty="0">
                <a:latin typeface="+mn-lt"/>
                <a:ea typeface="+mn-ea"/>
                <a:cs typeface="+mn-cs"/>
              </a:rPr>
              <a:t>The order/revenue contrast is very proportional</a:t>
            </a:r>
          </a:p>
        </p:txBody>
      </p:sp>
      <p:pic>
        <p:nvPicPr>
          <p:cNvPr id="6" name="Picture 5" descr="A blue and white bar graph">
            <a:extLst>
              <a:ext uri="{FF2B5EF4-FFF2-40B4-BE49-F238E27FC236}">
                <a16:creationId xmlns:a16="http://schemas.microsoft.com/office/drawing/2014/main" id="{78EDDA03-0EC7-13C8-65DB-F9073E313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77725"/>
            <a:ext cx="12192000" cy="4080275"/>
          </a:xfrm>
          <a:prstGeom prst="rect">
            <a:avLst/>
          </a:prstGeom>
        </p:spPr>
      </p:pic>
    </p:spTree>
    <p:extLst>
      <p:ext uri="{BB962C8B-B14F-4D97-AF65-F5344CB8AC3E}">
        <p14:creationId xmlns:p14="http://schemas.microsoft.com/office/powerpoint/2010/main" val="372374059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CC106-0C45-D23D-1927-CCB20600B9C3}"/>
              </a:ext>
            </a:extLst>
          </p:cNvPr>
          <p:cNvSpPr>
            <a:spLocks noGrp="1"/>
          </p:cNvSpPr>
          <p:nvPr>
            <p:ph type="title"/>
          </p:nvPr>
        </p:nvSpPr>
        <p:spPr>
          <a:xfrm>
            <a:off x="635223" y="629265"/>
            <a:ext cx="3116690" cy="1661007"/>
          </a:xfrm>
        </p:spPr>
        <p:txBody>
          <a:bodyPr vert="horz" lIns="91440" tIns="45720" rIns="91440" bIns="45720" rtlCol="0" anchor="ctr">
            <a:noAutofit/>
          </a:bodyPr>
          <a:lstStyle/>
          <a:p>
            <a:r>
              <a:rPr lang="en-US" sz="3600" kern="1200" dirty="0">
                <a:solidFill>
                  <a:srgbClr val="EBEBEB"/>
                </a:solidFill>
                <a:latin typeface="+mj-lt"/>
                <a:ea typeface="+mj-ea"/>
                <a:cs typeface="+mj-cs"/>
              </a:rPr>
              <a:t>Average Monthly Order Revenue</a:t>
            </a:r>
          </a:p>
        </p:txBody>
      </p:sp>
      <p:sp>
        <p:nvSpPr>
          <p:cNvPr id="13"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7" name="Rectangle 16">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79441BD-F44C-7022-627E-029DBCD884C8}"/>
              </a:ext>
            </a:extLst>
          </p:cNvPr>
          <p:cNvSpPr>
            <a:spLocks noGrp="1"/>
          </p:cNvSpPr>
          <p:nvPr>
            <p:ph idx="1"/>
          </p:nvPr>
        </p:nvSpPr>
        <p:spPr>
          <a:xfrm>
            <a:off x="4276436" y="332509"/>
            <a:ext cx="6161375" cy="2649972"/>
          </a:xfrm>
        </p:spPr>
        <p:txBody>
          <a:bodyPr vert="horz" lIns="91440" tIns="45720" rIns="91440" bIns="45720" rtlCol="0">
            <a:normAutofit/>
          </a:bodyPr>
          <a:lstStyle/>
          <a:p>
            <a:r>
              <a:rPr lang="en-US" kern="1200" dirty="0">
                <a:latin typeface="+mn-lt"/>
                <a:ea typeface="+mn-ea"/>
                <a:cs typeface="+mn-cs"/>
              </a:rPr>
              <a:t>The average order value for each month is very similar across the data, except for 2016-09, 2016-12 – they are significantly lower, but we are working with very limited data.</a:t>
            </a:r>
          </a:p>
          <a:p>
            <a:r>
              <a:rPr lang="en-US" kern="1200" dirty="0">
                <a:latin typeface="+mn-lt"/>
                <a:ea typeface="+mn-ea"/>
                <a:cs typeface="+mn-cs"/>
              </a:rPr>
              <a:t>In 2018-9, the average order value was almost twice as valuable as it was in the most other months.</a:t>
            </a:r>
          </a:p>
        </p:txBody>
      </p:sp>
      <p:pic>
        <p:nvPicPr>
          <p:cNvPr id="5" name="Picture 4" descr="A blue and white text box">
            <a:extLst>
              <a:ext uri="{FF2B5EF4-FFF2-40B4-BE49-F238E27FC236}">
                <a16:creationId xmlns:a16="http://schemas.microsoft.com/office/drawing/2014/main" id="{D36EC863-F36D-E433-A8CA-022BD7D80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3776"/>
            <a:ext cx="12192000" cy="4094224"/>
          </a:xfrm>
          <a:prstGeom prst="rect">
            <a:avLst/>
          </a:prstGeom>
        </p:spPr>
      </p:pic>
    </p:spTree>
    <p:extLst>
      <p:ext uri="{BB962C8B-B14F-4D97-AF65-F5344CB8AC3E}">
        <p14:creationId xmlns:p14="http://schemas.microsoft.com/office/powerpoint/2010/main" val="143555824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324</TotalTime>
  <Words>1132</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HelveticaNowText-Regular</vt:lpstr>
      <vt:lpstr>Wingdings 3</vt:lpstr>
      <vt:lpstr>Ion</vt:lpstr>
      <vt:lpstr>Olist Payments &amp; Monetisation Analysis</vt:lpstr>
      <vt:lpstr>Olist</vt:lpstr>
      <vt:lpstr>Questions</vt:lpstr>
      <vt:lpstr>Data</vt:lpstr>
      <vt:lpstr>Averages</vt:lpstr>
      <vt:lpstr>KPIs</vt:lpstr>
      <vt:lpstr>Monthly Orders</vt:lpstr>
      <vt:lpstr>Monthly Revenue</vt:lpstr>
      <vt:lpstr>Average Monthly Order Revenue</vt:lpstr>
      <vt:lpstr>Top 10 Cities by Total Revenue</vt:lpstr>
      <vt:lpstr>Top 10 Cities by Total Orders</vt:lpstr>
      <vt:lpstr>States by Total Revenue</vt:lpstr>
      <vt:lpstr>States by Total Orders</vt:lpstr>
      <vt:lpstr>States by Average Order Value</vt:lpstr>
      <vt:lpstr>Total Payment Type Orders</vt:lpstr>
      <vt:lpstr>Total Payment Type Revenue</vt:lpstr>
      <vt:lpstr>Orders by Number of Items Bought</vt:lpstr>
      <vt:lpstr>Payment Segments By Total Orders</vt:lpstr>
      <vt:lpstr>Payment Segments By Total Revenue</vt:lpstr>
      <vt:lpstr>Conclusion</vt:lpstr>
      <vt:lpstr>Actionable Insights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Olyst Payments Analysis</dc:title>
  <dc:creator>Matas Mostauskis</dc:creator>
  <cp:lastModifiedBy>Matas Mostauskis</cp:lastModifiedBy>
  <cp:revision>16</cp:revision>
  <dcterms:created xsi:type="dcterms:W3CDTF">2023-11-02T21:10:52Z</dcterms:created>
  <dcterms:modified xsi:type="dcterms:W3CDTF">2023-11-04T12:58:48Z</dcterms:modified>
</cp:coreProperties>
</file>