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8" autoAdjust="0"/>
    <p:restoredTop sz="94682"/>
  </p:normalViewPr>
  <p:slideViewPr>
    <p:cSldViewPr snapToGrid="0">
      <p:cViewPr varScale="1">
        <p:scale>
          <a:sx n="118" d="100"/>
          <a:sy n="118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AD895-47FD-4B79-9F01-5C2AE4D26677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14B09-8F26-4099-8743-E116B2D001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6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14B09-8F26-4099-8743-E116B2D001F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1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9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9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6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9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07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6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4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52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63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2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2C3E-78B6-414F-A659-3D66501DC640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7A40-C040-4341-8A93-CFDE1FDD9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31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madou.mbodj@ansd.s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58437" y="2745177"/>
            <a:ext cx="96454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latin typeface="Candara" panose="020E0502030303020204" pitchFamily="34" charset="0"/>
              </a:rPr>
              <a:t>Mamadou </a:t>
            </a:r>
            <a:r>
              <a:rPr lang="fr-CA" sz="2400" dirty="0" err="1">
                <a:latin typeface="Candara" panose="020E0502030303020204" pitchFamily="34" charset="0"/>
              </a:rPr>
              <a:t>Mbodj</a:t>
            </a:r>
            <a:r>
              <a:rPr lang="fr-CA" sz="2400" dirty="0">
                <a:latin typeface="Candara" panose="020E0502030303020204" pitchFamily="34" charset="0"/>
              </a:rPr>
              <a:t>, Septembre 2024</a:t>
            </a:r>
          </a:p>
          <a:p>
            <a:pPr algn="ctr"/>
            <a:r>
              <a:rPr lang="fr-CA" sz="2000" dirty="0">
                <a:latin typeface="Candara" panose="020E0502030303020204" pitchFamily="34" charset="0"/>
              </a:rPr>
              <a:t>Contact : </a:t>
            </a:r>
            <a:r>
              <a:rPr lang="fr-CA" sz="2000" dirty="0">
                <a:latin typeface="Candara" panose="020E0502030303020204" pitchFamily="34" charset="0"/>
                <a:hlinkClick r:id="rId3"/>
              </a:rPr>
              <a:t>mamadou.mbodj@ansd.sn</a:t>
            </a:r>
            <a:r>
              <a:rPr lang="fr-CA" sz="2000" dirty="0">
                <a:latin typeface="Candara" panose="020E0502030303020204" pitchFamily="34" charset="0"/>
              </a:rPr>
              <a:t> </a:t>
            </a:r>
          </a:p>
          <a:p>
            <a:pPr algn="ctr"/>
            <a:endParaRPr lang="fr-CA" sz="2000" dirty="0">
              <a:latin typeface="Candara" panose="020E0502030303020204" pitchFamily="34" charset="0"/>
            </a:endParaRPr>
          </a:p>
          <a:p>
            <a:pPr algn="ctr"/>
            <a:r>
              <a:rPr lang="fr-CA" sz="2000" b="1" dirty="0">
                <a:latin typeface="Candara" panose="020E0502030303020204" pitchFamily="34" charset="0"/>
              </a:rPr>
              <a:t>Cours : Traitement de données</a:t>
            </a:r>
          </a:p>
          <a:p>
            <a:pPr algn="ctr"/>
            <a:endParaRPr lang="fr-CA" sz="2000" dirty="0">
              <a:latin typeface="Candara" panose="020E0502030303020204" pitchFamily="34" charset="0"/>
            </a:endParaRPr>
          </a:p>
          <a:p>
            <a:pPr algn="ctr"/>
            <a:r>
              <a:rPr lang="fr-CA" sz="2000" dirty="0">
                <a:latin typeface="Candara" panose="020E0502030303020204" pitchFamily="34" charset="0"/>
              </a:rPr>
              <a:t>(ENSAE 2024)</a:t>
            </a:r>
          </a:p>
          <a:p>
            <a:pPr algn="ctr"/>
            <a:r>
              <a:rPr lang="fr-CA" sz="2000" dirty="0"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fr-CA" sz="2000" dirty="0">
                <a:latin typeface="Candara" panose="020E0502030303020204" pitchFamily="34" charset="0"/>
              </a:rPr>
              <a:t>Classe : ISE 3</a:t>
            </a:r>
          </a:p>
          <a:p>
            <a:pPr algn="ctr"/>
            <a:endParaRPr lang="fr-FR" sz="2000" dirty="0">
              <a:latin typeface="Candara" panose="020E0502030303020204" pitchFamily="34" charset="0"/>
            </a:endParaRPr>
          </a:p>
        </p:txBody>
      </p:sp>
      <p:pic>
        <p:nvPicPr>
          <p:cNvPr id="3074" name="Picture 2" descr="Résultat d’images pour ans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927" y="5703965"/>
            <a:ext cx="1110341" cy="9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9331" y="-18000"/>
            <a:ext cx="720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47488" y="-18000"/>
            <a:ext cx="204738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88383" y="-18000"/>
            <a:ext cx="421042" cy="68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97B54-63BC-746B-F34A-26DACE656FAC}"/>
              </a:ext>
            </a:extLst>
          </p:cNvPr>
          <p:cNvSpPr/>
          <p:nvPr/>
        </p:nvSpPr>
        <p:spPr>
          <a:xfrm>
            <a:off x="1961631" y="1160072"/>
            <a:ext cx="8268738" cy="122658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Candara" panose="020E0502030303020204" pitchFamily="34" charset="0"/>
              </a:rPr>
              <a:t>Introduction au traitement de données – partie 1</a:t>
            </a:r>
          </a:p>
        </p:txBody>
      </p:sp>
      <p:pic>
        <p:nvPicPr>
          <p:cNvPr id="5" name="Picture 2" descr="Accueil | ENSAE">
            <a:extLst>
              <a:ext uri="{FF2B5EF4-FFF2-40B4-BE49-F238E27FC236}">
                <a16:creationId xmlns:a16="http://schemas.microsoft.com/office/drawing/2014/main" id="{05E8B9F9-A63C-56D1-6BAD-F723DD66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4" y="5658246"/>
            <a:ext cx="1110341" cy="104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31" y="-18000"/>
            <a:ext cx="720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488" y="-18000"/>
            <a:ext cx="204738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8383" y="-18000"/>
            <a:ext cx="421042" cy="68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09425" y="255639"/>
            <a:ext cx="593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ndara" panose="020E0502030303020204" pitchFamily="34" charset="0"/>
              </a:rPr>
              <a:t>Plan du cours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425" y="794695"/>
            <a:ext cx="766916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375204" y="0"/>
            <a:ext cx="89209" cy="57223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/>
          <p:cNvSpPr/>
          <p:nvPr/>
        </p:nvSpPr>
        <p:spPr>
          <a:xfrm>
            <a:off x="10952414" y="378296"/>
            <a:ext cx="924235" cy="92423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37778-31AE-D149-36C0-F06480148623}"/>
              </a:ext>
            </a:extLst>
          </p:cNvPr>
          <p:cNvSpPr txBox="1"/>
          <p:nvPr/>
        </p:nvSpPr>
        <p:spPr>
          <a:xfrm>
            <a:off x="1031666" y="1460663"/>
            <a:ext cx="96454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Présentations, objectifs et attentes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Chapitres et plan du cours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Organisation du cours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Prérequis et outils à maitriser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Évaluations et projets du cours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9600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31" y="-18000"/>
            <a:ext cx="720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488" y="-18000"/>
            <a:ext cx="204738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8383" y="-18000"/>
            <a:ext cx="421042" cy="68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09425" y="255639"/>
            <a:ext cx="593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ndara" panose="020E0502030303020204" pitchFamily="34" charset="0"/>
              </a:rPr>
              <a:t>1. Présentations, objectifs et attentes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425" y="794695"/>
            <a:ext cx="766916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375204" y="0"/>
            <a:ext cx="89209" cy="57223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/>
          <p:cNvSpPr/>
          <p:nvPr/>
        </p:nvSpPr>
        <p:spPr>
          <a:xfrm>
            <a:off x="10952414" y="378296"/>
            <a:ext cx="924235" cy="92423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37778-31AE-D149-36C0-F06480148623}"/>
              </a:ext>
            </a:extLst>
          </p:cNvPr>
          <p:cNvSpPr txBox="1"/>
          <p:nvPr/>
        </p:nvSpPr>
        <p:spPr>
          <a:xfrm>
            <a:off x="1031665" y="1242949"/>
            <a:ext cx="102132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fr-FR" sz="2000" dirty="0">
                <a:latin typeface="Candara" panose="020E0502030303020204" pitchFamily="34" charset="0"/>
              </a:rPr>
              <a:t>Qui suis-je ?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fr-FR" sz="2000" dirty="0">
              <a:latin typeface="Candara" panose="020E0502030303020204" pitchFamily="34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fr-FR" sz="2000" dirty="0">
                <a:latin typeface="Candara" panose="020E0502030303020204" pitchFamily="34" charset="0"/>
              </a:rPr>
              <a:t>Qui êtes-vous ?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fr-FR" sz="2000" dirty="0">
              <a:latin typeface="Candara" panose="020E0502030303020204" pitchFamily="34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fr-FR" sz="2000" dirty="0">
                <a:latin typeface="Candara" panose="020E0502030303020204" pitchFamily="34" charset="0"/>
              </a:rPr>
              <a:t>Objectif du cours :</a:t>
            </a:r>
          </a:p>
          <a:p>
            <a:pPr lvl="1" algn="just"/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Fournir aux étudiants une compréhension approfondie des techniques et outils nécessaires pour le traitement efficace des données (enquêtes, recensement et autres sources). À l'issue de ce cours, les étudiants doivent être capables de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Charger, nettoyer et préparer des données 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Appliquer des techniques graphiques et analytiques de diagnostic et de correction de données 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Appliquer les corrections appropriées pour des estimations, modélisations, etc.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Mener de bout en bout un exercice de traitement de données collectées par enquête, recensement ou autres sources.</a:t>
            </a:r>
            <a:endParaRPr lang="fr-FR" sz="2000" dirty="0">
              <a:latin typeface="Candara" panose="020E0502030303020204" pitchFamily="34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endParaRPr lang="fr-FR" sz="2000" dirty="0">
              <a:latin typeface="Candara" panose="020E0502030303020204" pitchFamily="34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fr-FR" sz="2000" dirty="0">
                <a:latin typeface="Candara" panose="020E0502030303020204" pitchFamily="34" charset="0"/>
              </a:rPr>
              <a:t>Vos attentes ?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fr-FR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3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31" y="-18000"/>
            <a:ext cx="720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488" y="-18000"/>
            <a:ext cx="204738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8383" y="-18000"/>
            <a:ext cx="421042" cy="68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09425" y="794695"/>
            <a:ext cx="766916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375204" y="0"/>
            <a:ext cx="89209" cy="57223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/>
          <p:cNvSpPr/>
          <p:nvPr/>
        </p:nvSpPr>
        <p:spPr>
          <a:xfrm>
            <a:off x="10952414" y="378296"/>
            <a:ext cx="924235" cy="92423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4701A4-7A37-53DF-D24A-4371C8779C21}"/>
              </a:ext>
            </a:extLst>
          </p:cNvPr>
          <p:cNvSpPr txBox="1"/>
          <p:nvPr/>
        </p:nvSpPr>
        <p:spPr>
          <a:xfrm>
            <a:off x="809425" y="255639"/>
            <a:ext cx="593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ndara" panose="020E0502030303020204" pitchFamily="34" charset="0"/>
              </a:rPr>
              <a:t>2. Chapitres et plan du cours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08DDF2-3237-55CB-4766-C71C28201796}"/>
              </a:ext>
            </a:extLst>
          </p:cNvPr>
          <p:cNvSpPr txBox="1"/>
          <p:nvPr/>
        </p:nvSpPr>
        <p:spPr>
          <a:xfrm>
            <a:off x="1031666" y="1264716"/>
            <a:ext cx="96454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Introduction au traitement de données – partie 1 &amp; 2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Manipulation de données avec R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Méthodes de gestion de données</a:t>
            </a:r>
          </a:p>
          <a:p>
            <a:pPr marL="457200" indent="-457200">
              <a:buFontTx/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Non-réponse totale et Non-réponse partielle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Techniques avancées d’imputation de données</a:t>
            </a:r>
          </a:p>
          <a:p>
            <a:pPr marL="457200" indent="-457200">
              <a:buAutoNum type="arabicPeriod"/>
            </a:pPr>
            <a:endParaRPr lang="fr-FR" sz="24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fr-FR" sz="2400" dirty="0">
                <a:latin typeface="Candara" panose="020E0502030303020204" pitchFamily="34" charset="0"/>
              </a:rPr>
              <a:t>Applications de méthodes avancées</a:t>
            </a:r>
          </a:p>
        </p:txBody>
      </p:sp>
    </p:spTree>
    <p:extLst>
      <p:ext uri="{BB962C8B-B14F-4D97-AF65-F5344CB8AC3E}">
        <p14:creationId xmlns:p14="http://schemas.microsoft.com/office/powerpoint/2010/main" val="228294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31" y="-18000"/>
            <a:ext cx="720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488" y="-18000"/>
            <a:ext cx="204738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8383" y="-18000"/>
            <a:ext cx="421042" cy="68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09425" y="794695"/>
            <a:ext cx="766916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375204" y="0"/>
            <a:ext cx="89209" cy="57223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/>
          <p:cNvSpPr/>
          <p:nvPr/>
        </p:nvSpPr>
        <p:spPr>
          <a:xfrm>
            <a:off x="10952414" y="378296"/>
            <a:ext cx="924235" cy="92423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4701A4-7A37-53DF-D24A-4371C8779C21}"/>
              </a:ext>
            </a:extLst>
          </p:cNvPr>
          <p:cNvSpPr txBox="1"/>
          <p:nvPr/>
        </p:nvSpPr>
        <p:spPr>
          <a:xfrm>
            <a:off x="809425" y="255639"/>
            <a:ext cx="593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ndara" panose="020E0502030303020204" pitchFamily="34" charset="0"/>
              </a:rPr>
              <a:t>3. Organisation du cours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08DDF2-3237-55CB-4766-C71C28201796}"/>
              </a:ext>
            </a:extLst>
          </p:cNvPr>
          <p:cNvSpPr txBox="1"/>
          <p:nvPr/>
        </p:nvSpPr>
        <p:spPr>
          <a:xfrm>
            <a:off x="1238239" y="1302531"/>
            <a:ext cx="634884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Candara" panose="020E0502030303020204" pitchFamily="34" charset="0"/>
              </a:rPr>
              <a:t>Ressources du cours disponibles sur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Données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Notebooks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ndara" panose="020E0502030303020204" pitchFamily="34" charset="0"/>
              </a:rPr>
              <a:t>Projects</a:t>
            </a:r>
            <a:endParaRPr lang="fr-FR" sz="240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Reading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Slides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ndara" panose="020E0502030303020204" pitchFamily="34" charset="0"/>
              </a:rPr>
              <a:t>ReadMe</a:t>
            </a:r>
            <a:endParaRPr lang="fr-FR" sz="240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ndara" panose="020E0502030303020204" pitchFamily="34" charset="0"/>
              </a:rPr>
              <a:t>Requirements</a:t>
            </a:r>
            <a:endParaRPr lang="fr-FR" sz="2400" dirty="0">
              <a:latin typeface="Candara" panose="020E0502030303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18B112-A831-8A50-C0EC-BCFA0B0C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77" y="1942923"/>
            <a:ext cx="2293329" cy="29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31" y="-18000"/>
            <a:ext cx="720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488" y="-18000"/>
            <a:ext cx="204738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8383" y="-18000"/>
            <a:ext cx="421042" cy="68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09425" y="794695"/>
            <a:ext cx="766916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375204" y="0"/>
            <a:ext cx="89209" cy="57223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/>
          <p:cNvSpPr/>
          <p:nvPr/>
        </p:nvSpPr>
        <p:spPr>
          <a:xfrm>
            <a:off x="10952414" y="378296"/>
            <a:ext cx="924235" cy="92423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4701A4-7A37-53DF-D24A-4371C8779C21}"/>
              </a:ext>
            </a:extLst>
          </p:cNvPr>
          <p:cNvSpPr txBox="1"/>
          <p:nvPr/>
        </p:nvSpPr>
        <p:spPr>
          <a:xfrm>
            <a:off x="809425" y="255639"/>
            <a:ext cx="593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ndara" panose="020E0502030303020204" pitchFamily="34" charset="0"/>
              </a:rPr>
              <a:t>4. Prérequis et outils à maitriser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08DDF2-3237-55CB-4766-C71C28201796}"/>
              </a:ext>
            </a:extLst>
          </p:cNvPr>
          <p:cNvSpPr txBox="1"/>
          <p:nvPr/>
        </p:nvSpPr>
        <p:spPr>
          <a:xfrm>
            <a:off x="1203829" y="1068812"/>
            <a:ext cx="9714176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Maitriser les concepts de base de manipulation de données (</a:t>
            </a:r>
            <a:r>
              <a:rPr lang="fr-FR" sz="2400" dirty="0" err="1">
                <a:latin typeface="Candara" panose="020E0502030303020204" pitchFamily="34" charset="0"/>
              </a:rPr>
              <a:t>outliers</a:t>
            </a:r>
            <a:r>
              <a:rPr lang="fr-FR" sz="2400" dirty="0">
                <a:latin typeface="Candara" panose="020E0502030303020204" pitchFamily="34" charset="0"/>
              </a:rPr>
              <a:t>, NA, tabulation, algorithmique et programmation, etc.)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Maitriser les techniques de sondage et d’estimation (pondération, probabilité d’inclusion, estimation ponctuelle et par intervalle, test d’hypothèses, méthodes de rééchantillonnage, etc.)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Maitriser les techniques de statistique descriptive et de visualisation de données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Savoir coder avec R et Python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Savoir utiliser GitHub (optionnel)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3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31" y="-18000"/>
            <a:ext cx="720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488" y="-18000"/>
            <a:ext cx="204738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8383" y="-18000"/>
            <a:ext cx="421042" cy="68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09425" y="794695"/>
            <a:ext cx="766916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375204" y="0"/>
            <a:ext cx="89209" cy="57223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/>
          <p:cNvSpPr/>
          <p:nvPr/>
        </p:nvSpPr>
        <p:spPr>
          <a:xfrm>
            <a:off x="10952414" y="378296"/>
            <a:ext cx="924235" cy="92423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ndara" panose="020E0502030303020204" pitchFamily="34" charset="0"/>
              </a:rPr>
              <a:t>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4701A4-7A37-53DF-D24A-4371C8779C21}"/>
              </a:ext>
            </a:extLst>
          </p:cNvPr>
          <p:cNvSpPr txBox="1"/>
          <p:nvPr/>
        </p:nvSpPr>
        <p:spPr>
          <a:xfrm>
            <a:off x="809425" y="255639"/>
            <a:ext cx="593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ndara" panose="020E0502030303020204" pitchFamily="34" charset="0"/>
              </a:rPr>
              <a:t>5. Évaluations et projets du cours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08DDF2-3237-55CB-4766-C71C28201796}"/>
              </a:ext>
            </a:extLst>
          </p:cNvPr>
          <p:cNvSpPr txBox="1"/>
          <p:nvPr/>
        </p:nvSpPr>
        <p:spPr>
          <a:xfrm>
            <a:off x="1023831" y="1547784"/>
            <a:ext cx="9714176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Évaluation mi-parcours et évaluation finale (par écrit)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Deux mini-projets et un projet final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« </a:t>
            </a:r>
            <a:r>
              <a:rPr lang="fr-FR" sz="2400" dirty="0" err="1">
                <a:latin typeface="Candara" panose="020E0502030303020204" pitchFamily="34" charset="0"/>
              </a:rPr>
              <a:t>Randoms</a:t>
            </a:r>
            <a:r>
              <a:rPr lang="fr-FR" sz="2400" dirty="0">
                <a:latin typeface="Candara" panose="020E0502030303020204" pitchFamily="34" charset="0"/>
              </a:rPr>
              <a:t> » mini-évaluations (10 à 20 </a:t>
            </a:r>
            <a:r>
              <a:rPr lang="fr-FR" sz="2400" dirty="0" err="1">
                <a:latin typeface="Candara" panose="020E0502030303020204" pitchFamily="34" charset="0"/>
              </a:rPr>
              <a:t>mns</a:t>
            </a:r>
            <a:r>
              <a:rPr lang="fr-FR" sz="2400" dirty="0">
                <a:latin typeface="Candara" panose="020E05020303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37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31" y="-18000"/>
            <a:ext cx="72000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488" y="-18000"/>
            <a:ext cx="204738" cy="68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8383" y="-18000"/>
            <a:ext cx="421042" cy="68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09425" y="794695"/>
            <a:ext cx="7669161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375204" y="0"/>
            <a:ext cx="89209" cy="572237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/>
          <p:cNvSpPr/>
          <p:nvPr/>
        </p:nvSpPr>
        <p:spPr>
          <a:xfrm>
            <a:off x="10952414" y="378296"/>
            <a:ext cx="924235" cy="924235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Candara" panose="020E0502030303020204" pitchFamily="34" charset="0"/>
              </a:rPr>
              <a:t>7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4701A4-7A37-53DF-D24A-4371C8779C21}"/>
              </a:ext>
            </a:extLst>
          </p:cNvPr>
          <p:cNvSpPr txBox="1"/>
          <p:nvPr/>
        </p:nvSpPr>
        <p:spPr>
          <a:xfrm>
            <a:off x="809425" y="255639"/>
            <a:ext cx="593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ndara" panose="020E0502030303020204" pitchFamily="34" charset="0"/>
              </a:rPr>
              <a:t>6. À vos questions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08DDF2-3237-55CB-4766-C71C28201796}"/>
              </a:ext>
            </a:extLst>
          </p:cNvPr>
          <p:cNvSpPr txBox="1"/>
          <p:nvPr/>
        </p:nvSpPr>
        <p:spPr>
          <a:xfrm>
            <a:off x="3652444" y="1302531"/>
            <a:ext cx="4887112" cy="318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fr-FR" sz="6600" dirty="0">
                <a:latin typeface="Candara" panose="020E0502030303020204" pitchFamily="34" charset="0"/>
              </a:rPr>
              <a:t>Q &amp; A</a:t>
            </a:r>
          </a:p>
          <a:p>
            <a:pPr lvl="1" algn="ctr">
              <a:lnSpc>
                <a:spcPct val="200000"/>
              </a:lnSpc>
            </a:pPr>
            <a:r>
              <a:rPr lang="fr-FR" sz="4000" dirty="0">
                <a:latin typeface="Candara" panose="020E0502030303020204" pitchFamily="34" charset="0"/>
              </a:rPr>
              <a:t>Fin du cours</a:t>
            </a:r>
          </a:p>
        </p:txBody>
      </p:sp>
    </p:spTree>
    <p:extLst>
      <p:ext uri="{BB962C8B-B14F-4D97-AF65-F5344CB8AC3E}">
        <p14:creationId xmlns:p14="http://schemas.microsoft.com/office/powerpoint/2010/main" val="2594599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21474</TotalTime>
  <Words>367</Words>
  <Application>Microsoft Macintosh PowerPoint</Application>
  <PresentationFormat>Grand écran</PresentationFormat>
  <Paragraphs>76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Mamadou Mbodj</dc:creator>
  <cp:lastModifiedBy>Mamadou Mbodj</cp:lastModifiedBy>
  <cp:revision>69</cp:revision>
  <dcterms:created xsi:type="dcterms:W3CDTF">2024-07-31T14:59:23Z</dcterms:created>
  <dcterms:modified xsi:type="dcterms:W3CDTF">2024-09-16T18:32:28Z</dcterms:modified>
</cp:coreProperties>
</file>