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Comfortaa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24" Type="http://schemas.openxmlformats.org/officeDocument/2006/relationships/font" Target="fonts/Comfortaa-bold.fntdata"/><Relationship Id="rId12" Type="http://schemas.openxmlformats.org/officeDocument/2006/relationships/slide" Target="slides/slide7.xml"/><Relationship Id="rId23" Type="http://schemas.openxmlformats.org/officeDocument/2006/relationships/font" Target="fonts/Comforta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f7cb6f6f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f7cb6f6f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cfb5212d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cfb5212d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ce4eb02ddf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ce4eb02ddf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cfb5212d6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cfb5212d6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ce45f9857e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ce45f9857e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ce45f9857e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ce45f9857e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ce4eb02dd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ce4eb02dd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ce4eb02dd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ce4eb02dd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ce4eb02dd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ce4eb02dd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ce4eb02dd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ce4eb02dd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ce4eb02dd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ce4eb02dd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ce4eb02dd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ce4eb02dd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rgbClr val="E5EAF8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613775" y="1653325"/>
            <a:ext cx="7536300" cy="181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800">
                <a:latin typeface="Comfortaa"/>
                <a:ea typeface="Comfortaa"/>
                <a:cs typeface="Comfortaa"/>
                <a:sym typeface="Comfortaa"/>
              </a:rPr>
              <a:t>Проект “</a:t>
            </a:r>
            <a:r>
              <a:rPr b="1" lang="ru" sz="5711">
                <a:solidFill>
                  <a:srgbClr val="1F1F1F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‎</a:t>
            </a:r>
            <a:r>
              <a:rPr b="1" lang="ru" sz="5711">
                <a:latin typeface="Comfortaa"/>
                <a:ea typeface="Comfortaa"/>
                <a:cs typeface="Comfortaa"/>
                <a:sym typeface="Comfortaa"/>
              </a:rPr>
              <a:t>О</a:t>
            </a:r>
            <a:r>
              <a:rPr b="1" lang="ru" sz="5711">
                <a:latin typeface="Comfortaa"/>
                <a:ea typeface="Comfortaa"/>
                <a:cs typeface="Comfortaa"/>
                <a:sym typeface="Comfortaa"/>
              </a:rPr>
              <a:t>нлайн-Магазин”</a:t>
            </a:r>
            <a:r>
              <a:rPr b="1" lang="ru" sz="31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‎</a:t>
            </a:r>
            <a:endParaRPr b="1" sz="5822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2592875" y="568775"/>
            <a:ext cx="3578100" cy="7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300">
                <a:latin typeface="Comfortaa"/>
                <a:ea typeface="Comfortaa"/>
                <a:cs typeface="Comfortaa"/>
                <a:sym typeface="Comfortaa"/>
              </a:rPr>
              <a:t>Яндекс.Лицей</a:t>
            </a:r>
            <a:endParaRPr sz="33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3952500" y="4351925"/>
            <a:ext cx="12390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2024 год</a:t>
            </a:r>
            <a:endParaRPr sz="15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2167925" y="3672325"/>
            <a:ext cx="44280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Выполнил: Барышев Матвей</a:t>
            </a:r>
            <a:endParaRPr sz="2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50" y="28087"/>
            <a:ext cx="1498877" cy="508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2"/>
          <p:cNvSpPr txBox="1"/>
          <p:nvPr/>
        </p:nvSpPr>
        <p:spPr>
          <a:xfrm>
            <a:off x="1706675" y="163875"/>
            <a:ext cx="3048900" cy="47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  В данном проекте есть </a:t>
            </a:r>
            <a:r>
              <a:rPr b="1" lang="ru" sz="26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18 .py</a:t>
            </a:r>
            <a:r>
              <a:rPr lang="ru" sz="26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 файлов, </a:t>
            </a:r>
            <a:r>
              <a:rPr b="1" lang="ru" sz="26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один файл - база данных</a:t>
            </a:r>
            <a:r>
              <a:rPr lang="ru" sz="26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,  </a:t>
            </a:r>
            <a:r>
              <a:rPr b="1" lang="ru" sz="26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15 .html</a:t>
            </a:r>
            <a:r>
              <a:rPr lang="ru" sz="26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 файлов, и один текстовый файл </a:t>
            </a:r>
            <a:r>
              <a:rPr b="1" lang="ru" sz="24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requirements.txt</a:t>
            </a:r>
            <a:r>
              <a:rPr lang="ru" sz="26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 .</a:t>
            </a:r>
            <a:endParaRPr sz="2600">
              <a:solidFill>
                <a:srgbClr val="1F1F1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51" name="Google Shape;15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7525" y="500400"/>
            <a:ext cx="3936150" cy="414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/>
        </p:nvSpPr>
        <p:spPr>
          <a:xfrm>
            <a:off x="90500" y="285275"/>
            <a:ext cx="46404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Что будет дальше?</a:t>
            </a:r>
            <a:endParaRPr sz="36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7" name="Google Shape;157;p23"/>
          <p:cNvSpPr/>
          <p:nvPr/>
        </p:nvSpPr>
        <p:spPr>
          <a:xfrm>
            <a:off x="-345750" y="-117325"/>
            <a:ext cx="5130300" cy="1934400"/>
          </a:xfrm>
          <a:prstGeom prst="round2DiagRect">
            <a:avLst>
              <a:gd fmla="val 35260" name="adj1"/>
              <a:gd fmla="val 0" name="adj2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23"/>
          <p:cNvSpPr txBox="1"/>
          <p:nvPr/>
        </p:nvSpPr>
        <p:spPr>
          <a:xfrm>
            <a:off x="244800" y="2071000"/>
            <a:ext cx="8654400" cy="291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mfortaa"/>
              <a:buAutoNum type="arabicPeriod"/>
            </a:pPr>
            <a:r>
              <a:rPr lang="ru" sz="1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Оставлять отзывы можно только если этот товар был куплен (легко реализовать, нужно добавить лишь пару проверок).</a:t>
            </a:r>
            <a:endParaRPr sz="18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mfortaa"/>
              <a:buAutoNum type="arabicPeriod"/>
            </a:pPr>
            <a:r>
              <a:rPr lang="ru" sz="1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Добавить над содержанием вопроса, отзыва или ответа имя автора (для реализации придётся добавить несколько полей в классы вопросов, ответа и отзыва).</a:t>
            </a:r>
            <a:endParaRPr sz="18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mfortaa"/>
              <a:buAutoNum type="arabicPeriod"/>
            </a:pPr>
            <a:r>
              <a:rPr lang="ru" sz="1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Сделать страницу </a:t>
            </a:r>
            <a:r>
              <a:rPr b="1" i="1" lang="ru" sz="1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“красивее”</a:t>
            </a:r>
            <a:r>
              <a:rPr lang="ru" sz="1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, использовать несколько шаблонов из </a:t>
            </a:r>
            <a:r>
              <a:rPr b="1" lang="ru" sz="1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Bootstrap</a:t>
            </a:r>
            <a:r>
              <a:rPr lang="ru" sz="1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 (во время создания главной страницы, принимались попытки сделать это, однако ничего не получилось).</a:t>
            </a:r>
            <a:endParaRPr sz="18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9" name="Google Shape;159;p23"/>
          <p:cNvSpPr txBox="1"/>
          <p:nvPr/>
        </p:nvSpPr>
        <p:spPr>
          <a:xfrm>
            <a:off x="4932100" y="136500"/>
            <a:ext cx="3991800" cy="18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    </a:t>
            </a:r>
            <a:r>
              <a:rPr lang="ru" sz="1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К сожалению скорее всего, как и прошлый проект, этот будет лежать на GitHub без дела долгое время. Но перед тем как это произойдёт, было бы неплохо добавить на сайт несколько вещей:</a:t>
            </a:r>
            <a:endParaRPr sz="18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/>
        </p:nvSpPr>
        <p:spPr>
          <a:xfrm>
            <a:off x="1491450" y="1330500"/>
            <a:ext cx="6161100" cy="24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75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Спасибо за внимание !</a:t>
            </a:r>
            <a:endParaRPr sz="75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/>
        </p:nvSpPr>
        <p:spPr>
          <a:xfrm>
            <a:off x="356550" y="203575"/>
            <a:ext cx="8430900" cy="47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8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 P. S. </a:t>
            </a:r>
            <a:r>
              <a:rPr lang="ru" sz="28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Все данные, которые Вы введёте при  регистрации аккаунта, будут доступны создателю проекта, не используйте свой настоящий номер телефона, почту, пароли, данные карты.</a:t>
            </a:r>
            <a:endParaRPr sz="2800">
              <a:solidFill>
                <a:srgbClr val="1F1F1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8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 P. P. S. </a:t>
            </a:r>
            <a:r>
              <a:rPr lang="ru" sz="28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Вы уже ввели данные? Не нужно паники. С шансом 99,9% автору будет лень проверять корректность данных.</a:t>
            </a:r>
            <a:endParaRPr sz="2800">
              <a:solidFill>
                <a:srgbClr val="1F1F1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8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 P. P. P. S.</a:t>
            </a:r>
            <a:r>
              <a:rPr lang="ru" sz="28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 На самом деле вы можете вводить совершенно любые данные, ведь они сохранятся на </a:t>
            </a:r>
            <a:r>
              <a:rPr b="1" lang="ru" sz="28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Ваш</a:t>
            </a:r>
            <a:r>
              <a:rPr lang="ru" sz="28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 компьютер.</a:t>
            </a:r>
            <a:endParaRPr sz="2800">
              <a:solidFill>
                <a:srgbClr val="1F1F1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230400" y="1700000"/>
            <a:ext cx="8683200" cy="3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  Проект представляет из себя сайт, позволяющий покупать и продавать товары, оставлять отзывы и задавать вопросы, и конечно же отвечать на них. Для покупки товаров нужны деньги, которые имеются на Вашей карте. А в случае если их нет, то достаточно просто </a:t>
            </a:r>
            <a:r>
              <a:rPr lang="ru" sz="1800">
                <a:solidFill>
                  <a:srgbClr val="3C78D8"/>
                </a:solidFill>
                <a:latin typeface="Comfortaa"/>
                <a:ea typeface="Comfortaa"/>
                <a:cs typeface="Comfortaa"/>
                <a:sym typeface="Comfortaa"/>
              </a:rPr>
              <a:t>посмотреть рекламу</a:t>
            </a:r>
            <a:r>
              <a:rPr lang="ru" sz="18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, таким образом можно получить всего 1</a:t>
            </a:r>
            <a:r>
              <a:rPr lang="ru" sz="1800">
                <a:solidFill>
                  <a:srgbClr val="212529"/>
                </a:solidFill>
                <a:latin typeface="Comfortaa"/>
                <a:ea typeface="Comfortaa"/>
                <a:cs typeface="Comfortaa"/>
                <a:sym typeface="Comfortaa"/>
              </a:rPr>
              <a:t>₽, а можно целых 2500₽. А если же Вам надо будет выйти из своего аккаунта, просто нажмите на </a:t>
            </a:r>
            <a:r>
              <a:rPr lang="ru" sz="1800">
                <a:solidFill>
                  <a:srgbClr val="CC0000"/>
                </a:solidFill>
                <a:latin typeface="Comfortaa"/>
                <a:ea typeface="Comfortaa"/>
                <a:cs typeface="Comfortaa"/>
                <a:sym typeface="Comfortaa"/>
              </a:rPr>
              <a:t>своё красное имя</a:t>
            </a:r>
            <a:r>
              <a:rPr lang="ru" sz="1800">
                <a:solidFill>
                  <a:srgbClr val="212529"/>
                </a:solidFill>
                <a:latin typeface="Comfortaa"/>
                <a:ea typeface="Comfortaa"/>
                <a:cs typeface="Comfortaa"/>
                <a:sym typeface="Comfortaa"/>
              </a:rPr>
              <a:t> в углу. А для того чтобы посмотреть свои </a:t>
            </a:r>
            <a:r>
              <a:rPr lang="ru" sz="1800">
                <a:solidFill>
                  <a:srgbClr val="6AA84F"/>
                </a:solidFill>
                <a:latin typeface="Comfortaa"/>
                <a:ea typeface="Comfortaa"/>
                <a:cs typeface="Comfortaa"/>
                <a:sym typeface="Comfortaa"/>
              </a:rPr>
              <a:t>купленные товары</a:t>
            </a:r>
            <a:r>
              <a:rPr lang="ru" sz="1800">
                <a:solidFill>
                  <a:srgbClr val="212529"/>
                </a:solidFill>
                <a:latin typeface="Comfortaa"/>
                <a:ea typeface="Comfortaa"/>
                <a:cs typeface="Comfortaa"/>
                <a:sym typeface="Comfortaa"/>
              </a:rPr>
              <a:t>, нужно нажать на соответствующую кнопку. Если потребуется  изменить статус своей карты (это даст Вам некоторые бонусы), нужно </a:t>
            </a:r>
            <a:r>
              <a:rPr lang="ru" sz="1800">
                <a:solidFill>
                  <a:srgbClr val="BF9000"/>
                </a:solidFill>
                <a:latin typeface="Comfortaa"/>
                <a:ea typeface="Comfortaa"/>
                <a:cs typeface="Comfortaa"/>
                <a:sym typeface="Comfortaa"/>
              </a:rPr>
              <a:t>обновить карту</a:t>
            </a:r>
            <a:r>
              <a:rPr lang="ru" sz="18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.</a:t>
            </a:r>
            <a:endParaRPr sz="18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132675" y="224525"/>
            <a:ext cx="2946300" cy="11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Функционал</a:t>
            </a:r>
            <a:endParaRPr sz="30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   и идея</a:t>
            </a:r>
            <a:endParaRPr sz="30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-397425" y="-284775"/>
            <a:ext cx="3476400" cy="1881000"/>
          </a:xfrm>
          <a:prstGeom prst="round2DiagRect">
            <a:avLst>
              <a:gd fmla="val 50000" name="adj1"/>
              <a:gd fmla="val 0" name="adj2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6" name="Google Shape;9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6675" y="224525"/>
            <a:ext cx="5466937" cy="11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325" y="97913"/>
            <a:ext cx="3514650" cy="2072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6700" y="-12"/>
            <a:ext cx="3514649" cy="2148997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/>
          <p:nvPr/>
        </p:nvSpPr>
        <p:spPr>
          <a:xfrm>
            <a:off x="627950" y="100213"/>
            <a:ext cx="3514800" cy="2037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5"/>
          <p:cNvSpPr/>
          <p:nvPr/>
        </p:nvSpPr>
        <p:spPr>
          <a:xfrm>
            <a:off x="4886000" y="97900"/>
            <a:ext cx="3514800" cy="2072400"/>
          </a:xfrm>
          <a:prstGeom prst="rect">
            <a:avLst/>
          </a:prstGeom>
          <a:noFill/>
          <a:ln cap="flat" cmpd="sng" w="19050">
            <a:solidFill>
              <a:srgbClr val="1F1F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156900" y="2383075"/>
            <a:ext cx="8830200" cy="261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  И конечно же, Вы можете </a:t>
            </a:r>
            <a:r>
              <a:rPr lang="ru" sz="1900">
                <a:solidFill>
                  <a:srgbClr val="6AA84F"/>
                </a:solidFill>
                <a:latin typeface="Comfortaa"/>
                <a:ea typeface="Comfortaa"/>
                <a:cs typeface="Comfortaa"/>
                <a:sym typeface="Comfortaa"/>
              </a:rPr>
              <a:t>выставить на продажу</a:t>
            </a:r>
            <a:r>
              <a:rPr lang="ru" sz="19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какой-либо товар (выставляйте любой товар, это тестовое приложение). Вы можете </a:t>
            </a:r>
            <a:r>
              <a:rPr lang="ru" sz="1900">
                <a:solidFill>
                  <a:srgbClr val="BF9000"/>
                </a:solidFill>
                <a:latin typeface="Comfortaa"/>
                <a:ea typeface="Comfortaa"/>
                <a:cs typeface="Comfortaa"/>
                <a:sym typeface="Comfortaa"/>
              </a:rPr>
              <a:t>купить</a:t>
            </a:r>
            <a:r>
              <a:rPr lang="ru" sz="19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, </a:t>
            </a:r>
            <a:r>
              <a:rPr b="1" lang="ru" sz="19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задать вопрос</a:t>
            </a:r>
            <a:r>
              <a:rPr lang="ru" sz="19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или </a:t>
            </a:r>
            <a:r>
              <a:rPr b="1" lang="ru" sz="19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написать отзыв</a:t>
            </a:r>
            <a:r>
              <a:rPr lang="ru" sz="19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о любом товаре если не Вы являетесь его продавцом. Иначе, Вы можете </a:t>
            </a:r>
            <a:r>
              <a:rPr b="1" i="1" lang="ru" sz="1900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изменить данные</a:t>
            </a:r>
            <a:r>
              <a:rPr lang="ru" sz="19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о товаре. В случае, если Вы попытаетесь, купить товар на который Вам не хватает, его нет в наличии, или попробуете изменить чужой товар, Вас уведомят о том что такое нельзя проворачивать.</a:t>
            </a:r>
            <a:endParaRPr sz="19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041426" cy="247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/>
          <p:nvPr/>
        </p:nvSpPr>
        <p:spPr>
          <a:xfrm>
            <a:off x="158025" y="170400"/>
            <a:ext cx="5041500" cy="2401500"/>
          </a:xfrm>
          <a:prstGeom prst="rect">
            <a:avLst/>
          </a:prstGeom>
          <a:noFill/>
          <a:ln cap="flat" cmpd="sng" w="19050">
            <a:solidFill>
              <a:srgbClr val="1F1F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5346350" y="170275"/>
            <a:ext cx="3585900" cy="240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Если Вы хотите посмотреть подробную информацию о товаре (её слишком много и на главной странице её не видно полностью), посмотреть на вопросы, отзывы и ответы на них, просто в главном меню нажмите на </a:t>
            </a:r>
            <a:r>
              <a:rPr b="1" lang="ru" sz="16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название товара.</a:t>
            </a:r>
            <a:endParaRPr b="1" sz="1600">
              <a:solidFill>
                <a:srgbClr val="1F1F1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13" name="Google Shape;11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724150"/>
            <a:ext cx="2768527" cy="2266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63725" y="2724150"/>
            <a:ext cx="2768527" cy="2266926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/>
          <p:nvPr/>
        </p:nvSpPr>
        <p:spPr>
          <a:xfrm>
            <a:off x="147425" y="2719450"/>
            <a:ext cx="2784000" cy="2266800"/>
          </a:xfrm>
          <a:prstGeom prst="rect">
            <a:avLst/>
          </a:prstGeom>
          <a:noFill/>
          <a:ln cap="flat" cmpd="sng" w="19050">
            <a:solidFill>
              <a:srgbClr val="1F1F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6154075" y="2719450"/>
            <a:ext cx="2784000" cy="2266800"/>
          </a:xfrm>
          <a:prstGeom prst="rect">
            <a:avLst/>
          </a:prstGeom>
          <a:noFill/>
          <a:ln cap="flat" cmpd="sng" w="19050">
            <a:solidFill>
              <a:srgbClr val="1F1F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3082950" y="2724325"/>
            <a:ext cx="2919600" cy="22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 Вы также можете нажать на кнопку “</a:t>
            </a:r>
            <a:r>
              <a:rPr lang="ru" sz="2000">
                <a:solidFill>
                  <a:srgbClr val="BF9000"/>
                </a:solidFill>
                <a:latin typeface="Comfortaa"/>
                <a:ea typeface="Comfortaa"/>
                <a:cs typeface="Comfortaa"/>
                <a:sym typeface="Comfortaa"/>
              </a:rPr>
              <a:t>Обновить карту</a:t>
            </a:r>
            <a:r>
              <a:rPr lang="ru" sz="20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”, и там можно выбрать или купить другую карту.</a:t>
            </a:r>
            <a:endParaRPr sz="20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/>
        </p:nvSpPr>
        <p:spPr>
          <a:xfrm>
            <a:off x="0" y="128625"/>
            <a:ext cx="5915100" cy="8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7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Структура проекта</a:t>
            </a:r>
            <a:endParaRPr sz="37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3" name="Google Shape;123;p17"/>
          <p:cNvSpPr/>
          <p:nvPr/>
        </p:nvSpPr>
        <p:spPr>
          <a:xfrm>
            <a:off x="-310825" y="-353150"/>
            <a:ext cx="6357300" cy="1568100"/>
          </a:xfrm>
          <a:prstGeom prst="roundRect">
            <a:avLst>
              <a:gd fmla="val 22450" name="adj"/>
            </a:avLst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219175" y="1575550"/>
            <a:ext cx="8675700" cy="324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Проект использует базу данных </a:t>
            </a:r>
            <a:r>
              <a:rPr b="1" i="1" lang="ru" sz="25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&lt;db/base.db&gt;</a:t>
            </a:r>
            <a:r>
              <a:rPr lang="ru" sz="25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.</a:t>
            </a:r>
            <a:endParaRPr sz="25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В этой базе данных реализовано 6 таблиц :</a:t>
            </a:r>
            <a:endParaRPr sz="25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Comfortaa"/>
              <a:buChar char="●"/>
            </a:pPr>
            <a:r>
              <a:rPr b="1" i="1" lang="ru" sz="25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User</a:t>
            </a:r>
            <a:r>
              <a:rPr b="1" lang="ru" sz="25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ru" sz="25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- пользователь;</a:t>
            </a:r>
            <a:endParaRPr sz="25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Comfortaa"/>
              <a:buChar char="●"/>
            </a:pPr>
            <a:r>
              <a:rPr b="1" i="1" lang="ru" sz="25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Product</a:t>
            </a:r>
            <a:r>
              <a:rPr lang="ru" sz="25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 - товар;</a:t>
            </a:r>
            <a:endParaRPr sz="25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Comfortaa"/>
              <a:buChar char="●"/>
            </a:pPr>
            <a:r>
              <a:rPr b="1" i="1" lang="ru" sz="25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Card</a:t>
            </a:r>
            <a:r>
              <a:rPr lang="ru" sz="25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 - банковская карта; </a:t>
            </a:r>
            <a:endParaRPr sz="25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Comfortaa"/>
              <a:buChar char="●"/>
            </a:pPr>
            <a:r>
              <a:rPr b="1" i="1" lang="ru" sz="25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Ask</a:t>
            </a:r>
            <a:r>
              <a:rPr lang="ru" sz="25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 - вопрос заданный пользователем;</a:t>
            </a:r>
            <a:endParaRPr sz="25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Comfortaa"/>
              <a:buChar char="●"/>
            </a:pPr>
            <a:r>
              <a:rPr b="1" i="1" lang="ru" sz="25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Review</a:t>
            </a:r>
            <a:r>
              <a:rPr lang="ru" sz="25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 - отзыв написанный пользователем;</a:t>
            </a:r>
            <a:endParaRPr sz="25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Comfortaa"/>
              <a:buChar char="●"/>
            </a:pPr>
            <a:r>
              <a:rPr b="1" i="1" lang="ru" sz="25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Answer</a:t>
            </a:r>
            <a:r>
              <a:rPr lang="ru" sz="25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 - ответ на вопрос или отзыв.</a:t>
            </a:r>
            <a:endParaRPr sz="25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/>
        </p:nvSpPr>
        <p:spPr>
          <a:xfrm>
            <a:off x="239950" y="249625"/>
            <a:ext cx="8609100" cy="463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Класс </a:t>
            </a:r>
            <a:r>
              <a:rPr b="1" lang="ru" sz="30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USERS</a:t>
            </a:r>
            <a:r>
              <a:rPr lang="ru" sz="30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: класс пользователя, для него создано </a:t>
            </a:r>
            <a:r>
              <a:rPr b="1" lang="ru" sz="30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API</a:t>
            </a:r>
            <a:r>
              <a:rPr lang="ru" sz="30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. У этого класса есть следующие поля:</a:t>
            </a:r>
            <a:endParaRPr sz="3000">
              <a:solidFill>
                <a:srgbClr val="1F1F1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500"/>
              <a:buFont typeface="Comfortaa"/>
              <a:buAutoNum type="arabicPeriod"/>
            </a:pPr>
            <a:r>
              <a:rPr b="1" lang="ru" sz="25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ID</a:t>
            </a:r>
            <a:r>
              <a:rPr lang="ru" sz="25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 - идентификатор пользователя</a:t>
            </a:r>
            <a:endParaRPr sz="2500">
              <a:solidFill>
                <a:srgbClr val="1F1F1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500"/>
              <a:buFont typeface="Comfortaa"/>
              <a:buAutoNum type="arabicPeriod"/>
            </a:pPr>
            <a:r>
              <a:rPr b="1" lang="ru" sz="25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NAME</a:t>
            </a:r>
            <a:r>
              <a:rPr lang="ru" sz="25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 - имя пользователя</a:t>
            </a:r>
            <a:endParaRPr sz="2500">
              <a:solidFill>
                <a:srgbClr val="1F1F1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500"/>
              <a:buFont typeface="Comfortaa"/>
              <a:buAutoNum type="arabicPeriod"/>
            </a:pPr>
            <a:r>
              <a:rPr b="1" lang="ru" sz="25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SURNAME</a:t>
            </a:r>
            <a:r>
              <a:rPr lang="ru" sz="25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 - фамилия пользователя</a:t>
            </a:r>
            <a:endParaRPr sz="2500">
              <a:solidFill>
                <a:srgbClr val="1F1F1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500"/>
              <a:buFont typeface="Comfortaa"/>
              <a:buAutoNum type="arabicPeriod"/>
            </a:pPr>
            <a:r>
              <a:rPr b="1" lang="ru" sz="25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EMAIL</a:t>
            </a:r>
            <a:r>
              <a:rPr lang="ru" sz="25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 - почта пользователя</a:t>
            </a:r>
            <a:endParaRPr sz="2500">
              <a:solidFill>
                <a:srgbClr val="1F1F1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500"/>
              <a:buFont typeface="Comfortaa"/>
              <a:buAutoNum type="arabicPeriod"/>
            </a:pPr>
            <a:r>
              <a:rPr b="1" lang="ru" sz="25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PHONE_NUMBER</a:t>
            </a:r>
            <a:r>
              <a:rPr lang="ru" sz="25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 - номер телефона</a:t>
            </a:r>
            <a:endParaRPr sz="2500">
              <a:solidFill>
                <a:srgbClr val="1F1F1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500"/>
              <a:buFont typeface="Comfortaa"/>
              <a:buAutoNum type="arabicPeriod"/>
            </a:pPr>
            <a:r>
              <a:rPr b="1" lang="ru" sz="25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HASHED_PASSWORD</a:t>
            </a:r>
            <a:r>
              <a:rPr lang="ru" sz="25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 - хэшированный пароль</a:t>
            </a:r>
            <a:endParaRPr sz="2500">
              <a:solidFill>
                <a:srgbClr val="1F1F1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500"/>
              <a:buFont typeface="Comfortaa"/>
              <a:buAutoNum type="arabicPeriod"/>
            </a:pPr>
            <a:r>
              <a:rPr b="1" lang="ru" sz="25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PRODUCTS</a:t>
            </a:r>
            <a:r>
              <a:rPr lang="ru" sz="25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 - купленные продукты</a:t>
            </a:r>
            <a:endParaRPr sz="2500">
              <a:solidFill>
                <a:srgbClr val="1F1F1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500"/>
              <a:buFont typeface="Comfortaa"/>
              <a:buAutoNum type="arabicPeriod"/>
            </a:pPr>
            <a:r>
              <a:rPr b="1" lang="ru" sz="25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CARD</a:t>
            </a:r>
            <a:r>
              <a:rPr lang="ru" sz="25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 - идентификатор карты пользователя</a:t>
            </a:r>
            <a:endParaRPr sz="2500">
              <a:solidFill>
                <a:srgbClr val="1F1F1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/>
        </p:nvSpPr>
        <p:spPr>
          <a:xfrm>
            <a:off x="239950" y="180775"/>
            <a:ext cx="8609100" cy="48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Класс </a:t>
            </a:r>
            <a:r>
              <a:rPr b="1" lang="ru" sz="30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PRODUCT</a:t>
            </a:r>
            <a:r>
              <a:rPr lang="ru" sz="30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: класс товара, для него создано </a:t>
            </a:r>
            <a:r>
              <a:rPr b="1" lang="ru" sz="30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API</a:t>
            </a:r>
            <a:r>
              <a:rPr lang="ru" sz="30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. У этого класса есть следующие поля:</a:t>
            </a:r>
            <a:endParaRPr sz="3000">
              <a:solidFill>
                <a:srgbClr val="1F1F1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400"/>
              <a:buFont typeface="Comfortaa"/>
              <a:buAutoNum type="arabicPeriod"/>
            </a:pPr>
            <a:r>
              <a:rPr b="1" lang="ru" sz="24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ID</a:t>
            </a:r>
            <a:r>
              <a:rPr lang="ru" sz="24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 - идентификатор товара</a:t>
            </a:r>
            <a:endParaRPr sz="2400">
              <a:solidFill>
                <a:srgbClr val="1F1F1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400"/>
              <a:buFont typeface="Comfortaa"/>
              <a:buAutoNum type="arabicPeriod"/>
            </a:pPr>
            <a:r>
              <a:rPr b="1" lang="ru" sz="24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TITLE </a:t>
            </a:r>
            <a:r>
              <a:rPr lang="ru" sz="24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- название товара</a:t>
            </a:r>
            <a:endParaRPr sz="2400">
              <a:solidFill>
                <a:srgbClr val="1F1F1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400"/>
              <a:buFont typeface="Comfortaa"/>
              <a:buAutoNum type="arabicPeriod"/>
            </a:pPr>
            <a:r>
              <a:rPr b="1" lang="ru" sz="24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DESCRIPTION </a:t>
            </a:r>
            <a:r>
              <a:rPr lang="ru" sz="24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- описание товара</a:t>
            </a:r>
            <a:endParaRPr sz="2400">
              <a:solidFill>
                <a:srgbClr val="1F1F1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400"/>
              <a:buFont typeface="Comfortaa"/>
              <a:buAutoNum type="arabicPeriod"/>
            </a:pPr>
            <a:r>
              <a:rPr b="1" lang="ru" sz="24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SELLER</a:t>
            </a:r>
            <a:r>
              <a:rPr lang="ru" sz="24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 - идентификатор продавца</a:t>
            </a:r>
            <a:endParaRPr sz="2400">
              <a:solidFill>
                <a:srgbClr val="1F1F1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400"/>
              <a:buFont typeface="Comfortaa"/>
              <a:buAutoNum type="arabicPeriod"/>
            </a:pPr>
            <a:r>
              <a:rPr b="1" lang="ru" sz="24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PRICE </a:t>
            </a:r>
            <a:r>
              <a:rPr lang="ru" sz="24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- цена товара</a:t>
            </a:r>
            <a:endParaRPr sz="2400">
              <a:solidFill>
                <a:srgbClr val="1F1F1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400"/>
              <a:buFont typeface="Comfortaa"/>
              <a:buAutoNum type="arabicPeriod"/>
            </a:pPr>
            <a:r>
              <a:rPr b="1" lang="ru" sz="24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COUNT </a:t>
            </a:r>
            <a:r>
              <a:rPr lang="ru" sz="24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- количество имеющегося товара</a:t>
            </a:r>
            <a:endParaRPr sz="2400">
              <a:solidFill>
                <a:srgbClr val="1F1F1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400"/>
              <a:buFont typeface="Comfortaa"/>
              <a:buAutoNum type="arabicPeriod"/>
            </a:pPr>
            <a:r>
              <a:rPr b="1" lang="ru" sz="24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IS_LIMITED </a:t>
            </a:r>
            <a:r>
              <a:rPr lang="ru" sz="24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- ограничено ли кол-во товара</a:t>
            </a:r>
            <a:endParaRPr sz="2400">
              <a:solidFill>
                <a:srgbClr val="1F1F1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400"/>
              <a:buFont typeface="Comfortaa"/>
              <a:buAutoNum type="arabicPeriod"/>
            </a:pPr>
            <a:r>
              <a:rPr b="1" lang="ru" sz="24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ASKS </a:t>
            </a:r>
            <a:r>
              <a:rPr lang="ru" sz="24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- идентификаторы вопросов</a:t>
            </a:r>
            <a:endParaRPr sz="2400">
              <a:solidFill>
                <a:srgbClr val="1F1F1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400"/>
              <a:buFont typeface="Comfortaa"/>
              <a:buAutoNum type="arabicPeriod"/>
            </a:pPr>
            <a:r>
              <a:rPr b="1" lang="ru" sz="24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REVIEWS </a:t>
            </a:r>
            <a:r>
              <a:rPr lang="ru" sz="24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- идентификаторы отзывов</a:t>
            </a:r>
            <a:endParaRPr sz="2400">
              <a:solidFill>
                <a:srgbClr val="1F1F1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/>
        </p:nvSpPr>
        <p:spPr>
          <a:xfrm>
            <a:off x="239950" y="180775"/>
            <a:ext cx="8609100" cy="48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Класс </a:t>
            </a:r>
            <a:r>
              <a:rPr b="1" lang="ru" sz="30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CARD</a:t>
            </a:r>
            <a:r>
              <a:rPr lang="ru" sz="30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: класс банковской карты, для него создано </a:t>
            </a:r>
            <a:r>
              <a:rPr b="1" lang="ru" sz="30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API</a:t>
            </a:r>
            <a:r>
              <a:rPr lang="ru" sz="30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. У этого класса есть следующие поля:</a:t>
            </a:r>
            <a:endParaRPr sz="3000">
              <a:solidFill>
                <a:srgbClr val="1F1F1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600"/>
              <a:buFont typeface="Comfortaa"/>
              <a:buAutoNum type="arabicPeriod"/>
            </a:pPr>
            <a:r>
              <a:rPr b="1" lang="ru" sz="26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ID</a:t>
            </a:r>
            <a:r>
              <a:rPr lang="ru" sz="26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 - идентификатор карты</a:t>
            </a:r>
            <a:endParaRPr sz="2600">
              <a:solidFill>
                <a:srgbClr val="1F1F1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600"/>
              <a:buFont typeface="Comfortaa"/>
              <a:buAutoNum type="arabicPeriod"/>
            </a:pPr>
            <a:r>
              <a:rPr b="1" lang="ru" sz="26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NUMBER </a:t>
            </a:r>
            <a:r>
              <a:rPr lang="ru" sz="26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- номер карты</a:t>
            </a:r>
            <a:endParaRPr sz="2600">
              <a:solidFill>
                <a:srgbClr val="1F1F1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600"/>
              <a:buFont typeface="Comfortaa"/>
              <a:buAutoNum type="arabicPeriod"/>
            </a:pPr>
            <a:r>
              <a:rPr b="1" lang="ru" sz="26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TERM </a:t>
            </a:r>
            <a:r>
              <a:rPr lang="ru" sz="26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- срок карты</a:t>
            </a:r>
            <a:endParaRPr sz="2600">
              <a:solidFill>
                <a:srgbClr val="1F1F1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600"/>
              <a:buFont typeface="Comfortaa"/>
              <a:buAutoNum type="arabicPeriod"/>
            </a:pPr>
            <a:r>
              <a:rPr b="1" lang="ru" sz="26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CODE </a:t>
            </a:r>
            <a:r>
              <a:rPr lang="ru" sz="26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- код карты</a:t>
            </a:r>
            <a:endParaRPr sz="2600">
              <a:solidFill>
                <a:srgbClr val="1F1F1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600"/>
              <a:buFont typeface="Comfortaa"/>
              <a:buAutoNum type="arabicPeriod"/>
            </a:pPr>
            <a:r>
              <a:rPr b="1" lang="ru" sz="26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CASH </a:t>
            </a:r>
            <a:r>
              <a:rPr lang="ru" sz="26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- баланс карты</a:t>
            </a:r>
            <a:endParaRPr sz="2600">
              <a:solidFill>
                <a:srgbClr val="1F1F1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600"/>
              <a:buFont typeface="Comfortaa"/>
              <a:buAutoNum type="arabicPeriod"/>
            </a:pPr>
            <a:r>
              <a:rPr b="1" lang="ru" sz="26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STATUS </a:t>
            </a:r>
            <a:r>
              <a:rPr lang="ru" sz="26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- активный сейчас статус карты</a:t>
            </a:r>
            <a:endParaRPr sz="2600">
              <a:solidFill>
                <a:srgbClr val="1F1F1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600"/>
              <a:buFont typeface="Comfortaa"/>
              <a:buAutoNum type="arabicPeriod"/>
            </a:pPr>
            <a:r>
              <a:rPr b="1" lang="ru" sz="26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STATUSES </a:t>
            </a:r>
            <a:r>
              <a:rPr lang="ru" sz="26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- имеющиеся статусы карты</a:t>
            </a:r>
            <a:endParaRPr sz="2600">
              <a:solidFill>
                <a:srgbClr val="1F1F1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/>
        </p:nvSpPr>
        <p:spPr>
          <a:xfrm>
            <a:off x="239950" y="180775"/>
            <a:ext cx="8609100" cy="474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3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Классы </a:t>
            </a:r>
            <a:r>
              <a:rPr b="1" lang="ru" sz="3300">
                <a:solidFill>
                  <a:srgbClr val="990000"/>
                </a:solidFill>
                <a:latin typeface="Comfortaa"/>
                <a:ea typeface="Comfortaa"/>
                <a:cs typeface="Comfortaa"/>
                <a:sym typeface="Comfortaa"/>
              </a:rPr>
              <a:t>ASK</a:t>
            </a:r>
            <a:r>
              <a:rPr lang="ru" sz="33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, </a:t>
            </a:r>
            <a:r>
              <a:rPr b="1" lang="ru" sz="3300">
                <a:solidFill>
                  <a:srgbClr val="38761D"/>
                </a:solidFill>
                <a:latin typeface="Comfortaa"/>
                <a:ea typeface="Comfortaa"/>
                <a:cs typeface="Comfortaa"/>
                <a:sym typeface="Comfortaa"/>
              </a:rPr>
              <a:t>REVIEW</a:t>
            </a:r>
            <a:r>
              <a:rPr lang="ru" sz="33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, </a:t>
            </a:r>
            <a:r>
              <a:rPr b="1" lang="ru" sz="3300">
                <a:solidFill>
                  <a:srgbClr val="1155CC"/>
                </a:solidFill>
                <a:latin typeface="Comfortaa"/>
                <a:ea typeface="Comfortaa"/>
                <a:cs typeface="Comfortaa"/>
                <a:sym typeface="Comfortaa"/>
              </a:rPr>
              <a:t>ANSWER</a:t>
            </a:r>
            <a:r>
              <a:rPr lang="ru" sz="33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:</a:t>
            </a:r>
            <a:endParaRPr sz="3300">
              <a:solidFill>
                <a:srgbClr val="1F1F1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1F1F1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3300"/>
              <a:buFont typeface="Comfortaa"/>
              <a:buAutoNum type="arabicPeriod"/>
            </a:pPr>
            <a:r>
              <a:rPr b="1" lang="ru" sz="33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ID </a:t>
            </a:r>
            <a:r>
              <a:rPr lang="ru" sz="33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- Идентификатор </a:t>
            </a:r>
            <a:r>
              <a:rPr lang="ru" sz="3300">
                <a:solidFill>
                  <a:srgbClr val="990000"/>
                </a:solidFill>
                <a:latin typeface="Comfortaa"/>
                <a:ea typeface="Comfortaa"/>
                <a:cs typeface="Comfortaa"/>
                <a:sym typeface="Comfortaa"/>
              </a:rPr>
              <a:t>вопроса</a:t>
            </a:r>
            <a:r>
              <a:rPr lang="ru" sz="33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, </a:t>
            </a:r>
            <a:r>
              <a:rPr lang="ru" sz="3300">
                <a:solidFill>
                  <a:srgbClr val="38761D"/>
                </a:solidFill>
                <a:latin typeface="Comfortaa"/>
                <a:ea typeface="Comfortaa"/>
                <a:cs typeface="Comfortaa"/>
                <a:sym typeface="Comfortaa"/>
              </a:rPr>
              <a:t>отзыва</a:t>
            </a:r>
            <a:r>
              <a:rPr lang="ru" sz="33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 или </a:t>
            </a:r>
            <a:r>
              <a:rPr lang="ru" sz="3300">
                <a:solidFill>
                  <a:srgbClr val="1155CC"/>
                </a:solidFill>
                <a:latin typeface="Comfortaa"/>
                <a:ea typeface="Comfortaa"/>
                <a:cs typeface="Comfortaa"/>
                <a:sym typeface="Comfortaa"/>
              </a:rPr>
              <a:t>ответа</a:t>
            </a:r>
            <a:r>
              <a:rPr lang="ru" sz="33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.</a:t>
            </a:r>
            <a:endParaRPr sz="3300">
              <a:solidFill>
                <a:srgbClr val="1F1F1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3300"/>
              <a:buFont typeface="Comfortaa"/>
              <a:buAutoNum type="arabicPeriod"/>
            </a:pPr>
            <a:r>
              <a:rPr b="1" lang="ru" sz="33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COMMENT </a:t>
            </a:r>
            <a:r>
              <a:rPr lang="ru" sz="33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- Содержание </a:t>
            </a:r>
            <a:r>
              <a:rPr lang="ru" sz="3300">
                <a:solidFill>
                  <a:srgbClr val="990000"/>
                </a:solidFill>
                <a:latin typeface="Comfortaa"/>
                <a:ea typeface="Comfortaa"/>
                <a:cs typeface="Comfortaa"/>
                <a:sym typeface="Comfortaa"/>
              </a:rPr>
              <a:t>вопроса</a:t>
            </a:r>
            <a:r>
              <a:rPr lang="ru" sz="33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, </a:t>
            </a:r>
            <a:r>
              <a:rPr lang="ru" sz="3300">
                <a:solidFill>
                  <a:srgbClr val="38761D"/>
                </a:solidFill>
                <a:latin typeface="Comfortaa"/>
                <a:ea typeface="Comfortaa"/>
                <a:cs typeface="Comfortaa"/>
                <a:sym typeface="Comfortaa"/>
              </a:rPr>
              <a:t>отзыва</a:t>
            </a:r>
            <a:r>
              <a:rPr lang="ru" sz="33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 или </a:t>
            </a:r>
            <a:r>
              <a:rPr lang="ru" sz="3300">
                <a:solidFill>
                  <a:srgbClr val="1155CC"/>
                </a:solidFill>
                <a:latin typeface="Comfortaa"/>
                <a:ea typeface="Comfortaa"/>
                <a:cs typeface="Comfortaa"/>
                <a:sym typeface="Comfortaa"/>
              </a:rPr>
              <a:t>ответа</a:t>
            </a:r>
            <a:r>
              <a:rPr lang="ru" sz="33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.</a:t>
            </a:r>
            <a:endParaRPr sz="3300">
              <a:solidFill>
                <a:srgbClr val="1F1F1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3300"/>
              <a:buFont typeface="Comfortaa"/>
              <a:buAutoNum type="arabicPeriod"/>
            </a:pPr>
            <a:r>
              <a:rPr b="1" lang="ru" sz="33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ANSWERS</a:t>
            </a:r>
            <a:r>
              <a:rPr lang="ru" sz="33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 - Идентификаторы ответов на </a:t>
            </a:r>
            <a:r>
              <a:rPr lang="ru" sz="3300">
                <a:solidFill>
                  <a:srgbClr val="990000"/>
                </a:solidFill>
                <a:latin typeface="Comfortaa"/>
                <a:ea typeface="Comfortaa"/>
                <a:cs typeface="Comfortaa"/>
                <a:sym typeface="Comfortaa"/>
              </a:rPr>
              <a:t>вопросы</a:t>
            </a:r>
            <a:r>
              <a:rPr lang="ru" sz="33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 или </a:t>
            </a:r>
            <a:r>
              <a:rPr lang="ru" sz="3300">
                <a:solidFill>
                  <a:srgbClr val="38761D"/>
                </a:solidFill>
                <a:latin typeface="Comfortaa"/>
                <a:ea typeface="Comfortaa"/>
                <a:cs typeface="Comfortaa"/>
                <a:sym typeface="Comfortaa"/>
              </a:rPr>
              <a:t>отзывы</a:t>
            </a:r>
            <a:r>
              <a:rPr lang="ru" sz="33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.</a:t>
            </a:r>
            <a:endParaRPr sz="3300">
              <a:solidFill>
                <a:srgbClr val="1F1F1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3300"/>
              <a:buFont typeface="Comfortaa"/>
              <a:buAutoNum type="arabicPeriod"/>
            </a:pPr>
            <a:r>
              <a:rPr b="1" lang="ru" sz="33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MARK</a:t>
            </a:r>
            <a:r>
              <a:rPr lang="ru" sz="33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 - Оценка товара в </a:t>
            </a:r>
            <a:r>
              <a:rPr lang="ru" sz="3300">
                <a:solidFill>
                  <a:srgbClr val="38761D"/>
                </a:solidFill>
                <a:latin typeface="Comfortaa"/>
                <a:ea typeface="Comfortaa"/>
                <a:cs typeface="Comfortaa"/>
                <a:sym typeface="Comfortaa"/>
              </a:rPr>
              <a:t>отзыве</a:t>
            </a:r>
            <a:r>
              <a:rPr lang="ru" sz="33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.</a:t>
            </a:r>
            <a:endParaRPr sz="3300">
              <a:solidFill>
                <a:srgbClr val="1F1F1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