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18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76" r:id="rId13"/>
    <p:sldId id="274" r:id="rId14"/>
    <p:sldId id="277" r:id="rId15"/>
    <p:sldId id="278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66"/>
    <p:restoredTop sz="95761"/>
  </p:normalViewPr>
  <p:slideViewPr>
    <p:cSldViewPr snapToGrid="0">
      <p:cViewPr varScale="1">
        <p:scale>
          <a:sx n="105" d="100"/>
          <a:sy n="105" d="100"/>
        </p:scale>
        <p:origin x="1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3:18:29.5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24575,'15'0'0,"22"0"0,38 0 0,-23 0 0,6 0 0,25 0 0,5 0 0,5 0 0,0 0 0,-5 0 0,-2 0 0,-11 0 0,-7 0 0,10 3 0,-26-1 0,-20 1 0,-10-1 0,-10-2 0,-1 0 0,-6 0 0,0 0 0,-1 0 0,-3 0 0,-6 0 0,2 0 0,-3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3:18:34.9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0 407 16383,'64'0'0,"-1"0"0,10 0 0,3 0 0,8 0 0,3 0 0,11 0 0,1 0 0,-3 0 0,-1 0 0,-2 0 0,0 0 0,-2 0 0,-2 0 0,-7 1 0,0-2 0,-1 0 0,-2 0 0,-7-1 0,-2 1 0,-10-1 0,-3 0 0,41-1 0,-20 3 0,-1 0 0,4 0 0,14 0 0,-43 0 0,1 0 0,-1 0 0,0 0 0,0 0 0,-2 0 0,40 0 0,-8 0 0,-1 0 0,6 0 0,5 0 0,7 0 0,0 0 0,-1-1 0,-46 0 0,0-2 0,2 0 0,1-1 0,6 0 0,1-1 0,3-1 0,0 0 0,-1 1 0,-1 1 0,-4 1 0,-2 1 0,42-1 0,-13 3 0,-8-2 0,-1-1 0,-1 0 0,-6 1 0,-7 1 0,-7 1 0,4 0 0,6 0 0,8-2 0,2-1 0,0-2 0,3 0 0,0 1 0,-2 1 0,-9 2 0,-15 1 0,-13 0 0,-22 0 0,-2 0 0,-49-23 0,-3 8 0,-45-21 0,7 14 0,-3 0 0,11 2 0,13 3 0,11 6 0,7 5 0,-3 2 0,-7 2 0,-5-2 0,-2 0 0,-2-2 0,-2 0 0,3-2 0,3 0 0,11 3 0,13 0 0,6 1 0,14-2 0,2-18 0,9 5 0,-2-4 0,2 13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3:18:40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24575,'47'0'0,"36"0"0,-24 0 0,5 0 0,11 0 0,3 0 0,1 0 0,0 0 0,-5 0 0,-1 0 0,-8 0 0,-4 0 0,32 0 0,-35 0 0,-23 0 0,-14 0 0,-8 0 0,-4 0 0,-3 0 0,-1 0 0,-1 0 0,-2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3:19:24.91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24575,'34'0'0,"10"0"0,20 0 0,4 0 0,-3 0 0,-12 1 0,-18 1 0,-16 1 0,-11-1 0,-4-1 0,0-1 0,0 0 0,1 0 0,9 0 0,13 0 0,13 0 0,7 0 0,-6 0 0,-9 0 0,-10 0 0,-6 0 0,-4 0 0,-5 0 0,-5 0 0,-2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3:19:40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24575,'42'0'0,"21"0"0,14 0 0,-4 0 0,6 0 0,5 0 0,-9 0 0,3 0 0,2 0 0,1 0 0,8 0 0,1 0 0,1 0 0,3 0-1259,-10 0 0,2 0 0,1 0 0,1 0 0,-1 0 1259,5 0 0,0 0 0,0 0 0,0 0 0,-1 0 0,-4-1 0,0 1 0,-1 0 0,-1 0 0,-2 1 173,14-1 0,-1 1 0,-4 1 1,-5 0-174,-1 1 0,-6 0 0,-3 1 232,-7 0 0,-2 1 0,-2 0-232,30 3 0,-3 0 0,-8-1 0,-1 0 0,-4 1 0,-2-1 1569,0 0 1,-2 0-1570,0 0 0,0 1 0,-3-2 0,-1 1 0,0-1 0,-1 1 539,0-1 1,1 1-540,-3-1 0,1 0 344,1 0 0,0 0-344,1 0 0,1-1 0,1 0 0,1 0 0,0 0 0,1 0 0,0 0 0,0 1 0,-2 0 0,2-1 0,5 0 0,4 0 0,6 0 0,4 0 0,-24-3 0,1 1 0,2-1 0,10-1 0,1 1 0,2-1-377,2 0 1,2 0-1,0 0 377,4-1 0,0 0 0,0 0 0,-6 0 0,-1 0 0,-1 0 0,-6 0 0,-2 0 0,-1 0-108,-7 0 0,-1 0 0,-2 0 108,21 0 0,-4 0 0,-10 0 0,-4 0 0,-13 0 0,-5 0 0,29 0 0,-27 0 1110,-19 0-1110,-16 0 344,-8-2-344,-4-1 0,-4-3 0,-1 3 0,4-2 0,16 1 0,21-4 0,30-6 0,-25 5 0,1 0 0,3-2 0,0-1 0,43-10 0,-25 5 0,-27 6 0,-21 6 0,-10 0 0,-8 1 0,-3-2 0,-2 1 0,1 0 0,2-3 0,0 4 0,1-2 0,-2 4 0,0-2 0,-1-1 0,-1 1 0,0-2 0,0-2 0,0 3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3:19:42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0 703 24575,'41'0'0,"3"2"0,5 5 0,-4 4 0,-7 3 0,-6 1 0,-15-7 0,-2-1 0,-12-7 0,2 0 0,1 0 0,16-10 0,46-27 0,-1 1 0,10-6-422,-5 3 0,6-2 0,2-2 422,-13 9 0,2-2 0,0 1 0,0-1 0,20-10 0,0 0 0,-3 2 0,-13 6 0,-3 2 0,-5 2 0,5-1 0,-9 3 0,14-9 0,-43 24 0,-21 11 0,-8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3322F-4357-6F48-9ECD-DA263717FCE0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0AD30-0FDA-0442-8004-ECD35CB6D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04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0AD30-0FDA-0442-8004-ECD35CB6D2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1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00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3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2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60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4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5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8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9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69AAB94-7E02-7443-85A7-BC2AAB53B3B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9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69AAB94-7E02-7443-85A7-BC2AAB53B3B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7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docs/api/java.base/java/lang/Character.html#isWhitespace(int)" TargetMode="External"/><Relationship Id="rId2" Type="http://schemas.openxmlformats.org/officeDocument/2006/relationships/hyperlink" Target="https://docs.oracle.com/en/java/javase/11/docs/api/java.base/java/lang/Str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docs/api/java.base/java/lang/Character.html#isWhitespace(int)" TargetMode="External"/><Relationship Id="rId2" Type="http://schemas.openxmlformats.org/officeDocument/2006/relationships/hyperlink" Target="https://docs.oracle.com/en/java/javase/11/docs/api/java.base/java/lang/Str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docs/api/java.base/java/lang/Character.html#isWhitespace(int)" TargetMode="External"/><Relationship Id="rId2" Type="http://schemas.openxmlformats.org/officeDocument/2006/relationships/hyperlink" Target="https://docs.oracle.com/en/java/javase/11/docs/api/java.base/java/lang/Str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4.xml"/><Relationship Id="rId1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docs/api/java.base/java/lang/IllegalArgumentException.html" TargetMode="External"/><Relationship Id="rId2" Type="http://schemas.openxmlformats.org/officeDocument/2006/relationships/hyperlink" Target="https://docs.oracle.com/en/java/javase/11/docs/api/java.base/java/lang/String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29" y="5499895"/>
            <a:ext cx="9638443" cy="484633"/>
          </a:xfrm>
        </p:spPr>
        <p:txBody>
          <a:bodyPr>
            <a:normAutofit/>
          </a:bodyPr>
          <a:lstStyle/>
          <a:p>
            <a:r>
              <a:rPr lang="en-US" b="1"/>
              <a:t>momedaram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114" y="1334530"/>
            <a:ext cx="10231393" cy="329407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3200" b="1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 11</a:t>
            </a:r>
            <a:br>
              <a:rPr lang="en-IN" sz="3200" b="1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 Class Improvements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418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B05C01-5728-EB03-FE61-9F8BC3005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3046"/>
            <a:ext cx="5792339" cy="3507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84A885-ED8E-57A5-6898-EB4D913FF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21434"/>
            <a:ext cx="5572864" cy="349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94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ADAD-5C8B-0CC2-93B1-C89B8E6AB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80416"/>
            <a:ext cx="11399520" cy="6376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public </a:t>
            </a:r>
            <a:r>
              <a:rPr lang="en-IN" sz="280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 tooltip="class in java.la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String</a:t>
            </a:r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stripLeading()</a:t>
            </a:r>
            <a:b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8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Returns a string whose value is this string, with all leading </a:t>
            </a:r>
            <a:r>
              <a:rPr lang="en-IN" sz="2800" b="0" i="0" u="none" strike="noStrike" dirty="0">
                <a:solidFill>
                  <a:srgbClr val="4A678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white space</a:t>
            </a:r>
            <a:r>
              <a:rPr lang="en-IN" sz="28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removed.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47474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8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this String object represents an empty string, or if all code points in this string are </a:t>
            </a:r>
            <a:r>
              <a:rPr lang="en-IN" sz="2800" b="0" i="0" u="none" strike="noStrike" dirty="0">
                <a:solidFill>
                  <a:srgbClr val="4A678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white space</a:t>
            </a:r>
            <a:r>
              <a:rPr lang="en-IN" sz="28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then an empty string is returned.</a:t>
            </a:r>
          </a:p>
          <a:p>
            <a:pPr marL="0" indent="0">
              <a:buNone/>
            </a:pPr>
            <a:endParaRPr lang="en-IN" sz="2800" b="0" i="0" dirty="0">
              <a:solidFill>
                <a:srgbClr val="474747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C7956A-1FA3-DE61-0E96-D53777DD2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799" y="2638696"/>
            <a:ext cx="6192673" cy="421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5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ADAD-5C8B-0CC2-93B1-C89B8E6AB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80416"/>
            <a:ext cx="11399520" cy="6376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public </a:t>
            </a:r>
            <a:r>
              <a:rPr lang="en-IN" sz="280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 tooltip="class in java.la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String</a:t>
            </a:r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stripTrailing()</a:t>
            </a:r>
            <a:b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8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Returns a string whose value is this string, with all trailing </a:t>
            </a:r>
            <a:r>
              <a:rPr lang="en-IN" sz="2800" b="0" i="0" u="none" strike="noStrike" dirty="0">
                <a:solidFill>
                  <a:srgbClr val="4A678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white space</a:t>
            </a:r>
            <a:r>
              <a:rPr lang="en-IN" sz="28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removed.</a:t>
            </a:r>
            <a:br>
              <a:rPr lang="en-IN" sz="2800" dirty="0"/>
            </a:br>
            <a:r>
              <a:rPr lang="en-IN" sz="2800" dirty="0">
                <a:solidFill>
                  <a:srgbClr val="47474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8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this String object represents an empty string, or if all code points in this string are </a:t>
            </a:r>
            <a:r>
              <a:rPr lang="en-IN" sz="2800" b="0" i="0" u="none" strike="noStrike" dirty="0">
                <a:solidFill>
                  <a:srgbClr val="4A678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white space</a:t>
            </a:r>
            <a:r>
              <a:rPr lang="en-IN" sz="28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then an empty string is returned.</a:t>
            </a:r>
          </a:p>
          <a:p>
            <a:pPr marL="0" indent="0">
              <a:buNone/>
            </a:pPr>
            <a:endParaRPr lang="en-IN" sz="2800" b="0" i="0" dirty="0">
              <a:solidFill>
                <a:srgbClr val="474747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38F150-DA8B-08C7-4020-B0EFED701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701" y="2617389"/>
            <a:ext cx="5899254" cy="396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5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A0ECB-6632-66D8-373D-1BCECE76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76" y="329184"/>
            <a:ext cx="11533632" cy="612038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public </a:t>
            </a:r>
            <a:r>
              <a:rPr lang="en-IN" sz="280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 tooltip="class in java.la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String</a:t>
            </a:r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strip()</a:t>
            </a:r>
            <a:b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4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Returns a string whose value is this string, with all leading and trailing </a:t>
            </a:r>
            <a:r>
              <a:rPr lang="en-IN" sz="2400" b="0" i="0" u="none" strike="noStrike" dirty="0">
                <a:solidFill>
                  <a:srgbClr val="4A678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white space</a:t>
            </a:r>
            <a:r>
              <a:rPr lang="en-IN" sz="24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removed. </a:t>
            </a:r>
          </a:p>
          <a:p>
            <a:pPr marL="0" indent="0" algn="l">
              <a:buNone/>
            </a:pPr>
            <a:r>
              <a:rPr lang="en-IN" sz="24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If this String object represents an empty string, or if all code points in this string are </a:t>
            </a:r>
            <a:r>
              <a:rPr lang="en-IN" sz="2400" b="0" i="0" u="none" strike="noStrike" dirty="0">
                <a:solidFill>
                  <a:srgbClr val="4A678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white space</a:t>
            </a:r>
            <a:r>
              <a:rPr lang="en-IN" sz="24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then an empty string is returned.</a:t>
            </a:r>
          </a:p>
          <a:p>
            <a:pPr marL="0" indent="0" algn="l">
              <a:buNone/>
            </a:pPr>
            <a:endParaRPr lang="en-IN" sz="2400" b="0" i="0" dirty="0">
              <a:solidFill>
                <a:srgbClr val="474747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br>
              <a:rPr lang="en-IN" sz="2800" dirty="0"/>
            </a:br>
            <a:endParaRPr lang="en-US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29983A-43C6-829E-65A8-62A1242B2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638" y="2553828"/>
            <a:ext cx="5686768" cy="3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5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811F3-D7E3-E2A1-B667-0777C07C9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224" y="292608"/>
            <a:ext cx="11423904" cy="6010656"/>
          </a:xfrm>
        </p:spPr>
        <p:txBody>
          <a:bodyPr/>
          <a:lstStyle/>
          <a:p>
            <a:pPr marL="0" indent="0">
              <a:buNone/>
            </a:pPr>
            <a:endParaRPr lang="en-IN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difference between trim() and strip() ?</a:t>
            </a: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strip()</a:t>
            </a:r>
            <a:r>
              <a:rPr lang="en-IN" sz="2400" b="0" i="0" dirty="0">
                <a:solidFill>
                  <a:srgbClr val="2326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"Unicode-aware" evolution of 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trim()</a:t>
            </a:r>
            <a:r>
              <a:rPr lang="en-IN" sz="2400" b="0" i="0" dirty="0">
                <a:solidFill>
                  <a:srgbClr val="2326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trim()</a:t>
            </a:r>
            <a:r>
              <a:rPr lang="en-IN" sz="2400" b="0" i="0" dirty="0">
                <a:solidFill>
                  <a:srgbClr val="2326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removes only characters &lt;= U+0020 (space); </a:t>
            </a: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strip()</a:t>
            </a:r>
            <a:r>
              <a:rPr lang="en-IN" sz="2400" b="0" i="0" dirty="0">
                <a:solidFill>
                  <a:srgbClr val="2326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removes all Unicode whitespace characters.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C4E53-FDB9-0AD1-AAA3-1A281377B669}"/>
              </a:ext>
            </a:extLst>
          </p:cNvPr>
          <p:cNvSpPr txBox="1"/>
          <p:nvPr/>
        </p:nvSpPr>
        <p:spPr>
          <a:xfrm>
            <a:off x="1158240" y="3718560"/>
            <a:ext cx="9521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B050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Character.</a:t>
            </a:r>
            <a:r>
              <a:rPr lang="en-IN" sz="2800" i="1" dirty="0">
                <a:solidFill>
                  <a:srgbClr val="00B050"/>
                </a:solidFill>
                <a:effectLst/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isWhitespace</a:t>
            </a:r>
            <a:r>
              <a:rPr lang="en-IN" sz="2800" dirty="0">
                <a:solidFill>
                  <a:srgbClr val="00B050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(char c)</a:t>
            </a:r>
            <a:endParaRPr lang="en-US" sz="2800" dirty="0">
              <a:solidFill>
                <a:srgbClr val="00B050"/>
              </a:solidFill>
              <a:highlight>
                <a:srgbClr val="C0C0C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96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64284C-B390-9B13-AB67-03EF37748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978" y="152539"/>
            <a:ext cx="7772400" cy="61871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B5A9296-4294-F535-1EFB-256CD2EB5BAE}"/>
                  </a:ext>
                </a:extLst>
              </p14:cNvPr>
              <p14:cNvContentPartPr/>
              <p14:nvPr/>
            </p14:nvContentPartPr>
            <p14:xfrm>
              <a:off x="3327744" y="4939632"/>
              <a:ext cx="408240" cy="3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B5A9296-4294-F535-1EFB-256CD2EB5B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23424" y="4935312"/>
                <a:ext cx="4168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609C37F-5293-FFA9-D35C-3479B44E5A65}"/>
                  </a:ext>
                </a:extLst>
              </p14:cNvPr>
              <p14:cNvContentPartPr/>
              <p14:nvPr/>
            </p14:nvContentPartPr>
            <p14:xfrm>
              <a:off x="2445744" y="4963032"/>
              <a:ext cx="1925640" cy="146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609C37F-5293-FFA9-D35C-3479B44E5A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1744" y="4855392"/>
                <a:ext cx="203328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E8D853F-E6B8-A700-AE12-234AA0874E79}"/>
                  </a:ext>
                </a:extLst>
              </p14:cNvPr>
              <p14:cNvContentPartPr/>
              <p14:nvPr/>
            </p14:nvContentPartPr>
            <p14:xfrm>
              <a:off x="2400024" y="5475672"/>
              <a:ext cx="39060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E8D853F-E6B8-A700-AE12-234AA0874E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82024" y="5457672"/>
                <a:ext cx="4262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2733E86-2A88-3250-39FE-AF190C29869E}"/>
                  </a:ext>
                </a:extLst>
              </p14:cNvPr>
              <p14:cNvContentPartPr/>
              <p14:nvPr/>
            </p14:nvContentPartPr>
            <p14:xfrm>
              <a:off x="5658024" y="5434272"/>
              <a:ext cx="240480" cy="3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2733E86-2A88-3250-39FE-AF190C29869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40024" y="5416272"/>
                <a:ext cx="276120" cy="3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03D23622-F68B-7A84-70B6-3CB39C4BDAB5}"/>
              </a:ext>
            </a:extLst>
          </p:cNvPr>
          <p:cNvGrpSpPr/>
          <p:nvPr/>
        </p:nvGrpSpPr>
        <p:grpSpPr>
          <a:xfrm>
            <a:off x="2380944" y="5458032"/>
            <a:ext cx="4003920" cy="370800"/>
            <a:chOff x="2380944" y="5458032"/>
            <a:chExt cx="4003920" cy="37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6AF13B8-F4FD-E5C9-ED52-3E3F95DF8DF8}"/>
                    </a:ext>
                  </a:extLst>
                </p14:cNvPr>
                <p14:cNvContentPartPr/>
                <p14:nvPr/>
              </p14:nvContentPartPr>
              <p14:xfrm>
                <a:off x="2380944" y="5737032"/>
                <a:ext cx="3197160" cy="91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6AF13B8-F4FD-E5C9-ED52-3E3F95DF8DF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62944" y="5719032"/>
                  <a:ext cx="32328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3CF6CF3-943A-AFC4-A1E9-891DBB86D602}"/>
                    </a:ext>
                  </a:extLst>
                </p14:cNvPr>
                <p14:cNvContentPartPr/>
                <p14:nvPr/>
              </p14:nvContentPartPr>
              <p14:xfrm>
                <a:off x="5751984" y="5458032"/>
                <a:ext cx="632880" cy="276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3CF6CF3-943A-AFC4-A1E9-891DBB86D60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733984" y="5440032"/>
                  <a:ext cx="668520" cy="312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31564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57589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6581E-916A-717B-C91E-60FB82BDC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65" y="148282"/>
            <a:ext cx="11788346" cy="654908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800" b="1" i="0" u="sng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 11 Improvements for String Class:</a:t>
            </a:r>
          </a:p>
          <a:p>
            <a:pPr marL="0" indent="0" algn="l">
              <a:buNone/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Introduced 6 n</a:t>
            </a:r>
            <a:r>
              <a:rPr lang="en-IN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ew String Methods.</a:t>
            </a:r>
          </a:p>
          <a:p>
            <a:pPr marL="68580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isBlank()</a:t>
            </a:r>
            <a:endParaRPr lang="en-IN" sz="2400" dirty="0">
              <a:solidFill>
                <a:srgbClr val="192A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Lines()</a:t>
            </a:r>
            <a:endParaRPr lang="en-IN" sz="2400" dirty="0">
              <a:solidFill>
                <a:srgbClr val="192A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repeat()</a:t>
            </a:r>
            <a:endParaRPr lang="en-IN" sz="2400" dirty="0">
              <a:solidFill>
                <a:srgbClr val="192A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strip()</a:t>
            </a:r>
            <a:endParaRPr lang="en-IN" sz="2400" dirty="0">
              <a:solidFill>
                <a:srgbClr val="192A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stripLeading()</a:t>
            </a:r>
            <a:endParaRPr lang="en-IN" sz="2400" dirty="0">
              <a:solidFill>
                <a:srgbClr val="192A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stripTrailing()</a:t>
            </a:r>
            <a:endParaRPr lang="en-IN" sz="2400" b="0" i="0" dirty="0">
              <a:solidFill>
                <a:srgbClr val="192A3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IN" sz="2400" dirty="0">
              <a:solidFill>
                <a:srgbClr val="192A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IN" sz="240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endParaRPr lang="en-IN" sz="2800" b="1" i="0" dirty="0">
              <a:solidFill>
                <a:schemeClr val="tx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34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A0F3C-064F-C5AE-3EF5-F19103A4F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76" y="304800"/>
            <a:ext cx="11570208" cy="618134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8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isBlank() :</a:t>
            </a:r>
            <a:endParaRPr lang="en-IN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1" indent="0">
              <a:buNone/>
            </a:pPr>
            <a:r>
              <a:rPr lang="en-IN" sz="24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we can use this method to check whether given string is blank or not. A string is said to be blank if it is empty or contains only white spaces.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DC07FE-81BD-8004-3A87-98F56D30A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026" y="1792557"/>
            <a:ext cx="4963021" cy="50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9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682498-962E-A448-215C-CD56D7ED1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500" y="339062"/>
            <a:ext cx="6731000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8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3AB24-A5A6-3DFB-A16E-AC162B88B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224" y="316992"/>
            <a:ext cx="11753088" cy="6352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Lines()</a:t>
            </a:r>
          </a:p>
          <a:p>
            <a:pPr marL="0" indent="0">
              <a:buNone/>
            </a:pPr>
            <a:r>
              <a:rPr lang="en-IN" sz="2800" b="0" i="0">
                <a:solidFill>
                  <a:srgbClr val="192A3D"/>
                </a:solidFill>
                <a:effectLst/>
                <a:latin typeface="-apple-system"/>
              </a:rPr>
              <a:t>	</a:t>
            </a:r>
            <a:r>
              <a:rPr lang="en-IN" sz="2400" b="0" i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method returns a stream of lines extracted from the given string. A line can be defined as a sequence of zero or more characters followed by a line terminator(\n).</a:t>
            </a: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94CCC-980F-9851-334E-3AF3EEA50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91" y="1821784"/>
            <a:ext cx="5860441" cy="49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5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7DACD0-68EA-6259-C907-4443DBF91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942" y="180854"/>
            <a:ext cx="9983244" cy="658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64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BAFC8-C788-7722-E797-7E2A157D0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76" y="292608"/>
            <a:ext cx="11692128" cy="633984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800" dirty="0">
                <a:solidFill>
                  <a:srgbClr val="FF0000"/>
                </a:solidFill>
              </a:rPr>
              <a:t>3. public </a:t>
            </a:r>
            <a:r>
              <a:rPr lang="en-IN" sz="2800" strike="noStrike" dirty="0">
                <a:solidFill>
                  <a:srgbClr val="FF0000"/>
                </a:solidFill>
                <a:effectLst/>
                <a:hlinkClick r:id="rId2" tooltip="class in java.la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String</a:t>
            </a:r>
            <a:r>
              <a:rPr lang="en-IN" sz="2800" dirty="0">
                <a:solidFill>
                  <a:srgbClr val="FF0000"/>
                </a:solidFill>
              </a:rPr>
              <a:t> repeat​(int </a:t>
            </a:r>
            <a:r>
              <a:rPr lang="en-IN" sz="2800" dirty="0">
                <a:solidFill>
                  <a:srgbClr val="00B050"/>
                </a:solidFill>
              </a:rPr>
              <a:t>count</a:t>
            </a:r>
            <a:r>
              <a:rPr lang="en-IN" sz="2800" dirty="0">
                <a:solidFill>
                  <a:srgbClr val="FF0000"/>
                </a:solidFill>
              </a:rPr>
              <a:t>):</a:t>
            </a:r>
            <a:br>
              <a:rPr lang="en-IN" sz="2800" dirty="0"/>
            </a:br>
            <a:r>
              <a:rPr lang="en-IN" sz="2800" dirty="0"/>
              <a:t> 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800" b="0" i="0" dirty="0">
                <a:solidFill>
                  <a:srgbClr val="474747"/>
                </a:solidFill>
                <a:effectLst/>
                <a:latin typeface="DejaVu Serif"/>
              </a:rPr>
              <a:t> Returns a string whose value is the concatenation of this string repeated </a:t>
            </a:r>
            <a:r>
              <a:rPr lang="en-IN" sz="2800" b="0" i="0" dirty="0">
                <a:solidFill>
                  <a:srgbClr val="00B050"/>
                </a:solidFill>
                <a:effectLst/>
                <a:latin typeface="DejaVu Serif"/>
              </a:rPr>
              <a:t>count</a:t>
            </a:r>
            <a:r>
              <a:rPr lang="en-IN" sz="2800" b="0" i="0" dirty="0">
                <a:solidFill>
                  <a:srgbClr val="474747"/>
                </a:solidFill>
                <a:effectLst/>
                <a:latin typeface="DejaVu Serif"/>
              </a:rPr>
              <a:t> times. </a:t>
            </a:r>
          </a:p>
          <a:p>
            <a:pPr marL="0" indent="0" algn="l">
              <a:buNone/>
            </a:pPr>
            <a:r>
              <a:rPr lang="en-IN" sz="2800" b="0" i="0" dirty="0">
                <a:solidFill>
                  <a:srgbClr val="474747"/>
                </a:solidFill>
                <a:effectLst/>
                <a:latin typeface="DejaVu Serif"/>
              </a:rPr>
              <a:t>  If this string is empty or count is zero then the empty string is returned.</a:t>
            </a:r>
            <a:br>
              <a:rPr lang="en-IN" sz="2800" dirty="0"/>
            </a:br>
            <a:endParaRPr lang="en-IN" sz="2800" dirty="0"/>
          </a:p>
          <a:p>
            <a:pPr marL="0" indent="0" algn="l">
              <a:buNone/>
            </a:pPr>
            <a:r>
              <a:rPr lang="en-IN" sz="2800" dirty="0"/>
              <a:t>  This method may throw </a:t>
            </a:r>
            <a:r>
              <a:rPr lang="en-IN" sz="2800" u="none" strike="noStrike" dirty="0">
                <a:solidFill>
                  <a:srgbClr val="4A6782"/>
                </a:solidFill>
                <a:effectLst/>
                <a:hlinkClick r:id="rId3" tooltip="class in java.lang"/>
              </a:rPr>
              <a:t>IllegalArgumentException</a:t>
            </a:r>
            <a:r>
              <a:rPr lang="en-IN" sz="2800" dirty="0"/>
              <a:t> - if the count is negative.</a:t>
            </a:r>
          </a:p>
          <a:p>
            <a:pPr marL="0" indent="0" algn="l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8126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EC8A31-1C5E-F5B9-A25C-3DB354B2F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244" y="1260475"/>
            <a:ext cx="108077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6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2DD0C7-6802-5152-D214-9B9189802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860" y="179568"/>
            <a:ext cx="7161437" cy="64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8732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{DE1D9717-AC5B-044C-98D4-52AD63AFBD08}tf10001120</Template>
  <TotalTime>1233</TotalTime>
  <Words>387</Words>
  <Application>Microsoft Macintosh PowerPoint</Application>
  <PresentationFormat>Widescreen</PresentationFormat>
  <Paragraphs>35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DejaVu Serif</vt:lpstr>
      <vt:lpstr>Gill Sans MT</vt:lpstr>
      <vt:lpstr>Parcel</vt:lpstr>
      <vt:lpstr>Java 11 String Class Improvements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251</cp:revision>
  <dcterms:created xsi:type="dcterms:W3CDTF">2022-09-30T05:28:25Z</dcterms:created>
  <dcterms:modified xsi:type="dcterms:W3CDTF">2022-11-04T13:39:00Z</dcterms:modified>
</cp:coreProperties>
</file>