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B853-06F4-83AF-5874-A050E08C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7660B-6852-7D3E-3665-27630E68A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B155-6643-3A4A-F776-28BFBCEA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D660-46F6-C746-BD6C-E27900BB0AA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C899A-7A64-2D00-98A3-57C293E3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58D5-ECBD-0F90-4950-94673D63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CEEB-D241-0842-A09B-95FBC995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4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8D2F-05E2-4397-8872-14CC4C84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663EC-A4EA-B581-F682-8902A8876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8C986-BF5A-D7CB-D791-5AFC9DE5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D660-46F6-C746-BD6C-E27900BB0AA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2B0BF-BE56-939E-79FA-A56956F4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1D9E2-495A-5D69-E5E9-D0612E9B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CEEB-D241-0842-A09B-95FBC995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6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D308F-47AC-ED8D-C1B5-D05667C3C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5123C-546C-22F3-106E-0E2243086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B5FDD-B88B-7D95-7B4B-A4E59760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D660-46F6-C746-BD6C-E27900BB0AA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B50CA-0DD8-0E7A-DE57-3F607ED6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A3ECC-CC5B-2F28-498E-26BD3F71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CEEB-D241-0842-A09B-95FBC995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4B14-C0E6-395A-A237-75187217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6567-D5B9-50B5-C142-AB53F351F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F7B83-5C25-1EB2-6185-D22F9CF5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D660-46F6-C746-BD6C-E27900BB0AA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52856-6FB9-8645-D124-1DE22C34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3ADE2-1DE2-B69D-D77A-32A414E7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CEEB-D241-0842-A09B-95FBC995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7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8318-CB0F-1BB6-7228-2D7C5ED8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84635-C0AC-AB4D-5EAA-8B5578F2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4BFF2-D325-8E90-35F7-6B5D773A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D660-46F6-C746-BD6C-E27900BB0AA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ADB41-3F19-22EF-B6C2-17F97178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8694F-023C-647A-DD7E-C19ECC0E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CEEB-D241-0842-A09B-95FBC995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5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7A1F-27EF-6742-061B-D10DB48A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F4542-A32E-F347-C057-ABD3498FA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9C524-0D61-15F2-B922-3251EAB59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F9DDB-5AAE-32A9-DF5F-3BC9FE48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D660-46F6-C746-BD6C-E27900BB0AA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4245B-21C8-4A5B-2B6C-EF74DE3F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00B45-E2E4-0AC2-DF8C-A9FCA400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CEEB-D241-0842-A09B-95FBC995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6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0602-3FD5-AEF3-ED9F-E7F3F675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838E-4E58-38FC-70FA-3D877F98E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9F7CC-595A-FBA4-849C-499AC21E5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6A8FD-E03E-D4E4-B1E7-25275D7A2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3579A-4AE0-2947-E302-A46787876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28312-1FB6-77C2-EB21-7F940A06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D660-46F6-C746-BD6C-E27900BB0AA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7641F-354A-5BFE-63E9-804B28C3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45944-7DEC-E95E-B30F-658C0A96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CEEB-D241-0842-A09B-95FBC995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3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B780-8754-2AD6-A1B5-B12528CA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3C21C-2AA7-06E9-B097-9113E6C2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D660-46F6-C746-BD6C-E27900BB0AA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D9028-9CDA-EEAF-A951-41F01B0B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1D30D-3F7C-EBC7-1017-6326BA27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CEEB-D241-0842-A09B-95FBC995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63E9C-85D6-8D4A-CA2D-F2A022DE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D660-46F6-C746-BD6C-E27900BB0AA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AA2D8-B146-EBD3-8A01-A78276FB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A2A27-A778-1885-9AB9-C390B622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CEEB-D241-0842-A09B-95FBC995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4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96FF-BBD5-1561-D8CF-D8086849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144DB-E78E-4DE4-650D-0AB8B8947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1BA33-AE64-A9BA-F0E9-92519E1CB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0D2A1-C628-381F-B752-0F9F5A65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D660-46F6-C746-BD6C-E27900BB0AA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4D368-20DA-8312-DE62-EDB9751A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517BA-8250-1EDE-043B-10ECAEF0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CEEB-D241-0842-A09B-95FBC995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8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3EA6-F0BE-6707-0185-76B9F25F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65250-0ABF-0AFB-5D37-FE043E57A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78C70-DFEB-03C5-496E-D5DCE58BA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98E6A-AB3B-B625-6011-8F23CE9F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D660-46F6-C746-BD6C-E27900BB0AA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69D09-192C-7C39-CE9B-F73ED979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03FC6-5FD3-5C67-EE5E-A11CB88A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CEEB-D241-0842-A09B-95FBC995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5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F2E31-A620-AA5F-960E-1AB5CC67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BE4C7-B6A6-C493-3C2D-F0E5C0718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FBFCB-FA90-0A20-B322-A35F6D5E4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DD660-46F6-C746-BD6C-E27900BB0AA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AC884-8768-9BB9-E534-A2D878B62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33FE-323A-5263-3A8C-B662D41B4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CCEEB-D241-0842-A09B-95FBC995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9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C231-5A6E-8F2A-16FB-F0B6899A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700"/>
            <a:ext cx="10515600" cy="827067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  <a:effectLst/>
                <a:latin typeface="+mn-lt"/>
              </a:rPr>
              <a:t>What is auto-up casting and explicit down casting?</a:t>
            </a:r>
            <a:endParaRPr lang="en-IN" sz="2800" dirty="0">
              <a:solidFill>
                <a:srgbClr val="FF0000"/>
              </a:solidFill>
              <a:effectLst/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B1952-7A27-C23C-157A-75632ADF3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386"/>
            <a:ext cx="10840656" cy="5347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Auto-up casting :</a:t>
            </a:r>
            <a:r>
              <a:rPr lang="en-IN" sz="2000" dirty="0"/>
              <a:t> An object of sub class type can be automatically casted to super class type. </a:t>
            </a: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Explicit down casting:</a:t>
            </a:r>
            <a:r>
              <a:rPr lang="en-IN" sz="2000" dirty="0"/>
              <a:t> An object of super class type should be explicitly casted to sub class type.</a:t>
            </a:r>
          </a:p>
          <a:p>
            <a:pPr marL="0" indent="0">
              <a:buNone/>
            </a:pPr>
            <a:br>
              <a:rPr lang="en-IN" sz="2400" dirty="0"/>
            </a:br>
            <a:endParaRPr lang="en-IN" sz="2200" b="0" i="0" dirty="0">
              <a:solidFill>
                <a:srgbClr val="333333"/>
              </a:solidFill>
              <a:effectLst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B4E906-BB23-3993-2CBE-333DF3E32875}"/>
              </a:ext>
            </a:extLst>
          </p:cNvPr>
          <p:cNvGrpSpPr/>
          <p:nvPr/>
        </p:nvGrpSpPr>
        <p:grpSpPr>
          <a:xfrm>
            <a:off x="910299" y="5537777"/>
            <a:ext cx="1343145" cy="805887"/>
            <a:chOff x="0" y="10589"/>
            <a:chExt cx="1343145" cy="805887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7FE0084-A246-D180-9ADE-D61A0EBF367E}"/>
                </a:ext>
              </a:extLst>
            </p:cNvPr>
            <p:cNvSpPr/>
            <p:nvPr/>
          </p:nvSpPr>
          <p:spPr>
            <a:xfrm>
              <a:off x="0" y="10589"/>
              <a:ext cx="1343145" cy="8058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BBAB4C17-FB92-E909-BFB4-AAF8C1CBE3A9}"/>
                </a:ext>
              </a:extLst>
            </p:cNvPr>
            <p:cNvSpPr txBox="1"/>
            <p:nvPr/>
          </p:nvSpPr>
          <p:spPr>
            <a:xfrm>
              <a:off x="23604" y="34193"/>
              <a:ext cx="1295937" cy="7586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900" kern="1200" dirty="0"/>
                <a:t>Byte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E1A249-FF89-CFFC-8906-E803841D73B0}"/>
              </a:ext>
            </a:extLst>
          </p:cNvPr>
          <p:cNvGrpSpPr/>
          <p:nvPr/>
        </p:nvGrpSpPr>
        <p:grpSpPr>
          <a:xfrm>
            <a:off x="2729454" y="5501480"/>
            <a:ext cx="1343145" cy="805887"/>
            <a:chOff x="0" y="10589"/>
            <a:chExt cx="1343145" cy="805887"/>
          </a:xfrm>
          <a:solidFill>
            <a:schemeClr val="accent3"/>
          </a:solidFill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EBD4972-9E25-1D43-8E77-52C143BAB2D4}"/>
                </a:ext>
              </a:extLst>
            </p:cNvPr>
            <p:cNvSpPr/>
            <p:nvPr/>
          </p:nvSpPr>
          <p:spPr>
            <a:xfrm>
              <a:off x="0" y="10589"/>
              <a:ext cx="1343145" cy="805887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2828CE49-81A4-4661-42B5-0FB2E527750C}"/>
                </a:ext>
              </a:extLst>
            </p:cNvPr>
            <p:cNvSpPr txBox="1"/>
            <p:nvPr/>
          </p:nvSpPr>
          <p:spPr>
            <a:xfrm>
              <a:off x="23604" y="34193"/>
              <a:ext cx="1295937" cy="7586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900" kern="1200" dirty="0"/>
                <a:t>Short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44AEBD-9827-7A39-E0C7-A469C9F39D49}"/>
              </a:ext>
            </a:extLst>
          </p:cNvPr>
          <p:cNvGrpSpPr/>
          <p:nvPr/>
        </p:nvGrpSpPr>
        <p:grpSpPr>
          <a:xfrm>
            <a:off x="4674001" y="5442999"/>
            <a:ext cx="1343145" cy="805887"/>
            <a:chOff x="0" y="10589"/>
            <a:chExt cx="1343145" cy="805887"/>
          </a:xfrm>
          <a:solidFill>
            <a:schemeClr val="accent4"/>
          </a:solidFill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660622A-D5F9-57DA-E057-FE2EB9168D1C}"/>
                </a:ext>
              </a:extLst>
            </p:cNvPr>
            <p:cNvSpPr/>
            <p:nvPr/>
          </p:nvSpPr>
          <p:spPr>
            <a:xfrm>
              <a:off x="0" y="10589"/>
              <a:ext cx="1343145" cy="805887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82855DD1-DC36-FFD3-66E8-1B1419B4BFDC}"/>
                </a:ext>
              </a:extLst>
            </p:cNvPr>
            <p:cNvSpPr txBox="1"/>
            <p:nvPr/>
          </p:nvSpPr>
          <p:spPr>
            <a:xfrm>
              <a:off x="23604" y="34193"/>
              <a:ext cx="1295937" cy="7586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900" kern="1200" dirty="0"/>
                <a:t>Integer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B89900-D91F-97E1-83D2-7C4DA42512FD}"/>
              </a:ext>
            </a:extLst>
          </p:cNvPr>
          <p:cNvGrpSpPr/>
          <p:nvPr/>
        </p:nvGrpSpPr>
        <p:grpSpPr>
          <a:xfrm>
            <a:off x="6456503" y="5442999"/>
            <a:ext cx="1343145" cy="805887"/>
            <a:chOff x="0" y="10589"/>
            <a:chExt cx="1343145" cy="805887"/>
          </a:xfrm>
          <a:solidFill>
            <a:schemeClr val="accent5"/>
          </a:solidFill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38A2EDEE-F25F-C547-A63A-410576F1FD4F}"/>
                </a:ext>
              </a:extLst>
            </p:cNvPr>
            <p:cNvSpPr/>
            <p:nvPr/>
          </p:nvSpPr>
          <p:spPr>
            <a:xfrm>
              <a:off x="0" y="10589"/>
              <a:ext cx="1343145" cy="805887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>
              <a:extLst>
                <a:ext uri="{FF2B5EF4-FFF2-40B4-BE49-F238E27FC236}">
                  <a16:creationId xmlns:a16="http://schemas.microsoft.com/office/drawing/2014/main" id="{27C9DB43-FD96-4DD5-8A1F-0B18D11646B1}"/>
                </a:ext>
              </a:extLst>
            </p:cNvPr>
            <p:cNvSpPr txBox="1"/>
            <p:nvPr/>
          </p:nvSpPr>
          <p:spPr>
            <a:xfrm>
              <a:off x="23604" y="34193"/>
              <a:ext cx="1295937" cy="7586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900" kern="1200" dirty="0"/>
                <a:t>Long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9E268D-B31F-DEF5-D225-F5151ADBC8D0}"/>
              </a:ext>
            </a:extLst>
          </p:cNvPr>
          <p:cNvGrpSpPr/>
          <p:nvPr/>
        </p:nvGrpSpPr>
        <p:grpSpPr>
          <a:xfrm>
            <a:off x="8354750" y="5405639"/>
            <a:ext cx="1343145" cy="805887"/>
            <a:chOff x="0" y="10589"/>
            <a:chExt cx="1343145" cy="805887"/>
          </a:xfrm>
          <a:solidFill>
            <a:schemeClr val="accent6"/>
          </a:solidFill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8D180BC-A62F-72C1-940F-C64051B6E65F}"/>
                </a:ext>
              </a:extLst>
            </p:cNvPr>
            <p:cNvSpPr/>
            <p:nvPr/>
          </p:nvSpPr>
          <p:spPr>
            <a:xfrm>
              <a:off x="0" y="10589"/>
              <a:ext cx="1343145" cy="805887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E3758FF3-AAE5-9828-9BA9-E0D802BF8390}"/>
                </a:ext>
              </a:extLst>
            </p:cNvPr>
            <p:cNvSpPr txBox="1"/>
            <p:nvPr/>
          </p:nvSpPr>
          <p:spPr>
            <a:xfrm>
              <a:off x="23604" y="34193"/>
              <a:ext cx="1295937" cy="7586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900" kern="1200" dirty="0"/>
                <a:t>Float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7EAEDDF-B046-D75E-C366-7B1F52C76245}"/>
              </a:ext>
            </a:extLst>
          </p:cNvPr>
          <p:cNvGrpSpPr/>
          <p:nvPr/>
        </p:nvGrpSpPr>
        <p:grpSpPr>
          <a:xfrm>
            <a:off x="10137252" y="5405639"/>
            <a:ext cx="1343145" cy="805887"/>
            <a:chOff x="0" y="10589"/>
            <a:chExt cx="1343145" cy="805887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9348DFF-D5FE-6658-4FF0-784F7AC8978C}"/>
                </a:ext>
              </a:extLst>
            </p:cNvPr>
            <p:cNvSpPr/>
            <p:nvPr/>
          </p:nvSpPr>
          <p:spPr>
            <a:xfrm>
              <a:off x="0" y="10589"/>
              <a:ext cx="1343145" cy="8058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4">
              <a:extLst>
                <a:ext uri="{FF2B5EF4-FFF2-40B4-BE49-F238E27FC236}">
                  <a16:creationId xmlns:a16="http://schemas.microsoft.com/office/drawing/2014/main" id="{8E779040-B722-9630-5D5D-67FC03796AFE}"/>
                </a:ext>
              </a:extLst>
            </p:cNvPr>
            <p:cNvSpPr txBox="1"/>
            <p:nvPr/>
          </p:nvSpPr>
          <p:spPr>
            <a:xfrm>
              <a:off x="23604" y="34193"/>
              <a:ext cx="1295937" cy="7586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900" kern="1200" dirty="0"/>
                <a:t>Double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CE78494-2787-2E0A-8BA4-9229AD4CEEED}"/>
              </a:ext>
            </a:extLst>
          </p:cNvPr>
          <p:cNvGrpSpPr/>
          <p:nvPr/>
        </p:nvGrpSpPr>
        <p:grpSpPr>
          <a:xfrm>
            <a:off x="4974942" y="3584273"/>
            <a:ext cx="1946719" cy="805887"/>
            <a:chOff x="0" y="10589"/>
            <a:chExt cx="1343145" cy="805887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E0FD793-F7AE-A5A1-0721-0DC276906E79}"/>
                </a:ext>
              </a:extLst>
            </p:cNvPr>
            <p:cNvSpPr/>
            <p:nvPr/>
          </p:nvSpPr>
          <p:spPr>
            <a:xfrm>
              <a:off x="0" y="10589"/>
              <a:ext cx="1343145" cy="8058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>
              <a:extLst>
                <a:ext uri="{FF2B5EF4-FFF2-40B4-BE49-F238E27FC236}">
                  <a16:creationId xmlns:a16="http://schemas.microsoft.com/office/drawing/2014/main" id="{585D300E-6559-2EAB-4670-C14105F4993E}"/>
                </a:ext>
              </a:extLst>
            </p:cNvPr>
            <p:cNvSpPr txBox="1"/>
            <p:nvPr/>
          </p:nvSpPr>
          <p:spPr>
            <a:xfrm>
              <a:off x="23604" y="34193"/>
              <a:ext cx="1295937" cy="75867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900" kern="1200" dirty="0"/>
                <a:t>Number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7417F89-D836-07B4-E438-39D41AD77AB2}"/>
              </a:ext>
            </a:extLst>
          </p:cNvPr>
          <p:cNvCxnSpPr>
            <a:cxnSpLocks/>
          </p:cNvCxnSpPr>
          <p:nvPr/>
        </p:nvCxnSpPr>
        <p:spPr>
          <a:xfrm flipV="1">
            <a:off x="1725711" y="4051138"/>
            <a:ext cx="3249231" cy="1415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78F15A-4CAA-DF1C-44D9-00E491E67A85}"/>
              </a:ext>
            </a:extLst>
          </p:cNvPr>
          <p:cNvCxnSpPr>
            <a:cxnSpLocks/>
          </p:cNvCxnSpPr>
          <p:nvPr/>
        </p:nvCxnSpPr>
        <p:spPr>
          <a:xfrm flipV="1">
            <a:off x="3518184" y="4447870"/>
            <a:ext cx="1555988" cy="1012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EB0FF1-0DA6-CD85-2E32-FA8320E2DE37}"/>
              </a:ext>
            </a:extLst>
          </p:cNvPr>
          <p:cNvCxnSpPr>
            <a:cxnSpLocks/>
          </p:cNvCxnSpPr>
          <p:nvPr/>
        </p:nvCxnSpPr>
        <p:spPr>
          <a:xfrm flipV="1">
            <a:off x="5454807" y="4447870"/>
            <a:ext cx="267001" cy="930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4CD756-D3BC-8C56-5853-251154464176}"/>
              </a:ext>
            </a:extLst>
          </p:cNvPr>
          <p:cNvCxnSpPr>
            <a:cxnSpLocks/>
          </p:cNvCxnSpPr>
          <p:nvPr/>
        </p:nvCxnSpPr>
        <p:spPr>
          <a:xfrm flipH="1" flipV="1">
            <a:off x="7017313" y="4051138"/>
            <a:ext cx="3342029" cy="1255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001E04-065D-EA1B-77D7-25E4C7CD7FAB}"/>
              </a:ext>
            </a:extLst>
          </p:cNvPr>
          <p:cNvCxnSpPr>
            <a:cxnSpLocks/>
          </p:cNvCxnSpPr>
          <p:nvPr/>
        </p:nvCxnSpPr>
        <p:spPr>
          <a:xfrm flipH="1" flipV="1">
            <a:off x="6931065" y="4429190"/>
            <a:ext cx="1719588" cy="840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2C9C0B-D4C8-5BB8-C4F4-5309B5F8A045}"/>
              </a:ext>
            </a:extLst>
          </p:cNvPr>
          <p:cNvCxnSpPr>
            <a:cxnSpLocks/>
          </p:cNvCxnSpPr>
          <p:nvPr/>
        </p:nvCxnSpPr>
        <p:spPr>
          <a:xfrm flipH="1" flipV="1">
            <a:off x="6346070" y="4437695"/>
            <a:ext cx="623417" cy="957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5AB8A3E-8B57-90A4-F4C5-12886DE8B0D6}"/>
              </a:ext>
            </a:extLst>
          </p:cNvPr>
          <p:cNvGrpSpPr/>
          <p:nvPr/>
        </p:nvGrpSpPr>
        <p:grpSpPr>
          <a:xfrm>
            <a:off x="5276728" y="2263627"/>
            <a:ext cx="1343145" cy="805887"/>
            <a:chOff x="0" y="10589"/>
            <a:chExt cx="1343145" cy="805887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1D4D1CDB-1C4C-07CC-9A91-928A2AB221D4}"/>
                </a:ext>
              </a:extLst>
            </p:cNvPr>
            <p:cNvSpPr/>
            <p:nvPr/>
          </p:nvSpPr>
          <p:spPr>
            <a:xfrm>
              <a:off x="0" y="10589"/>
              <a:ext cx="1343145" cy="8058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ounded Rectangle 4">
              <a:extLst>
                <a:ext uri="{FF2B5EF4-FFF2-40B4-BE49-F238E27FC236}">
                  <a16:creationId xmlns:a16="http://schemas.microsoft.com/office/drawing/2014/main" id="{AC263224-ACB9-F567-4CB4-6A4E9C48A8C5}"/>
                </a:ext>
              </a:extLst>
            </p:cNvPr>
            <p:cNvSpPr txBox="1"/>
            <p:nvPr/>
          </p:nvSpPr>
          <p:spPr>
            <a:xfrm>
              <a:off x="23604" y="34193"/>
              <a:ext cx="1295937" cy="7586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900" kern="1200" dirty="0">
                  <a:solidFill>
                    <a:srgbClr val="002060"/>
                  </a:solidFill>
                </a:rPr>
                <a:t>Object</a:t>
              </a:r>
            </a:p>
          </p:txBody>
        </p:sp>
      </p:grpSp>
      <p:sp>
        <p:nvSpPr>
          <p:cNvPr id="69" name="Up Arrow 68">
            <a:extLst>
              <a:ext uri="{FF2B5EF4-FFF2-40B4-BE49-F238E27FC236}">
                <a16:creationId xmlns:a16="http://schemas.microsoft.com/office/drawing/2014/main" id="{CC1AF2E2-5A8A-7AC9-385D-9CA1D53580FF}"/>
              </a:ext>
            </a:extLst>
          </p:cNvPr>
          <p:cNvSpPr/>
          <p:nvPr/>
        </p:nvSpPr>
        <p:spPr>
          <a:xfrm>
            <a:off x="5756533" y="3069513"/>
            <a:ext cx="271734" cy="4570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Up Arrow 69">
            <a:extLst>
              <a:ext uri="{FF2B5EF4-FFF2-40B4-BE49-F238E27FC236}">
                <a16:creationId xmlns:a16="http://schemas.microsoft.com/office/drawing/2014/main" id="{1ED7AA77-0C57-170A-31CE-FC33F1641856}"/>
              </a:ext>
            </a:extLst>
          </p:cNvPr>
          <p:cNvSpPr/>
          <p:nvPr/>
        </p:nvSpPr>
        <p:spPr>
          <a:xfrm>
            <a:off x="11457179" y="2263626"/>
            <a:ext cx="616661" cy="4056433"/>
          </a:xfrm>
          <a:prstGeom prst="up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Auto-upcasting</a:t>
            </a:r>
          </a:p>
        </p:txBody>
      </p:sp>
    </p:spTree>
    <p:extLst>
      <p:ext uri="{BB962C8B-B14F-4D97-AF65-F5344CB8AC3E}">
        <p14:creationId xmlns:p14="http://schemas.microsoft.com/office/powerpoint/2010/main" val="219404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35B920-339A-5804-7E00-399143E71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534" y="367947"/>
            <a:ext cx="6612855" cy="612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5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56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 2013 - 2022</vt:lpstr>
      <vt:lpstr>What is auto-up casting and explicit down casting?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auto-up casting and explicit down casting?</dc:title>
  <dc:creator>Dheeraj Chowdary</dc:creator>
  <cp:lastModifiedBy>Dheeraj Chowdary</cp:lastModifiedBy>
  <cp:revision>22</cp:revision>
  <dcterms:created xsi:type="dcterms:W3CDTF">2023-01-09T14:35:14Z</dcterms:created>
  <dcterms:modified xsi:type="dcterms:W3CDTF">2023-01-10T16:31:36Z</dcterms:modified>
</cp:coreProperties>
</file>