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9" r:id="rId1"/>
  </p:sldMasterIdLst>
  <p:sldIdLst>
    <p:sldId id="256" r:id="rId2"/>
    <p:sldId id="267" r:id="rId3"/>
    <p:sldId id="264"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2"/>
  </p:normalViewPr>
  <p:slideViewPr>
    <p:cSldViewPr snapToGrid="0">
      <p:cViewPr varScale="1">
        <p:scale>
          <a:sx n="104" d="100"/>
          <a:sy n="104" d="100"/>
        </p:scale>
        <p:origin x="8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69AAB94-7E02-7443-85A7-BC2AAB53B3B1}" type="datetimeFigureOut">
              <a:rPr lang="en-US" smtClean="0"/>
              <a:t>11/25/22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389239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69AAB94-7E02-7443-85A7-BC2AAB53B3B1}" type="datetimeFigureOut">
              <a:rPr lang="en-US" smtClean="0"/>
              <a:t>11/25/22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3636765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69AAB94-7E02-7443-85A7-BC2AAB53B3B1}" type="datetimeFigureOut">
              <a:rPr lang="en-US" smtClean="0"/>
              <a:t>11/25/22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1924581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69AAB94-7E02-7443-85A7-BC2AAB53B3B1}" type="datetimeFigureOut">
              <a:rPr lang="en-US" smtClean="0"/>
              <a:t>11/25/22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2855443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69AAB94-7E02-7443-85A7-BC2AAB53B3B1}" type="datetimeFigureOut">
              <a:rPr lang="en-US" smtClean="0"/>
              <a:t>11/25/22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3441153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69AAB94-7E02-7443-85A7-BC2AAB53B3B1}" type="datetimeFigureOut">
              <a:rPr lang="en-US" smtClean="0"/>
              <a:t>11/25/22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80427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69AAB94-7E02-7443-85A7-BC2AAB53B3B1}" type="datetimeFigureOut">
              <a:rPr lang="en-US" smtClean="0"/>
              <a:t>11/25/22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586249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69AAB94-7E02-7443-85A7-BC2AAB53B3B1}" type="datetimeFigureOut">
              <a:rPr lang="en-US" smtClean="0"/>
              <a:t>11/25/22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758446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AAB94-7E02-7443-85A7-BC2AAB53B3B1}" type="datetimeFigureOut">
              <a:rPr lang="en-US" smtClean="0"/>
              <a:t>11/25/22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2582545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69AAB94-7E02-7443-85A7-BC2AAB53B3B1}" type="datetimeFigureOut">
              <a:rPr lang="en-US" smtClean="0"/>
              <a:t>11/25/22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3596918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69AAB94-7E02-7443-85A7-BC2AAB53B3B1}" type="datetimeFigureOut">
              <a:rPr lang="en-US" smtClean="0"/>
              <a:t>11/25/22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2873855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AAB94-7E02-7443-85A7-BC2AAB53B3B1}" type="datetimeFigureOut">
              <a:rPr lang="en-US" smtClean="0"/>
              <a:t>11/25/22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BBB539-A27D-2745-9C6D-AA29B978AA8D}" type="slidenum">
              <a:rPr lang="en-US" smtClean="0"/>
              <a:t>‹#›</a:t>
            </a:fld>
            <a:endParaRPr lang="en-US"/>
          </a:p>
        </p:txBody>
      </p:sp>
    </p:spTree>
    <p:extLst>
      <p:ext uri="{BB962C8B-B14F-4D97-AF65-F5344CB8AC3E}">
        <p14:creationId xmlns:p14="http://schemas.microsoft.com/office/powerpoint/2010/main" val="2078782221"/>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477E-364B-9FDB-97AF-B5C9C079D8E9}"/>
              </a:ext>
            </a:extLst>
          </p:cNvPr>
          <p:cNvSpPr>
            <a:spLocks noGrp="1"/>
          </p:cNvSpPr>
          <p:nvPr>
            <p:ph type="ctrTitle"/>
          </p:nvPr>
        </p:nvSpPr>
        <p:spPr>
          <a:xfrm>
            <a:off x="1537097" y="1428750"/>
            <a:ext cx="9117807" cy="2105026"/>
          </a:xfrm>
        </p:spPr>
        <p:txBody>
          <a:bodyPr>
            <a:normAutofit/>
          </a:bodyPr>
          <a:lstStyle/>
          <a:p>
            <a:r>
              <a:rPr lang="en-IN" sz="3300" b="1" u="sng" dirty="0">
                <a:solidFill>
                  <a:srgbClr val="00B050"/>
                </a:solidFill>
                <a:effectLst/>
                <a:latin typeface="Calibri" panose="020F0502020204030204" pitchFamily="34" charset="0"/>
              </a:rPr>
              <a:t>Collection Framework</a:t>
            </a:r>
            <a:br>
              <a:rPr lang="en-IN" sz="3300" b="1" dirty="0">
                <a:effectLst/>
                <a:latin typeface="Calibri" panose="020F0502020204030204" pitchFamily="34" charset="0"/>
              </a:rPr>
            </a:br>
            <a:br>
              <a:rPr lang="en-IN" sz="3300" b="1" dirty="0">
                <a:effectLst/>
                <a:latin typeface="Calibri" panose="020F0502020204030204" pitchFamily="34" charset="0"/>
              </a:rPr>
            </a:br>
            <a:br>
              <a:rPr lang="en-IN" sz="3300" b="1" dirty="0">
                <a:effectLst/>
                <a:latin typeface="Calibri" panose="020F0502020204030204" pitchFamily="34" charset="0"/>
              </a:rPr>
            </a:br>
            <a:r>
              <a:rPr lang="en-IN" sz="3300" b="1" dirty="0">
                <a:solidFill>
                  <a:srgbClr val="FF0000"/>
                </a:solidFill>
                <a:effectLst/>
                <a:latin typeface="Calibri" panose="020F0502020204030204" pitchFamily="34" charset="0"/>
              </a:rPr>
              <a:t>Differences between ArrayList and LinkedList </a:t>
            </a:r>
            <a:endParaRPr lang="en-IN" sz="3300" dirty="0">
              <a:solidFill>
                <a:srgbClr val="FF0000"/>
              </a:solidFill>
            </a:endParaRPr>
          </a:p>
        </p:txBody>
      </p:sp>
      <p:sp>
        <p:nvSpPr>
          <p:cNvPr id="3" name="Subtitle 2">
            <a:extLst>
              <a:ext uri="{FF2B5EF4-FFF2-40B4-BE49-F238E27FC236}">
                <a16:creationId xmlns:a16="http://schemas.microsoft.com/office/drawing/2014/main" id="{04F68F9E-3F5D-4667-48CC-B79648CA8131}"/>
              </a:ext>
            </a:extLst>
          </p:cNvPr>
          <p:cNvSpPr>
            <a:spLocks noGrp="1"/>
          </p:cNvSpPr>
          <p:nvPr>
            <p:ph type="subTitle" idx="1"/>
          </p:nvPr>
        </p:nvSpPr>
        <p:spPr>
          <a:xfrm>
            <a:off x="7241059" y="4880919"/>
            <a:ext cx="4563026" cy="1161533"/>
          </a:xfrm>
        </p:spPr>
        <p:txBody>
          <a:bodyPr>
            <a:normAutofit/>
          </a:bodyPr>
          <a:lstStyle/>
          <a:p>
            <a:r>
              <a:rPr lang="en-US" b="1" dirty="0"/>
              <a:t>			</a:t>
            </a:r>
            <a:r>
              <a:rPr lang="en-US" sz="4000" b="1" dirty="0"/>
              <a:t>momedaram</a:t>
            </a:r>
          </a:p>
        </p:txBody>
      </p:sp>
    </p:spTree>
    <p:extLst>
      <p:ext uri="{BB962C8B-B14F-4D97-AF65-F5344CB8AC3E}">
        <p14:creationId xmlns:p14="http://schemas.microsoft.com/office/powerpoint/2010/main" val="3956418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3B285F41-4A06-EBCC-7E50-B26DFD7E434F}"/>
              </a:ext>
            </a:extLst>
          </p:cNvPr>
          <p:cNvGraphicFramePr>
            <a:graphicFrameLocks noGrp="1"/>
          </p:cNvGraphicFramePr>
          <p:nvPr>
            <p:ph idx="1"/>
            <p:extLst>
              <p:ext uri="{D42A27DB-BD31-4B8C-83A1-F6EECF244321}">
                <p14:modId xmlns:p14="http://schemas.microsoft.com/office/powerpoint/2010/main" val="363116814"/>
              </p:ext>
            </p:extLst>
          </p:nvPr>
        </p:nvGraphicFramePr>
        <p:xfrm>
          <a:off x="96683" y="111211"/>
          <a:ext cx="11889371" cy="6252518"/>
        </p:xfrm>
        <a:graphic>
          <a:graphicData uri="http://schemas.openxmlformats.org/drawingml/2006/table">
            <a:tbl>
              <a:tblPr firstRow="1" bandRow="1">
                <a:solidFill>
                  <a:srgbClr val="F2F2F2">
                    <a:alpha val="45098"/>
                  </a:srgbClr>
                </a:solidFill>
                <a:tableStyleId>{EB344D84-9AFB-497E-A393-DC336BA19D2E}</a:tableStyleId>
              </a:tblPr>
              <a:tblGrid>
                <a:gridCol w="5641115">
                  <a:extLst>
                    <a:ext uri="{9D8B030D-6E8A-4147-A177-3AD203B41FA5}">
                      <a16:colId xmlns:a16="http://schemas.microsoft.com/office/drawing/2014/main" val="1139300129"/>
                    </a:ext>
                  </a:extLst>
                </a:gridCol>
                <a:gridCol w="6248256">
                  <a:extLst>
                    <a:ext uri="{9D8B030D-6E8A-4147-A177-3AD203B41FA5}">
                      <a16:colId xmlns:a16="http://schemas.microsoft.com/office/drawing/2014/main" val="1782886669"/>
                    </a:ext>
                  </a:extLst>
                </a:gridCol>
              </a:tblGrid>
              <a:tr h="1137600">
                <a:tc>
                  <a:txBody>
                    <a:bodyPr/>
                    <a:lstStyle/>
                    <a:p>
                      <a:pPr algn="ctr"/>
                      <a:r>
                        <a:rPr lang="en-US" sz="2000" b="1" cap="none" spc="0" dirty="0">
                          <a:solidFill>
                            <a:schemeClr val="bg1"/>
                          </a:solidFill>
                          <a:latin typeface="Calibri" panose="020F0502020204030204" pitchFamily="34" charset="0"/>
                          <a:cs typeface="Calibri" panose="020F0502020204030204" pitchFamily="34" charset="0"/>
                        </a:rPr>
                        <a:t>ArrayList</a:t>
                      </a:r>
                    </a:p>
                  </a:txBody>
                  <a:tcPr marL="102964" marR="102964" marT="102964" marB="51482" anchor="ctr">
                    <a:lnL w="12700" cmpd="sng">
                      <a:noFill/>
                    </a:lnL>
                    <a:lnR w="12700" cmpd="sng">
                      <a:noFill/>
                    </a:lnR>
                    <a:lnT w="19050" cap="flat" cmpd="sng" algn="ctr">
                      <a:noFill/>
                      <a:prstDash val="solid"/>
                    </a:lnT>
                    <a:lnB w="38100" cmpd="sng">
                      <a:noFill/>
                    </a:lnB>
                    <a:solidFill>
                      <a:schemeClr val="tx1"/>
                    </a:solidFill>
                  </a:tcPr>
                </a:tc>
                <a:tc>
                  <a:txBody>
                    <a:bodyPr/>
                    <a:lstStyle/>
                    <a:p>
                      <a:pPr algn="ctr"/>
                      <a:r>
                        <a:rPr lang="en-US" sz="2000" b="1" cap="none" spc="0" dirty="0">
                          <a:solidFill>
                            <a:schemeClr val="bg2"/>
                          </a:solidFill>
                          <a:latin typeface="Calibri" panose="020F0502020204030204" pitchFamily="34" charset="0"/>
                          <a:cs typeface="Calibri" panose="020F0502020204030204" pitchFamily="34" charset="0"/>
                        </a:rPr>
                        <a:t>LinkedList</a:t>
                      </a:r>
                    </a:p>
                  </a:txBody>
                  <a:tcPr marL="102964" marR="102964" marT="102964" marB="51482"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701887933"/>
                  </a:ext>
                </a:extLst>
              </a:tr>
              <a:tr h="1061953">
                <a:tc>
                  <a:txBody>
                    <a:bodyPr/>
                    <a:lstStyle/>
                    <a:p>
                      <a:r>
                        <a:rPr lang="en-IN" sz="1800" b="1" i="0" kern="1200" dirty="0">
                          <a:solidFill>
                            <a:schemeClr val="dk1"/>
                          </a:solidFill>
                          <a:effectLst/>
                          <a:latin typeface="+mn-lt"/>
                          <a:ea typeface="+mn-ea"/>
                          <a:cs typeface="+mn-cs"/>
                        </a:rPr>
                        <a:t>1. ArrayList is an index-based data structure where each element is associated with an index.</a:t>
                      </a:r>
                      <a:endParaRPr lang="en-US" sz="2000" b="1" cap="none" spc="0" dirty="0">
                        <a:solidFill>
                          <a:schemeClr val="tx1"/>
                        </a:solidFill>
                        <a:latin typeface="Calibri" panose="020F0502020204030204" pitchFamily="34" charset="0"/>
                        <a:cs typeface="Calibri" panose="020F0502020204030204" pitchFamily="34" charset="0"/>
                      </a:endParaRPr>
                    </a:p>
                  </a:txBody>
                  <a:tcPr marL="102964" marR="102964" marT="102964" marB="51482">
                    <a:lnL w="12700" cmpd="sng">
                      <a:noFill/>
                      <a:prstDash val="solid"/>
                    </a:lnL>
                    <a:lnR w="12700" cmpd="sng">
                      <a:noFill/>
                      <a:prstDash val="solid"/>
                    </a:lnR>
                    <a:lnT w="38100" cmpd="sng">
                      <a:noFill/>
                    </a:lnT>
                    <a:lnB w="12700" cap="flat" cmpd="sng" algn="ctr">
                      <a:solidFill>
                        <a:schemeClr val="bg1">
                          <a:lumMod val="75000"/>
                        </a:schemeClr>
                      </a:solidFill>
                      <a:prstDash val="solid"/>
                      <a:round/>
                      <a:headEnd type="none" w="med" len="med"/>
                      <a:tailEnd type="none" w="med" len="med"/>
                    </a:lnB>
                    <a:solidFill>
                      <a:srgbClr val="F2F2F2">
                        <a:alpha val="45098"/>
                      </a:srgbClr>
                    </a:solidFill>
                  </a:tcPr>
                </a:tc>
                <a:tc>
                  <a:txBody>
                    <a:bodyPr/>
                    <a:lstStyle/>
                    <a:p>
                      <a:r>
                        <a:rPr lang="en-IN" sz="2000" b="1" i="0" kern="1200" dirty="0">
                          <a:solidFill>
                            <a:schemeClr val="dk1"/>
                          </a:solidFill>
                          <a:effectLst/>
                          <a:latin typeface="Calibri" panose="020F0502020204030204" pitchFamily="34" charset="0"/>
                          <a:ea typeface="+mn-ea"/>
                          <a:cs typeface="Calibri" panose="020F0502020204030204" pitchFamily="34" charset="0"/>
                        </a:rPr>
                        <a:t>1. E</a:t>
                      </a:r>
                      <a:r>
                        <a:rPr lang="en-IN" sz="1800" b="1" i="0" kern="1200" dirty="0">
                          <a:solidFill>
                            <a:schemeClr val="dk1"/>
                          </a:solidFill>
                          <a:effectLst/>
                          <a:latin typeface="+mn-lt"/>
                          <a:ea typeface="+mn-ea"/>
                          <a:cs typeface="+mn-cs"/>
                        </a:rPr>
                        <a:t>lements in the LinkedList are called as nodes, where each node consists of three things – Reference to previous element, Actual value of the element and Reference to next element.</a:t>
                      </a:r>
                      <a:endParaRPr lang="en-US" sz="2000" b="1" cap="none" spc="0" dirty="0">
                        <a:solidFill>
                          <a:schemeClr val="tx1"/>
                        </a:solidFill>
                        <a:latin typeface="Calibri" panose="020F0502020204030204" pitchFamily="34" charset="0"/>
                        <a:cs typeface="Calibri" panose="020F0502020204030204" pitchFamily="34" charset="0"/>
                      </a:endParaRPr>
                    </a:p>
                  </a:txBody>
                  <a:tcPr marL="102964" marR="102964" marT="102964" marB="51482">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786074882"/>
                  </a:ext>
                </a:extLst>
              </a:tr>
              <a:tr h="16400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kern="1200" dirty="0">
                          <a:solidFill>
                            <a:schemeClr val="dk1"/>
                          </a:solidFill>
                          <a:effectLst/>
                          <a:latin typeface="Calibri" panose="020F0502020204030204" pitchFamily="34" charset="0"/>
                          <a:ea typeface="+mn-ea"/>
                          <a:cs typeface="Calibri" panose="020F0502020204030204" pitchFamily="34" charset="0"/>
                        </a:rPr>
                        <a:t>2. I</a:t>
                      </a:r>
                      <a:r>
                        <a:rPr lang="en-IN" sz="1800" b="1" i="0" kern="1200" dirty="0">
                          <a:solidFill>
                            <a:schemeClr val="dk1"/>
                          </a:solidFill>
                          <a:effectLst/>
                          <a:latin typeface="+mn-lt"/>
                          <a:ea typeface="+mn-ea"/>
                          <a:cs typeface="+mn-cs"/>
                        </a:rPr>
                        <a:t>nsertions and Removals in the middle of the ArrayList are very slow. Because after each insertion and removal, elements need to be shifted.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i="0" kern="1200" cap="none" spc="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order O(n)</a:t>
                      </a:r>
                      <a:endParaRPr lang="en-IN" sz="2000" b="1" i="0" kern="1200" cap="none" spc="0" dirty="0">
                        <a:solidFill>
                          <a:schemeClr val="tx1"/>
                        </a:solidFill>
                        <a:effectLst/>
                        <a:latin typeface="Calibri" panose="020F0502020204030204" pitchFamily="34" charset="0"/>
                        <a:ea typeface="+mn-ea"/>
                        <a:cs typeface="Calibri" panose="020F0502020204030204" pitchFamily="34" charset="0"/>
                      </a:endParaRPr>
                    </a:p>
                  </a:txBody>
                  <a:tcPr marL="102964" marR="102964" marT="102964" marB="51482">
                    <a:lnL w="12700" cmpd="sng">
                      <a:noFill/>
                      <a:prstDash val="solid"/>
                    </a:lnL>
                    <a:lnR w="12700" cmpd="sng">
                      <a:noFill/>
                      <a:prstDash val="solid"/>
                    </a:lnR>
                    <a:lnT w="12700" cap="flat" cmpd="sng" algn="ctr">
                      <a:solidFill>
                        <a:schemeClr val="bg1">
                          <a:lumMod val="75000"/>
                        </a:schemeClr>
                      </a:solidFill>
                      <a:prstDash val="solid"/>
                      <a:round/>
                      <a:headEnd type="none" w="med" len="med"/>
                      <a:tailEnd type="none" w="med" len="med"/>
                    </a:lnT>
                    <a:lnB w="12700" cmpd="sng">
                      <a:noFill/>
                      <a:prstDash val="solid"/>
                    </a:lnB>
                    <a:solidFill>
                      <a:srgbClr val="BFBFBF">
                        <a:alpha val="34902"/>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kern="1200" dirty="0">
                          <a:solidFill>
                            <a:schemeClr val="dk1"/>
                          </a:solidFill>
                          <a:effectLst/>
                          <a:latin typeface="Calibri" panose="020F0502020204030204" pitchFamily="34" charset="0"/>
                          <a:ea typeface="+mn-ea"/>
                          <a:cs typeface="Calibri" panose="020F0502020204030204" pitchFamily="34" charset="0"/>
                        </a:rPr>
                        <a:t>2. I</a:t>
                      </a:r>
                      <a:r>
                        <a:rPr lang="en-IN" sz="1800" b="1" i="0" kern="1200" dirty="0">
                          <a:solidFill>
                            <a:schemeClr val="dk1"/>
                          </a:solidFill>
                          <a:effectLst/>
                          <a:latin typeface="+mn-lt"/>
                          <a:ea typeface="+mn-ea"/>
                          <a:cs typeface="+mn-cs"/>
                        </a:rPr>
                        <a:t>nsertions and Removals from any position in the LinkedList are faster than the ArrayList. Because there is no need to shift the elements after every insertion and removal. Only references of previous and next elements are to be changed.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order O(1)</a:t>
                      </a:r>
                      <a:endParaRPr lang="en-IN" sz="2000" b="1" i="0" kern="1200" cap="none" spc="0" dirty="0">
                        <a:solidFill>
                          <a:schemeClr val="tx1"/>
                        </a:solidFill>
                        <a:effectLst/>
                        <a:latin typeface="Calibri" panose="020F0502020204030204" pitchFamily="34" charset="0"/>
                        <a:ea typeface="+mn-ea"/>
                        <a:cs typeface="Calibri" panose="020F0502020204030204" pitchFamily="34" charset="0"/>
                      </a:endParaRPr>
                    </a:p>
                  </a:txBody>
                  <a:tcPr marL="102964" marR="102964" marT="102964" marB="51482">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994257008"/>
                  </a:ext>
                </a:extLst>
              </a:tr>
              <a:tr h="13509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i="0" kern="1200" dirty="0">
                          <a:solidFill>
                            <a:schemeClr val="dk1"/>
                          </a:solidFill>
                          <a:effectLst/>
                          <a:latin typeface="Calibri" panose="020F0502020204030204" pitchFamily="34" charset="0"/>
                          <a:ea typeface="+mn-ea"/>
                          <a:cs typeface="Calibri" panose="020F0502020204030204" pitchFamily="34" charset="0"/>
                        </a:rPr>
                        <a:t>3. </a:t>
                      </a:r>
                      <a:r>
                        <a:rPr lang="en-IN" sz="1800" b="1" i="0" kern="1200" dirty="0">
                          <a:solidFill>
                            <a:schemeClr val="dk1"/>
                          </a:solidFill>
                          <a:effectLst/>
                          <a:latin typeface="+mn-lt"/>
                          <a:ea typeface="+mn-ea"/>
                          <a:cs typeface="+mn-cs"/>
                        </a:rPr>
                        <a:t>Retrieval of elements in the ArrayList is faster than the LinkedList . Because all elements in ArrayList are index based.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order of O(1)</a:t>
                      </a:r>
                      <a:endParaRPr lang="en-US" sz="2000" b="1" cap="none" spc="0" dirty="0">
                        <a:solidFill>
                          <a:schemeClr val="tx1"/>
                        </a:solidFill>
                        <a:latin typeface="Calibri" panose="020F0502020204030204" pitchFamily="34" charset="0"/>
                        <a:cs typeface="Calibri" panose="020F0502020204030204" pitchFamily="34" charset="0"/>
                      </a:endParaRPr>
                    </a:p>
                  </a:txBody>
                  <a:tcPr marL="102964" marR="102964" marT="102964" marB="51482">
                    <a:lnL w="12700" cmpd="sng">
                      <a:noFill/>
                      <a:prstDash val="solid"/>
                    </a:lnL>
                    <a:lnR w="12700" cmpd="sng">
                      <a:noFill/>
                      <a:prstDash val="solid"/>
                    </a:lnR>
                    <a:lnT w="12700" cmpd="sng">
                      <a:noFill/>
                      <a:prstDash val="solid"/>
                    </a:lnT>
                    <a:lnB w="12700" cap="flat" cmpd="sng" algn="ctr">
                      <a:noFill/>
                      <a:prstDash val="solid"/>
                      <a:round/>
                      <a:headEnd type="none" w="med" len="med"/>
                      <a:tailEnd type="none" w="med" len="med"/>
                    </a:lnB>
                    <a:solidFill>
                      <a:srgbClr val="F2F2F2">
                        <a:alpha val="45098"/>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i="0" kern="1200" dirty="0">
                          <a:solidFill>
                            <a:schemeClr val="dk1"/>
                          </a:solidFill>
                          <a:effectLst/>
                          <a:latin typeface="Calibri" panose="020F0502020204030204" pitchFamily="34" charset="0"/>
                          <a:ea typeface="+mn-ea"/>
                          <a:cs typeface="Calibri" panose="020F0502020204030204" pitchFamily="34" charset="0"/>
                        </a:rPr>
                        <a:t>3. </a:t>
                      </a:r>
                      <a:r>
                        <a:rPr lang="en-IN" sz="1800" b="1" i="0" kern="1200" dirty="0">
                          <a:solidFill>
                            <a:schemeClr val="dk1"/>
                          </a:solidFill>
                          <a:effectLst/>
                          <a:latin typeface="+mn-lt"/>
                          <a:ea typeface="+mn-ea"/>
                          <a:cs typeface="+mn-cs"/>
                        </a:rPr>
                        <a:t>Retrieval of elements in LinkedList is very slow compared to ArrayList. Because to retrieve an element, you have to traverse from beginning or end  to reach that element.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mn-lt"/>
                          <a:ea typeface="+mn-ea"/>
                          <a:cs typeface="+mn-cs"/>
                        </a:rPr>
                        <a:t>order of O(n)</a:t>
                      </a:r>
                      <a:endParaRPr lang="en-IN" sz="2000" b="1" dirty="0">
                        <a:effectLst/>
                      </a:endParaRPr>
                    </a:p>
                  </a:txBody>
                  <a:tcPr marL="102964" marR="102964" marT="102964" marB="51482">
                    <a:lnL w="12700" cmpd="sng">
                      <a:noFill/>
                      <a:prstDash val="solid"/>
                    </a:lnL>
                    <a:lnR w="12700" cmpd="sng">
                      <a:noFill/>
                      <a:prstDash val="solid"/>
                    </a:lnR>
                    <a:lnT w="12700" cmpd="sng">
                      <a:noFill/>
                      <a:prstDash val="solid"/>
                    </a:lnT>
                    <a:lnB w="12700" cap="flat" cmpd="sng" algn="ctr">
                      <a:noFill/>
                      <a:prstDash val="solid"/>
                    </a:lnB>
                    <a:solidFill>
                      <a:srgbClr val="F2F2F2">
                        <a:alpha val="45098"/>
                      </a:srgbClr>
                    </a:solidFill>
                  </a:tcPr>
                </a:tc>
                <a:extLst>
                  <a:ext uri="{0D108BD9-81ED-4DB2-BD59-A6C34878D82A}">
                    <a16:rowId xmlns:a16="http://schemas.microsoft.com/office/drawing/2014/main" val="3485789337"/>
                  </a:ext>
                </a:extLst>
              </a:tr>
              <a:tr h="1061953">
                <a:tc>
                  <a:txBody>
                    <a:bodyPr/>
                    <a:lstStyle/>
                    <a:p>
                      <a:pPr algn="l"/>
                      <a:r>
                        <a:rPr lang="en-IN" b="1" dirty="0">
                          <a:effectLst/>
                        </a:rPr>
                        <a:t>4. ArrayList is of type Random Access. </a:t>
                      </a:r>
                      <a:r>
                        <a:rPr lang="en-IN" b="1" dirty="0" err="1">
                          <a:effectLst/>
                        </a:rPr>
                        <a:t>i.e</a:t>
                      </a:r>
                      <a:r>
                        <a:rPr lang="en-IN" b="1" dirty="0">
                          <a:effectLst/>
                        </a:rPr>
                        <a:t> elements can be accessed randomly.</a:t>
                      </a:r>
                    </a:p>
                  </a:txBody>
                  <a:tcPr anchor="ctr">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round/>
                      <a:headEnd type="none" w="med" len="med"/>
                      <a:tailEnd type="none" w="med" len="med"/>
                    </a:lnB>
                    <a:solidFill>
                      <a:srgbClr val="F2F2F2">
                        <a:alpha val="45098"/>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1" dirty="0">
                          <a:effectLst/>
                        </a:rPr>
                        <a:t>4. </a:t>
                      </a:r>
                      <a:r>
                        <a:rPr lang="en-IN" sz="1800" b="1" i="0" kern="1200" dirty="0" err="1">
                          <a:solidFill>
                            <a:schemeClr val="dk1"/>
                          </a:solidFill>
                          <a:effectLst/>
                          <a:latin typeface="+mn-lt"/>
                          <a:ea typeface="+mn-ea"/>
                          <a:cs typeface="+mn-cs"/>
                        </a:rPr>
                        <a:t>inkedList</a:t>
                      </a:r>
                      <a:r>
                        <a:rPr lang="en-IN" sz="1800" b="1" i="0" kern="1200" dirty="0">
                          <a:solidFill>
                            <a:schemeClr val="dk1"/>
                          </a:solidFill>
                          <a:effectLst/>
                          <a:latin typeface="+mn-lt"/>
                          <a:ea typeface="+mn-ea"/>
                          <a:cs typeface="+mn-cs"/>
                        </a:rPr>
                        <a:t> is not of type Random Access. </a:t>
                      </a:r>
                      <a:r>
                        <a:rPr lang="en-IN" sz="1800" b="1" i="0" kern="1200" dirty="0" err="1">
                          <a:solidFill>
                            <a:schemeClr val="dk1"/>
                          </a:solidFill>
                          <a:effectLst/>
                          <a:latin typeface="+mn-lt"/>
                          <a:ea typeface="+mn-ea"/>
                          <a:cs typeface="+mn-cs"/>
                        </a:rPr>
                        <a:t>i.e</a:t>
                      </a:r>
                      <a:r>
                        <a:rPr lang="en-IN" sz="1800" b="1" i="0" kern="1200" dirty="0">
                          <a:solidFill>
                            <a:schemeClr val="dk1"/>
                          </a:solidFill>
                          <a:effectLst/>
                          <a:latin typeface="+mn-lt"/>
                          <a:ea typeface="+mn-ea"/>
                          <a:cs typeface="+mn-cs"/>
                        </a:rPr>
                        <a:t> elements can not be accessed randomly. you have to traverse from beginning or end to reach a particular element.</a:t>
                      </a:r>
                      <a:endParaRPr lang="en-IN" sz="2000" b="1" dirty="0">
                        <a:effectLst/>
                      </a:endParaRPr>
                    </a:p>
                  </a:txBody>
                  <a:tcPr marL="102964" marR="102964" marT="102964" marB="51482">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205145359"/>
                  </a:ext>
                </a:extLst>
              </a:tr>
            </a:tbl>
          </a:graphicData>
        </a:graphic>
      </p:graphicFrame>
      <p:sp>
        <p:nvSpPr>
          <p:cNvPr id="12" name="Rectangle 11">
            <a:extLst>
              <a:ext uri="{FF2B5EF4-FFF2-40B4-BE49-F238E27FC236}">
                <a16:creationId xmlns:a16="http://schemas.microsoft.com/office/drawing/2014/main" id="{B4443403-D3C2-A23A-83EF-E0C3E7A8778A}"/>
              </a:ext>
            </a:extLst>
          </p:cNvPr>
          <p:cNvSpPr/>
          <p:nvPr/>
        </p:nvSpPr>
        <p:spPr>
          <a:xfrm>
            <a:off x="62885" y="3774779"/>
            <a:ext cx="11889371" cy="1567156"/>
          </a:xfrm>
          <a:prstGeom prst="rect">
            <a:avLst/>
          </a:prstGeom>
          <a:solidFill>
            <a:schemeClr val="bg1">
              <a:alpha val="9017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6" name="Rectangle 15">
            <a:extLst>
              <a:ext uri="{FF2B5EF4-FFF2-40B4-BE49-F238E27FC236}">
                <a16:creationId xmlns:a16="http://schemas.microsoft.com/office/drawing/2014/main" id="{0990F73E-44FC-6104-C790-61A2D555F650}"/>
              </a:ext>
            </a:extLst>
          </p:cNvPr>
          <p:cNvSpPr/>
          <p:nvPr/>
        </p:nvSpPr>
        <p:spPr>
          <a:xfrm>
            <a:off x="130986" y="1349618"/>
            <a:ext cx="11855068" cy="937532"/>
          </a:xfrm>
          <a:prstGeom prst="rect">
            <a:avLst/>
          </a:prstGeom>
          <a:solidFill>
            <a:schemeClr val="bg1">
              <a:alpha val="9017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2" name="Rectangle 1">
            <a:extLst>
              <a:ext uri="{FF2B5EF4-FFF2-40B4-BE49-F238E27FC236}">
                <a16:creationId xmlns:a16="http://schemas.microsoft.com/office/drawing/2014/main" id="{A49B5BE0-A827-DB47-2223-59EDBF256A78}"/>
              </a:ext>
            </a:extLst>
          </p:cNvPr>
          <p:cNvSpPr/>
          <p:nvPr/>
        </p:nvSpPr>
        <p:spPr>
          <a:xfrm>
            <a:off x="87600" y="2333900"/>
            <a:ext cx="11889371" cy="1443557"/>
          </a:xfrm>
          <a:prstGeom prst="rect">
            <a:avLst/>
          </a:prstGeom>
          <a:solidFill>
            <a:schemeClr val="bg1">
              <a:alpha val="9017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 name="Rectangle 2">
            <a:extLst>
              <a:ext uri="{FF2B5EF4-FFF2-40B4-BE49-F238E27FC236}">
                <a16:creationId xmlns:a16="http://schemas.microsoft.com/office/drawing/2014/main" id="{62CBAE65-39AC-1F3C-D405-683E85EA10A6}"/>
              </a:ext>
            </a:extLst>
          </p:cNvPr>
          <p:cNvSpPr/>
          <p:nvPr/>
        </p:nvSpPr>
        <p:spPr>
          <a:xfrm>
            <a:off x="80036" y="5264433"/>
            <a:ext cx="11855068" cy="1086939"/>
          </a:xfrm>
          <a:prstGeom prst="rect">
            <a:avLst/>
          </a:prstGeom>
          <a:solidFill>
            <a:schemeClr val="bg1">
              <a:alpha val="9017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Tree>
    <p:extLst>
      <p:ext uri="{BB962C8B-B14F-4D97-AF65-F5344CB8AC3E}">
        <p14:creationId xmlns:p14="http://schemas.microsoft.com/office/powerpoint/2010/main" val="421361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down)">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2"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65FC8-7E5E-A53B-7361-9E8487EA9FC8}"/>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a:solidFill>
                  <a:schemeClr val="tx1"/>
                </a:solidFill>
                <a:latin typeface="+mj-lt"/>
                <a:ea typeface="+mj-ea"/>
                <a:cs typeface="+mj-cs"/>
              </a:rPr>
              <a:t>Thank You !</a:t>
            </a:r>
          </a:p>
        </p:txBody>
      </p:sp>
      <p:sp>
        <p:nvSpPr>
          <p:cNvPr id="3" name="Content Placeholder 2">
            <a:extLst>
              <a:ext uri="{FF2B5EF4-FFF2-40B4-BE49-F238E27FC236}">
                <a16:creationId xmlns:a16="http://schemas.microsoft.com/office/drawing/2014/main" id="{D162C64F-2D8E-A924-0857-895A0E054425}"/>
              </a:ext>
            </a:extLst>
          </p:cNvPr>
          <p:cNvSpPr>
            <a:spLocks noGrp="1"/>
          </p:cNvSpPr>
          <p:nvPr>
            <p:ph idx="1"/>
          </p:nvPr>
        </p:nvSpPr>
        <p:spPr>
          <a:xfrm>
            <a:off x="1966912" y="5645150"/>
            <a:ext cx="8258176" cy="631825"/>
          </a:xfrm>
        </p:spPr>
        <p:txBody>
          <a:bodyPr vert="horz" lIns="91440" tIns="45720" rIns="91440" bIns="45720" rtlCol="0" anchor="ctr">
            <a:normAutofit/>
          </a:bodyPr>
          <a:lstStyle/>
          <a:p>
            <a:pPr marL="0" indent="0" algn="ctr">
              <a:buNone/>
            </a:pPr>
            <a:r>
              <a:rPr lang="en-US" kern="1200">
                <a:solidFill>
                  <a:schemeClr val="tx1"/>
                </a:solidFill>
                <a:latin typeface="+mn-lt"/>
                <a:ea typeface="+mn-ea"/>
                <a:cs typeface="+mn-cs"/>
              </a:rPr>
              <a:t>momedaram</a:t>
            </a:r>
          </a:p>
        </p:txBody>
      </p:sp>
    </p:spTree>
    <p:extLst>
      <p:ext uri="{BB962C8B-B14F-4D97-AF65-F5344CB8AC3E}">
        <p14:creationId xmlns:p14="http://schemas.microsoft.com/office/powerpoint/2010/main" val="35758947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687</TotalTime>
  <Words>274</Words>
  <Application>Microsoft Macintosh PowerPoint</Application>
  <PresentationFormat>Widescreen</PresentationFormat>
  <Paragraphs>19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Collection Framework   Differences between ArrayList and LinkedList </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Dheeraj Chowdary</dc:creator>
  <cp:lastModifiedBy>Dheeraj Chowdary</cp:lastModifiedBy>
  <cp:revision>121</cp:revision>
  <dcterms:created xsi:type="dcterms:W3CDTF">2022-09-30T05:28:25Z</dcterms:created>
  <dcterms:modified xsi:type="dcterms:W3CDTF">2022-11-25T17:56:03Z</dcterms:modified>
</cp:coreProperties>
</file>