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9" r:id="rId1"/>
  </p:sldMasterIdLst>
  <p:sldIdLst>
    <p:sldId id="256" r:id="rId2"/>
    <p:sldId id="268" r:id="rId3"/>
    <p:sldId id="269" r:id="rId4"/>
    <p:sldId id="26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2"/>
  </p:normalViewPr>
  <p:slideViewPr>
    <p:cSldViewPr snapToGrid="0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65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8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443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5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7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49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46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45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1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55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AAB94-7E02-7443-85A7-BC2AAB53B3B1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82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A477E-364B-9FDB-97AF-B5C9C079D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7097" y="1428750"/>
            <a:ext cx="9117807" cy="2105026"/>
          </a:xfrm>
        </p:spPr>
        <p:txBody>
          <a:bodyPr>
            <a:normAutofit/>
          </a:bodyPr>
          <a:lstStyle/>
          <a:p>
            <a:r>
              <a:rPr lang="en-IN" sz="3300" b="1" u="sng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Collection Framework</a:t>
            </a:r>
            <a:br>
              <a:rPr lang="en-IN" sz="3300" b="1" dirty="0">
                <a:effectLst/>
                <a:latin typeface="Calibri" panose="020F0502020204030204" pitchFamily="34" charset="0"/>
              </a:rPr>
            </a:br>
            <a:br>
              <a:rPr lang="en-IN" sz="3300" b="1" dirty="0">
                <a:effectLst/>
                <a:latin typeface="Calibri" panose="020F0502020204030204" pitchFamily="34" charset="0"/>
              </a:rPr>
            </a:br>
            <a:br>
              <a:rPr lang="en-IN" sz="3300" b="1" dirty="0">
                <a:effectLst/>
                <a:latin typeface="Calibri" panose="020F0502020204030204" pitchFamily="34" charset="0"/>
              </a:rPr>
            </a:br>
            <a:r>
              <a:rPr lang="en-IN" sz="3300" b="1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Differences between ArrayList and Vector </a:t>
            </a:r>
            <a:endParaRPr lang="en-IN" sz="33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68F9E-3F5D-4667-48CC-B79648CA8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1059" y="4880919"/>
            <a:ext cx="4563026" cy="1161533"/>
          </a:xfrm>
        </p:spPr>
        <p:txBody>
          <a:bodyPr>
            <a:normAutofit/>
          </a:bodyPr>
          <a:lstStyle/>
          <a:p>
            <a:r>
              <a:rPr lang="en-US" b="1" dirty="0"/>
              <a:t>			</a:t>
            </a:r>
            <a:r>
              <a:rPr lang="en-US" sz="4000" b="1" dirty="0"/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395641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98955-6691-3E12-D815-E48640860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95" y="160638"/>
            <a:ext cx="11763632" cy="6487297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Allows duplicate objects</a:t>
            </a:r>
          </a:p>
          <a:p>
            <a:pPr marL="0" indent="0">
              <a:buNone/>
            </a:pP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Elements will be stored according to the insertion order</a:t>
            </a:r>
          </a:p>
          <a:p>
            <a:pPr marL="0" indent="0">
              <a:buNone/>
            </a:pP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Allows Heterogeneous objects</a:t>
            </a:r>
          </a:p>
          <a:p>
            <a:pPr marL="0" indent="0">
              <a:buNone/>
            </a:pP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Null insertion  is possible</a:t>
            </a:r>
            <a:endParaRPr lang="en-IN" sz="28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ArrayList and Vector </a:t>
            </a:r>
            <a:r>
              <a:rPr lang="en-IN" sz="28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classes internally implements </a:t>
            </a:r>
            <a:r>
              <a:rPr lang="en-IN" sz="2800" b="1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Serializable</a:t>
            </a:r>
            <a:r>
              <a:rPr lang="en-IN" sz="28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IN" sz="2800" b="1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Cloneable</a:t>
            </a:r>
            <a:r>
              <a:rPr lang="en-IN" sz="28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IN" sz="2800" b="1" dirty="0"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RandomAccess</a:t>
            </a:r>
            <a:r>
              <a:rPr lang="en-IN" sz="28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interface.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98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4A6C7FE-3E3F-2466-1DFD-F20A81CC2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014392"/>
              </p:ext>
            </p:extLst>
          </p:nvPr>
        </p:nvGraphicFramePr>
        <p:xfrm>
          <a:off x="247134" y="333630"/>
          <a:ext cx="11763634" cy="593124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81817">
                  <a:extLst>
                    <a:ext uri="{9D8B030D-6E8A-4147-A177-3AD203B41FA5}">
                      <a16:colId xmlns:a16="http://schemas.microsoft.com/office/drawing/2014/main" val="4080846656"/>
                    </a:ext>
                  </a:extLst>
                </a:gridCol>
                <a:gridCol w="5881817">
                  <a:extLst>
                    <a:ext uri="{9D8B030D-6E8A-4147-A177-3AD203B41FA5}">
                      <a16:colId xmlns:a16="http://schemas.microsoft.com/office/drawing/2014/main" val="1146838142"/>
                    </a:ext>
                  </a:extLst>
                </a:gridCol>
              </a:tblGrid>
              <a:tr h="1141058">
                <a:tc>
                  <a:txBody>
                    <a:bodyPr/>
                    <a:lstStyle/>
                    <a:p>
                      <a:pPr algn="ctr"/>
                      <a:endParaRPr lang="en-US" sz="2000" b="1" cap="none" spc="0" dirty="0">
                        <a:solidFill>
                          <a:schemeClr val="bg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US" sz="2000" b="1" cap="none" spc="0" dirty="0">
                          <a:solidFill>
                            <a:schemeClr val="bg1"/>
                          </a:solidFill>
                          <a:latin typeface="+mn-lt"/>
                          <a:cs typeface="Calibri" panose="020F0502020204030204" pitchFamily="34" charset="0"/>
                        </a:rPr>
                        <a:t>ArrayList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+mn-lt"/>
                      </a:endParaRPr>
                    </a:p>
                    <a:p>
                      <a:pPr algn="ctr"/>
                      <a:r>
                        <a:rPr lang="en-US" sz="2000" b="1" dirty="0">
                          <a:latin typeface="+mn-lt"/>
                        </a:rPr>
                        <a:t>Vector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410521"/>
                  </a:ext>
                </a:extLst>
              </a:tr>
              <a:tr h="6620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ArrayList </a:t>
                      </a:r>
                      <a:r>
                        <a:rPr lang="en-IN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introduced in 1.2v </a:t>
                      </a:r>
                      <a:endParaRPr lang="en-US" sz="2000" b="1" cap="none" spc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102964" marR="102964" marT="102964" marB="514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1. Vector </a:t>
                      </a:r>
                      <a:r>
                        <a:rPr lang="en-IN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introduced in 1.0v</a:t>
                      </a:r>
                      <a:endParaRPr lang="en-US" sz="2000" b="1" cap="none" spc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102964" marR="102964" marT="102964" marB="51482"/>
                </a:tc>
                <a:extLst>
                  <a:ext uri="{0D108BD9-81ED-4DB2-BD59-A6C34878D82A}">
                    <a16:rowId xmlns:a16="http://schemas.microsoft.com/office/drawing/2014/main" val="1425739275"/>
                  </a:ext>
                </a:extLst>
              </a:tr>
              <a:tr h="704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2. </a:t>
                      </a:r>
                      <a:r>
                        <a:rPr lang="en-IN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method is synchronized</a:t>
                      </a:r>
                      <a:endParaRPr lang="en-IN" sz="20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964" marR="102964" marT="102964" marB="514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2. </a:t>
                      </a:r>
                      <a:r>
                        <a:rPr lang="en-IN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methods are synchronised.</a:t>
                      </a:r>
                      <a:endParaRPr lang="en-IN" sz="2000" b="1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02964" marR="102964" marT="102964" marB="51482"/>
                </a:tc>
                <a:extLst>
                  <a:ext uri="{0D108BD9-81ED-4DB2-BD59-A6C34878D82A}">
                    <a16:rowId xmlns:a16="http://schemas.microsoft.com/office/drawing/2014/main" val="3294024204"/>
                  </a:ext>
                </a:extLst>
              </a:tr>
              <a:tr h="1141058">
                <a:tc>
                  <a:txBody>
                    <a:bodyPr/>
                    <a:lstStyle/>
                    <a:p>
                      <a:r>
                        <a:rPr lang="en-IN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3. </a:t>
                      </a:r>
                      <a:r>
                        <a:rPr lang="en-IN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a time multiple Threads are allow to operate on ArrayList object and hence ArrayList object is not Thread safe.</a:t>
                      </a:r>
                    </a:p>
                  </a:txBody>
                  <a:tcPr marL="102964" marR="102964" marT="102964" marB="51482"/>
                </a:tc>
                <a:tc>
                  <a:txBody>
                    <a:bodyPr/>
                    <a:lstStyle/>
                    <a:p>
                      <a:r>
                        <a:rPr lang="en-IN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3. </a:t>
                      </a:r>
                      <a:r>
                        <a:rPr lang="en-IN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a time only one Thread is allow to operate on Vector object and hence Vector object is Thread safe. </a:t>
                      </a:r>
                      <a:endParaRPr lang="en-IN" sz="2000" b="1" dirty="0">
                        <a:effectLst/>
                        <a:latin typeface="+mn-lt"/>
                      </a:endParaRPr>
                    </a:p>
                  </a:txBody>
                  <a:tcPr marL="102964" marR="102964" marT="102964" marB="51482"/>
                </a:tc>
                <a:extLst>
                  <a:ext uri="{0D108BD9-81ED-4DB2-BD59-A6C34878D82A}">
                    <a16:rowId xmlns:a16="http://schemas.microsoft.com/office/drawing/2014/main" val="950863994"/>
                  </a:ext>
                </a:extLst>
              </a:tr>
              <a:tr h="11410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>
                          <a:effectLst/>
                          <a:latin typeface="+mn-lt"/>
                        </a:rPr>
                        <a:t>4. </a:t>
                      </a:r>
                      <a:r>
                        <a:rPr lang="en-IN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Relatively performance is high because Threads are not required to wait. </a:t>
                      </a:r>
                      <a:endParaRPr lang="en-IN" sz="2000" b="1" dirty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+mn-lt"/>
                        </a:rPr>
                        <a:t>4. </a:t>
                      </a:r>
                      <a:r>
                        <a:rPr lang="en-IN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Relatively performance is low because Threads are required to wait. </a:t>
                      </a:r>
                      <a:endParaRPr lang="en-IN" sz="2000" b="1" dirty="0">
                        <a:effectLst/>
                        <a:latin typeface="+mn-lt"/>
                      </a:endParaRPr>
                    </a:p>
                    <a:p>
                      <a:endParaRPr lang="en-US" sz="2000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335333"/>
                  </a:ext>
                </a:extLst>
              </a:tr>
              <a:tr h="1141058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+mn-lt"/>
                        </a:rPr>
                        <a:t>5. ArrayList once it reaches its max capacity , new capacity will be (current capacity * 2/3) 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+mn-lt"/>
                        </a:rPr>
                        <a:t>5. Vector once it reaches its max capacity , new capacity will be (current capacity * 2)</a:t>
                      </a:r>
                    </a:p>
                    <a:p>
                      <a:endParaRPr lang="en-US" sz="2000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10278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9F7AED2-AB3A-075A-E6AF-71B34641E051}"/>
              </a:ext>
            </a:extLst>
          </p:cNvPr>
          <p:cNvSpPr/>
          <p:nvPr/>
        </p:nvSpPr>
        <p:spPr>
          <a:xfrm>
            <a:off x="247134" y="1470454"/>
            <a:ext cx="11738920" cy="630195"/>
          </a:xfrm>
          <a:prstGeom prst="rect">
            <a:avLst/>
          </a:prstGeom>
          <a:solidFill>
            <a:schemeClr val="bg1">
              <a:alpha val="9017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46DBB4-9FA3-ECF0-B40B-C8F9825A9377}"/>
              </a:ext>
            </a:extLst>
          </p:cNvPr>
          <p:cNvSpPr/>
          <p:nvPr/>
        </p:nvSpPr>
        <p:spPr>
          <a:xfrm>
            <a:off x="243017" y="2125363"/>
            <a:ext cx="11738920" cy="630195"/>
          </a:xfrm>
          <a:prstGeom prst="rect">
            <a:avLst/>
          </a:prstGeom>
          <a:solidFill>
            <a:schemeClr val="bg1">
              <a:alpha val="9017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073FD1-B986-8DB2-4FA6-98F55FBB3FBC}"/>
              </a:ext>
            </a:extLst>
          </p:cNvPr>
          <p:cNvSpPr/>
          <p:nvPr/>
        </p:nvSpPr>
        <p:spPr>
          <a:xfrm>
            <a:off x="263607" y="2784389"/>
            <a:ext cx="11738920" cy="1194485"/>
          </a:xfrm>
          <a:prstGeom prst="rect">
            <a:avLst/>
          </a:prstGeom>
          <a:solidFill>
            <a:schemeClr val="bg1">
              <a:alpha val="9017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FB0EFA-9566-70E0-54DB-F22506416087}"/>
              </a:ext>
            </a:extLst>
          </p:cNvPr>
          <p:cNvSpPr/>
          <p:nvPr/>
        </p:nvSpPr>
        <p:spPr>
          <a:xfrm>
            <a:off x="214180" y="4020066"/>
            <a:ext cx="11763635" cy="1033848"/>
          </a:xfrm>
          <a:prstGeom prst="rect">
            <a:avLst/>
          </a:prstGeom>
          <a:solidFill>
            <a:schemeClr val="bg1">
              <a:alpha val="9017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101DB9-F35C-7AC4-F629-9114B741D672}"/>
              </a:ext>
            </a:extLst>
          </p:cNvPr>
          <p:cNvSpPr/>
          <p:nvPr/>
        </p:nvSpPr>
        <p:spPr>
          <a:xfrm>
            <a:off x="238895" y="5107466"/>
            <a:ext cx="11738920" cy="1120336"/>
          </a:xfrm>
          <a:prstGeom prst="rect">
            <a:avLst/>
          </a:prstGeom>
          <a:solidFill>
            <a:schemeClr val="bg1">
              <a:alpha val="9017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9274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65FC8-7E5E-A53B-7361-9E8487EA9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2C64F-2D8E-A924-0857-895A0E054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3575894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688</TotalTime>
  <Words>192</Words>
  <Application>Microsoft Macintosh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Collection Framework   Differences between ArrayList and Vector </vt:lpstr>
      <vt:lpstr>PowerPoint Presentation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Dheeraj Chowdary</dc:creator>
  <cp:lastModifiedBy>Dheeraj Chowdary</cp:lastModifiedBy>
  <cp:revision>163</cp:revision>
  <dcterms:created xsi:type="dcterms:W3CDTF">2022-09-30T05:28:25Z</dcterms:created>
  <dcterms:modified xsi:type="dcterms:W3CDTF">2022-11-25T17:58:14Z</dcterms:modified>
</cp:coreProperties>
</file>