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73" r:id="rId3"/>
    <p:sldId id="275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F976-D1CA-1CC8-7B7F-E3DEE92EF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34505-E22D-3A67-B5C4-574C60FB6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31CC-30A0-E6ED-64CC-A7C64AE8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3A37-13DB-7FF7-E671-AD9E7926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3FD8-B25E-1DB6-411E-A4CB0D49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CD91-D9FE-B839-6DE6-5EDF67FA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C5FBB-4400-08B0-28E3-0340F673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2DC3D-32C6-EEC0-F9D2-FC0868F5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5653-0CCC-97EC-225E-6301C4D6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AE18-ACFD-E62F-7EFF-314B51C0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9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1027B-525A-AF18-B1EF-3A4096E8C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37B6B-C4BE-913C-B6A9-899D32D8B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B002D-65CC-F978-064B-83627E19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1C766-5F39-6B82-73CC-823E5422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1D12F-5E9E-F155-60C1-B5DFF09E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21B8-9AF6-E5B9-B260-871A9DCF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A3CE-DD79-DF64-CF1B-436A988C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2EFE-D65E-1BE9-6B29-D394F91C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4EDB-D7FE-FE7B-FB09-4BA9C80D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DCE20-9FB9-90D4-C2E4-6C790307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0106-8A28-B90B-C37D-5A952DFD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E006C-27D1-E5BD-D38A-CE9780D3C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D54F1-23CC-13D9-D7F2-968C7486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F1120-4E46-CE60-3E12-D9C582D6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04BDE-460A-02BB-F629-4FE15BF1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8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5A6-2424-FE58-4904-30E4C62B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26D3-4475-9BB1-4E56-112AFE637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32AAC-839B-2DF2-C52A-383C572E2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72813-28D4-FA12-D902-834C209B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4BE0-F608-B089-7325-985C3374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7F3AC-1EBE-72A5-12B6-3ED0B289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6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E296-AE21-B00F-66F6-922D1B4F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3BC68-709F-006B-8676-C471784E1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7D9E7-3425-483B-4351-72BA02E61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F99A4-669D-6D76-AECF-6CF475AFA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CB1BC-6E42-096A-6B11-8C192945A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44FE-F9B0-F7A8-5639-A5F59C00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ABA28-8469-C265-312A-20D18D37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F8274-654E-D855-BDC6-ECB9E903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7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DEC2-29BC-7321-EB2E-860C41A0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F92E4-C836-AE7E-C6BF-A7322AEA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3687E-F4F5-1CA6-CD74-7E5F9829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CA4F7-E9FB-4F4F-4D54-8E798DB4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35710-87A7-71E8-9336-E9037148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24486-1CE5-8F3C-E844-9A8A8C5F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B2E03-50F7-B40E-4DEB-316410C5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7E24-9918-0F95-744D-41E02FD6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BA8D-1716-BDF1-7E4B-089BCEDA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21654-B7CD-8B32-707F-6574C379D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9BBC7-5337-185C-D772-0805CCA6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BE223-A44B-96D7-BC05-8B1BDE1A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40326-4E29-0C0E-12D5-A67E7FAD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73EB-01CD-A13F-06F2-86146F22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7BC52-1222-A1B2-997B-9B901BD47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B6109-2E9E-D2DF-05BB-A36B475AE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F96FF-DEFB-5D11-0F02-605F8FFD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7A7FE-8DD6-2CC4-1BA4-EA7B09E3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B7E95-C87B-B919-AE20-BF3E2930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3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7ADEC-97E9-AD25-4C9C-9D3B663F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28FA9-C97E-9408-F8D1-3B5DC18AB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F345-3F44-5A47-A0BC-2052EDF35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AD914-340A-654D-87D5-6A76A80C76A2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D767C-69B0-138B-7D49-7DB1B7227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52B2-7113-58E2-C633-1951AE2D5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6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025" y="1376362"/>
            <a:ext cx="10277856" cy="2601221"/>
          </a:xfrm>
        </p:spPr>
        <p:txBody>
          <a:bodyPr>
            <a:normAutofit/>
          </a:bodyPr>
          <a:lstStyle/>
          <a:p>
            <a:pPr algn="ctr"/>
            <a:r>
              <a:rPr lang="en-IN" sz="3500" b="1" dirty="0">
                <a:solidFill>
                  <a:srgbClr val="FF0000"/>
                </a:solidFill>
                <a:latin typeface="+mn-lt"/>
              </a:rPr>
              <a:t>Interview Question</a:t>
            </a:r>
            <a:br>
              <a:rPr lang="en-IN" sz="3500" b="1" dirty="0">
                <a:solidFill>
                  <a:srgbClr val="002060"/>
                </a:solidFill>
              </a:rPr>
            </a:br>
            <a:br>
              <a:rPr lang="en-IN" sz="3500" b="1" dirty="0">
                <a:solidFill>
                  <a:srgbClr val="002060"/>
                </a:solidFill>
              </a:rPr>
            </a:br>
            <a:r>
              <a:rPr lang="en-IN" sz="3500" b="1" dirty="0">
                <a:solidFill>
                  <a:srgbClr val="002060"/>
                </a:solidFill>
                <a:latin typeface="+mn-lt"/>
              </a:rPr>
              <a:t>Collection Vs Collections – Collection Framework</a:t>
            </a:r>
            <a:endParaRPr lang="en-IN" sz="3200" dirty="0">
              <a:solidFill>
                <a:srgbClr val="002060"/>
              </a:solidFill>
              <a:effectLst/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>
            <a:normAutofit/>
          </a:bodyPr>
          <a:lstStyle/>
          <a:p>
            <a:r>
              <a:rPr lang="en-US" b="1" dirty="0"/>
              <a:t>momedaram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20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E40C-2407-394D-5608-F370A0C96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509" y="248856"/>
            <a:ext cx="11761808" cy="2471195"/>
          </a:xfrm>
          <a:ln>
            <a:noFill/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Collection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333333"/>
                </a:solidFill>
              </a:rPr>
              <a:t>Collection  - </a:t>
            </a:r>
            <a:r>
              <a:rPr lang="en-IN" sz="2200" dirty="0">
                <a:solidFill>
                  <a:srgbClr val="333333"/>
                </a:solidFill>
              </a:rPr>
              <a:t>Root level interface of the Java Collection Framework.</a:t>
            </a: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200" b="1" i="0" dirty="0">
                <a:solidFill>
                  <a:srgbClr val="333333"/>
                </a:solidFill>
                <a:effectLst/>
              </a:rPr>
              <a:t>Collection</a:t>
            </a:r>
            <a:r>
              <a:rPr lang="en-IN" sz="2200" b="0" i="0" dirty="0">
                <a:solidFill>
                  <a:srgbClr val="333333"/>
                </a:solidFill>
                <a:effectLst/>
              </a:rPr>
              <a:t> </a:t>
            </a:r>
            <a:r>
              <a:rPr lang="en-IN" sz="2200" dirty="0">
                <a:solidFill>
                  <a:srgbClr val="333333"/>
                </a:solidFill>
              </a:rPr>
              <a:t>-</a:t>
            </a:r>
            <a:r>
              <a:rPr lang="en-IN" sz="2200" b="0" i="0" dirty="0">
                <a:solidFill>
                  <a:srgbClr val="333333"/>
                </a:solidFill>
                <a:effectLst/>
              </a:rPr>
              <a:t> group of objects stored in well defined manner. </a:t>
            </a: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200" b="0" i="0" dirty="0">
                <a:solidFill>
                  <a:srgbClr val="192A3D"/>
                </a:solidFill>
                <a:effectLst/>
                <a:cs typeface="Calibri" panose="020F0502020204030204" pitchFamily="34" charset="0"/>
              </a:rPr>
              <a:t>List, Queue and Set are all sub interfaces of Collection interface.</a:t>
            </a:r>
          </a:p>
          <a:p>
            <a:pPr marL="0" indent="0">
              <a:buNone/>
            </a:pPr>
            <a:r>
              <a:rPr lang="en-IN" sz="2200" b="0" i="0" dirty="0">
                <a:solidFill>
                  <a:srgbClr val="333333"/>
                </a:solidFill>
                <a:effectLst/>
              </a:rPr>
              <a:t>Collection interface contains only abstract methods which are common for all.</a:t>
            </a:r>
          </a:p>
          <a:p>
            <a:pPr marL="0" indent="0">
              <a:buNone/>
            </a:pPr>
            <a:r>
              <a:rPr lang="en-IN" sz="1700" b="0" i="0" u="none" strike="noStrike" dirty="0">
                <a:solidFill>
                  <a:srgbClr val="00B050"/>
                </a:solidFill>
                <a:effectLst/>
              </a:rPr>
              <a:t>size(),</a:t>
            </a:r>
            <a:r>
              <a:rPr lang="en-IN" sz="1700" b="0" i="0" dirty="0">
                <a:solidFill>
                  <a:srgbClr val="00B050"/>
                </a:solidFill>
                <a:effectLst/>
              </a:rPr>
              <a:t> isEmpty(), contains(), iterator(), add(E e), remove(o), containsAll(e), addAll(c), removeAll(c), retainAll(c), clear(),  equals(o), hashCode()</a:t>
            </a:r>
            <a:endParaRPr lang="en-US" sz="1700" dirty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51DE7D-69A3-5D27-D723-ABE80BA64E91}"/>
              </a:ext>
            </a:extLst>
          </p:cNvPr>
          <p:cNvSpPr txBox="1">
            <a:spLocks/>
          </p:cNvSpPr>
          <p:nvPr/>
        </p:nvSpPr>
        <p:spPr>
          <a:xfrm>
            <a:off x="285510" y="2974694"/>
            <a:ext cx="11761808" cy="3721261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Collections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900" b="1" i="0" dirty="0">
                <a:solidFill>
                  <a:srgbClr val="333333"/>
                </a:solidFill>
                <a:effectLst/>
              </a:rPr>
              <a:t>Collections</a:t>
            </a:r>
            <a:r>
              <a:rPr lang="en-IN" sz="1900" b="0" i="0" dirty="0">
                <a:solidFill>
                  <a:srgbClr val="333333"/>
                </a:solidFill>
                <a:effectLst/>
              </a:rPr>
              <a:t> is a utility class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900" b="0" i="0" dirty="0">
                <a:solidFill>
                  <a:srgbClr val="333333"/>
                </a:solidFill>
                <a:effectLst/>
              </a:rPr>
              <a:t>It consists only static methods to operate on Collection objects.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700" dirty="0">
                <a:solidFill>
                  <a:srgbClr val="00B050"/>
                </a:solidFill>
              </a:rPr>
              <a:t>max(), min(), shuffle(), sort()- </a:t>
            </a:r>
            <a:r>
              <a:rPr lang="en-IN" sz="1700" b="0" i="0" dirty="0">
                <a:solidFill>
                  <a:srgbClr val="333333"/>
                </a:solidFill>
                <a:effectLst/>
              </a:rPr>
              <a:t>sorts the specified collection.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700" dirty="0">
                <a:solidFill>
                  <a:srgbClr val="00B050"/>
                </a:solidFill>
              </a:rPr>
              <a:t>synchronisedCollection()- </a:t>
            </a:r>
            <a:r>
              <a:rPr lang="en-IN" sz="1700" b="0" i="0" dirty="0">
                <a:solidFill>
                  <a:srgbClr val="333333"/>
                </a:solidFill>
                <a:effectLst/>
              </a:rPr>
              <a:t>returns synchronized collection backed by the specified collection.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700" dirty="0">
                <a:solidFill>
                  <a:srgbClr val="00B050"/>
                </a:solidFill>
              </a:rPr>
              <a:t>binarySearch()- </a:t>
            </a:r>
            <a:r>
              <a:rPr lang="en-IN" sz="1700" b="0" i="0" dirty="0">
                <a:solidFill>
                  <a:srgbClr val="333333"/>
                </a:solidFill>
                <a:effectLst/>
              </a:rPr>
              <a:t>searches the specified collection for the specified object using binary search algorithm.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700" dirty="0">
                <a:solidFill>
                  <a:srgbClr val="00B050"/>
                </a:solidFill>
              </a:rPr>
              <a:t>copy()-</a:t>
            </a:r>
            <a:r>
              <a:rPr lang="en-IN" sz="1700" b="0" i="0" dirty="0">
                <a:solidFill>
                  <a:srgbClr val="333333"/>
                </a:solidFill>
                <a:effectLst/>
              </a:rPr>
              <a:t> copies all elements from one collection to another collection.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700" dirty="0">
                <a:solidFill>
                  <a:srgbClr val="00B050"/>
                </a:solidFill>
              </a:rPr>
              <a:t>reverse()- </a:t>
            </a:r>
            <a:r>
              <a:rPr lang="en-IN" sz="1700" b="0" i="0" dirty="0">
                <a:solidFill>
                  <a:srgbClr val="353833"/>
                </a:solidFill>
                <a:effectLst/>
              </a:rPr>
              <a:t>reverses the order of the elements in the specified list.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700" dirty="0">
                <a:solidFill>
                  <a:srgbClr val="00B050"/>
                </a:solidFill>
              </a:rPr>
              <a:t>disjoint()-</a:t>
            </a:r>
            <a:r>
              <a:rPr lang="en-IN" sz="1700" b="0" i="0" dirty="0">
                <a:solidFill>
                  <a:srgbClr val="333333"/>
                </a:solidFill>
                <a:effectLst/>
              </a:rPr>
              <a:t> returns true if two specified collections have no elements in common.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700" b="0" i="0" dirty="0">
                <a:solidFill>
                  <a:srgbClr val="00B050"/>
                </a:solidFill>
                <a:effectLst/>
              </a:rPr>
              <a:t>unmodifiableCollection() </a:t>
            </a:r>
            <a:r>
              <a:rPr lang="en-IN" sz="1700" b="0" i="0" dirty="0">
                <a:solidFill>
                  <a:srgbClr val="353833"/>
                </a:solidFill>
                <a:effectLst/>
              </a:rPr>
              <a:t>- Returns an unmodifiable view of the specified collection.</a:t>
            </a:r>
            <a:endParaRPr lang="en-US" sz="1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53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7808-25F7-49DE-A313-B11D97BF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366"/>
          </a:xfrm>
        </p:spPr>
        <p:txBody>
          <a:bodyPr/>
          <a:lstStyle/>
          <a:p>
            <a:pPr algn="ctr"/>
            <a:r>
              <a:rPr lang="en-IN" sz="4400" b="1" dirty="0">
                <a:solidFill>
                  <a:srgbClr val="002060"/>
                </a:solidFill>
                <a:latin typeface="+mn-lt"/>
              </a:rPr>
              <a:t>Collection Vs Collections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00A8-DF85-6A49-ECCB-E7DE48F50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1785676"/>
          </a:xfrm>
          <a:ln w="28575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Collection is an interface, which is used to represent group of objects as a single entity.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BD70C-6687-F487-1279-CD166044B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785676"/>
          </a:xfrm>
          <a:ln w="28575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Collections Is a utility class , which has static methods for Collection Objects.</a:t>
            </a:r>
          </a:p>
        </p:txBody>
      </p:sp>
    </p:spTree>
    <p:extLst>
      <p:ext uri="{BB962C8B-B14F-4D97-AF65-F5344CB8AC3E}">
        <p14:creationId xmlns:p14="http://schemas.microsoft.com/office/powerpoint/2010/main" val="317376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DBE4-00BE-7946-AA36-9820697F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92471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Thank You 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A36F5-6CEF-3BFE-7A9A-E6EBEE380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272470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{6055C35A-9540-3544-890D-5470BE973FA8}tf10001119_mac</Template>
  <TotalTime>254</TotalTime>
  <Words>246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Interview Question  Collection Vs Collections – Collection Framework</vt:lpstr>
      <vt:lpstr>PowerPoint Presentation</vt:lpstr>
      <vt:lpstr>Collection Vs Collections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Catch Blocks In Java</dc:title>
  <dc:creator>Dheeraj Chowdary</dc:creator>
  <cp:lastModifiedBy>Dheeraj Chowdary</cp:lastModifiedBy>
  <cp:revision>53</cp:revision>
  <dcterms:created xsi:type="dcterms:W3CDTF">2022-09-30T08:40:22Z</dcterms:created>
  <dcterms:modified xsi:type="dcterms:W3CDTF">2023-01-18T16:21:24Z</dcterms:modified>
</cp:coreProperties>
</file>