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7" r:id="rId1"/>
  </p:sldMasterIdLst>
  <p:sldIdLst>
    <p:sldId id="256" r:id="rId2"/>
    <p:sldId id="275" r:id="rId3"/>
    <p:sldId id="276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BC4A-9F13-6ADE-FB2E-24F7F871F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5FA91-EB5E-7D27-DE93-6B7B6B5D0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4A439-C219-43B0-8390-8FD484B7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4B2BE-608D-45C1-5B24-44E1B53F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11E79-97C3-6C5B-D8C8-CDEDBAAE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9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FC87-9E94-289A-D7AB-990CC49F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43430-965D-EAF6-D8F0-1753B3724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80CA2-E2BB-9948-4020-B12A484F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38816-76F8-66AC-0B47-3C8600ED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45DB0-7075-AAFE-357B-996F5F1D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5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A7FE0-FD31-52FC-7282-3D2DE663D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95D41-5C76-8E2A-F2EC-3345D8F48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176FF-AF24-623F-F281-8D0740FF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CFF1F-10BF-1E4C-50E2-DBAAEA9EA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CCAE4-7FB7-79D1-F07C-E80F9EB0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0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D62D-0C9E-0E1B-2D92-175A0738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916B6-44A5-14D0-270C-A43AEE632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6EF45-9208-5CFF-2F0F-A569F41C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293F7-4373-D4E3-4C85-0C04F600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926D6-B5D5-582D-F04B-4258EEAE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1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C627-3584-C710-9D5F-67FC15A02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71071-E734-FFD1-3DE6-C114F6CCC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D0CB-A187-AFA0-B5A7-3AEED77F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59E9-4E45-E6F9-5E17-C1B762AA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1B95-2992-0411-11E4-4D1B56AF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2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0C79-511A-1113-F5D0-7D37B422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A4BCF-2936-B24E-36E5-896CE0C5F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49FC3-72C6-2AEE-5735-FB8DC2E8D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98500-D3DE-4F79-7D2F-60E95B008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BD636-EE70-C8D8-05B4-52539F5B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E3094-0D58-EA60-C389-3C12A645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4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7757-54D6-3520-D3B2-41CA9B3B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96448-C79A-82BD-DEC2-AA0CAC7A4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ED9A0-7634-6E47-FCA9-4E7AFDE14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8C68D-419F-957D-D041-DC81B8F67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AE829-8B50-22B2-61FF-5F028CEA9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372E7-D6AD-7D33-BA66-9E0F90AA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72091-732F-5536-5D1B-F3966EDC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254DCF-DF38-CF66-D75C-42F1D046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3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554A-5D62-E53E-65FA-B29E0414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BDEF13-A7D2-2309-D15A-D9908D8F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301F3-7C22-DB90-86FD-E8B6913A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D21AE-F8BC-A71F-16AB-19608164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4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A91CE-5C1F-1213-6357-3A9DF351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C37E3-E307-7278-515C-52737DF2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9CCDE-ACF7-607D-A9FD-6B371F5E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8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3F5D-3312-2570-A8D9-35FC17F7E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C12D9-61C2-59D2-4A19-594FCB7DE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71572-47B4-9C4D-4471-F702AC52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F2777-B1DB-D74C-E266-30662800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BCA94-B777-D182-AFDD-70AB8011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949A5-2FE4-856E-6985-84325CF8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2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D628-6039-5504-6F6A-D35420425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1C5B5-7E53-FA8F-5176-2260420DD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41F01-844D-389A-977F-F8F80DD51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83DB1-7D22-87AA-0EE3-3C428DC3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85AF1-B0F8-DE79-5E06-9095410A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96BB-2D92-A084-99BD-27C824CA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4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A1063-DCD1-2634-836F-0FD59B5E7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FC045-9264-E586-796F-C5AB72D2C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7947A-CABD-443E-6CD8-C9FDB80F9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AAB94-7E02-7443-85A7-BC2AAB53B3B1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F5941-DD95-CC7E-1049-911660BD4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E298F-BAA0-C363-E700-9F26A4247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8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8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195" y="1428750"/>
            <a:ext cx="11173890" cy="210502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3300" b="1" u="sng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Collection Framework</a:t>
            </a:r>
            <a:br>
              <a:rPr lang="en-IN" sz="3300" b="1" dirty="0">
                <a:effectLst/>
                <a:latin typeface="Calibri" panose="020F0502020204030204" pitchFamily="34" charset="0"/>
              </a:rPr>
            </a:br>
            <a:br>
              <a:rPr lang="en-IN" sz="3300" b="1" dirty="0">
                <a:effectLst/>
                <a:latin typeface="Calibri" panose="020F0502020204030204" pitchFamily="34" charset="0"/>
              </a:rPr>
            </a:br>
            <a:br>
              <a:rPr lang="en-IN" sz="3300" b="1" dirty="0">
                <a:latin typeface="Calibri" panose="020F0502020204030204" pitchFamily="34" charset="0"/>
              </a:rPr>
            </a:br>
            <a:r>
              <a:rPr lang="en-IN" sz="3600" b="1" dirty="0">
                <a:solidFill>
                  <a:srgbClr val="FF0000"/>
                </a:solidFill>
                <a:latin typeface="Calibri" panose="020F0502020204030204" pitchFamily="34" charset="0"/>
              </a:rPr>
              <a:t>Comparator Interface</a:t>
            </a:r>
            <a:endParaRPr lang="en-IN" sz="33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1059" y="4880919"/>
            <a:ext cx="4563026" cy="1161533"/>
          </a:xfrm>
        </p:spPr>
        <p:txBody>
          <a:bodyPr>
            <a:normAutofit/>
          </a:bodyPr>
          <a:lstStyle/>
          <a:p>
            <a:r>
              <a:rPr lang="en-US" b="1" dirty="0"/>
              <a:t>			</a:t>
            </a:r>
            <a:r>
              <a:rPr lang="en-US" sz="4000" b="1" dirty="0"/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95641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F4688-ECD2-BDBC-6CE9-013DBAFE2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85" y="123568"/>
            <a:ext cx="12072551" cy="66108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300" dirty="0">
                <a:solidFill>
                  <a:srgbClr val="FF0000"/>
                </a:solidFill>
              </a:rPr>
              <a:t>Comparator Interface:</a:t>
            </a:r>
          </a:p>
          <a:p>
            <a:pPr marL="0" indent="0">
              <a:buNone/>
            </a:pPr>
            <a:r>
              <a:rPr lang="en-IN" sz="2300" b="1" dirty="0"/>
              <a:t>If we are not satisfying with default natural sorting order (or) </a:t>
            </a:r>
          </a:p>
          <a:p>
            <a:pPr marL="0" indent="0">
              <a:buNone/>
            </a:pPr>
            <a:r>
              <a:rPr lang="en-IN" sz="2300" b="1" dirty="0"/>
              <a:t>If default natural sorting order is not available, then we can define our own customized sorting by </a:t>
            </a:r>
            <a:r>
              <a:rPr lang="en-IN" sz="2300" b="1" dirty="0">
                <a:solidFill>
                  <a:srgbClr val="FF0000"/>
                </a:solidFill>
                <a:highlight>
                  <a:srgbClr val="FFFF00"/>
                </a:highlight>
              </a:rPr>
              <a:t>Comparator</a:t>
            </a:r>
            <a:r>
              <a:rPr lang="en-IN" sz="2300" b="1" dirty="0"/>
              <a:t>. </a:t>
            </a:r>
            <a:endParaRPr lang="en-IN" sz="2300" dirty="0"/>
          </a:p>
          <a:p>
            <a:pPr marL="0" indent="0">
              <a:buNone/>
            </a:pPr>
            <a:r>
              <a:rPr lang="en-IN" sz="2300" dirty="0"/>
              <a:t>Comparator</a:t>
            </a:r>
            <a:r>
              <a:rPr lang="en-IN" sz="2300" b="1" dirty="0"/>
              <a:t> </a:t>
            </a:r>
            <a:r>
              <a:rPr lang="en-IN" sz="2300" dirty="0"/>
              <a:t>interface is defined in</a:t>
            </a:r>
            <a:r>
              <a:rPr lang="en-IN" sz="2300" b="1" dirty="0"/>
              <a:t> </a:t>
            </a:r>
            <a:r>
              <a:rPr lang="en-IN" sz="2300" dirty="0">
                <a:highlight>
                  <a:srgbClr val="00FF00"/>
                </a:highlight>
              </a:rPr>
              <a:t>java.util</a:t>
            </a:r>
            <a:r>
              <a:rPr lang="en-IN" sz="2300" b="1" dirty="0">
                <a:highlight>
                  <a:srgbClr val="00FF00"/>
                </a:highlight>
              </a:rPr>
              <a:t> </a:t>
            </a:r>
            <a:r>
              <a:rPr lang="en-IN" sz="2300" dirty="0"/>
              <a:t>package and it has </a:t>
            </a:r>
            <a:r>
              <a:rPr lang="en-IN" sz="2300" dirty="0">
                <a:highlight>
                  <a:srgbClr val="00FF00"/>
                </a:highlight>
              </a:rPr>
              <a:t>two methods</a:t>
            </a:r>
          </a:p>
          <a:p>
            <a:pPr marL="0" indent="0">
              <a:buNone/>
            </a:pPr>
            <a:r>
              <a:rPr lang="en-IN" sz="2300" b="1" dirty="0"/>
              <a:t>1) public int compare(Object o1, Object o2) 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C00000"/>
                </a:solidFill>
              </a:rPr>
              <a:t>	Returns: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2060"/>
                </a:solidFill>
              </a:rPr>
              <a:t>		</a:t>
            </a:r>
            <a:r>
              <a:rPr lang="en-US" sz="2300" dirty="0">
                <a:solidFill>
                  <a:srgbClr val="002060"/>
                </a:solidFill>
                <a:highlight>
                  <a:srgbClr val="FFFF00"/>
                </a:highlight>
              </a:rPr>
              <a:t>Negative integer </a:t>
            </a:r>
            <a:r>
              <a:rPr lang="en-US" sz="2300" dirty="0">
                <a:solidFill>
                  <a:srgbClr val="002060"/>
                </a:solidFill>
              </a:rPr>
              <a:t>if o1 is less than the o2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2060"/>
                </a:solidFill>
              </a:rPr>
              <a:t>		</a:t>
            </a:r>
            <a:r>
              <a:rPr lang="en-US" sz="2300" dirty="0">
                <a:solidFill>
                  <a:srgbClr val="002060"/>
                </a:solidFill>
                <a:highlight>
                  <a:srgbClr val="FFFF00"/>
                </a:highlight>
              </a:rPr>
              <a:t>Zero</a:t>
            </a:r>
            <a:r>
              <a:rPr lang="en-US" sz="2300" dirty="0">
                <a:solidFill>
                  <a:srgbClr val="002060"/>
                </a:solidFill>
              </a:rPr>
              <a:t>  if o1 is equals to o2 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2060"/>
                </a:solidFill>
              </a:rPr>
              <a:t>	 	</a:t>
            </a:r>
            <a:r>
              <a:rPr lang="en-US" sz="2300" dirty="0">
                <a:solidFill>
                  <a:srgbClr val="002060"/>
                </a:solidFill>
                <a:highlight>
                  <a:srgbClr val="FFFF00"/>
                </a:highlight>
              </a:rPr>
              <a:t>Positive integer </a:t>
            </a:r>
            <a:r>
              <a:rPr lang="en-US" sz="2300" dirty="0">
                <a:solidFill>
                  <a:srgbClr val="002060"/>
                </a:solidFill>
              </a:rPr>
              <a:t>if o1 is greater than o2.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FF0000"/>
                </a:solidFill>
              </a:rPr>
              <a:t>	 Throws:</a:t>
            </a:r>
          </a:p>
          <a:p>
            <a:pPr marL="0" indent="0">
              <a:buNone/>
            </a:pPr>
            <a:r>
              <a:rPr lang="en-US" sz="2300" dirty="0"/>
              <a:t>		</a:t>
            </a:r>
            <a:r>
              <a:rPr lang="en-US" sz="2300" dirty="0">
                <a:solidFill>
                  <a:srgbClr val="FF0000"/>
                </a:solidFill>
              </a:rPr>
              <a:t>NullPointerException</a:t>
            </a:r>
            <a:r>
              <a:rPr lang="en-US" sz="2300" dirty="0"/>
              <a:t> –  if an argument is null</a:t>
            </a:r>
          </a:p>
          <a:p>
            <a:pPr marL="0" indent="0">
              <a:buNone/>
            </a:pPr>
            <a:r>
              <a:rPr lang="en-US" sz="2300" dirty="0"/>
              <a:t>		</a:t>
            </a:r>
            <a:r>
              <a:rPr lang="en-US" sz="2300" dirty="0">
                <a:solidFill>
                  <a:srgbClr val="FF0000"/>
                </a:solidFill>
              </a:rPr>
              <a:t>ClassCastException</a:t>
            </a:r>
            <a:r>
              <a:rPr lang="en-US" sz="2300" dirty="0"/>
              <a:t> – if the arguments has different type .</a:t>
            </a:r>
          </a:p>
          <a:p>
            <a:pPr marL="0" indent="0">
              <a:buNone/>
            </a:pPr>
            <a:r>
              <a:rPr lang="en-IN" sz="2300" b="1" dirty="0"/>
              <a:t>2) public boolean equals(Object obj); </a:t>
            </a:r>
            <a:endParaRPr lang="en-IN" sz="2300" dirty="0"/>
          </a:p>
          <a:p>
            <a:pPr marL="0" indent="0">
              <a:buNone/>
            </a:pPr>
            <a:r>
              <a:rPr lang="en-US" sz="2300" dirty="0"/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AFF0CD-FF1B-B4D5-8E38-4265C77B9FEF}"/>
              </a:ext>
            </a:extLst>
          </p:cNvPr>
          <p:cNvSpPr txBox="1"/>
          <p:nvPr/>
        </p:nvSpPr>
        <p:spPr>
          <a:xfrm>
            <a:off x="7414054" y="3039753"/>
            <a:ext cx="4411365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any class implementing Comparator interface, then that class </a:t>
            </a:r>
            <a:r>
              <a:rPr lang="en-US" dirty="0">
                <a:highlight>
                  <a:srgbClr val="FFFF00"/>
                </a:highlight>
              </a:rPr>
              <a:t>need to implement comapare method </a:t>
            </a:r>
            <a:r>
              <a:rPr lang="en-US" dirty="0"/>
              <a:t>and implementing equals method is optional.</a:t>
            </a:r>
          </a:p>
        </p:txBody>
      </p:sp>
    </p:spTree>
    <p:extLst>
      <p:ext uri="{BB962C8B-B14F-4D97-AF65-F5344CB8AC3E}">
        <p14:creationId xmlns:p14="http://schemas.microsoft.com/office/powerpoint/2010/main" val="45703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CCCDC-90EE-BF89-9C7A-1F3A40ED7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346" y="370703"/>
            <a:ext cx="10995454" cy="58062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Summery: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Object1.compareTo(Object2) </a:t>
            </a:r>
            <a:r>
              <a:rPr lang="en-US" dirty="0">
                <a:sym typeface="Wingdings" pitchFamily="2" charset="2"/>
              </a:rPr>
              <a:t> Ascending order</a:t>
            </a:r>
          </a:p>
          <a:p>
            <a:pPr marL="0" indent="0">
              <a:buNone/>
            </a:pPr>
            <a:r>
              <a:rPr lang="en-US" dirty="0"/>
              <a:t>Object2.compareTo(Object1) </a:t>
            </a:r>
            <a:r>
              <a:rPr lang="en-US" dirty="0">
                <a:sym typeface="Wingdings" pitchFamily="2" charset="2"/>
              </a:rPr>
              <a:t> Descending order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If compare() method returns</a:t>
            </a:r>
          </a:p>
          <a:p>
            <a:pPr marL="0" indent="0">
              <a:buNone/>
            </a:pPr>
            <a:r>
              <a:rPr lang="en-US" dirty="0"/>
              <a:t>	Only Positive Integer – Insertion Order</a:t>
            </a:r>
          </a:p>
          <a:p>
            <a:pPr marL="0" indent="0">
              <a:buNone/>
            </a:pPr>
            <a:r>
              <a:rPr lang="en-US" dirty="0"/>
              <a:t>	Only Negative Integer – Reversing of Insertion Order</a:t>
            </a:r>
          </a:p>
          <a:p>
            <a:pPr marL="0" indent="0">
              <a:buNone/>
            </a:pPr>
            <a:r>
              <a:rPr lang="en-US" dirty="0"/>
              <a:t>	0 - first element only be there.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5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5FC8-7E5E-A53B-7361-9E8487EA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C64F-2D8E-A924-0857-895A0E05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08442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2152</TotalTime>
  <Words>219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Collection Framework   Comparator Interface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468</cp:revision>
  <dcterms:created xsi:type="dcterms:W3CDTF">2022-09-30T05:28:25Z</dcterms:created>
  <dcterms:modified xsi:type="dcterms:W3CDTF">2022-12-14T16:30:21Z</dcterms:modified>
</cp:coreProperties>
</file>