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41" r:id="rId1"/>
  </p:sldMasterIdLst>
  <p:sldIdLst>
    <p:sldId id="256" r:id="rId2"/>
    <p:sldId id="287" r:id="rId3"/>
    <p:sldId id="288" r:id="rId4"/>
    <p:sldId id="289" r:id="rId5"/>
    <p:sldId id="294" r:id="rId6"/>
    <p:sldId id="295" r:id="rId7"/>
    <p:sldId id="292" r:id="rId8"/>
    <p:sldId id="27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2"/>
  </p:normalViewPr>
  <p:slideViewPr>
    <p:cSldViewPr snapToGrid="0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9:14:47.8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0 156 24575,'35'-4'0,"21"0"0,29 4 0,-31 0 0,3 0 0,4 0 0,2 0 0,-1 0 0,1 0 0,0 0 0,-1-2 0,0 0 0,0-1 0,0-2 0,-1 0 0,1-1 0,0-1 0,-2 0 0,0-1 0,-2 0 0,-1 0 0,-1 0 0,0 0 0,0 1 0,0-1 0,-1 2 0,1 0 0,-1 0 0,1 0 0,-2 1 0,-1 0 0,-1 2 0,-1 0 0,45 0 0,-4 0 0,-7 0 0,-5 0 0,-4 0 0,-2 3 0,2 0 0,5 0 0,6 0 0,5 0 0,7 0 0,-49 0 0,1 0 0,2 0 0,1 0 0,2 0 0,1 0 0,1 0 0,1 0 0,3 0 0,0 0 0,1 0 0,0 0 0,2 0 0,0 0 0,0 1 0,0 1 0,-4 1 0,1 0 0,-3 1 0,-1 0 0,-5 1 0,0-1 0,-2 1 0,-1-1 0,1 0 0,0 0 0,46 3 0,-2 1 0,-3 0 0,-8 1 0,-1 0 0,0 0 0,5 0 0,4 0 0,-1 2 0,-4 0 0,-7 0 0,-3 0 0,-4-2 0,0-1 0,6 0 0,2-1 0,3 1 0,0 0 0,-3-1 0,2 1 0,9 0 0,4-1 0,2-2 0,-7-2 0,-16-3 0,-15 0 0,-15 0 0,-8 0 0,-3 0 0,-4 0 0,-2 0 0,-5 0 0,-3 0 0,-8 0 0,4 0 0,9 0 0,29-2 0,34-4 0,-33 0 0,3 0 0,-1-1 0,-2-1 0,39-7 0,-32 4 0,-25 5 0,-22 2 0,-6-2 0,-9-2 0,0-2 0,0-1 0,0 2 0,0 3 0,0 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9:14:53.81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24575,'47'0'0,"35"0"0,-14 0 0,8 0 0,17 0 0,4 0 0,-26 0 0,1 0 0,1 0-284,5 0 1,0 0 0,0 0 283,0 0 0,-1 0 0,-1 0 0,-3 0 0,0 0 0,0 0 0,-4 0 0,1 0 0,-3 0 104,27 0 1,-4 0-105,-5 0 0,-3 0 0,-4 0 0,-3 0 0,-3 0 0,-2 0 0,-1 0 0,0 0 0,2 0 0,0 0 320,3 0 1,1 0-321,1 0 0,-1 0 0,1 0 0,0 0 0,0 0 0,0 0 0,-5 0 0,1 0 0,-2 0 0,1 0 0,-2 0 0,0 0 0,2 0 0,2 0 0,11 0 0,1 0 0,2 0 0,1 0 0,5 0 0,-1 0 0,-2 0 0,-1 0 0,-9 0 0,-2 0 0,-2 0 0,-2 0 0,-5 0 0,-1 0 0,-1 0 0,0 0 0,2 0 0,1 0 0,2 0 0,0 0 0,3 0 0,1 0 0,-1 0 0,0 0 0,0 0 0,0 0 0,-1 0 0,-1 0 0,-1 0 0,0 0 0,0 0 0,0 0 0,0 0 0,0 0 0,2 0 0,0 0 0,0 0 0,-1 0 0,0 0 0,-1 0 0,0 0 0,0 0 0,-3 0 0,1 0 0,-2 0 0,-1 0 0,-1 0 0,0 0 0,-3 0 0,0 0 0,-1 0 0,0 0 0,-2 0 0,0 0 0,-1 0 0,0 0 0,-3 0 0,-1 0 0,43 0 0,-13 0 0,-20 0 0,-17 0 0,-13 0 0,-14 0 0,-7 0 0,-5 0 0,10 0 0,26 0 0,34 0 0,-19 0 0,5 0 0,9 0 0,2 0 0,5 0 0,2 0 0,1 0 0,-1 0 0,-4 0 0,-1 0 0,-2 0 0,-2 0 0,-8 0 0,-2 0 0,-10 0 0,-4 0 0,30 0 0,-21 0 0,-18 0 0,-10 0 0,-8 0 0,-12 0 0,-2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09:14:57.29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0 163 24575,'23'-4'0,"17"0"0,26 4 0,23 0 0,-38 1 0,2 1 0,4 2 0,2 2 0,4 2 0,2 1 0,1 2 0,1 1 0,0 1 0,-1 0 0,1-2 0,-1 0 0,-2 0 0,0 0 0,-2-2 0,-1 0 0,0-1 0,0-1 0,-1 1 0,-1-1 0,0-2 0,-1-1 0,0 0 0,-1 0 0,1-1 0,-1-1 0,1 1 0,0 1 0,1 0 0,0 0 0,1 0 0,0 1 0,1 0 0,0-1 0,0 1 0,2 0 0,2 0 0,0 0 0,4 0 0,0 1 0,3 0 0,2 0 0,1-1 0,1 0 0,-1-2 0,0 0 0,-1 0 0,0-1 0,-3-2 0,1 0 0,-1 0 0,0 0 0,1 0 0,0 0 0,1 0 0,0 0 0,-1 1 0,-1-2 0,-2 0 0,-1 0 0,-2-1 0,0 0 0,0-1 0,0 0 0,3-2 0,0 0 0,3 0 0,1 0 0,1-1 0,0 1 0,2 0 0,1 0 0,-1 1 0,1 1 0,3 1 0,0 1 0,4-1 0,1 1 0,2 1 0,1 0 0,1 0 0,0 0 0,-1-1 0,-1-1 0,-2 0 0,0 0 0,-3-1 0,0-1 0,-2 0 0,-1 0 0,-4 1 0,0-1 0,-5 0 0,-1 0 0,-3 1 0,-1 0 0,-1 0 0,0 0 0,1 2 0,1-1 0,3 1 0,2-1 0,2 0 0,1 0 0,1 0 0,1-1 0,-1 0 0,-2-1 0,-2 1 0,-2-1 0,-2-1 0,-2 0 0,-5 0 0,-2-1 0,-4 0 0,-2-2 0,44-6 0,-5-3 0,0-2 0,3 0 0,-45 9 0,1-1 0,0 2 0,2 0 0,1 1 0,1 0 0,1 1 0,0-1 0,2 0 0,1 1 0,2-1 0,0 0 0,3-2 0,-1 1 0,1-1 0,-1 1 0,-3 0 0,-1 1 0,-6 2 0,-1 0 0,35-2 0,-13 2 0,-15 2 0,-12 0 0,-9 1 0,-4 1 0,-1 0 0,0 2 0,0 0 0,0 0 0,2 0 0,3 0 0,3 0 0,-2 0 0,-4 0 0,-7 0 0,-9 0 0,-9 0 0,-4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05BA6-D437-01BA-163C-506C12A49E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45030E-DDEB-8CCE-26B3-B703D5AA1B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F853B-71EF-EEAB-A198-B13DCD225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70EDF-086C-5B0F-C45F-3FDDFC4FD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0F31B-2A21-073E-F184-119D8BDA9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10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3B53E-9566-29E4-B6DF-DF0981B2A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CE8C93-3B0A-BE9F-8B52-074A30AF9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F53DE-5EDA-532A-1E38-563D9DAEE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9CB14-6F02-2DF9-1177-C224A2E1A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4A94C-CC9E-A95C-DC65-75AFE7652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650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D34025-D017-23A3-06EB-D045D0C3F4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0C3B3C-A7FC-0A80-CE99-BEA44EF83D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D4990-021C-2FEA-35D8-1A809155E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3D26E-A573-DA43-5933-617868D18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02AB8-4C1E-EAC3-EC48-BFACA556B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73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361C3-5D9C-CADF-4BCD-43583158D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18318-17DC-6BEB-5FD1-8621FAF5A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D0DE2-007E-7A8A-3856-511EEEEE4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143CB-9D94-4E19-BA9F-CAC2FC5A0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1629B-47F9-36E0-AA6C-0D97CDF32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767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AD0C2-64CE-0B5C-E968-912759538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982B3-0A99-197D-AD86-53BF78D1A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4711B-B94A-E031-7489-83CCD7827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A9DF1-E561-9B6D-05EC-A617F03D7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D508F-ABFD-7FC0-6BC0-7998ED007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12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3D23C-AAFC-6604-E87C-CF91EB6B9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59154-DFA4-409B-9AA7-BC550845E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4910F1-6ADC-2283-56E8-18B7BFCE1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003E7-E5DE-95EF-ABA8-BA298B7E6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398D1-12B9-1B08-1C2D-2CBFA742B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7C93C-9A62-4C96-FCB9-532C602B0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5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A3E96-B262-3F34-AE9E-4783B4D4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9F280-0E06-59EE-14B8-06CDD20E6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55998-ABFE-9B65-617C-35100A2391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3611D4-4BC7-1FCF-9255-70EC1869DA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C4E4FC-4197-49D3-2193-49EBE8C793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7E6D76-B08F-DEB5-AC18-BE7013D18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9FF50E-0EF5-9E35-9F0A-487A2C274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D019A2-A204-9619-C2AF-00ABC359C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20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BE7B0-4604-0533-ADB0-F9AAB0614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2466AA-0A77-07EE-0BD4-0217235D4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F28D7D-5162-8AEC-83A0-3BB2E9C3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FE0613-EF16-D80E-6BE9-0F2F89ABE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866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E0098A-43D8-C9E0-BA07-E27A8DABF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F36976-6CE6-5E78-79A9-A7248E48D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E092BA-C0A3-13FC-CDD3-E107655B9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11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E627E-DA13-74C0-A40A-0CA3D00F1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6E61B-9CF6-2D03-D2FE-AE5A879CB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834D8D-94F2-DC8A-50ED-673EABEB0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67B8B1-AEE0-1C42-2172-F4D703409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A5BBE0-89C9-1C23-D6D3-5E6190726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806E4-A956-D075-99E0-51CE05431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56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B65CD-0254-4B10-FBF0-00A2A6F39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6B1E34-F47D-62B1-E6EF-9BA1DF96C6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342CE-80E0-6968-647F-BD56ED885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7FB15-5B71-CD72-D300-91AB2941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D6EF3-5241-BBC2-4729-0FC3766A9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6B63A9-D5F1-8B23-A052-D8ADE7A98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5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64F556-2909-A82D-D4AD-6F9DE57E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70DE4-7647-3B34-05A0-89F8546C0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0503C-6B0A-A46D-B12D-58519895FC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AAB94-7E02-7443-85A7-BC2AAB53B3B1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84C26-926B-EE60-1023-85AB95DE1C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A15E0-00B7-6C25-7A92-E96DFC63E3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13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2" r:id="rId1"/>
    <p:sldLayoutId id="2147484143" r:id="rId2"/>
    <p:sldLayoutId id="2147484144" r:id="rId3"/>
    <p:sldLayoutId id="2147484145" r:id="rId4"/>
    <p:sldLayoutId id="2147484146" r:id="rId5"/>
    <p:sldLayoutId id="2147484147" r:id="rId6"/>
    <p:sldLayoutId id="2147484148" r:id="rId7"/>
    <p:sldLayoutId id="2147484149" r:id="rId8"/>
    <p:sldLayoutId id="2147484150" r:id="rId9"/>
    <p:sldLayoutId id="2147484151" r:id="rId10"/>
    <p:sldLayoutId id="21474841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A477E-364B-9FDB-97AF-B5C9C079D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195" y="1428750"/>
            <a:ext cx="11173890" cy="210502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IN" sz="3300" b="1" u="sng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Collection Framework</a:t>
            </a:r>
            <a:br>
              <a:rPr lang="en-IN" sz="3300" b="1" dirty="0">
                <a:effectLst/>
                <a:latin typeface="Calibri" panose="020F0502020204030204" pitchFamily="34" charset="0"/>
              </a:rPr>
            </a:br>
            <a:br>
              <a:rPr lang="en-IN" sz="3300" b="1" dirty="0">
                <a:effectLst/>
                <a:latin typeface="Calibri" panose="020F0502020204030204" pitchFamily="34" charset="0"/>
              </a:rPr>
            </a:br>
            <a:br>
              <a:rPr lang="en-IN" sz="3300" b="1" dirty="0">
                <a:latin typeface="Calibri" panose="020F0502020204030204" pitchFamily="34" charset="0"/>
              </a:rPr>
            </a:br>
            <a:r>
              <a:rPr lang="en-IN" sz="3600" b="1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LinkedHashSet</a:t>
            </a:r>
            <a:endParaRPr lang="en-IN" sz="33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F68F9E-3F5D-4667-48CC-B79648CA8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41059" y="4880919"/>
            <a:ext cx="4563026" cy="1161533"/>
          </a:xfrm>
        </p:spPr>
        <p:txBody>
          <a:bodyPr>
            <a:normAutofit/>
          </a:bodyPr>
          <a:lstStyle/>
          <a:p>
            <a:r>
              <a:rPr lang="en-US" b="1" dirty="0"/>
              <a:t>			</a:t>
            </a:r>
            <a:r>
              <a:rPr lang="en-US" sz="4000" b="1" dirty="0"/>
              <a:t>momedaram</a:t>
            </a:r>
          </a:p>
        </p:txBody>
      </p:sp>
    </p:spTree>
    <p:extLst>
      <p:ext uri="{BB962C8B-B14F-4D97-AF65-F5344CB8AC3E}">
        <p14:creationId xmlns:p14="http://schemas.microsoft.com/office/powerpoint/2010/main" val="3956418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93094-6880-08C2-C68E-858A34C71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135" y="197708"/>
            <a:ext cx="11652422" cy="64625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The </a:t>
            </a:r>
            <a:r>
              <a:rPr lang="en-IN" b="1" dirty="0"/>
              <a:t>LinkedHashSet</a:t>
            </a:r>
            <a:r>
              <a:rPr lang="en-IN" dirty="0"/>
              <a:t> is an </a:t>
            </a:r>
            <a:r>
              <a:rPr lang="en-IN" dirty="0">
                <a:highlight>
                  <a:srgbClr val="00FF00"/>
                </a:highlight>
              </a:rPr>
              <a:t>ordered version of </a:t>
            </a:r>
            <a:r>
              <a:rPr lang="en-IN" b="1" dirty="0">
                <a:highlight>
                  <a:srgbClr val="00FF00"/>
                </a:highlight>
              </a:rPr>
              <a:t>HashSet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LinkedHashSet is child class of HashSet.</a:t>
            </a: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The Implemented </a:t>
            </a:r>
            <a:r>
              <a:rPr lang="en-IN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 structure for LinkedHashSet is </a:t>
            </a:r>
            <a:r>
              <a:rPr lang="en-IN" sz="2400" dirty="0">
                <a:effectLst/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HashTable + Doubly Linked List</a:t>
            </a:r>
            <a:r>
              <a:rPr lang="en-IN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LinkedHashSet introduced in </a:t>
            </a:r>
            <a:r>
              <a:rPr lang="en-IN" sz="2400" dirty="0"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1.4V</a:t>
            </a:r>
            <a:r>
              <a:rPr lang="en-IN" sz="2400" dirty="0">
                <a:effectLst/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400" dirty="0">
                <a:highlight>
                  <a:srgbClr val="C0C0C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Duplicate elements are not allowed 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, if you try to add , the add() will return false.</a:t>
            </a:r>
          </a:p>
          <a:p>
            <a:pPr marL="0" indent="0">
              <a:buNone/>
            </a:pPr>
            <a:endParaRPr lang="en-IN" sz="2400" dirty="0">
              <a:highlight>
                <a:srgbClr val="0080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Elements will be ordered according to </a:t>
            </a:r>
            <a:r>
              <a:rPr lang="en-IN" sz="24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insertion Order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Allows Heterogeneous objects</a:t>
            </a:r>
          </a:p>
          <a:p>
            <a:pPr marL="0" indent="0">
              <a:buNone/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‘null’ insertion  is possible(</a:t>
            </a:r>
            <a:r>
              <a:rPr lang="en-IN" sz="24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Allows only One ‘null’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IN" sz="24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1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CA1F4-09F2-CFD3-46F0-E0261F307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632" y="296562"/>
            <a:ext cx="11430000" cy="62648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b="1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4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LinkedHashSet class internally implements </a:t>
            </a:r>
            <a:r>
              <a:rPr lang="en-IN" sz="2400" b="1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Serializable</a:t>
            </a:r>
            <a:r>
              <a:rPr lang="en-IN" sz="24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IN" sz="2400" b="1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Cloneable</a:t>
            </a:r>
            <a:r>
              <a:rPr lang="en-IN" sz="24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interfaces.</a:t>
            </a:r>
          </a:p>
          <a:p>
            <a:pPr marL="0" indent="0">
              <a:buNone/>
            </a:pPr>
            <a:endParaRPr lang="en-IN" sz="2400" b="1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4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2F7CA1-D0C4-CA11-A468-8056D1E7A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081" y="1889209"/>
            <a:ext cx="9697941" cy="187960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BB867B2-E5F4-8F64-C476-628BA31BC84D}"/>
                  </a:ext>
                </a:extLst>
              </p14:cNvPr>
              <p14:cNvContentPartPr/>
              <p14:nvPr/>
            </p14:nvContentPartPr>
            <p14:xfrm>
              <a:off x="808083" y="3183558"/>
              <a:ext cx="2668320" cy="87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BB867B2-E5F4-8F64-C476-628BA31BC84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0083" y="3165918"/>
                <a:ext cx="270396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5D785C1-86BB-B190-D50E-2E7A74D27814}"/>
                  </a:ext>
                </a:extLst>
              </p14:cNvPr>
              <p14:cNvContentPartPr/>
              <p14:nvPr/>
            </p14:nvContentPartPr>
            <p14:xfrm>
              <a:off x="963603" y="3586758"/>
              <a:ext cx="351900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5D785C1-86BB-B190-D50E-2E7A74D2781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45963" y="3569118"/>
                <a:ext cx="35546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3B9AD23-E383-EDAD-20C8-843F0D145082}"/>
                  </a:ext>
                </a:extLst>
              </p14:cNvPr>
              <p14:cNvContentPartPr/>
              <p14:nvPr/>
            </p14:nvContentPartPr>
            <p14:xfrm>
              <a:off x="4375323" y="3512598"/>
              <a:ext cx="3755880" cy="1605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3B9AD23-E383-EDAD-20C8-843F0D14508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57323" y="3494598"/>
                <a:ext cx="3791520" cy="19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5661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FE659-2A8F-A897-AD72-C60A22410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995" y="210065"/>
            <a:ext cx="11800702" cy="6536723"/>
          </a:xfrm>
        </p:spPr>
        <p:txBody>
          <a:bodyPr/>
          <a:lstStyle/>
          <a:p>
            <a:pPr marL="0" indent="0" algn="l">
              <a:buNone/>
            </a:pPr>
            <a:r>
              <a:rPr lang="en-IN" sz="2800" b="1" i="1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LinkedHashSet Constructor Detail</a:t>
            </a:r>
            <a:br>
              <a:rPr lang="en-IN" sz="2800" b="0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IN" sz="2800" b="0" i="0" dirty="0">
              <a:solidFill>
                <a:srgbClr val="00B05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1800" b="1" i="0" dirty="0">
                <a:solidFill>
                  <a:srgbClr val="192A3D"/>
                </a:solidFill>
                <a:effectLst/>
                <a:latin typeface="-apple-system"/>
              </a:rPr>
              <a:t>Constructors</a:t>
            </a:r>
            <a:r>
              <a:rPr lang="en-IN" sz="1800" i="0" dirty="0">
                <a:solidFill>
                  <a:srgbClr val="192A3D"/>
                </a:solidFill>
                <a:effectLst/>
                <a:latin typeface="-apple-system"/>
              </a:rPr>
              <a:t> of Linked</a:t>
            </a:r>
            <a:r>
              <a:rPr lang="en-IN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HashSet</a:t>
            </a:r>
            <a:r>
              <a:rPr lang="en-IN" sz="1800" i="0" dirty="0">
                <a:solidFill>
                  <a:srgbClr val="192A3D"/>
                </a:solidFill>
                <a:effectLst/>
                <a:latin typeface="-apple-system"/>
              </a:rPr>
              <a:t>,</a:t>
            </a:r>
            <a:r>
              <a:rPr lang="en-IN" sz="1800" i="0" dirty="0">
                <a:solidFill>
                  <a:srgbClr val="192A3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provides many ways to create the Linked</a:t>
            </a:r>
            <a:r>
              <a:rPr lang="en-IN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HashSet</a:t>
            </a:r>
            <a:r>
              <a:rPr lang="en-IN" sz="1800" i="0" dirty="0">
                <a:solidFill>
                  <a:srgbClr val="192A3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objects.</a:t>
            </a:r>
            <a:br>
              <a:rPr lang="en-IN" sz="1800" b="0" i="0" dirty="0">
                <a:solidFill>
                  <a:srgbClr val="353833"/>
                </a:solidFill>
                <a:effectLst/>
                <a:latin typeface="DejaVu Sans"/>
              </a:rPr>
            </a:br>
            <a:endParaRPr lang="en-IN" sz="1800" b="0" i="0" dirty="0">
              <a:solidFill>
                <a:srgbClr val="353833"/>
              </a:solidFill>
              <a:effectLst/>
              <a:latin typeface="DejaVu Sans"/>
            </a:endParaRP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1.   LinkedHashSet h = </a:t>
            </a:r>
            <a:r>
              <a:rPr lang="en-IN" b="1" dirty="0">
                <a:solidFill>
                  <a:srgbClr val="FF0000"/>
                </a:solidFill>
                <a:effectLst/>
              </a:rPr>
              <a:t>new LinkedHashSet</a:t>
            </a:r>
            <a:r>
              <a:rPr lang="en-IN" dirty="0">
                <a:solidFill>
                  <a:srgbClr val="FF0000"/>
                </a:solidFill>
              </a:rPr>
              <a:t> ();</a:t>
            </a:r>
            <a:r>
              <a:rPr lang="en-IN" sz="1800" b="0" i="0" dirty="0">
                <a:solidFill>
                  <a:srgbClr val="FF0000"/>
                </a:solidFill>
                <a:effectLst/>
                <a:latin typeface="DejaVu Sans"/>
              </a:rPr>
              <a:t>	</a:t>
            </a: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/>
              <a:t>	Creates an empty LinkedHashSet object with default initial capacity </a:t>
            </a:r>
            <a:r>
              <a:rPr lang="en-IN" dirty="0">
                <a:solidFill>
                  <a:srgbClr val="00B050"/>
                </a:solidFill>
              </a:rPr>
              <a:t>(16) </a:t>
            </a:r>
            <a:r>
              <a:rPr lang="en-IN" dirty="0"/>
              <a:t>and default load factor </a:t>
            </a:r>
            <a:r>
              <a:rPr lang="en-IN" dirty="0">
                <a:solidFill>
                  <a:srgbClr val="00B050"/>
                </a:solidFill>
              </a:rPr>
              <a:t>(0.75).</a:t>
            </a:r>
          </a:p>
          <a:p>
            <a:pPr marL="0" indent="0">
              <a:buNone/>
            </a:pPr>
            <a:endParaRPr lang="en-IN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2.   LinkedHashSet h = </a:t>
            </a:r>
            <a:r>
              <a:rPr lang="en-IN" b="1" dirty="0">
                <a:solidFill>
                  <a:srgbClr val="FF0000"/>
                </a:solidFill>
                <a:effectLst/>
              </a:rPr>
              <a:t>new </a:t>
            </a:r>
            <a:r>
              <a:rPr lang="en-IN" dirty="0">
                <a:solidFill>
                  <a:srgbClr val="FF0000"/>
                </a:solidFill>
              </a:rPr>
              <a:t>LinkedHashSet(</a:t>
            </a:r>
            <a:r>
              <a:rPr lang="en-IN" b="1" dirty="0">
                <a:solidFill>
                  <a:srgbClr val="FF0000"/>
                </a:solidFill>
              </a:rPr>
              <a:t>int </a:t>
            </a:r>
            <a:r>
              <a:rPr lang="en-IN" dirty="0">
                <a:solidFill>
                  <a:srgbClr val="FF0000"/>
                </a:solidFill>
              </a:rPr>
              <a:t>initialCapacity);</a:t>
            </a:r>
            <a:r>
              <a:rPr lang="en-IN" sz="1800" b="0" i="0" dirty="0">
                <a:solidFill>
                  <a:srgbClr val="FF0000"/>
                </a:solidFill>
                <a:effectLst/>
                <a:latin typeface="DejaVu Sans"/>
              </a:rPr>
              <a:t>	</a:t>
            </a: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/>
              <a:t>	 Creates an empty LinkedHashSet object with specified initial capacity and default load factor </a:t>
            </a:r>
            <a:r>
              <a:rPr lang="en-IN" dirty="0">
                <a:solidFill>
                  <a:srgbClr val="00B050"/>
                </a:solidFill>
              </a:rPr>
              <a:t>(0.75).</a:t>
            </a:r>
            <a:br>
              <a:rPr lang="en-IN" dirty="0"/>
            </a:b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3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FE659-2A8F-A897-AD72-C60A22410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995" y="210065"/>
            <a:ext cx="11800702" cy="6536723"/>
          </a:xfrm>
        </p:spPr>
        <p:txBody>
          <a:bodyPr/>
          <a:lstStyle/>
          <a:p>
            <a:pPr marL="0" indent="0" algn="l">
              <a:buNone/>
            </a:pPr>
            <a:r>
              <a:rPr lang="en-IN" sz="2800" b="1" i="1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LinkedHashSet Constructor Detail</a:t>
            </a:r>
            <a:br>
              <a:rPr lang="en-IN" sz="2800" b="0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IN" sz="2800" b="0" i="0" dirty="0">
              <a:solidFill>
                <a:srgbClr val="00B05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AutoNum type="arabicPeriod" startAt="3"/>
            </a:pPr>
            <a:r>
              <a:rPr lang="en-IN" dirty="0">
                <a:solidFill>
                  <a:srgbClr val="FF0000"/>
                </a:solidFill>
              </a:rPr>
              <a:t>LinkedHashSet h = new LinkedHashSet(</a:t>
            </a:r>
            <a:r>
              <a:rPr lang="en-IN" b="1" dirty="0">
                <a:solidFill>
                  <a:srgbClr val="FF0000"/>
                </a:solidFill>
              </a:rPr>
              <a:t>int </a:t>
            </a:r>
            <a:r>
              <a:rPr lang="en-IN" dirty="0">
                <a:solidFill>
                  <a:srgbClr val="FF0000"/>
                </a:solidFill>
              </a:rPr>
              <a:t>initialCapacity, </a:t>
            </a:r>
            <a:r>
              <a:rPr lang="en-IN" b="1" dirty="0">
                <a:solidFill>
                  <a:srgbClr val="FF0000"/>
                </a:solidFill>
              </a:rPr>
              <a:t>float </a:t>
            </a:r>
            <a:r>
              <a:rPr lang="en-IN" dirty="0">
                <a:solidFill>
                  <a:srgbClr val="FF0000"/>
                </a:solidFill>
              </a:rPr>
              <a:t>loadFactor)</a:t>
            </a:r>
            <a:r>
              <a:rPr lang="en-IN" dirty="0"/>
              <a:t> ;</a:t>
            </a:r>
          </a:p>
          <a:p>
            <a:pPr marL="0" indent="0">
              <a:buNone/>
            </a:pPr>
            <a:r>
              <a:rPr lang="en-IN" dirty="0"/>
              <a:t>	Creates an empty LinkedHashSet object with specified initial capacity and specified load factor.</a:t>
            </a:r>
          </a:p>
          <a:p>
            <a:pPr marL="0" indent="0">
              <a:buNone/>
            </a:pPr>
            <a:endParaRPr lang="en-IN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4.   LinkedHashSet h = </a:t>
            </a:r>
            <a:r>
              <a:rPr lang="en-IN" b="1" dirty="0">
                <a:solidFill>
                  <a:srgbClr val="FF0000"/>
                </a:solidFill>
                <a:effectLst/>
              </a:rPr>
              <a:t>new </a:t>
            </a:r>
            <a:r>
              <a:rPr lang="en-IN" dirty="0">
                <a:solidFill>
                  <a:srgbClr val="FF0000"/>
                </a:solidFill>
              </a:rPr>
              <a:t>LinkedHashSet(</a:t>
            </a:r>
            <a:r>
              <a:rPr lang="en-IN" b="1" dirty="0">
                <a:solidFill>
                  <a:srgbClr val="FF0000"/>
                </a:solidFill>
              </a:rPr>
              <a:t>Collection </a:t>
            </a:r>
            <a:r>
              <a:rPr lang="en-IN" dirty="0">
                <a:solidFill>
                  <a:srgbClr val="FF0000"/>
                </a:solidFill>
              </a:rPr>
              <a:t>c);</a:t>
            </a:r>
            <a:r>
              <a:rPr lang="en-IN" sz="1800" b="0" i="0" dirty="0">
                <a:solidFill>
                  <a:srgbClr val="FF0000"/>
                </a:solidFill>
                <a:effectLst/>
                <a:latin typeface="DejaVu Sans"/>
              </a:rPr>
              <a:t>	</a:t>
            </a: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/>
              <a:t>	 Creates a new set containing the elements in the specified collection with default load factor (0.75) and an initial capacity sufficient to contain the elements in the specified collection.</a:t>
            </a:r>
          </a:p>
          <a:p>
            <a:pPr marL="0" indent="0">
              <a:buNone/>
            </a:pPr>
            <a:br>
              <a:rPr lang="en-IN" dirty="0"/>
            </a:b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665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FD1C083-5647-57E6-32A7-791D046510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1227" y="147638"/>
            <a:ext cx="10538121" cy="653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002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5BBC83-DAC3-14A7-CF02-76071546E0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662" y="318282"/>
            <a:ext cx="6244409" cy="644729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0784432-3D07-C8FE-C579-AC4DD7B43191}"/>
              </a:ext>
            </a:extLst>
          </p:cNvPr>
          <p:cNvSpPr txBox="1"/>
          <p:nvPr/>
        </p:nvSpPr>
        <p:spPr>
          <a:xfrm>
            <a:off x="7253416" y="852615"/>
            <a:ext cx="4460922" cy="12003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N" sz="2400" dirty="0">
                <a:effectLst/>
              </a:rPr>
              <a:t>Time complexity of </a:t>
            </a:r>
            <a:r>
              <a:rPr lang="en-IN" sz="2400" dirty="0">
                <a:solidFill>
                  <a:srgbClr val="00B050"/>
                </a:solidFill>
                <a:effectLst/>
              </a:rPr>
              <a:t>add(), remove() and contains() </a:t>
            </a:r>
            <a:r>
              <a:rPr lang="en-IN" sz="2400" dirty="0">
                <a:effectLst/>
              </a:rPr>
              <a:t>operations cost constant O(1) time.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ADD870-1F4D-B95E-BFF0-B383FA9FAF6F}"/>
              </a:ext>
            </a:extLst>
          </p:cNvPr>
          <p:cNvSpPr txBox="1"/>
          <p:nvPr/>
        </p:nvSpPr>
        <p:spPr>
          <a:xfrm>
            <a:off x="7562335" y="2767914"/>
            <a:ext cx="4152003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Cache Based Applications</a:t>
            </a:r>
          </a:p>
        </p:txBody>
      </p:sp>
    </p:spTree>
    <p:extLst>
      <p:ext uri="{BB962C8B-B14F-4D97-AF65-F5344CB8AC3E}">
        <p14:creationId xmlns:p14="http://schemas.microsoft.com/office/powerpoint/2010/main" val="369931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65FC8-7E5E-A53B-7361-9E8487EA9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2C64F-2D8E-A924-0857-895A0E054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momedaram</a:t>
            </a:r>
          </a:p>
        </p:txBody>
      </p:sp>
    </p:spTree>
    <p:extLst>
      <p:ext uri="{BB962C8B-B14F-4D97-AF65-F5344CB8AC3E}">
        <p14:creationId xmlns:p14="http://schemas.microsoft.com/office/powerpoint/2010/main" val="3084421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1464</TotalTime>
  <Words>280</Words>
  <Application>Microsoft Macintosh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DejaVu Sans</vt:lpstr>
      <vt:lpstr>Office Theme</vt:lpstr>
      <vt:lpstr>Collection Framework   LinkedHashSet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Dheeraj Chowdary</dc:creator>
  <cp:lastModifiedBy>Dheeraj Chowdary</cp:lastModifiedBy>
  <cp:revision>411</cp:revision>
  <dcterms:created xsi:type="dcterms:W3CDTF">2022-09-30T05:28:25Z</dcterms:created>
  <dcterms:modified xsi:type="dcterms:W3CDTF">2022-12-08T15:57:02Z</dcterms:modified>
</cp:coreProperties>
</file>