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7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9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6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5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8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20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4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5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6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of Collection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US" b="1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856957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A610B8-D5C8-CE29-6F4F-54E3F841D53A}"/>
              </a:ext>
            </a:extLst>
          </p:cNvPr>
          <p:cNvSpPr txBox="1"/>
          <p:nvPr/>
        </p:nvSpPr>
        <p:spPr>
          <a:xfrm>
            <a:off x="377952" y="280416"/>
            <a:ext cx="31455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 Variables</a:t>
            </a:r>
          </a:p>
          <a:p>
            <a:br>
              <a:rPr lang="en-IN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F619C-8D5A-8E53-AA9D-B89A1D7A22B3}"/>
              </a:ext>
            </a:extLst>
          </p:cNvPr>
          <p:cNvSpPr txBox="1"/>
          <p:nvPr/>
        </p:nvSpPr>
        <p:spPr>
          <a:xfrm>
            <a:off x="1524000" y="1158240"/>
            <a:ext cx="6081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Variables are containers for storing data values.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0582E-CBE6-AC57-0FB1-F2C69B88DB24}"/>
              </a:ext>
            </a:extLst>
          </p:cNvPr>
          <p:cNvSpPr txBox="1"/>
          <p:nvPr/>
        </p:nvSpPr>
        <p:spPr>
          <a:xfrm>
            <a:off x="377952" y="2060448"/>
            <a:ext cx="117287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String name = </a:t>
            </a:r>
            <a:r>
              <a:rPr lang="en-IN" b="1" dirty="0">
                <a:solidFill>
                  <a:srgbClr val="008000"/>
                </a:solidFill>
                <a:effectLst/>
              </a:rPr>
              <a:t>"momedaram"</a:t>
            </a:r>
            <a:r>
              <a:rPr lang="en-IN" dirty="0"/>
              <a:t>;  //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stores String values </a:t>
            </a:r>
          </a:p>
          <a:p>
            <a:pPr algn="l"/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r>
              <a:rPr lang="en-IN" b="1" dirty="0">
                <a:solidFill>
                  <a:srgbClr val="000080"/>
                </a:solidFill>
                <a:effectLst/>
              </a:rPr>
              <a:t>int </a:t>
            </a:r>
            <a:r>
              <a:rPr lang="en-IN" dirty="0"/>
              <a:t>rollNumber = </a:t>
            </a:r>
            <a:r>
              <a:rPr lang="en-IN" dirty="0">
                <a:solidFill>
                  <a:srgbClr val="0000FF"/>
                </a:solidFill>
                <a:effectLst/>
              </a:rPr>
              <a:t>123</a:t>
            </a:r>
            <a:r>
              <a:rPr lang="en-IN" dirty="0"/>
              <a:t>;  //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stores integers without decimals.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IN" b="1" dirty="0">
                <a:solidFill>
                  <a:srgbClr val="000080"/>
                </a:solidFill>
                <a:effectLst/>
              </a:rPr>
              <a:t>float </a:t>
            </a:r>
            <a:r>
              <a:rPr lang="en-IN" dirty="0"/>
              <a:t>age = </a:t>
            </a:r>
            <a:r>
              <a:rPr lang="en-IN" dirty="0">
                <a:solidFill>
                  <a:srgbClr val="0000FF"/>
                </a:solidFill>
                <a:effectLst/>
              </a:rPr>
              <a:t>20.6f</a:t>
            </a:r>
            <a:r>
              <a:rPr lang="en-IN" dirty="0"/>
              <a:t>;  //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stores floating point numbers, with decimals  ex. 10.99 or -10.99</a:t>
            </a:r>
          </a:p>
          <a:p>
            <a:pPr algn="l"/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IN" b="1" dirty="0">
                <a:solidFill>
                  <a:srgbClr val="000080"/>
                </a:solidFill>
                <a:effectLst/>
              </a:rPr>
              <a:t>char </a:t>
            </a:r>
            <a:r>
              <a:rPr lang="en-IN" dirty="0"/>
              <a:t>gender = </a:t>
            </a:r>
            <a:r>
              <a:rPr lang="en-IN" b="1" dirty="0">
                <a:solidFill>
                  <a:srgbClr val="008000"/>
                </a:solidFill>
                <a:effectLst/>
              </a:rPr>
              <a:t>'M’</a:t>
            </a:r>
            <a:r>
              <a:rPr lang="en-IN" dirty="0"/>
              <a:t>;  //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stores single characters, such as 'a' or 'B'. </a:t>
            </a:r>
          </a:p>
          <a:p>
            <a:pPr algn="l"/>
            <a:br>
              <a:rPr lang="en-IN" dirty="0"/>
            </a:br>
            <a:r>
              <a:rPr lang="en-IN" b="1" dirty="0">
                <a:solidFill>
                  <a:srgbClr val="000080"/>
                </a:solidFill>
                <a:effectLst/>
              </a:rPr>
              <a:t>boolean </a:t>
            </a:r>
            <a:r>
              <a:rPr lang="en-IN" dirty="0"/>
              <a:t>isGraduate = </a:t>
            </a:r>
            <a:r>
              <a:rPr lang="en-IN" b="1" dirty="0">
                <a:solidFill>
                  <a:srgbClr val="000080"/>
                </a:solidFill>
                <a:effectLst/>
              </a:rPr>
              <a:t>true</a:t>
            </a:r>
            <a:r>
              <a:rPr lang="en-IN" dirty="0"/>
              <a:t>;  //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boolean - stores values with two states: true or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05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B9E0BE-7DB6-DDBF-B0BA-D7B4400C1606}"/>
              </a:ext>
            </a:extLst>
          </p:cNvPr>
          <p:cNvSpPr txBox="1"/>
          <p:nvPr/>
        </p:nvSpPr>
        <p:spPr>
          <a:xfrm>
            <a:off x="475489" y="865632"/>
            <a:ext cx="11326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a class contains 100 students , and we want to store their roll numbers , we need 100 separate variables for storing the roll numbers </a:t>
            </a:r>
          </a:p>
          <a:p>
            <a:r>
              <a:rPr lang="en-US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090905-FC39-3FEF-C4B4-04DD7A65ED45}"/>
              </a:ext>
            </a:extLst>
          </p:cNvPr>
          <p:cNvSpPr txBox="1"/>
          <p:nvPr/>
        </p:nvSpPr>
        <p:spPr>
          <a:xfrm>
            <a:off x="768096" y="1755648"/>
            <a:ext cx="4974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0080"/>
                </a:solidFill>
                <a:effectLst/>
              </a:rPr>
              <a:t>int </a:t>
            </a:r>
            <a:r>
              <a:rPr lang="en-IN" dirty="0"/>
              <a:t>rollNumber1 = </a:t>
            </a:r>
            <a:r>
              <a:rPr lang="en-IN" dirty="0">
                <a:solidFill>
                  <a:srgbClr val="0000FF"/>
                </a:solidFill>
                <a:effectLst/>
              </a:rPr>
              <a:t>01</a:t>
            </a:r>
            <a:r>
              <a:rPr lang="en-IN" dirty="0"/>
              <a:t>;</a:t>
            </a:r>
            <a:br>
              <a:rPr lang="en-IN" dirty="0"/>
            </a:br>
            <a:r>
              <a:rPr lang="en-IN" b="1" dirty="0">
                <a:solidFill>
                  <a:srgbClr val="000080"/>
                </a:solidFill>
                <a:effectLst/>
              </a:rPr>
              <a:t>int </a:t>
            </a:r>
            <a:r>
              <a:rPr lang="en-IN" dirty="0"/>
              <a:t>rollNumber2 = </a:t>
            </a:r>
            <a:r>
              <a:rPr lang="en-IN" dirty="0">
                <a:solidFill>
                  <a:srgbClr val="0000FF"/>
                </a:solidFill>
                <a:effectLst/>
              </a:rPr>
              <a:t>02</a:t>
            </a:r>
            <a:r>
              <a:rPr lang="en-IN" dirty="0"/>
              <a:t>;</a:t>
            </a:r>
            <a:br>
              <a:rPr lang="en-IN" dirty="0"/>
            </a:br>
            <a:r>
              <a:rPr lang="en-IN" b="1" dirty="0">
                <a:solidFill>
                  <a:srgbClr val="000080"/>
                </a:solidFill>
                <a:effectLst/>
              </a:rPr>
              <a:t>int </a:t>
            </a:r>
            <a:r>
              <a:rPr lang="en-IN" dirty="0"/>
              <a:t>rollNumber3 = </a:t>
            </a:r>
            <a:r>
              <a:rPr lang="en-IN" dirty="0">
                <a:solidFill>
                  <a:srgbClr val="0000FF"/>
                </a:solidFill>
                <a:effectLst/>
              </a:rPr>
              <a:t>03</a:t>
            </a:r>
            <a:r>
              <a:rPr lang="en-IN" dirty="0"/>
              <a:t>;</a:t>
            </a:r>
            <a:br>
              <a:rPr lang="en-IN" dirty="0"/>
            </a:b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.</a:t>
            </a:r>
            <a:br>
              <a:rPr lang="en-IN" dirty="0"/>
            </a:br>
            <a:r>
              <a:rPr lang="en-IN" b="1" dirty="0">
                <a:solidFill>
                  <a:srgbClr val="000080"/>
                </a:solidFill>
                <a:effectLst/>
              </a:rPr>
              <a:t>int </a:t>
            </a:r>
            <a:r>
              <a:rPr lang="en-IN" dirty="0"/>
              <a:t>rollNumber100 = </a:t>
            </a:r>
            <a:r>
              <a:rPr lang="en-IN" dirty="0">
                <a:solidFill>
                  <a:srgbClr val="0000FF"/>
                </a:solidFill>
                <a:effectLst/>
              </a:rPr>
              <a:t>100</a:t>
            </a:r>
            <a:r>
              <a:rPr lang="en-IN" dirty="0"/>
              <a:t>;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BF513-F09C-24F0-7823-2D3932DD25B6}"/>
              </a:ext>
            </a:extLst>
          </p:cNvPr>
          <p:cNvSpPr txBox="1"/>
          <p:nvPr/>
        </p:nvSpPr>
        <p:spPr>
          <a:xfrm>
            <a:off x="475489" y="4600266"/>
            <a:ext cx="109484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Verdana" panose="020B0604030504040204" pitchFamily="34" charset="0"/>
              </a:rPr>
              <a:t>Arrays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are used to store multiple values in a single variable, instead of declaring separate variables for each value.</a:t>
            </a:r>
          </a:p>
          <a:p>
            <a:br>
              <a:rPr lang="en-IN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B3A078-1A2C-45F8-9478-0C450AF36D52}"/>
              </a:ext>
            </a:extLst>
          </p:cNvPr>
          <p:cNvSpPr txBox="1"/>
          <p:nvPr/>
        </p:nvSpPr>
        <p:spPr>
          <a:xfrm>
            <a:off x="1024128" y="57955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0080"/>
                </a:solidFill>
                <a:effectLst/>
              </a:rPr>
              <a:t>int</a:t>
            </a:r>
            <a:r>
              <a:rPr lang="en-IN" dirty="0"/>
              <a:t>[] rollNumbers = {</a:t>
            </a:r>
            <a:r>
              <a:rPr lang="en-IN" dirty="0">
                <a:solidFill>
                  <a:srgbClr val="0000FF"/>
                </a:solidFill>
                <a:effectLst/>
              </a:rPr>
              <a:t>01</a:t>
            </a:r>
            <a:r>
              <a:rPr lang="en-IN" dirty="0"/>
              <a:t>, </a:t>
            </a:r>
            <a:r>
              <a:rPr lang="en-IN" dirty="0">
                <a:solidFill>
                  <a:srgbClr val="0000FF"/>
                </a:solidFill>
                <a:effectLst/>
              </a:rPr>
              <a:t>02</a:t>
            </a:r>
            <a:r>
              <a:rPr lang="en-IN" dirty="0"/>
              <a:t>,</a:t>
            </a:r>
            <a:r>
              <a:rPr lang="en-IN" dirty="0">
                <a:solidFill>
                  <a:srgbClr val="0000FF"/>
                </a:solidFill>
                <a:effectLst/>
              </a:rPr>
              <a:t>03</a:t>
            </a:r>
            <a:r>
              <a:rPr lang="en-IN" dirty="0"/>
              <a:t>,</a:t>
            </a:r>
            <a:r>
              <a:rPr lang="en-IN" dirty="0">
                <a:solidFill>
                  <a:srgbClr val="0000FF"/>
                </a:solidFill>
                <a:effectLst/>
              </a:rPr>
              <a:t>04 </a:t>
            </a:r>
            <a:r>
              <a:rPr lang="en-IN" dirty="0"/>
              <a:t>......... </a:t>
            </a:r>
            <a:r>
              <a:rPr lang="en-IN" dirty="0">
                <a:solidFill>
                  <a:srgbClr val="0000FF"/>
                </a:solidFill>
                <a:effectLst/>
              </a:rPr>
              <a:t>100</a:t>
            </a: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5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0EA8F6-AD8D-C922-A1CC-06DD65741275}"/>
              </a:ext>
            </a:extLst>
          </p:cNvPr>
          <p:cNvSpPr txBox="1"/>
          <p:nvPr/>
        </p:nvSpPr>
        <p:spPr>
          <a:xfrm>
            <a:off x="707136" y="475488"/>
            <a:ext cx="5343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handle a group of </a:t>
            </a:r>
            <a:r>
              <a:rPr lang="en-US" sz="2400" dirty="0">
                <a:solidFill>
                  <a:srgbClr val="00B05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9CCFB-0366-DA34-09C6-FD5AF206A3D4}"/>
              </a:ext>
            </a:extLst>
          </p:cNvPr>
          <p:cNvSpPr txBox="1"/>
          <p:nvPr/>
        </p:nvSpPr>
        <p:spPr>
          <a:xfrm>
            <a:off x="2218944" y="1060704"/>
            <a:ext cx="664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can use arrays to store group of elements and handle them easily.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996E1E-06CB-5F09-B32C-188B2B90D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34" y="1553587"/>
            <a:ext cx="5751576" cy="48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9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0EA8F6-AD8D-C922-A1CC-06DD65741275}"/>
              </a:ext>
            </a:extLst>
          </p:cNvPr>
          <p:cNvSpPr txBox="1"/>
          <p:nvPr/>
        </p:nvSpPr>
        <p:spPr>
          <a:xfrm>
            <a:off x="707136" y="475488"/>
            <a:ext cx="5129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we handle a group of </a:t>
            </a:r>
            <a:r>
              <a:rPr lang="en-US" sz="2400" dirty="0">
                <a:solidFill>
                  <a:srgbClr val="00B050"/>
                </a:solidFill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09CCFB-0366-DA34-09C6-FD5AF206A3D4}"/>
              </a:ext>
            </a:extLst>
          </p:cNvPr>
          <p:cNvSpPr txBox="1"/>
          <p:nvPr/>
        </p:nvSpPr>
        <p:spPr>
          <a:xfrm>
            <a:off x="2218944" y="1060704"/>
            <a:ext cx="651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can use arrays to store group of objects and handle them easily.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EDE1B7-A4A2-A3C4-227F-B8C7C528A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944" y="1553586"/>
            <a:ext cx="9518904" cy="47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1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039B5-FE76-4EC8-A5F1-995AAA7EBC38}"/>
              </a:ext>
            </a:extLst>
          </p:cNvPr>
          <p:cNvSpPr txBox="1"/>
          <p:nvPr/>
        </p:nvSpPr>
        <p:spPr>
          <a:xfrm>
            <a:off x="573024" y="451104"/>
            <a:ext cx="11038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we have created array with size 1000 to store 1000 Students details but we got only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student details.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93952E-C7EC-BAD2-8F11-C361677333F9}"/>
              </a:ext>
            </a:extLst>
          </p:cNvPr>
          <p:cNvSpPr txBox="1"/>
          <p:nvPr/>
        </p:nvSpPr>
        <p:spPr>
          <a:xfrm>
            <a:off x="573024" y="1511808"/>
            <a:ext cx="110380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we have created array with size 1000 to store 1000 Students details but we got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1100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student details.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B006C9-6CDF-5B77-AC03-D41C9328896C}"/>
              </a:ext>
            </a:extLst>
          </p:cNvPr>
          <p:cNvSpPr txBox="1"/>
          <p:nvPr/>
        </p:nvSpPr>
        <p:spPr>
          <a:xfrm>
            <a:off x="1072896" y="3511296"/>
            <a:ext cx="10055736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 are fixed in size i.e., once the array is created , its size is fixed (its size can’t be increased or decreased )</a:t>
            </a:r>
          </a:p>
        </p:txBody>
      </p:sp>
    </p:spTree>
    <p:extLst>
      <p:ext uri="{BB962C8B-B14F-4D97-AF65-F5344CB8AC3E}">
        <p14:creationId xmlns:p14="http://schemas.microsoft.com/office/powerpoint/2010/main" val="4270882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7BF153-1B35-5E12-4135-F17C0973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09" y="307206"/>
            <a:ext cx="7861070" cy="29578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410CE8-E2DC-25E9-CBD3-4CC20BDA3C39}"/>
              </a:ext>
            </a:extLst>
          </p:cNvPr>
          <p:cNvSpPr txBox="1"/>
          <p:nvPr/>
        </p:nvSpPr>
        <p:spPr>
          <a:xfrm>
            <a:off x="585217" y="5726783"/>
            <a:ext cx="10655808" cy="707886"/>
          </a:xfrm>
          <a:prstGeom prst="rect">
            <a:avLst/>
          </a:pr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can’t store different class objects into the same array. The reason is that an array can store only one type of elements. (Homogeneous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1314C-9739-426A-489C-9EB6089F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237" y="3429000"/>
            <a:ext cx="5784865" cy="216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9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878CD4-33F9-0C9B-7991-02A689C308DD}"/>
              </a:ext>
            </a:extLst>
          </p:cNvPr>
          <p:cNvSpPr txBox="1"/>
          <p:nvPr/>
        </p:nvSpPr>
        <p:spPr>
          <a:xfrm>
            <a:off x="487680" y="548640"/>
            <a:ext cx="9057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we want to store elements in an array, based on some sorting order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51906-FEDD-A8C3-66E6-2561F37E4A79}"/>
              </a:ext>
            </a:extLst>
          </p:cNvPr>
          <p:cNvSpPr txBox="1"/>
          <p:nvPr/>
        </p:nvSpPr>
        <p:spPr>
          <a:xfrm>
            <a:off x="487680" y="1389888"/>
            <a:ext cx="8241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Search a particular element is available in array or not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DE54F-CE05-D3D0-0CDE-0A55BF61386C}"/>
              </a:ext>
            </a:extLst>
          </p:cNvPr>
          <p:cNvSpPr txBox="1"/>
          <p:nvPr/>
        </p:nvSpPr>
        <p:spPr>
          <a:xfrm>
            <a:off x="585216" y="3429000"/>
            <a:ext cx="10399775" cy="83099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we want to process the array elements , there are no methods  available to carry out this.  (No inbuilt methods available)</a:t>
            </a:r>
          </a:p>
        </p:txBody>
      </p:sp>
    </p:spTree>
    <p:extLst>
      <p:ext uri="{BB962C8B-B14F-4D97-AF65-F5344CB8AC3E}">
        <p14:creationId xmlns:p14="http://schemas.microsoft.com/office/powerpoint/2010/main" val="2840387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7E3862-3305-BA53-7B5A-0C122F12C276}"/>
              </a:ext>
            </a:extLst>
          </p:cNvPr>
          <p:cNvSpPr txBox="1"/>
          <p:nvPr/>
        </p:nvSpPr>
        <p:spPr>
          <a:xfrm>
            <a:off x="414528" y="463296"/>
            <a:ext cx="2942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Limitations of Arrays: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E6D5C-54BA-D01F-C3FF-2C50A53BF313}"/>
              </a:ext>
            </a:extLst>
          </p:cNvPr>
          <p:cNvSpPr txBox="1"/>
          <p:nvPr/>
        </p:nvSpPr>
        <p:spPr>
          <a:xfrm>
            <a:off x="768096" y="1438656"/>
            <a:ext cx="10433688" cy="224676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 are fixed in size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i.e., once the array is created , its size is fixed (its size can’t be increased or decreased 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can’t store different class objects into the same array.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reason is that an array can store only one type of elements. (Homogeneous 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we want to process the array elements , there are no methods  available to carry out this.  (No inbuilt methods available)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3A4FD-6747-35C2-5294-05625066C7E9}"/>
              </a:ext>
            </a:extLst>
          </p:cNvPr>
          <p:cNvSpPr txBox="1"/>
          <p:nvPr/>
        </p:nvSpPr>
        <p:spPr>
          <a:xfrm>
            <a:off x="1499616" y="4376928"/>
            <a:ext cx="9673802" cy="11079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Due to these problems, programmers want a better mechanism to store a group of objects.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That Mechanism is </a:t>
            </a:r>
            <a:r>
              <a:rPr lang="en-US" sz="2800" b="1" dirty="0">
                <a:solidFill>
                  <a:srgbClr val="00B050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Collections</a:t>
            </a:r>
            <a:r>
              <a:rPr lang="en-US" sz="2800" b="1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118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753</TotalTime>
  <Words>488</Words>
  <Application>Microsoft Macintosh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Verdana</vt:lpstr>
      <vt:lpstr>Parcel</vt:lpstr>
      <vt:lpstr>Need of Collection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108</cp:revision>
  <dcterms:created xsi:type="dcterms:W3CDTF">2022-09-30T05:28:25Z</dcterms:created>
  <dcterms:modified xsi:type="dcterms:W3CDTF">2022-11-13T15:31:12Z</dcterms:modified>
</cp:coreProperties>
</file>