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77" r:id="rId1"/>
  </p:sldMasterIdLst>
  <p:sldIdLst>
    <p:sldId id="256" r:id="rId2"/>
    <p:sldId id="283" r:id="rId3"/>
    <p:sldId id="284" r:id="rId4"/>
    <p:sldId id="285" r:id="rId5"/>
    <p:sldId id="274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2"/>
  </p:normalViewPr>
  <p:slideViewPr>
    <p:cSldViewPr snapToGrid="0">
      <p:cViewPr varScale="1">
        <p:scale>
          <a:sx n="104" d="100"/>
          <a:sy n="104" d="100"/>
        </p:scale>
        <p:origin x="8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0ABC4A-9F13-6ADE-FB2E-24F7F871FC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5FA91-EB5E-7D27-DE93-6B7B6B5D0B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4A439-C219-43B0-8390-8FD484B7C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D4B2BE-608D-45C1-5B24-44E1B53F30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11E79-97C3-6C5B-D8C8-CDEDBAAEB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198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EFC87-9E94-289A-D7AB-990CC49FDE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1743430-965D-EAF6-D8F0-1753B3724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80CA2-E2BB-9948-4020-B12A484F0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938816-76F8-66AC-0B47-3C8600EDA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645DB0-7075-AAFE-357B-996F5F1D2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568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3A7FE0-FD31-52FC-7282-3D2DE663D0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595D41-5C76-8E2A-F2EC-3345D8F48B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8176FF-AF24-623F-F281-8D0740FF2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1CFF1F-10BF-1E4C-50E2-DBAAEA9EA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CCAE4-7FB7-79D1-F07C-E80F9EB0D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300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2D62D-0C9E-0E1B-2D92-175A0738C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7916B6-44A5-14D0-270C-A43AEE6320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6EF45-9208-5CFF-2F0F-A569F41CC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A293F7-4373-D4E3-4C85-0C04F600B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2926D6-B5D5-582D-F04B-4258EEAE3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1416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CC627-3584-C710-9D5F-67FC15A02A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771071-E734-FFD1-3DE6-C114F6CCC8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D0D0CB-A187-AFA0-B5A7-3AEED77FF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E59E9-4E45-E6F9-5E17-C1B762AAC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341B95-2992-0411-11E4-4D1B56AF4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524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40C79-511A-1113-F5D0-7D37B422E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DA4BCF-2936-B24E-36E5-896CE0C5F7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949FC3-72C6-2AEE-5735-FB8DC2E8D1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998500-D3DE-4F79-7D2F-60E95B008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0BD636-EE70-C8D8-05B4-52539F5B0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E3094-0D58-EA60-C389-3C12A645B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5484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E7757-54D6-3520-D3B2-41CA9B3BC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A96448-C79A-82BD-DEC2-AA0CAC7A4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ED9A0-7634-6E47-FCA9-4E7AFDE148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48C68D-419F-957D-D041-DC81B8F67C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DAE829-8B50-22B2-61FF-5F028CEA9D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5372E7-D6AD-7D33-BA66-9E0F90AA24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972091-732F-5536-5D1B-F3966EDC7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254DCF-DF38-CF66-D75C-42F1D046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38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5554A-5D62-E53E-65FA-B29E0414A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BDEF13-A7D2-2309-D15A-D9908D8FB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B301F3-7C22-DB90-86FD-E8B6913AD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ED21AE-F8BC-A71F-16AB-19608164E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045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AA91CE-5C1F-1213-6357-3A9DF3513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5FC37E3-E307-7278-515C-52737DF2E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C9CCDE-ACF7-607D-A9FD-6B371F5E4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981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4A3F5D-3312-2570-A8D9-35FC17F7E0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C12D9-61C2-59D2-4A19-594FCB7DE3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F71572-47B4-9C4D-4471-F702AC52C9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CF2777-B1DB-D74C-E266-306628001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BCA94-B777-D182-AFDD-70AB801149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B949A5-2FE4-856E-6985-84325CF81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829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CD628-6039-5504-6F6A-D35420425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01C5B5-7E53-FA8F-5176-2260420DD4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B41F01-844D-389A-977F-F8F80DD513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583DB1-7D22-87AA-0EE3-3C428DC3D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9AAB94-7E02-7443-85A7-BC2AAB53B3B1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585AF1-B0F8-DE79-5E06-9095410AD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C96BB-2D92-A084-99BD-27C824CAF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542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EA1063-DCD1-2634-836F-0FD59B5E7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CFC045-9264-E586-796F-C5AB72D2C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7947A-CABD-443E-6CD8-C9FDB80F91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9AAB94-7E02-7443-85A7-BC2AAB53B3B1}" type="datetimeFigureOut">
              <a:rPr lang="en-US" smtClean="0"/>
              <a:t>12/13/22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7F5941-DD95-CC7E-1049-911660BD45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2E298F-BAA0-C363-E700-9F26A4247C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BBB539-A27D-2745-9C6D-AA29B978A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484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78" r:id="rId1"/>
    <p:sldLayoutId id="2147484179" r:id="rId2"/>
    <p:sldLayoutId id="2147484180" r:id="rId3"/>
    <p:sldLayoutId id="2147484181" r:id="rId4"/>
    <p:sldLayoutId id="2147484182" r:id="rId5"/>
    <p:sldLayoutId id="2147484183" r:id="rId6"/>
    <p:sldLayoutId id="2147484184" r:id="rId7"/>
    <p:sldLayoutId id="2147484185" r:id="rId8"/>
    <p:sldLayoutId id="2147484186" r:id="rId9"/>
    <p:sldLayoutId id="2147484187" r:id="rId10"/>
    <p:sldLayoutId id="214748418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A477E-364B-9FDB-97AF-B5C9C079D8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195" y="1428750"/>
            <a:ext cx="11173890" cy="2105026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IN" sz="3300" b="1" u="sng" dirty="0">
                <a:solidFill>
                  <a:srgbClr val="00B050"/>
                </a:solidFill>
                <a:effectLst/>
                <a:latin typeface="Calibri" panose="020F0502020204030204" pitchFamily="34" charset="0"/>
              </a:rPr>
              <a:t>Collection Framework</a:t>
            </a:r>
            <a:br>
              <a:rPr lang="en-IN" sz="3300" b="1" dirty="0">
                <a:effectLst/>
                <a:latin typeface="Calibri" panose="020F0502020204030204" pitchFamily="34" charset="0"/>
              </a:rPr>
            </a:br>
            <a:br>
              <a:rPr lang="en-IN" sz="3300" b="1" dirty="0">
                <a:effectLst/>
                <a:latin typeface="Calibri" panose="020F0502020204030204" pitchFamily="34" charset="0"/>
              </a:rPr>
            </a:br>
            <a:br>
              <a:rPr lang="en-IN" sz="3300" b="1" dirty="0">
                <a:latin typeface="Calibri" panose="020F0502020204030204" pitchFamily="34" charset="0"/>
              </a:rPr>
            </a:br>
            <a:r>
              <a:rPr lang="en-IN" sz="3600" b="1" dirty="0">
                <a:solidFill>
                  <a:srgbClr val="FF0000"/>
                </a:solidFill>
                <a:latin typeface="Calibri" panose="020F0502020204030204" pitchFamily="34" charset="0"/>
              </a:rPr>
              <a:t>TreeSet</a:t>
            </a:r>
            <a:endParaRPr lang="en-IN" sz="3300" dirty="0">
              <a:solidFill>
                <a:srgbClr val="FF0000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F68F9E-3F5D-4667-48CC-B79648CA81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41059" y="4880919"/>
            <a:ext cx="4563026" cy="1161533"/>
          </a:xfrm>
        </p:spPr>
        <p:txBody>
          <a:bodyPr>
            <a:normAutofit/>
          </a:bodyPr>
          <a:lstStyle/>
          <a:p>
            <a:r>
              <a:rPr lang="en-US" b="1" dirty="0"/>
              <a:t>			</a:t>
            </a:r>
            <a:r>
              <a:rPr lang="en-US" sz="4000" b="1" dirty="0"/>
              <a:t>momedaram</a:t>
            </a:r>
          </a:p>
        </p:txBody>
      </p:sp>
    </p:spTree>
    <p:extLst>
      <p:ext uri="{BB962C8B-B14F-4D97-AF65-F5344CB8AC3E}">
        <p14:creationId xmlns:p14="http://schemas.microsoft.com/office/powerpoint/2010/main" val="39564187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307FD0-486F-82EB-16CB-C0649D4CC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6" y="174125"/>
            <a:ext cx="11892637" cy="6543026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1500"/>
              </a:spcBef>
              <a:buNone/>
            </a:pPr>
            <a:r>
              <a:rPr lang="en-IN" sz="2500" b="1" dirty="0">
                <a:solidFill>
                  <a:srgbClr val="FF0000"/>
                </a:solidFill>
              </a:rPr>
              <a:t>TreeSet</a:t>
            </a:r>
          </a:p>
          <a:p>
            <a:pPr marL="0" indent="0">
              <a:lnSpc>
                <a:spcPct val="100000"/>
              </a:lnSpc>
              <a:spcBef>
                <a:spcPts val="1500"/>
              </a:spcBef>
              <a:buNone/>
            </a:pPr>
            <a:r>
              <a:rPr lang="en-IN" sz="2500" b="1" dirty="0"/>
              <a:t>1. </a:t>
            </a:r>
            <a:r>
              <a:rPr lang="en-IN" sz="2500" dirty="0"/>
              <a:t>The elements in </a:t>
            </a:r>
            <a:r>
              <a:rPr lang="en-IN" sz="2500" dirty="0">
                <a:solidFill>
                  <a:srgbClr val="00B050"/>
                </a:solidFill>
              </a:rPr>
              <a:t>TreeSet are sorted</a:t>
            </a:r>
            <a:r>
              <a:rPr lang="en-IN" sz="2500" dirty="0"/>
              <a:t> according to specified </a:t>
            </a:r>
            <a:r>
              <a:rPr lang="en-IN" sz="2500" b="1" dirty="0">
                <a:highlight>
                  <a:srgbClr val="FFFF00"/>
                </a:highlight>
              </a:rPr>
              <a:t>Comparator</a:t>
            </a:r>
            <a:r>
              <a:rPr lang="en-IN" sz="2500" dirty="0"/>
              <a:t>. If no Comparator is specified, elements will be placed according to their </a:t>
            </a:r>
            <a:r>
              <a:rPr lang="en-IN" sz="2500" dirty="0">
                <a:highlight>
                  <a:srgbClr val="FFFF00"/>
                </a:highlight>
              </a:rPr>
              <a:t>natural ascending order</a:t>
            </a:r>
            <a:r>
              <a:rPr lang="en-IN" sz="2500" dirty="0"/>
              <a:t>.</a:t>
            </a:r>
          </a:p>
          <a:p>
            <a:pPr marL="0" indent="0">
              <a:lnSpc>
                <a:spcPct val="100000"/>
              </a:lnSpc>
              <a:spcBef>
                <a:spcPts val="1500"/>
              </a:spcBef>
              <a:buNone/>
            </a:pPr>
            <a:r>
              <a:rPr lang="en-IN" sz="2500" b="1" dirty="0"/>
              <a:t>2.</a:t>
            </a:r>
            <a:r>
              <a:rPr lang="en-IN" sz="2500" dirty="0"/>
              <a:t> TreeSet is implemented based on the data structure, </a:t>
            </a:r>
            <a:r>
              <a:rPr lang="en-IN" sz="2500" dirty="0">
                <a:highlight>
                  <a:srgbClr val="00FFFF"/>
                </a:highlight>
              </a:rPr>
              <a:t>balanced tree.</a:t>
            </a:r>
            <a:r>
              <a:rPr lang="en-IN" sz="2500" dirty="0">
                <a:highlight>
                  <a:srgbClr val="FFFF00"/>
                </a:highlight>
              </a:rPr>
              <a:t> </a:t>
            </a:r>
          </a:p>
          <a:p>
            <a:pPr marL="0" indent="0">
              <a:lnSpc>
                <a:spcPct val="100000"/>
              </a:lnSpc>
              <a:spcBef>
                <a:spcPts val="1500"/>
              </a:spcBef>
              <a:buNone/>
            </a:pPr>
            <a:r>
              <a:rPr lang="en-IN" sz="2500" b="1" dirty="0"/>
              <a:t>3. Duplicate</a:t>
            </a:r>
            <a:r>
              <a:rPr lang="en-IN" sz="2500" dirty="0"/>
              <a:t> elements are not allowed.</a:t>
            </a:r>
            <a:endParaRPr lang="en-IN" sz="2500" dirty="0">
              <a:solidFill>
                <a:srgbClr val="192A3D"/>
              </a:solidFill>
              <a:cs typeface="Calibri" panose="020F050202020403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1500"/>
              </a:spcBef>
              <a:buNone/>
            </a:pPr>
            <a:r>
              <a:rPr lang="en-IN" sz="2500" b="1" dirty="0"/>
              <a:t>4. </a:t>
            </a:r>
            <a:r>
              <a:rPr lang="en-IN" sz="2500" dirty="0"/>
              <a:t>TreeSet does not allow even a single </a:t>
            </a:r>
            <a:r>
              <a:rPr lang="en-IN" sz="2500" b="1" dirty="0">
                <a:solidFill>
                  <a:srgbClr val="FF0000"/>
                </a:solidFill>
              </a:rPr>
              <a:t>null</a:t>
            </a:r>
            <a:r>
              <a:rPr lang="en-IN" sz="2500" dirty="0"/>
              <a:t> element.</a:t>
            </a:r>
          </a:p>
          <a:p>
            <a:pPr marL="0" indent="0">
              <a:lnSpc>
                <a:spcPct val="100000"/>
              </a:lnSpc>
              <a:spcBef>
                <a:spcPts val="1500"/>
              </a:spcBef>
              <a:buNone/>
            </a:pPr>
            <a:r>
              <a:rPr lang="en-IN" sz="2500" b="1" dirty="0"/>
              <a:t>5. </a:t>
            </a:r>
            <a:r>
              <a:rPr lang="en-IN" sz="2500" dirty="0"/>
              <a:t>Elements </a:t>
            </a:r>
            <a:r>
              <a:rPr lang="en-IN" sz="2500" b="1" dirty="0"/>
              <a:t>inserted</a:t>
            </a:r>
            <a:r>
              <a:rPr lang="en-IN" sz="2500" dirty="0"/>
              <a:t> in the TreeSet must be of </a:t>
            </a:r>
            <a:r>
              <a:rPr lang="en-IN" sz="2500" b="1" dirty="0">
                <a:highlight>
                  <a:srgbClr val="00FF00"/>
                </a:highlight>
              </a:rPr>
              <a:t>Comparable</a:t>
            </a:r>
            <a:r>
              <a:rPr lang="en-IN" sz="2500" dirty="0">
                <a:highlight>
                  <a:srgbClr val="00FF00"/>
                </a:highlight>
              </a:rPr>
              <a:t> type </a:t>
            </a:r>
            <a:r>
              <a:rPr lang="en-IN" sz="2500" dirty="0"/>
              <a:t>and elements must be mutually comparable. If  not we will get </a:t>
            </a:r>
            <a:r>
              <a:rPr lang="en-IN" sz="2500" b="1" dirty="0">
                <a:solidFill>
                  <a:srgbClr val="FF0000"/>
                </a:solidFill>
              </a:rPr>
              <a:t>ClassCastException</a:t>
            </a:r>
            <a:r>
              <a:rPr lang="en-IN" sz="2500" dirty="0"/>
              <a:t> at run time.</a:t>
            </a:r>
          </a:p>
          <a:p>
            <a:pPr marL="0" indent="0">
              <a:lnSpc>
                <a:spcPct val="100000"/>
              </a:lnSpc>
              <a:spcBef>
                <a:spcPts val="1500"/>
              </a:spcBef>
              <a:buNone/>
            </a:pPr>
            <a:r>
              <a:rPr lang="en-IN" sz="2500" b="1" dirty="0"/>
              <a:t>6. </a:t>
            </a:r>
            <a:r>
              <a:rPr lang="en-IN" sz="2500" dirty="0"/>
              <a:t>TreeSet gives performance of </a:t>
            </a:r>
            <a:r>
              <a:rPr lang="en-IN" sz="2500" b="1" dirty="0">
                <a:solidFill>
                  <a:srgbClr val="002060"/>
                </a:solidFill>
                <a:highlight>
                  <a:srgbClr val="FFFF00"/>
                </a:highlight>
              </a:rPr>
              <a:t>order log(n) </a:t>
            </a:r>
            <a:r>
              <a:rPr lang="en-IN" sz="2500" dirty="0"/>
              <a:t>for </a:t>
            </a:r>
            <a:r>
              <a:rPr lang="en-IN" sz="2500" dirty="0">
                <a:solidFill>
                  <a:srgbClr val="00B050"/>
                </a:solidFill>
              </a:rPr>
              <a:t>insertion, removal and retrieval</a:t>
            </a:r>
            <a:r>
              <a:rPr lang="en-IN" sz="2500" dirty="0"/>
              <a:t> operations.</a:t>
            </a:r>
            <a:endParaRPr lang="en-IN" sz="2500" dirty="0">
              <a:highlight>
                <a:srgbClr val="FFFF00"/>
              </a:highlight>
            </a:endParaRPr>
          </a:p>
          <a:p>
            <a:pPr marL="0" indent="0">
              <a:lnSpc>
                <a:spcPct val="100000"/>
              </a:lnSpc>
              <a:spcBef>
                <a:spcPts val="1500"/>
              </a:spcBef>
              <a:buNone/>
            </a:pPr>
            <a:r>
              <a:rPr lang="en-IN" sz="2500" b="1" dirty="0"/>
              <a:t>7. </a:t>
            </a:r>
            <a:r>
              <a:rPr lang="en-IN" sz="2500" dirty="0"/>
              <a:t>TreeSet&lt;E&gt; </a:t>
            </a:r>
            <a:r>
              <a:rPr lang="en-IN" sz="2500" b="1" dirty="0"/>
              <a:t>implements </a:t>
            </a:r>
            <a:r>
              <a:rPr lang="en-IN" sz="2500" dirty="0">
                <a:highlight>
                  <a:srgbClr val="FFFF00"/>
                </a:highlight>
              </a:rPr>
              <a:t>NavigableSet&lt;E&gt;</a:t>
            </a:r>
            <a:r>
              <a:rPr lang="en-IN" sz="2500" dirty="0"/>
              <a:t>, </a:t>
            </a:r>
            <a:r>
              <a:rPr lang="en-IN" sz="2500" dirty="0">
                <a:highlight>
                  <a:srgbClr val="FFFF00"/>
                </a:highlight>
              </a:rPr>
              <a:t>Cloneable</a:t>
            </a:r>
            <a:r>
              <a:rPr lang="en-IN" sz="2500" dirty="0"/>
              <a:t>, </a:t>
            </a:r>
            <a:r>
              <a:rPr lang="en-IN" sz="2500" dirty="0">
                <a:highlight>
                  <a:srgbClr val="FFFF00"/>
                </a:highlight>
              </a:rPr>
              <a:t>java.io.Serializable</a:t>
            </a:r>
          </a:p>
        </p:txBody>
      </p:sp>
    </p:spTree>
    <p:extLst>
      <p:ext uri="{BB962C8B-B14F-4D97-AF65-F5344CB8AC3E}">
        <p14:creationId xmlns:p14="http://schemas.microsoft.com/office/powerpoint/2010/main" val="3395275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7EA06A-55AA-3533-C67E-E8C7F6098D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281" y="160638"/>
            <a:ext cx="11911914" cy="6610865"/>
          </a:xfrm>
        </p:spPr>
        <p:txBody>
          <a:bodyPr/>
          <a:lstStyle/>
          <a:p>
            <a:pPr marL="0" indent="0">
              <a:spcBef>
                <a:spcPts val="1600"/>
              </a:spcBef>
              <a:buNone/>
            </a:pPr>
            <a:r>
              <a:rPr lang="en-US" dirty="0">
                <a:solidFill>
                  <a:srgbClr val="FF0000"/>
                </a:solidFill>
              </a:rPr>
              <a:t>Constructors of TreeSet</a:t>
            </a:r>
          </a:p>
          <a:p>
            <a:pPr marL="514350" indent="-514350">
              <a:spcBef>
                <a:spcPts val="1600"/>
              </a:spcBef>
              <a:buAutoNum type="arabicPeriod"/>
            </a:pPr>
            <a:r>
              <a:rPr lang="en-IN" dirty="0">
                <a:solidFill>
                  <a:srgbClr val="00B050"/>
                </a:solidFill>
              </a:rPr>
              <a:t>TreeSet&lt;E&gt; t = new TreeSet();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en-US" sz="2200" dirty="0"/>
              <a:t>        Constructs a </a:t>
            </a:r>
            <a:r>
              <a:rPr lang="en-US" sz="2200" dirty="0">
                <a:highlight>
                  <a:srgbClr val="FFFF00"/>
                </a:highlight>
              </a:rPr>
              <a:t>new, empty tree set</a:t>
            </a:r>
            <a:r>
              <a:rPr lang="en-US" sz="2200" dirty="0"/>
              <a:t>, sorted according to the </a:t>
            </a:r>
            <a:r>
              <a:rPr lang="en-US" sz="2200" dirty="0">
                <a:highlight>
                  <a:srgbClr val="FFFF00"/>
                </a:highlight>
              </a:rPr>
              <a:t>natural ordering of its elements</a:t>
            </a:r>
            <a:r>
              <a:rPr lang="en-US" sz="2200" dirty="0"/>
              <a:t>.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en-US" sz="2200" dirty="0"/>
              <a:t>        All elements inserted into the set must </a:t>
            </a:r>
            <a:r>
              <a:rPr lang="en-US" sz="2200" dirty="0">
                <a:highlight>
                  <a:srgbClr val="00FF00"/>
                </a:highlight>
              </a:rPr>
              <a:t>implement the Comparable interface and homogeneous</a:t>
            </a:r>
            <a:r>
              <a:rPr lang="en-US" sz="2200" dirty="0"/>
              <a:t>.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en-US" sz="2000" dirty="0"/>
              <a:t>         </a:t>
            </a:r>
            <a:r>
              <a:rPr lang="en-US" sz="2200" dirty="0"/>
              <a:t>For example, the user attempts to </a:t>
            </a:r>
            <a:r>
              <a:rPr lang="en-US" sz="2200" dirty="0">
                <a:solidFill>
                  <a:srgbClr val="00B0F0"/>
                </a:solidFill>
              </a:rPr>
              <a:t>add a string element </a:t>
            </a:r>
            <a:r>
              <a:rPr lang="en-US" sz="2200" dirty="0"/>
              <a:t>to a set whose </a:t>
            </a:r>
            <a:r>
              <a:rPr lang="en-US" sz="2200" dirty="0">
                <a:solidFill>
                  <a:srgbClr val="00B0F0"/>
                </a:solidFill>
              </a:rPr>
              <a:t>elements are integers</a:t>
            </a:r>
            <a:r>
              <a:rPr lang="en-US" sz="2200" dirty="0"/>
              <a:t>, the               	add call will throw a </a:t>
            </a:r>
            <a:r>
              <a:rPr lang="en-US" sz="2200" dirty="0">
                <a:solidFill>
                  <a:srgbClr val="FF0000"/>
                </a:solidFill>
              </a:rPr>
              <a:t>ClassCastException</a:t>
            </a:r>
            <a:r>
              <a:rPr lang="en-US" sz="2200" dirty="0"/>
              <a:t>.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en-US" dirty="0">
                <a:solidFill>
                  <a:srgbClr val="92D050"/>
                </a:solidFill>
              </a:rPr>
              <a:t>2. </a:t>
            </a:r>
            <a:r>
              <a:rPr lang="en-IN" dirty="0">
                <a:solidFill>
                  <a:srgbClr val="00B050"/>
                </a:solidFill>
              </a:rPr>
              <a:t>TreeSet&lt;E&gt; t = new TreeSet(Comparator comparator);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en-IN" sz="2200" dirty="0">
                <a:solidFill>
                  <a:srgbClr val="00B050"/>
                </a:solidFill>
              </a:rPr>
              <a:t>       </a:t>
            </a:r>
            <a:r>
              <a:rPr lang="en-IN" sz="2200" dirty="0"/>
              <a:t>Constructs a </a:t>
            </a:r>
            <a:r>
              <a:rPr lang="en-IN" sz="2200" dirty="0">
                <a:highlight>
                  <a:srgbClr val="FFFF00"/>
                </a:highlight>
              </a:rPr>
              <a:t>new, empty tree set</a:t>
            </a:r>
            <a:r>
              <a:rPr lang="en-IN" sz="2200" dirty="0"/>
              <a:t>, sorted according to the </a:t>
            </a:r>
            <a:r>
              <a:rPr lang="en-IN" sz="2200" dirty="0">
                <a:highlight>
                  <a:srgbClr val="FFFF00"/>
                </a:highlight>
              </a:rPr>
              <a:t>specified comparator</a:t>
            </a:r>
            <a:r>
              <a:rPr lang="en-IN" sz="2200" dirty="0"/>
              <a:t>. 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en-IN" sz="2200" dirty="0"/>
              <a:t>       All elements inserted into the set must be mutually comparable by the specified comparator</a:t>
            </a:r>
          </a:p>
          <a:p>
            <a:pPr marL="0" indent="0">
              <a:spcBef>
                <a:spcPts val="1600"/>
              </a:spcBef>
              <a:buNone/>
            </a:pPr>
            <a:r>
              <a:rPr lang="en-IN" sz="2200" dirty="0"/>
              <a:t>       If the user attempts to add an element to the set that violates this constraint, the add call will   	throw a </a:t>
            </a:r>
            <a:r>
              <a:rPr lang="en-IN" sz="2200" dirty="0">
                <a:solidFill>
                  <a:srgbClr val="FF0000"/>
                </a:solidFill>
              </a:rPr>
              <a:t>ClassCastException</a:t>
            </a:r>
            <a:r>
              <a:rPr lang="en-IN" sz="2200" dirty="0"/>
              <a:t>.</a:t>
            </a:r>
          </a:p>
          <a:p>
            <a:pPr marL="0" indent="0">
              <a:spcBef>
                <a:spcPts val="1600"/>
              </a:spcBef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89500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2B3C0-8C76-C48D-69B2-42C77085A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0639" y="197709"/>
            <a:ext cx="11712146" cy="6312888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3. TreeSet&lt;E&gt; t = new TreeSet(Collection c);</a:t>
            </a:r>
          </a:p>
          <a:p>
            <a:pPr marL="0" indent="0">
              <a:buNone/>
            </a:pPr>
            <a:r>
              <a:rPr lang="en-US" sz="2200" dirty="0"/>
              <a:t>Constructs a </a:t>
            </a:r>
            <a:r>
              <a:rPr lang="en-US" sz="2200" dirty="0">
                <a:highlight>
                  <a:srgbClr val="FFFF00"/>
                </a:highlight>
              </a:rPr>
              <a:t>new tree set containing the elements in the specified collection</a:t>
            </a:r>
            <a:r>
              <a:rPr lang="en-US" sz="2200" dirty="0"/>
              <a:t>, sorted according to the </a:t>
            </a:r>
            <a:r>
              <a:rPr lang="en-US" sz="2200" dirty="0">
                <a:highlight>
                  <a:srgbClr val="00FF00"/>
                </a:highlight>
              </a:rPr>
              <a:t>natural ordering</a:t>
            </a:r>
            <a:r>
              <a:rPr lang="en-US" sz="2200" dirty="0"/>
              <a:t> of its elements. </a:t>
            </a:r>
          </a:p>
          <a:p>
            <a:pPr marL="0" indent="0">
              <a:buNone/>
            </a:pPr>
            <a:r>
              <a:rPr lang="en-US" sz="2200" dirty="0"/>
              <a:t>All elements inserted into the set must implement the Comparable interface. </a:t>
            </a:r>
            <a:endParaRPr lang="en-US" sz="2200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2060"/>
                </a:solidFill>
              </a:rPr>
              <a:t>Throws: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ClassCastException</a:t>
            </a:r>
            <a:r>
              <a:rPr lang="en-US" sz="2000" dirty="0"/>
              <a:t> – if the elements in c are not Comparable, or are not mutually comparable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NullPointerException</a:t>
            </a:r>
            <a:r>
              <a:rPr lang="en-US" sz="2000" dirty="0"/>
              <a:t> – if the specified collection is null</a:t>
            </a:r>
          </a:p>
          <a:p>
            <a:pPr marL="457200" lvl="1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IN" dirty="0">
                <a:solidFill>
                  <a:srgbClr val="00B050"/>
                </a:solidFill>
              </a:rPr>
              <a:t>4. TreeSet&lt;E&gt; t = new TreeSet(SortedSet&lt;E&gt; s);</a:t>
            </a:r>
          </a:p>
          <a:p>
            <a:pPr marL="0" indent="0">
              <a:buNone/>
            </a:pPr>
            <a:r>
              <a:rPr lang="en-IN" sz="2200" dirty="0"/>
              <a:t>Constructs a </a:t>
            </a:r>
            <a:r>
              <a:rPr lang="en-IN" sz="2200" dirty="0">
                <a:highlight>
                  <a:srgbClr val="FFFF00"/>
                </a:highlight>
              </a:rPr>
              <a:t>new tree set containing the same elements and using the same ordering </a:t>
            </a:r>
            <a:r>
              <a:rPr lang="en-IN" sz="2200" dirty="0"/>
              <a:t>as the specified sorted set.</a:t>
            </a:r>
          </a:p>
          <a:p>
            <a:pPr marL="0" indent="0">
              <a:buNone/>
            </a:pPr>
            <a:r>
              <a:rPr lang="en-IN" sz="2200" dirty="0"/>
              <a:t>Throws:</a:t>
            </a:r>
          </a:p>
          <a:p>
            <a:pPr marL="0" indent="0">
              <a:buNone/>
            </a:pPr>
            <a:r>
              <a:rPr lang="en-IN" sz="2200" dirty="0"/>
              <a:t>	</a:t>
            </a:r>
            <a:r>
              <a:rPr lang="en-IN" sz="2200" dirty="0">
                <a:solidFill>
                  <a:srgbClr val="FF0000"/>
                </a:solidFill>
              </a:rPr>
              <a:t>NullPointerException</a:t>
            </a:r>
            <a:r>
              <a:rPr lang="en-IN" sz="2200" dirty="0"/>
              <a:t> – if the specified sorted set is null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90529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765FC8-7E5E-A53B-7361-9E8487EA9F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3" y="1999615"/>
            <a:ext cx="9144000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 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62C64F-2D8E-A924-0857-895A0E0544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6912" y="5645150"/>
            <a:ext cx="8258176" cy="6318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momedaram</a:t>
            </a:r>
          </a:p>
        </p:txBody>
      </p:sp>
    </p:spTree>
    <p:extLst>
      <p:ext uri="{BB962C8B-B14F-4D97-AF65-F5344CB8AC3E}">
        <p14:creationId xmlns:p14="http://schemas.microsoft.com/office/powerpoint/2010/main" val="3084421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1471</TotalTime>
  <Words>415</Words>
  <Application>Microsoft Macintosh PowerPoint</Application>
  <PresentationFormat>Widescreen</PresentationFormat>
  <Paragraphs>32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Collection Framework   TreeSet</vt:lpstr>
      <vt:lpstr>PowerPoint Presentation</vt:lpstr>
      <vt:lpstr>PowerPoint Presentation</vt:lpstr>
      <vt:lpstr>PowerPoint Presentation</vt:lpstr>
      <vt:lpstr>Thank You 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Dheeraj Chowdary</dc:creator>
  <cp:lastModifiedBy>Dheeraj Chowdary</cp:lastModifiedBy>
  <cp:revision>465</cp:revision>
  <dcterms:created xsi:type="dcterms:W3CDTF">2022-09-30T05:28:25Z</dcterms:created>
  <dcterms:modified xsi:type="dcterms:W3CDTF">2022-12-13T13:52:45Z</dcterms:modified>
</cp:coreProperties>
</file>