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73" y="1785938"/>
            <a:ext cx="9636332" cy="1509169"/>
          </a:xfrm>
        </p:spPr>
        <p:txBody>
          <a:bodyPr>
            <a:normAutofit fontScale="90000"/>
          </a:bodyPr>
          <a:lstStyle/>
          <a:p>
            <a:r>
              <a:rPr lang="en-IN" i="0" dirty="0">
                <a:solidFill>
                  <a:srgbClr val="192A3D"/>
                </a:solidFill>
                <a:effectLst/>
                <a:latin typeface="+mn-lt"/>
              </a:rPr>
              <a:t>Difference between throw, throws and Throwable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40F1-42C9-27B9-3B62-9403A670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6" y="185194"/>
            <a:ext cx="11910892" cy="6672805"/>
          </a:xfrm>
        </p:spPr>
        <p:txBody>
          <a:bodyPr/>
          <a:lstStyle/>
          <a:p>
            <a:pPr marL="0" indent="0" algn="l">
              <a:buNone/>
            </a:pPr>
            <a:r>
              <a:rPr lang="en-IN" b="1" i="0" u="sng" dirty="0">
                <a:solidFill>
                  <a:srgbClr val="192A3D"/>
                </a:solidFill>
                <a:effectLst/>
              </a:rPr>
              <a:t>throw In Java :</a:t>
            </a:r>
            <a:endParaRPr lang="en-IN" b="1" dirty="0">
              <a:solidFill>
                <a:srgbClr val="192A3D"/>
              </a:solidFill>
            </a:endParaRP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192A3D"/>
                </a:solidFill>
                <a:effectLst/>
              </a:rPr>
              <a:t>throw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is a keyword in java which is used to throw an exception manually. </a:t>
            </a:r>
            <a:endParaRPr lang="en-IN" sz="2400" dirty="0">
              <a:solidFill>
                <a:srgbClr val="192A3D"/>
              </a:solidFill>
            </a:endParaRPr>
          </a:p>
          <a:p>
            <a:pPr marL="0" indent="0" algn="l">
              <a:buNone/>
            </a:pPr>
            <a:r>
              <a:rPr lang="en-IN" sz="2400" dirty="0">
                <a:solidFill>
                  <a:srgbClr val="192A3D"/>
                </a:solidFill>
              </a:rPr>
              <a:t>We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 can throw an exception from any method or block, But that exception must be of type </a:t>
            </a:r>
            <a:r>
              <a:rPr lang="en-IN" sz="2400" b="1" i="0" dirty="0">
                <a:solidFill>
                  <a:srgbClr val="192A3D"/>
                </a:solidFill>
                <a:effectLst/>
              </a:rPr>
              <a:t>java.lang.Throwable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class or it’s sub classes.</a:t>
            </a:r>
            <a:r>
              <a:rPr lang="en-IN" b="0" i="0" dirty="0">
                <a:solidFill>
                  <a:srgbClr val="192A3D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431FE-8F8A-4451-A43F-50E20AE8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0" y="2153734"/>
            <a:ext cx="8276100" cy="46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40F1-42C9-27B9-3B62-9403A670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2" y="173620"/>
            <a:ext cx="11713580" cy="6516547"/>
          </a:xfrm>
        </p:spPr>
        <p:txBody>
          <a:bodyPr/>
          <a:lstStyle/>
          <a:p>
            <a:pPr marL="0" indent="0" algn="l">
              <a:buNone/>
            </a:pPr>
            <a:r>
              <a:rPr lang="en-IN" b="1" i="0" u="sng" dirty="0">
                <a:solidFill>
                  <a:srgbClr val="192A3D"/>
                </a:solidFill>
                <a:effectLst/>
              </a:rPr>
              <a:t>throws In Java :</a:t>
            </a:r>
            <a:endParaRPr lang="en-IN" b="1" dirty="0">
              <a:solidFill>
                <a:srgbClr val="192A3D"/>
              </a:solidFill>
            </a:endParaRPr>
          </a:p>
          <a:p>
            <a:pPr marL="0" indent="0">
              <a:buNone/>
            </a:pPr>
            <a:r>
              <a:rPr lang="en-IN" sz="2400" b="1" dirty="0"/>
              <a:t>throws</a:t>
            </a:r>
            <a:r>
              <a:rPr lang="en-IN" sz="2400" dirty="0"/>
              <a:t> is a keyword in java which is used in the method signature to indicate that the method may throw mentioned exceptions.</a:t>
            </a:r>
          </a:p>
          <a:p>
            <a:pPr marL="0" indent="0">
              <a:buNone/>
            </a:pPr>
            <a:r>
              <a:rPr lang="en-IN" sz="2400" dirty="0"/>
              <a:t>The caller methods must handle the mentioned exceptions either using try-catch blocks or using throws keyword. 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Syntax</a:t>
            </a:r>
            <a:r>
              <a:rPr lang="en-IN" sz="2400" dirty="0">
                <a:solidFill>
                  <a:srgbClr val="192A3D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</a:rPr>
              <a:t>	 return_type method_name(parameter_list) throws exception_list</a:t>
            </a:r>
          </a:p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</a:rPr>
              <a:t>	{</a:t>
            </a:r>
          </a:p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</a:rPr>
              <a:t>		// body</a:t>
            </a:r>
          </a:p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</a:rPr>
              <a:t>	}</a:t>
            </a: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4DE13-13DE-D426-B805-81CB87F41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427" y="1434514"/>
            <a:ext cx="11308582" cy="4931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614F2-4A58-6EA3-B915-88B7BE256912}"/>
              </a:ext>
            </a:extLst>
          </p:cNvPr>
          <p:cNvSpPr txBox="1"/>
          <p:nvPr/>
        </p:nvSpPr>
        <p:spPr>
          <a:xfrm>
            <a:off x="891251" y="491924"/>
            <a:ext cx="289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with Throws</a:t>
            </a:r>
          </a:p>
        </p:txBody>
      </p:sp>
    </p:spTree>
    <p:extLst>
      <p:ext uri="{BB962C8B-B14F-4D97-AF65-F5344CB8AC3E}">
        <p14:creationId xmlns:p14="http://schemas.microsoft.com/office/powerpoint/2010/main" val="107189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01CE-C3BB-5AE3-EE41-D96DCF8A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29" y="514139"/>
            <a:ext cx="10925537" cy="58297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Handling with try-catch block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92E89-0705-3C1E-6798-CC271C5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5" y="1035050"/>
            <a:ext cx="8750300" cy="54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6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CA3-E7D1-7D9B-610A-2DCA21E7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263"/>
            <a:ext cx="10515600" cy="5748700"/>
          </a:xfrm>
        </p:spPr>
        <p:txBody>
          <a:bodyPr/>
          <a:lstStyle/>
          <a:p>
            <a:pPr marL="0" indent="0">
              <a:buNone/>
            </a:pPr>
            <a:r>
              <a:rPr lang="en-IN" b="1" i="0" u="sng" dirty="0">
                <a:solidFill>
                  <a:srgbClr val="192A3D"/>
                </a:solidFill>
                <a:effectLst/>
              </a:rPr>
              <a:t>Throwable: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192A3D"/>
                </a:solidFill>
                <a:effectLst/>
              </a:rPr>
              <a:t>Java.lang.Throwable 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is a super class for all types of errors and exceptions in java.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Only instances of this class or its sub classes are thrown by the java virtual machine or by the throw statement.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The only argument of catch block must be of this type or it’s sub classes.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If you want to create your own customized exceptions, then your class must extend this class or its sub classes.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endParaRPr lang="en-IN" sz="2400" b="1" i="0" u="sng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E3235-BDC2-7314-05ED-C9497488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86" y="3429000"/>
            <a:ext cx="6554486" cy="32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221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Difference between throw, throws and Throwable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39</cp:revision>
  <dcterms:created xsi:type="dcterms:W3CDTF">2022-09-30T08:40:22Z</dcterms:created>
  <dcterms:modified xsi:type="dcterms:W3CDTF">2022-10-12T10:30:59Z</dcterms:modified>
</cp:coreProperties>
</file>