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11/6/22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11/6/22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11/6/22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11/6/22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11/6/22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785938"/>
            <a:ext cx="9117807" cy="150916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Difference Between Exception and Error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6D95-56C3-2D30-FAE3-EA8C33BBD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241"/>
            <a:ext cx="10515600" cy="5829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353833"/>
                </a:solidFill>
              </a:rPr>
              <a:t>Exception: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353833"/>
                </a:solidFill>
                <a:effectLst/>
              </a:rPr>
              <a:t>The class </a:t>
            </a:r>
            <a:r>
              <a:rPr lang="en-IN" sz="2400" dirty="0"/>
              <a:t>Exception</a:t>
            </a:r>
            <a:r>
              <a:rPr lang="en-IN" sz="2400" b="0" i="0" dirty="0">
                <a:solidFill>
                  <a:srgbClr val="353833"/>
                </a:solidFill>
                <a:effectLst/>
              </a:rPr>
              <a:t> and its subclasses are a form of </a:t>
            </a:r>
            <a:r>
              <a:rPr lang="en-IN" sz="2400" dirty="0"/>
              <a:t>Throwable</a:t>
            </a:r>
            <a:r>
              <a:rPr lang="en-IN" sz="2400" b="0" i="0" dirty="0">
                <a:solidFill>
                  <a:srgbClr val="353833"/>
                </a:solidFill>
                <a:effectLst/>
              </a:rPr>
              <a:t> that indicates conditions that a reasonable application might want to catch.</a:t>
            </a:r>
            <a:endParaRPr lang="en-IN" b="1" dirty="0">
              <a:solidFill>
                <a:srgbClr val="353833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353833"/>
              </a:solidFill>
              <a:effectLst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353833"/>
                </a:solidFill>
                <a:effectLst/>
              </a:rPr>
              <a:t>Error:</a:t>
            </a:r>
          </a:p>
          <a:p>
            <a:pPr marL="0" indent="0">
              <a:buNone/>
            </a:pPr>
            <a:r>
              <a:rPr lang="en-IN" sz="2400" i="0" dirty="0">
                <a:solidFill>
                  <a:srgbClr val="353833"/>
                </a:solidFill>
                <a:effectLst/>
              </a:rPr>
              <a:t>An </a:t>
            </a:r>
            <a:r>
              <a:rPr lang="en-IN" sz="2400" dirty="0"/>
              <a:t>Error</a:t>
            </a:r>
            <a:r>
              <a:rPr lang="en-IN" sz="2400" i="0" dirty="0">
                <a:solidFill>
                  <a:srgbClr val="353833"/>
                </a:solidFill>
                <a:effectLst/>
              </a:rPr>
              <a:t> is a subclass of </a:t>
            </a:r>
            <a:r>
              <a:rPr lang="en-IN" sz="2400" dirty="0"/>
              <a:t>Throwable</a:t>
            </a:r>
            <a:r>
              <a:rPr lang="en-IN" sz="2400" i="0" dirty="0">
                <a:solidFill>
                  <a:srgbClr val="353833"/>
                </a:solidFill>
                <a:effectLst/>
              </a:rPr>
              <a:t> that indicates serious problems that a reasonable application should not try to catch. Most such errors are abnormal conditions</a:t>
            </a:r>
            <a:r>
              <a:rPr lang="en-IN" sz="2400" b="0" i="0" dirty="0">
                <a:solidFill>
                  <a:srgbClr val="353833"/>
                </a:solidFill>
                <a:effectLst/>
              </a:rPr>
              <a:t>. 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353833"/>
                </a:solidFill>
              </a:rPr>
              <a:t> 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</a:rPr>
              <a:t>Both </a:t>
            </a:r>
            <a:r>
              <a:rPr lang="en-IN" sz="2400" b="1" i="0" dirty="0">
                <a:solidFill>
                  <a:srgbClr val="192A3D"/>
                </a:solidFill>
                <a:effectLst/>
              </a:rPr>
              <a:t>java.lang.Error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 and </a:t>
            </a:r>
            <a:r>
              <a:rPr lang="en-IN" sz="2400" b="1" i="0" dirty="0">
                <a:solidFill>
                  <a:srgbClr val="192A3D"/>
                </a:solidFill>
                <a:effectLst/>
              </a:rPr>
              <a:t>java.lang.Exception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 classes are sub classes of </a:t>
            </a:r>
            <a:r>
              <a:rPr lang="en-IN" sz="2400" b="1" i="0" dirty="0">
                <a:solidFill>
                  <a:srgbClr val="192A3D"/>
                </a:solidFill>
                <a:effectLst/>
              </a:rPr>
              <a:t>java.lang.Throwable 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5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9C94-7E78-BC36-08EB-D63AB526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987"/>
            <a:ext cx="10515600" cy="5713976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solidFill>
                  <a:srgbClr val="353833"/>
                </a:solidFill>
              </a:rPr>
              <a:t>Exception: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0" i="0" dirty="0">
                <a:solidFill>
                  <a:srgbClr val="353833"/>
                </a:solidFill>
                <a:effectLst/>
              </a:rPr>
              <a:t>Most of the cases exceptions are caused by our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0" i="0" dirty="0">
                <a:solidFill>
                  <a:srgbClr val="192A3D"/>
                </a:solidFill>
                <a:effectLst/>
              </a:rPr>
              <a:t>We can recover from exceptions by handling them through try-	catch blocks.</a:t>
            </a:r>
          </a:p>
          <a:p>
            <a:pPr marL="0" indent="0">
              <a:buNone/>
            </a:pPr>
            <a:endParaRPr lang="en-IN" sz="2800" b="0" i="0" dirty="0">
              <a:solidFill>
                <a:srgbClr val="353833"/>
              </a:solidFill>
              <a:effectLst/>
            </a:endParaRPr>
          </a:p>
          <a:p>
            <a:pPr marL="0" indent="0">
              <a:buNone/>
            </a:pPr>
            <a:r>
              <a:rPr lang="en-IN" sz="3200" b="1" i="0" dirty="0">
                <a:solidFill>
                  <a:srgbClr val="353833"/>
                </a:solidFill>
                <a:effectLst/>
              </a:rPr>
              <a:t>Error: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0" i="0" dirty="0">
                <a:solidFill>
                  <a:srgbClr val="353833"/>
                </a:solidFill>
                <a:effectLst/>
              </a:rPr>
              <a:t>Most of the cases Errors are not caused by our program, these are due to lack of system resources.</a:t>
            </a:r>
            <a:endParaRPr lang="en-IN" sz="2800" b="1" dirty="0">
              <a:solidFill>
                <a:srgbClr val="353833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b="0" i="0" dirty="0">
                <a:solidFill>
                  <a:srgbClr val="353833"/>
                </a:solidFill>
                <a:effectLst/>
              </a:rPr>
              <a:t>It is Impossible to recover from errors.</a:t>
            </a:r>
          </a:p>
          <a:p>
            <a:pPr marL="514350" indent="-514350">
              <a:buFont typeface="+mj-lt"/>
              <a:buAutoNum type="arabicPeriod"/>
            </a:pPr>
            <a:endParaRPr lang="en-IN" sz="2800" b="0" i="0" dirty="0">
              <a:solidFill>
                <a:srgbClr val="3538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71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9C94-7E78-BC36-08EB-D63AB526A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987"/>
            <a:ext cx="10515600" cy="57139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500" b="1" dirty="0">
                <a:solidFill>
                  <a:srgbClr val="353833"/>
                </a:solidFill>
              </a:rPr>
              <a:t>Exception: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i="0" dirty="0">
                <a:solidFill>
                  <a:srgbClr val="192A3D"/>
                </a:solidFill>
                <a:effectLst/>
              </a:rPr>
              <a:t>Exceptions include both checked as well as unchecked type.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b="0" i="0" dirty="0">
                <a:solidFill>
                  <a:srgbClr val="192A3D"/>
                </a:solidFill>
                <a:effectLst/>
              </a:rPr>
              <a:t>Checked exceptions are known to compiler where as unchecked exceptions are not known to compiler because they occur at run time.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b="0" i="0" dirty="0">
                <a:solidFill>
                  <a:srgbClr val="192A3D"/>
                </a:solidFill>
                <a:effectLst/>
              </a:rPr>
              <a:t>Examples :</a:t>
            </a:r>
            <a:br>
              <a:rPr lang="en-IN" dirty="0"/>
            </a:br>
            <a:r>
              <a:rPr lang="en-IN" b="1" i="0" dirty="0">
                <a:solidFill>
                  <a:srgbClr val="192A3D"/>
                </a:solidFill>
                <a:effectLst/>
              </a:rPr>
              <a:t>Checked Exceptions </a:t>
            </a:r>
            <a:r>
              <a:rPr lang="en-IN" b="0" i="0" dirty="0">
                <a:solidFill>
                  <a:srgbClr val="192A3D"/>
                </a:solidFill>
                <a:effectLst/>
              </a:rPr>
              <a:t>: SQLException, IOException</a:t>
            </a:r>
            <a:br>
              <a:rPr lang="en-IN" dirty="0"/>
            </a:br>
            <a:r>
              <a:rPr lang="en-IN" b="1" i="0" dirty="0">
                <a:solidFill>
                  <a:srgbClr val="192A3D"/>
                </a:solidFill>
                <a:effectLst/>
              </a:rPr>
              <a:t>Unchecked Exceptions </a:t>
            </a:r>
            <a:r>
              <a:rPr lang="en-IN" b="0" i="0" dirty="0">
                <a:solidFill>
                  <a:srgbClr val="192A3D"/>
                </a:solidFill>
                <a:effectLst/>
              </a:rPr>
              <a:t>:  ArrayIndexOutOfBoundException, 						   ClassCastException, NullPointerException</a:t>
            </a:r>
          </a:p>
          <a:p>
            <a:pPr marL="0" indent="0">
              <a:buNone/>
            </a:pPr>
            <a:endParaRPr lang="en-IN" sz="2800" b="0" i="0" dirty="0">
              <a:solidFill>
                <a:srgbClr val="353833"/>
              </a:solidFill>
              <a:effectLst/>
            </a:endParaRPr>
          </a:p>
          <a:p>
            <a:pPr marL="0" indent="0">
              <a:buNone/>
            </a:pPr>
            <a:r>
              <a:rPr lang="en-IN" sz="3500" b="1" i="0" dirty="0">
                <a:solidFill>
                  <a:srgbClr val="353833"/>
                </a:solidFill>
                <a:effectLst/>
              </a:rPr>
              <a:t>Error: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b="0" i="0" dirty="0">
                <a:solidFill>
                  <a:srgbClr val="192A3D"/>
                </a:solidFill>
                <a:effectLst/>
              </a:rPr>
              <a:t>All Errors in java are unchecked type.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b="0" i="0" dirty="0">
                <a:solidFill>
                  <a:srgbClr val="192A3D"/>
                </a:solidFill>
                <a:effectLst/>
              </a:rPr>
              <a:t>Errors happen at run time. They will not be known to compiler.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IN" b="0" i="0" dirty="0">
                <a:solidFill>
                  <a:srgbClr val="192A3D"/>
                </a:solidFill>
                <a:effectLst/>
              </a:rPr>
              <a:t>Examples :</a:t>
            </a:r>
            <a:br>
              <a:rPr lang="en-IN" dirty="0"/>
            </a:br>
            <a:r>
              <a:rPr lang="en-IN" b="0" i="0" dirty="0">
                <a:solidFill>
                  <a:srgbClr val="192A3D"/>
                </a:solidFill>
                <a:effectLst/>
              </a:rPr>
              <a:t>java.lang.StackOverflowError, java.lang.OutOfMemoryError</a:t>
            </a:r>
            <a:endParaRPr lang="en-IN" sz="2800" b="0" i="0" dirty="0">
              <a:solidFill>
                <a:srgbClr val="3538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520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7D056-49F1-89FB-D9DF-77F2FA55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429000"/>
            <a:ext cx="4805996" cy="2135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6022-AEF6-08E5-5753-65AEEDAC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7" y="4077558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16D26CC-357A-56D0-334B-18F11DB5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0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246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Difference Between Exception and Error In Java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22</cp:revision>
  <dcterms:created xsi:type="dcterms:W3CDTF">2022-09-30T08:40:22Z</dcterms:created>
  <dcterms:modified xsi:type="dcterms:W3CDTF">2022-11-06T17:51:03Z</dcterms:modified>
</cp:coreProperties>
</file>