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FBB1-C4AF-D2BE-42FA-B663C70ECC1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D1338B9-2613-C733-E7B7-0B0F3C83B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6E4B05-5D58-2D91-ABFC-6BADFD42237C}"/>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5" name="Footer Placeholder 4">
            <a:extLst>
              <a:ext uri="{FF2B5EF4-FFF2-40B4-BE49-F238E27FC236}">
                <a16:creationId xmlns:a16="http://schemas.microsoft.com/office/drawing/2014/main" id="{5CDB84C0-D159-ABDB-7327-84910F88D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F68B2-9C78-71DB-256D-F7F6B23DCE78}"/>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43431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7308-2F29-930A-EA0C-86F77BD406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EDE992-D968-4E3D-30CA-FFF2DD97CA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8CAD4D-E3A7-EAAD-658A-B244E4FD0B80}"/>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5" name="Footer Placeholder 4">
            <a:extLst>
              <a:ext uri="{FF2B5EF4-FFF2-40B4-BE49-F238E27FC236}">
                <a16:creationId xmlns:a16="http://schemas.microsoft.com/office/drawing/2014/main" id="{61F7BFC4-6228-7886-23BE-393FF2C84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9B279-C828-B7D2-18E1-F74077329ACE}"/>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56131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8B738-89C8-83B8-8844-B4E95C8AD0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CF26B5-7CF4-D212-8B22-1777EEBD9A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FC4068-2D8F-16B8-5844-69864722F17F}"/>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5" name="Footer Placeholder 4">
            <a:extLst>
              <a:ext uri="{FF2B5EF4-FFF2-40B4-BE49-F238E27FC236}">
                <a16:creationId xmlns:a16="http://schemas.microsoft.com/office/drawing/2014/main" id="{4847B426-1361-2BC6-F4C1-3917CD6E7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3A331-4A60-859D-4BA5-CFE3168377F6}"/>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29302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4702-7717-FD2A-D277-1742E410DC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183577-3F52-D245-A45F-02D059B0B5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16837B-EAE7-FC1D-A649-2C8A956119FE}"/>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5" name="Footer Placeholder 4">
            <a:extLst>
              <a:ext uri="{FF2B5EF4-FFF2-40B4-BE49-F238E27FC236}">
                <a16:creationId xmlns:a16="http://schemas.microsoft.com/office/drawing/2014/main" id="{59ECB932-9F4F-A8FC-A062-F36D9303D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E7B1E-7A4C-07FA-D152-103BD059915B}"/>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56327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089F-B6CC-9877-9DD5-D1865E202B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5E41C9-2801-57BC-E950-3454FA267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E9752B-2757-B7CE-ABF8-F32E582FF118}"/>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5" name="Footer Placeholder 4">
            <a:extLst>
              <a:ext uri="{FF2B5EF4-FFF2-40B4-BE49-F238E27FC236}">
                <a16:creationId xmlns:a16="http://schemas.microsoft.com/office/drawing/2014/main" id="{3818B543-EF40-AC37-6E82-BE68E715A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32A98-E5CF-648C-B34A-FDD7027E4E4B}"/>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37877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316D-6ABC-88ED-25EE-F7AC75E844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56EFDE-86E9-4AFD-7AFF-5107518DF6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C0B7C0D-53B9-E210-E12E-EBAC039D36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80F6C0E-DE23-6ABD-72D5-AE1084E9397F}"/>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6" name="Footer Placeholder 5">
            <a:extLst>
              <a:ext uri="{FF2B5EF4-FFF2-40B4-BE49-F238E27FC236}">
                <a16:creationId xmlns:a16="http://schemas.microsoft.com/office/drawing/2014/main" id="{18E5EAA2-7A87-A109-1695-272BE9346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5FBBF-B372-D3D6-1F9E-164B2E437639}"/>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29999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0BA0-6BAE-48B3-1E98-7707EE9BB88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015C37-54A6-298E-7CB0-9732682D5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3E6A4D-0D78-FDF4-5A60-A2E650F44F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0E2CCE8-5601-52BF-2471-547199638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E99CB3D-C3F8-8606-16A6-E0E78A12E0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567EEA-FE6E-B5B9-3051-9F75C67B3DD1}"/>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8" name="Footer Placeholder 7">
            <a:extLst>
              <a:ext uri="{FF2B5EF4-FFF2-40B4-BE49-F238E27FC236}">
                <a16:creationId xmlns:a16="http://schemas.microsoft.com/office/drawing/2014/main" id="{626FA137-E2E5-4E9A-FEC8-91A7E1C5BE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CE88C9-7C14-77FC-53E9-18E3A3EE4571}"/>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79614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BA95-957A-2D21-FB79-A8885C22134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47CB4A0-A48D-C448-B5DA-C5A3202B0631}"/>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4" name="Footer Placeholder 3">
            <a:extLst>
              <a:ext uri="{FF2B5EF4-FFF2-40B4-BE49-F238E27FC236}">
                <a16:creationId xmlns:a16="http://schemas.microsoft.com/office/drawing/2014/main" id="{5F23C41F-24B5-12D4-7A8C-883006BCB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B7860A-CD3E-9637-BDB4-D535E3428472}"/>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1648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AF5B7-BC94-CF56-66D9-F3F213C978CB}"/>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3" name="Footer Placeholder 2">
            <a:extLst>
              <a:ext uri="{FF2B5EF4-FFF2-40B4-BE49-F238E27FC236}">
                <a16:creationId xmlns:a16="http://schemas.microsoft.com/office/drawing/2014/main" id="{5400DD0A-B8A7-9353-326F-677128924E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769578-DEC2-6AC3-2A8F-535CB3C28D49}"/>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04165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B9A6-CAC1-2E09-5D4E-C4CABE61D4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86582C6-F511-ED58-FA3D-CA9D25AFD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B9203A-13DD-81D6-D4C8-02166EF32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9EE9C8-1ECC-59D3-5F43-190D678A4915}"/>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6" name="Footer Placeholder 5">
            <a:extLst>
              <a:ext uri="{FF2B5EF4-FFF2-40B4-BE49-F238E27FC236}">
                <a16:creationId xmlns:a16="http://schemas.microsoft.com/office/drawing/2014/main" id="{C5FC4662-A4FD-4D3B-CC45-D3AD42461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88952-B8E9-2E76-D607-59645ED15A56}"/>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5712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D1E3-CA1F-30B7-B147-1A8B1BBD45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32E3FF6-0BAC-7BA1-0254-087E66907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51309-2884-2E29-AB9C-2888E5A84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133B5D-2E9C-C942-5C4D-7A5DA5A98AA2}"/>
              </a:ext>
            </a:extLst>
          </p:cNvPr>
          <p:cNvSpPr>
            <a:spLocks noGrp="1"/>
          </p:cNvSpPr>
          <p:nvPr>
            <p:ph type="dt" sz="half" idx="10"/>
          </p:nvPr>
        </p:nvSpPr>
        <p:spPr/>
        <p:txBody>
          <a:bodyPr/>
          <a:lstStyle/>
          <a:p>
            <a:fld id="{469AAB94-7E02-7443-85A7-BC2AAB53B3B1}" type="datetimeFigureOut">
              <a:rPr lang="en-US" smtClean="0"/>
              <a:t>10/2/22</a:t>
            </a:fld>
            <a:endParaRPr lang="en-US"/>
          </a:p>
        </p:txBody>
      </p:sp>
      <p:sp>
        <p:nvSpPr>
          <p:cNvPr id="6" name="Footer Placeholder 5">
            <a:extLst>
              <a:ext uri="{FF2B5EF4-FFF2-40B4-BE49-F238E27FC236}">
                <a16:creationId xmlns:a16="http://schemas.microsoft.com/office/drawing/2014/main" id="{A157D67B-6048-BD29-4E67-EF92BA052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8E123-6814-BC76-4E32-FF240FFB79D0}"/>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417342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DD182-C0EE-D795-7934-7918654E3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5EFABB-0873-E717-F4C6-782E06128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A52811-F877-A62D-5515-5902387CE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AAB94-7E02-7443-85A7-BC2AAB53B3B1}" type="datetimeFigureOut">
              <a:rPr lang="en-US" smtClean="0"/>
              <a:t>10/2/22</a:t>
            </a:fld>
            <a:endParaRPr lang="en-US"/>
          </a:p>
        </p:txBody>
      </p:sp>
      <p:sp>
        <p:nvSpPr>
          <p:cNvPr id="5" name="Footer Placeholder 4">
            <a:extLst>
              <a:ext uri="{FF2B5EF4-FFF2-40B4-BE49-F238E27FC236}">
                <a16:creationId xmlns:a16="http://schemas.microsoft.com/office/drawing/2014/main" id="{86836BBA-4C92-E259-1CB3-4C36EFF52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5D8BF0-2904-D020-1D12-B5E5AF7EE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BB539-A27D-2745-9C6D-AA29B978AA8D}" type="slidenum">
              <a:rPr lang="en-US" smtClean="0"/>
              <a:t>‹#›</a:t>
            </a:fld>
            <a:endParaRPr lang="en-US"/>
          </a:p>
        </p:txBody>
      </p:sp>
    </p:spTree>
    <p:extLst>
      <p:ext uri="{BB962C8B-B14F-4D97-AF65-F5344CB8AC3E}">
        <p14:creationId xmlns:p14="http://schemas.microsoft.com/office/powerpoint/2010/main" val="175422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1537097" y="1428750"/>
            <a:ext cx="9117807" cy="2105026"/>
          </a:xfrm>
        </p:spPr>
        <p:txBody>
          <a:bodyPr>
            <a:normAutofit/>
          </a:bodyPr>
          <a:lstStyle/>
          <a:p>
            <a:r>
              <a:rPr lang="en-US" b="1" dirty="0"/>
              <a:t>What is Exception Handling in java </a:t>
            </a:r>
          </a:p>
        </p:txBody>
      </p:sp>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1537097" y="3960557"/>
            <a:ext cx="9117807" cy="1097215"/>
          </a:xfrm>
        </p:spPr>
        <p:txBody>
          <a:bodyPr>
            <a:normAutofit/>
          </a:bodyPr>
          <a:lstStyle/>
          <a:p>
            <a:r>
              <a:rPr lang="en-US" b="1"/>
              <a:t>momedaram</a:t>
            </a:r>
          </a:p>
        </p:txBody>
      </p:sp>
      <p:cxnSp>
        <p:nvCxnSpPr>
          <p:cNvPr id="21" name="Straight Connector 2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1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CC9E5-92E6-AAB3-A8FE-4AEECB3E5A1A}"/>
              </a:ext>
            </a:extLst>
          </p:cNvPr>
          <p:cNvSpPr>
            <a:spLocks noGrp="1"/>
          </p:cNvSpPr>
          <p:nvPr>
            <p:ph idx="1"/>
          </p:nvPr>
        </p:nvSpPr>
        <p:spPr>
          <a:xfrm>
            <a:off x="838200" y="885825"/>
            <a:ext cx="10515600" cy="5291138"/>
          </a:xfrm>
        </p:spPr>
        <p:txBody>
          <a:bodyPr/>
          <a:lstStyle/>
          <a:p>
            <a:pPr marL="0" indent="0">
              <a:buNone/>
            </a:pPr>
            <a:endParaRPr lang="en-US" b="1" dirty="0"/>
          </a:p>
          <a:p>
            <a:pPr marL="0" indent="0">
              <a:buNone/>
            </a:pPr>
            <a:endParaRPr lang="en-US" b="1" dirty="0"/>
          </a:p>
          <a:p>
            <a:pPr marL="0" indent="0">
              <a:buNone/>
            </a:pPr>
            <a:r>
              <a:rPr lang="en-US" b="1" dirty="0"/>
              <a:t>Exception :  </a:t>
            </a:r>
            <a:r>
              <a:rPr lang="en-IN" b="0" i="0" dirty="0">
                <a:solidFill>
                  <a:srgbClr val="192A3D"/>
                </a:solidFill>
                <a:effectLst/>
                <a:latin typeface="-apple-system"/>
              </a:rPr>
              <a:t>An exception is an abnormal condition which occurs during run time and disrupts the normal flow of the program.</a:t>
            </a:r>
            <a:endParaRPr lang="en-US" b="1" dirty="0"/>
          </a:p>
        </p:txBody>
      </p:sp>
    </p:spTree>
    <p:extLst>
      <p:ext uri="{BB962C8B-B14F-4D97-AF65-F5344CB8AC3E}">
        <p14:creationId xmlns:p14="http://schemas.microsoft.com/office/powerpoint/2010/main" val="223982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455F1-80CB-B6A5-D48F-7085A962A182}"/>
              </a:ext>
            </a:extLst>
          </p:cNvPr>
          <p:cNvSpPr>
            <a:spLocks noGrp="1"/>
          </p:cNvSpPr>
          <p:nvPr>
            <p:ph idx="1"/>
          </p:nvPr>
        </p:nvSpPr>
        <p:spPr>
          <a:xfrm>
            <a:off x="284205" y="531341"/>
            <a:ext cx="11664779" cy="5645622"/>
          </a:xfrm>
        </p:spPr>
        <p:txBody>
          <a:bodyPr/>
          <a:lstStyle/>
          <a:p>
            <a:pPr marL="0" indent="0">
              <a:buNone/>
            </a:pPr>
            <a:r>
              <a:rPr lang="en-IN" b="1" dirty="0">
                <a:effectLst/>
              </a:rPr>
              <a:t>Exception handling:</a:t>
            </a:r>
            <a:r>
              <a:rPr lang="en-IN" sz="1800" b="1" dirty="0">
                <a:effectLst/>
                <a:latin typeface="TimesNewRomanPS"/>
              </a:rPr>
              <a:t> </a:t>
            </a:r>
          </a:p>
          <a:p>
            <a:pPr marL="0" indent="0">
              <a:buNone/>
            </a:pPr>
            <a:r>
              <a:rPr lang="en-IN" sz="1800" b="1" dirty="0">
                <a:latin typeface="TimesNewRomanPS"/>
              </a:rPr>
              <a:t>	</a:t>
            </a:r>
            <a:r>
              <a:rPr lang="en-IN" sz="2400" b="0" i="0" dirty="0">
                <a:solidFill>
                  <a:srgbClr val="192A3D"/>
                </a:solidFill>
                <a:effectLst/>
              </a:rPr>
              <a:t> Exception Handling</a:t>
            </a:r>
            <a:r>
              <a:rPr lang="en-IN" sz="2400" dirty="0">
                <a:effectLst/>
              </a:rPr>
              <a:t> doesn't mean repairing to an exception. </a:t>
            </a:r>
          </a:p>
          <a:p>
            <a:pPr marL="0" indent="0">
              <a:buNone/>
            </a:pPr>
            <a:r>
              <a:rPr lang="en-IN" sz="2400" dirty="0">
                <a:effectLst/>
              </a:rPr>
              <a:t>	</a:t>
            </a:r>
            <a:r>
              <a:rPr lang="en-IN" sz="2400" b="0" i="0" dirty="0">
                <a:solidFill>
                  <a:srgbClr val="192A3D"/>
                </a:solidFill>
                <a:effectLst/>
              </a:rPr>
              <a:t> Exception Handling</a:t>
            </a:r>
            <a:r>
              <a:rPr lang="en-IN" sz="2400" dirty="0">
                <a:effectLst/>
              </a:rPr>
              <a:t> define alternative way to continue rest of the program normally</a:t>
            </a:r>
            <a:r>
              <a:rPr lang="en-IN" sz="1800" b="1" dirty="0">
                <a:effectLst/>
                <a:latin typeface="TimesNewRomanPS"/>
              </a:rPr>
              <a:t>. </a:t>
            </a:r>
          </a:p>
          <a:p>
            <a:pPr marL="0" indent="0" algn="l" fontAlgn="base">
              <a:buNone/>
            </a:pPr>
            <a:r>
              <a:rPr lang="en-IN" b="0" i="0" dirty="0">
                <a:solidFill>
                  <a:srgbClr val="192A3D"/>
                </a:solidFill>
                <a:effectLst/>
                <a:latin typeface="-apple-system"/>
              </a:rPr>
              <a:t>	 </a:t>
            </a:r>
            <a:r>
              <a:rPr lang="en-IN" sz="2400" b="0" i="0" dirty="0">
                <a:solidFill>
                  <a:srgbClr val="192A3D"/>
                </a:solidFill>
                <a:effectLst/>
              </a:rPr>
              <a:t>Exception Handling  is implemented using five keywords:	</a:t>
            </a:r>
            <a:endParaRPr lang="en-IN" sz="2400" dirty="0">
              <a:solidFill>
                <a:srgbClr val="192A3D"/>
              </a:solidFill>
            </a:endParaRPr>
          </a:p>
          <a:p>
            <a:pPr marL="0" indent="0" algn="l" fontAlgn="base">
              <a:buNone/>
            </a:pPr>
            <a:r>
              <a:rPr lang="en-IN" sz="2400" b="0" i="0" dirty="0">
                <a:solidFill>
                  <a:srgbClr val="192A3D"/>
                </a:solidFill>
                <a:effectLst/>
              </a:rPr>
              <a:t>		1. try</a:t>
            </a:r>
          </a:p>
          <a:p>
            <a:pPr marL="0" indent="0" algn="l" fontAlgn="base">
              <a:buNone/>
            </a:pPr>
            <a:r>
              <a:rPr lang="en-IN" sz="2400" dirty="0">
                <a:solidFill>
                  <a:srgbClr val="192A3D"/>
                </a:solidFill>
              </a:rPr>
              <a:t>		2. </a:t>
            </a:r>
            <a:r>
              <a:rPr lang="en-IN" sz="2400" b="0" i="0" dirty="0">
                <a:solidFill>
                  <a:srgbClr val="192A3D"/>
                </a:solidFill>
                <a:effectLst/>
              </a:rPr>
              <a:t>catch</a:t>
            </a:r>
          </a:p>
          <a:p>
            <a:pPr marL="0" indent="0" algn="l" fontAlgn="base">
              <a:buNone/>
            </a:pPr>
            <a:r>
              <a:rPr lang="en-IN" sz="2400" dirty="0">
                <a:solidFill>
                  <a:srgbClr val="192A3D"/>
                </a:solidFill>
              </a:rPr>
              <a:t>		3.</a:t>
            </a:r>
            <a:r>
              <a:rPr lang="en-IN" sz="2400" b="0" i="0" dirty="0">
                <a:solidFill>
                  <a:srgbClr val="192A3D"/>
                </a:solidFill>
                <a:effectLst/>
              </a:rPr>
              <a:t> finally</a:t>
            </a:r>
          </a:p>
          <a:p>
            <a:pPr marL="0" indent="0" algn="l" fontAlgn="base">
              <a:buNone/>
            </a:pPr>
            <a:r>
              <a:rPr lang="en-IN" sz="2400" dirty="0">
                <a:solidFill>
                  <a:srgbClr val="192A3D"/>
                </a:solidFill>
              </a:rPr>
              <a:t>		4.</a:t>
            </a:r>
            <a:r>
              <a:rPr lang="en-IN" sz="2400" b="0" i="0" dirty="0">
                <a:solidFill>
                  <a:srgbClr val="192A3D"/>
                </a:solidFill>
                <a:effectLst/>
              </a:rPr>
              <a:t> throw</a:t>
            </a:r>
          </a:p>
          <a:p>
            <a:pPr marL="0" indent="0" algn="l" fontAlgn="base">
              <a:buNone/>
            </a:pPr>
            <a:r>
              <a:rPr lang="en-IN" sz="2400" dirty="0">
                <a:solidFill>
                  <a:srgbClr val="192A3D"/>
                </a:solidFill>
              </a:rPr>
              <a:t>		5.</a:t>
            </a:r>
            <a:r>
              <a:rPr lang="en-IN" sz="2400" b="0" i="0" dirty="0">
                <a:solidFill>
                  <a:srgbClr val="192A3D"/>
                </a:solidFill>
                <a:effectLst/>
              </a:rPr>
              <a:t> throws</a:t>
            </a:r>
            <a:br>
              <a:rPr lang="en-IN" sz="2400" dirty="0"/>
            </a:br>
            <a:endParaRPr lang="en-IN" sz="2400" b="0" i="0" dirty="0">
              <a:solidFill>
                <a:srgbClr val="192A3D"/>
              </a:solidFill>
              <a:effectLst/>
            </a:endParaRPr>
          </a:p>
          <a:p>
            <a:pPr marL="0" indent="0" algn="l" fontAlgn="base">
              <a:buNone/>
            </a:pPr>
            <a:r>
              <a:rPr lang="en-IN" sz="2400" u="none" strike="noStrike" dirty="0">
                <a:solidFill>
                  <a:srgbClr val="192A3D"/>
                </a:solidFill>
              </a:rPr>
              <a:t>	</a:t>
            </a:r>
            <a:endParaRPr lang="en-IN" sz="2400" b="0" u="none" strike="noStrike" dirty="0">
              <a:solidFill>
                <a:srgbClr val="192A3D"/>
              </a:solidFill>
              <a:effectLst/>
            </a:endParaRPr>
          </a:p>
          <a:p>
            <a:pPr marL="0" indent="0">
              <a:buNone/>
            </a:pPr>
            <a:endParaRPr lang="en-IN" dirty="0"/>
          </a:p>
          <a:p>
            <a:pPr marL="0" indent="0">
              <a:buNone/>
            </a:pPr>
            <a:endParaRPr lang="en-US" dirty="0"/>
          </a:p>
        </p:txBody>
      </p:sp>
    </p:spTree>
    <p:extLst>
      <p:ext uri="{BB962C8B-B14F-4D97-AF65-F5344CB8AC3E}">
        <p14:creationId xmlns:p14="http://schemas.microsoft.com/office/powerpoint/2010/main" val="205340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7D506-045F-6B80-AA01-D8A2B92708EA}"/>
              </a:ext>
            </a:extLst>
          </p:cNvPr>
          <p:cNvSpPr>
            <a:spLocks noGrp="1"/>
          </p:cNvSpPr>
          <p:nvPr>
            <p:ph idx="1"/>
          </p:nvPr>
        </p:nvSpPr>
        <p:spPr>
          <a:xfrm>
            <a:off x="838200" y="86497"/>
            <a:ext cx="10515600" cy="6090466"/>
          </a:xfrm>
        </p:spPr>
        <p:txBody>
          <a:bodyPr/>
          <a:lstStyle/>
          <a:p>
            <a:pPr marL="0" indent="0">
              <a:buNone/>
            </a:pPr>
            <a:endParaRPr lang="en-IN" b="0" i="0" dirty="0">
              <a:solidFill>
                <a:srgbClr val="192A3D"/>
              </a:solidFill>
              <a:effectLst/>
            </a:endParaRPr>
          </a:p>
          <a:p>
            <a:pPr marL="0" indent="0">
              <a:buNone/>
            </a:pPr>
            <a:r>
              <a:rPr lang="en-IN" b="0" i="0" dirty="0">
                <a:solidFill>
                  <a:srgbClr val="192A3D"/>
                </a:solidFill>
                <a:effectLst/>
              </a:rPr>
              <a:t>try, catch and finally keywords are main fundamentals of exception handling in java</a:t>
            </a:r>
          </a:p>
          <a:p>
            <a:pPr marL="0" indent="0">
              <a:buNone/>
            </a:pPr>
            <a:endParaRPr lang="en-IN" dirty="0">
              <a:solidFill>
                <a:srgbClr val="192A3D"/>
              </a:solidFill>
            </a:endParaRPr>
          </a:p>
          <a:p>
            <a:pPr marL="0" indent="0">
              <a:buNone/>
            </a:pPr>
            <a:endParaRPr lang="en-IN" dirty="0">
              <a:solidFill>
                <a:srgbClr val="192A3D"/>
              </a:solidFill>
            </a:endParaRPr>
          </a:p>
        </p:txBody>
      </p:sp>
      <p:pic>
        <p:nvPicPr>
          <p:cNvPr id="5" name="Picture 4">
            <a:extLst>
              <a:ext uri="{FF2B5EF4-FFF2-40B4-BE49-F238E27FC236}">
                <a16:creationId xmlns:a16="http://schemas.microsoft.com/office/drawing/2014/main" id="{8A4DF6AC-1E69-D2B4-49A4-44C2E30AB476}"/>
              </a:ext>
            </a:extLst>
          </p:cNvPr>
          <p:cNvPicPr>
            <a:picLocks noChangeAspect="1"/>
          </p:cNvPicPr>
          <p:nvPr/>
        </p:nvPicPr>
        <p:blipFill>
          <a:blip r:embed="rId2"/>
          <a:stretch>
            <a:fillRect/>
          </a:stretch>
        </p:blipFill>
        <p:spPr>
          <a:xfrm>
            <a:off x="838200" y="1815765"/>
            <a:ext cx="11120406" cy="3713497"/>
          </a:xfrm>
          <a:prstGeom prst="rect">
            <a:avLst/>
          </a:prstGeom>
        </p:spPr>
      </p:pic>
    </p:spTree>
    <p:extLst>
      <p:ext uri="{BB962C8B-B14F-4D97-AF65-F5344CB8AC3E}">
        <p14:creationId xmlns:p14="http://schemas.microsoft.com/office/powerpoint/2010/main" val="282638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73C44-EB0A-9BB8-B399-C8A12082623B}"/>
              </a:ext>
            </a:extLst>
          </p:cNvPr>
          <p:cNvSpPr>
            <a:spLocks noGrp="1"/>
          </p:cNvSpPr>
          <p:nvPr>
            <p:ph idx="1"/>
          </p:nvPr>
        </p:nvSpPr>
        <p:spPr>
          <a:xfrm>
            <a:off x="838200" y="222422"/>
            <a:ext cx="10515600" cy="5954541"/>
          </a:xfrm>
        </p:spPr>
        <p:txBody>
          <a:bodyPr>
            <a:normAutofit lnSpcReduction="10000"/>
          </a:bodyPr>
          <a:lstStyle/>
          <a:p>
            <a:pPr marL="0" indent="0">
              <a:buNone/>
            </a:pPr>
            <a:endParaRPr lang="en-US" sz="2400" dirty="0"/>
          </a:p>
          <a:p>
            <a:pPr marL="0" indent="0" algn="l">
              <a:buNone/>
            </a:pPr>
            <a:r>
              <a:rPr lang="en-IN" sz="2400" b="0" i="0" dirty="0">
                <a:solidFill>
                  <a:srgbClr val="192A3D"/>
                </a:solidFill>
                <a:effectLst/>
              </a:rPr>
              <a:t>If an exception occurs in the try block, the remaining part of the try block will not be executed. Program control comes out of the try block and enters directly into catch block.</a:t>
            </a:r>
          </a:p>
          <a:p>
            <a:pPr marL="0" indent="0" algn="l">
              <a:buNone/>
            </a:pPr>
            <a:endParaRPr lang="en-IN" sz="2400" dirty="0">
              <a:solidFill>
                <a:srgbClr val="192A3D"/>
              </a:solidFill>
            </a:endParaRPr>
          </a:p>
          <a:p>
            <a:pPr marL="0" indent="0">
              <a:buNone/>
            </a:pPr>
            <a:r>
              <a:rPr lang="en-IN" sz="2400" dirty="0">
                <a:effectLst/>
              </a:rPr>
              <a:t>There may be a chance of raising an exception inside catch and finally blocks also.</a:t>
            </a:r>
          </a:p>
          <a:p>
            <a:pPr marL="0" indent="0" algn="l">
              <a:buNone/>
            </a:pPr>
            <a:endParaRPr lang="en-IN" sz="2400" dirty="0">
              <a:solidFill>
                <a:srgbClr val="192A3D"/>
              </a:solidFill>
            </a:endParaRPr>
          </a:p>
          <a:p>
            <a:pPr marL="0" indent="0" algn="l">
              <a:buNone/>
            </a:pPr>
            <a:r>
              <a:rPr lang="en-IN" sz="2400" dirty="0">
                <a:solidFill>
                  <a:srgbClr val="192A3D"/>
                </a:solidFill>
              </a:rPr>
              <a:t>We</a:t>
            </a:r>
            <a:r>
              <a:rPr lang="en-IN" sz="2400" b="0" i="0" dirty="0">
                <a:solidFill>
                  <a:srgbClr val="192A3D"/>
                </a:solidFill>
                <a:effectLst/>
              </a:rPr>
              <a:t> can display the description of an exception using Exception object in the catch block.</a:t>
            </a:r>
            <a:br>
              <a:rPr lang="en-IN" sz="2400" b="0" i="0" dirty="0">
                <a:solidFill>
                  <a:srgbClr val="192A3D"/>
                </a:solidFill>
                <a:effectLst/>
              </a:rPr>
            </a:br>
            <a:endParaRPr lang="en-IN" sz="2400" dirty="0">
              <a:solidFill>
                <a:srgbClr val="192A3D"/>
              </a:solidFill>
            </a:endParaRPr>
          </a:p>
          <a:p>
            <a:pPr marL="0" indent="0" algn="l">
              <a:buNone/>
            </a:pPr>
            <a:r>
              <a:rPr lang="en-IN" sz="2400" b="0" i="0" dirty="0">
                <a:solidFill>
                  <a:srgbClr val="192A3D"/>
                </a:solidFill>
                <a:effectLst/>
              </a:rPr>
              <a:t> We can’t keep any other statements in between try, catch and finally blocks.</a:t>
            </a:r>
          </a:p>
          <a:p>
            <a:pPr marL="0" indent="0" algn="l">
              <a:buNone/>
            </a:pPr>
            <a:endParaRPr lang="en-IN" sz="2400" dirty="0">
              <a:solidFill>
                <a:srgbClr val="192A3D"/>
              </a:solidFill>
            </a:endParaRPr>
          </a:p>
          <a:p>
            <a:pPr marL="0" indent="0">
              <a:buNone/>
            </a:pPr>
            <a:r>
              <a:rPr lang="en-IN" sz="2400" dirty="0"/>
              <a:t>There is only one situation where the finally block won't be executed is whenever we are using System.exit(0) method.</a:t>
            </a:r>
            <a:br>
              <a:rPr lang="en-IN" sz="2400" dirty="0"/>
            </a:br>
            <a:endParaRPr lang="en-IN" sz="2400" dirty="0"/>
          </a:p>
          <a:p>
            <a:pPr marL="0" indent="0" algn="l">
              <a:buNone/>
            </a:pPr>
            <a:endParaRPr lang="en-IN" sz="2400" b="0" i="0" dirty="0">
              <a:solidFill>
                <a:srgbClr val="192A3D"/>
              </a:solidFill>
              <a:effectLst/>
            </a:endParaRPr>
          </a:p>
        </p:txBody>
      </p:sp>
    </p:spTree>
    <p:extLst>
      <p:ext uri="{BB962C8B-B14F-4D97-AF65-F5344CB8AC3E}">
        <p14:creationId xmlns:p14="http://schemas.microsoft.com/office/powerpoint/2010/main" val="30823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3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Freeform: Shape 3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3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765FC8-7E5E-A53B-7361-9E8487EA9FC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D162C64F-2D8E-A924-0857-895A0E054425}"/>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momedaram</a:t>
            </a:r>
          </a:p>
        </p:txBody>
      </p:sp>
      <p:sp>
        <p:nvSpPr>
          <p:cNvPr id="55" name="Rectangle 4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7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1537097" y="1428750"/>
            <a:ext cx="9117807" cy="2105026"/>
          </a:xfrm>
        </p:spPr>
        <p:txBody>
          <a:bodyPr>
            <a:normAutofit/>
          </a:bodyPr>
          <a:lstStyle/>
          <a:p>
            <a:r>
              <a:rPr lang="en-US" b="1" dirty="0"/>
              <a:t>return statement with try-catch-finally blocks</a:t>
            </a:r>
          </a:p>
        </p:txBody>
      </p:sp>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1537097" y="3960557"/>
            <a:ext cx="9117807" cy="1097215"/>
          </a:xfrm>
        </p:spPr>
        <p:txBody>
          <a:bodyPr>
            <a:normAutofit/>
          </a:bodyPr>
          <a:lstStyle/>
          <a:p>
            <a:r>
              <a:rPr lang="en-US" b="1" dirty="0"/>
              <a:t>momedaram</a:t>
            </a:r>
          </a:p>
        </p:txBody>
      </p:sp>
      <p:cxnSp>
        <p:nvCxnSpPr>
          <p:cNvPr id="21" name="Straight Connector 2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06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CCA21-AEE2-6867-BBA5-746F4946C5A7}"/>
              </a:ext>
            </a:extLst>
          </p:cNvPr>
          <p:cNvSpPr>
            <a:spLocks noGrp="1"/>
          </p:cNvSpPr>
          <p:nvPr>
            <p:ph idx="1"/>
          </p:nvPr>
        </p:nvSpPr>
        <p:spPr>
          <a:xfrm>
            <a:off x="172995" y="518984"/>
            <a:ext cx="11825416" cy="6178378"/>
          </a:xfrm>
        </p:spPr>
        <p:txBody>
          <a:bodyPr>
            <a:noAutofit/>
          </a:bodyPr>
          <a:lstStyle/>
          <a:p>
            <a:pPr marL="0" indent="0">
              <a:buNone/>
            </a:pPr>
            <a:r>
              <a:rPr lang="en-IN" sz="2400" b="0" i="0" dirty="0">
                <a:solidFill>
                  <a:srgbClr val="192A3D"/>
                </a:solidFill>
                <a:effectLst/>
              </a:rPr>
              <a:t>If method returns a value and has try, catch and finally blocks in it, then following rules need to follow:</a:t>
            </a:r>
          </a:p>
          <a:p>
            <a:pPr marL="0" indent="0">
              <a:buNone/>
            </a:pPr>
            <a:endParaRPr lang="en-IN" sz="2400" dirty="0">
              <a:solidFill>
                <a:srgbClr val="192A3D"/>
              </a:solidFill>
            </a:endParaRPr>
          </a:p>
          <a:p>
            <a:pPr marL="0" indent="0" algn="l" fontAlgn="base">
              <a:buNone/>
            </a:pPr>
            <a:r>
              <a:rPr lang="en-IN" sz="2400" b="0" i="0" dirty="0">
                <a:solidFill>
                  <a:srgbClr val="192A3D"/>
                </a:solidFill>
                <a:effectLst/>
              </a:rPr>
              <a:t>If finally block returns a value, then try and catch blocks may or may not return a value.</a:t>
            </a:r>
          </a:p>
          <a:p>
            <a:pPr marL="0" indent="0" algn="l">
              <a:buNone/>
            </a:pPr>
            <a:endParaRPr lang="en-IN" sz="2400" b="0" i="0" dirty="0">
              <a:solidFill>
                <a:srgbClr val="192A3D"/>
              </a:solidFill>
              <a:effectLst/>
            </a:endParaRPr>
          </a:p>
          <a:p>
            <a:pPr marL="0" indent="0" algn="l">
              <a:buNone/>
            </a:pPr>
            <a:r>
              <a:rPr lang="en-IN" sz="2400" b="0" i="0" dirty="0">
                <a:solidFill>
                  <a:srgbClr val="192A3D"/>
                </a:solidFill>
                <a:effectLst/>
              </a:rPr>
              <a:t>If finally, block does not return a value then both try and catch blocks must return a value.</a:t>
            </a:r>
            <a:endParaRPr lang="en-IN" sz="2400" dirty="0">
              <a:solidFill>
                <a:srgbClr val="192A3D"/>
              </a:solidFill>
            </a:endParaRPr>
          </a:p>
          <a:p>
            <a:pPr marL="0" indent="0" algn="l">
              <a:buNone/>
            </a:pPr>
            <a:endParaRPr lang="en-IN" sz="2400" b="0" i="0" dirty="0">
              <a:solidFill>
                <a:srgbClr val="192A3D"/>
              </a:solidFill>
              <a:effectLst/>
            </a:endParaRPr>
          </a:p>
          <a:p>
            <a:pPr marL="0" indent="0" algn="l">
              <a:buNone/>
            </a:pPr>
            <a:r>
              <a:rPr lang="en-IN" sz="2400" b="0" i="0" dirty="0">
                <a:solidFill>
                  <a:srgbClr val="192A3D"/>
                </a:solidFill>
                <a:effectLst/>
              </a:rPr>
              <a:t>finally block overrides any return values from try and catch blocks.</a:t>
            </a:r>
          </a:p>
          <a:p>
            <a:pPr marL="0" indent="0" algn="l">
              <a:buNone/>
            </a:pPr>
            <a:endParaRPr lang="en-IN" sz="2400" b="0" i="0" dirty="0">
              <a:solidFill>
                <a:srgbClr val="192A3D"/>
              </a:solidFill>
              <a:effectLst/>
            </a:endParaRPr>
          </a:p>
          <a:p>
            <a:pPr marL="0" indent="0" algn="l">
              <a:buNone/>
            </a:pPr>
            <a:r>
              <a:rPr lang="en-IN" sz="2400" b="0" i="0" dirty="0">
                <a:solidFill>
                  <a:srgbClr val="192A3D"/>
                </a:solidFill>
                <a:effectLst/>
              </a:rPr>
              <a:t>If try-catch-finally blocks are returning a value, then we should not keep any statements after finally block. If we keep, they will be unreachable and in Java, Unreachable code gives compile time error.</a:t>
            </a:r>
          </a:p>
          <a:p>
            <a:pPr marL="0" indent="0" algn="l">
              <a:buNone/>
            </a:pPr>
            <a:endParaRPr lang="en-IN" sz="2400" b="0" i="0" dirty="0">
              <a:solidFill>
                <a:srgbClr val="192A3D"/>
              </a:solidFill>
              <a:effectLst/>
            </a:endParaRPr>
          </a:p>
          <a:p>
            <a:pPr marL="0" indent="0" algn="l">
              <a:buNone/>
            </a:pPr>
            <a:r>
              <a:rPr lang="en-IN" sz="2400" b="0" i="0" dirty="0">
                <a:solidFill>
                  <a:srgbClr val="192A3D"/>
                </a:solidFill>
                <a:effectLst/>
              </a:rPr>
              <a:t>finally block will be always executed even though try and catch blocks are returning the control.</a:t>
            </a:r>
            <a:br>
              <a:rPr lang="en-IN" sz="2400" b="0" i="0" dirty="0">
                <a:solidFill>
                  <a:srgbClr val="192A3D"/>
                </a:solidFill>
                <a:effectLst/>
              </a:rPr>
            </a:br>
            <a:endParaRPr lang="en-IN" sz="2400" b="0" i="0" dirty="0">
              <a:solidFill>
                <a:srgbClr val="192A3D"/>
              </a:solidFill>
              <a:effectLst/>
            </a:endParaRPr>
          </a:p>
          <a:p>
            <a:pPr marL="0" indent="0">
              <a:buNone/>
            </a:pPr>
            <a:br>
              <a:rPr lang="en-IN" sz="2400" dirty="0"/>
            </a:br>
            <a:endParaRPr lang="en-US" sz="2400" dirty="0"/>
          </a:p>
        </p:txBody>
      </p:sp>
    </p:spTree>
    <p:extLst>
      <p:ext uri="{BB962C8B-B14F-4D97-AF65-F5344CB8AC3E}">
        <p14:creationId xmlns:p14="http://schemas.microsoft.com/office/powerpoint/2010/main" val="223527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3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Freeform: Shape 3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3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765FC8-7E5E-A53B-7361-9E8487EA9FC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D162C64F-2D8E-A924-0857-895A0E054425}"/>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momedaram</a:t>
            </a:r>
          </a:p>
        </p:txBody>
      </p:sp>
      <p:sp>
        <p:nvSpPr>
          <p:cNvPr id="55" name="Rectangle 4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367</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TimesNewRomanPS</vt:lpstr>
      <vt:lpstr>Office Theme</vt:lpstr>
      <vt:lpstr>What is Exception Handling in java </vt:lpstr>
      <vt:lpstr>PowerPoint Presentation</vt:lpstr>
      <vt:lpstr>PowerPoint Presentation</vt:lpstr>
      <vt:lpstr>PowerPoint Presentation</vt:lpstr>
      <vt:lpstr>PowerPoint Presentation</vt:lpstr>
      <vt:lpstr>Thank You !</vt:lpstr>
      <vt:lpstr>return statement with try-catch-finally blocks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Chowdary</dc:creator>
  <cp:lastModifiedBy>Dheeraj Chowdary</cp:lastModifiedBy>
  <cp:revision>25</cp:revision>
  <dcterms:created xsi:type="dcterms:W3CDTF">2022-09-30T05:28:25Z</dcterms:created>
  <dcterms:modified xsi:type="dcterms:W3CDTF">2022-10-02T17:28:00Z</dcterms:modified>
</cp:coreProperties>
</file>