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F976-D1CA-1CC8-7B7F-E3DEE92E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4505-E22D-3A67-B5C4-574C60FB6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1CC-30A0-E6ED-64CC-A7C64AE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3A37-13DB-7FF7-E671-AD9E7926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FD8-B25E-1DB6-411E-A4CB0D4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D91-D9FE-B839-6DE6-5EDF67FA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5FBB-4400-08B0-28E3-0340F673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DC3D-32C6-EEC0-F9D2-FC0868F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5653-0CCC-97EC-225E-6301C4D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AE18-ACFD-E62F-7EFF-314B51C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027B-525A-AF18-B1EF-3A4096E8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7B6B-C4BE-913C-B6A9-899D32D8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002D-65CC-F978-064B-83627E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C766-5F39-6B82-73CC-823E542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D12F-5E9E-F155-60C1-B5DFF0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1B8-9AF6-E5B9-B260-871A9DC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A3CE-DD79-DF64-CF1B-436A988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2EFE-D65E-1BE9-6B29-D394F91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4EDB-D7FE-FE7B-FB09-4BA9C80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CE20-9FB9-90D4-C2E4-6C79030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0106-8A28-B90B-C37D-5A952DFD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006C-27D1-E5BD-D38A-CE9780D3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4F1-23CC-13D9-D7F2-968C7486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1120-4E46-CE60-3E12-D9C582D6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BDE-460A-02BB-F629-4FE15BF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5A6-2424-FE58-4904-30E4C6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26D3-4475-9BB1-4E56-112AFE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2AAC-839B-2DF2-C52A-383C572E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2813-28D4-FA12-D902-834C209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4BE0-F608-B089-7325-985C337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F3AC-1EBE-72A5-12B6-3ED0B28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E296-AE21-B00F-66F6-922D1B4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BC68-709F-006B-8676-C471784E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D9E7-3425-483B-4351-72BA02E6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F99A4-669D-6D76-AECF-6CF475AFA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CB1BC-6E42-096A-6B11-8C192945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44FE-F9B0-F7A8-5639-A5F59C0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ABA28-8469-C265-312A-20D18D3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F8274-654E-D855-BDC6-ECB9E90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EC2-29BC-7321-EB2E-860C41A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92E4-C836-AE7E-C6BF-A7322AE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687E-F4F5-1CA6-CD74-7E5F982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CA4F7-E9FB-4F4F-4D54-8E798DB4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5710-87A7-71E8-9336-E903714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4486-1CE5-8F3C-E844-9A8A8C5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B2E03-50F7-B40E-4DEB-316410C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7E24-9918-0F95-744D-41E02FD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BA8D-1716-BDF1-7E4B-089BCEDA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21654-B7CD-8B32-707F-6574C379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BBC7-5337-185C-D772-0805CCA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E223-A44B-96D7-BC05-8B1BDE1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0326-4E29-0C0E-12D5-A67E7FA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3EB-01CD-A13F-06F2-86146F22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BC52-1222-A1B2-997B-9B901BD4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6109-2E9E-D2DF-05BB-A36B475A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96FF-DEFB-5D11-0F02-605F8FF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A7FE-8DD6-2CC4-1BA4-EA7B09E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7E95-C87B-B919-AE20-BF3E293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ADEC-97E9-AD25-4C9C-9D3B663F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8FA9-C97E-9408-F8D1-3B5DC18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F345-3F44-5A47-A0BC-2052EDF3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D914-340A-654D-87D5-6A76A80C76A2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767C-69B0-138B-7D49-7DB1B722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52B2-7113-58E2-C633-1951AE2D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785938"/>
            <a:ext cx="9117807" cy="1509169"/>
          </a:xfrm>
        </p:spPr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throws </a:t>
            </a:r>
            <a:r>
              <a:rPr lang="en-IN" dirty="0">
                <a:latin typeface="+mn-lt"/>
              </a:rPr>
              <a:t>keyword in java</a:t>
            </a:r>
            <a:r>
              <a:rPr lang="en-IN" b="1" dirty="0">
                <a:latin typeface="+mn-lt"/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69B1-BCEA-5A30-2CE0-48F40CFF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965"/>
            <a:ext cx="10515600" cy="579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192A3D"/>
                </a:solidFill>
              </a:rPr>
              <a:t>E</a:t>
            </a:r>
            <a:r>
              <a:rPr lang="en-IN" sz="2400" b="1" i="0" dirty="0">
                <a:solidFill>
                  <a:srgbClr val="192A3D"/>
                </a:solidFill>
                <a:effectLst/>
              </a:rPr>
              <a:t>xception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 is an abnormal condition which occurs during the execution of a program and disturbs the normal flow of a program.</a:t>
            </a:r>
          </a:p>
          <a:p>
            <a:pPr marL="0" indent="0">
              <a:buNone/>
            </a:pPr>
            <a:endParaRPr lang="en-IN" sz="2400" dirty="0">
              <a:solidFill>
                <a:srgbClr val="192A3D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0C231-268F-013E-6B14-D6528050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01" y="2252912"/>
            <a:ext cx="10270024" cy="31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5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E11AB-06EE-78CB-7975-DE523373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788"/>
            <a:ext cx="10515600" cy="5591175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192A3D"/>
                </a:solidFill>
                <a:effectLst/>
                <a:latin typeface="-apple-system"/>
              </a:rPr>
              <a:t>Types of </a:t>
            </a:r>
            <a:r>
              <a:rPr lang="en-IN" b="1" dirty="0">
                <a:solidFill>
                  <a:srgbClr val="192A3D"/>
                </a:solidFill>
                <a:latin typeface="-apple-system"/>
              </a:rPr>
              <a:t>E</a:t>
            </a:r>
            <a:r>
              <a:rPr lang="en-IN" b="1" i="0" dirty="0">
                <a:solidFill>
                  <a:srgbClr val="192A3D"/>
                </a:solidFill>
                <a:effectLst/>
                <a:latin typeface="-apple-system"/>
              </a:rPr>
              <a:t>xceptions:</a:t>
            </a:r>
          </a:p>
          <a:p>
            <a:pPr marL="0" indent="0">
              <a:buNone/>
            </a:pPr>
            <a:endParaRPr lang="en-IN" dirty="0">
              <a:solidFill>
                <a:srgbClr val="192A3D"/>
              </a:solidFill>
              <a:latin typeface="-apple-system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192A3D"/>
                </a:solidFill>
                <a:latin typeface="-apple-system"/>
              </a:rPr>
              <a:t>C</a:t>
            </a:r>
            <a:r>
              <a:rPr lang="en-IN" b="1" i="0" dirty="0">
                <a:solidFill>
                  <a:srgbClr val="192A3D"/>
                </a:solidFill>
                <a:effectLst/>
                <a:latin typeface="-apple-system"/>
              </a:rPr>
              <a:t>hecked exceptions </a:t>
            </a: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- which are checked during compilation itself</a:t>
            </a:r>
          </a:p>
          <a:p>
            <a:pPr marL="0" indent="0">
              <a:buNone/>
            </a:pPr>
            <a:r>
              <a:rPr lang="en-IN" dirty="0">
                <a:solidFill>
                  <a:srgbClr val="192A3D"/>
                </a:solidFill>
                <a:latin typeface="-apple-system"/>
              </a:rPr>
              <a:t>	Ex. 	</a:t>
            </a:r>
            <a:r>
              <a:rPr lang="en-IN" dirty="0"/>
              <a:t>FileNotFoundException</a:t>
            </a: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, </a:t>
            </a:r>
            <a:r>
              <a:rPr lang="en-IN" dirty="0"/>
              <a:t>IOException</a:t>
            </a: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, </a:t>
            </a:r>
          </a:p>
          <a:p>
            <a:pPr marL="0" indent="0">
              <a:buNone/>
            </a:pPr>
            <a:r>
              <a:rPr lang="en-IN" dirty="0"/>
              <a:t>		SQLException</a:t>
            </a: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, </a:t>
            </a:r>
            <a:r>
              <a:rPr lang="en-IN" dirty="0"/>
              <a:t>ClassNotFoundException</a:t>
            </a:r>
            <a:endParaRPr lang="en-IN" b="0" i="0" dirty="0">
              <a:solidFill>
                <a:srgbClr val="192A3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dirty="0">
              <a:solidFill>
                <a:srgbClr val="192A3D"/>
              </a:solidFill>
              <a:latin typeface="-apple-system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192A3D"/>
                </a:solidFill>
                <a:latin typeface="-apple-system"/>
              </a:rPr>
              <a:t>U</a:t>
            </a:r>
            <a:r>
              <a:rPr lang="en-IN" b="1" i="0" dirty="0">
                <a:solidFill>
                  <a:srgbClr val="192A3D"/>
                </a:solidFill>
                <a:effectLst/>
                <a:latin typeface="-apple-system"/>
              </a:rPr>
              <a:t>nchecked exceptions </a:t>
            </a: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- which are not checked during compilation</a:t>
            </a:r>
          </a:p>
          <a:p>
            <a:pPr marL="0" indent="0">
              <a:buNone/>
            </a:pPr>
            <a:r>
              <a:rPr lang="en-IN" dirty="0">
                <a:solidFill>
                  <a:srgbClr val="192A3D"/>
                </a:solidFill>
                <a:latin typeface="-apple-system"/>
              </a:rPr>
              <a:t>	Ex.	</a:t>
            </a:r>
            <a:r>
              <a:rPr lang="en-IN" dirty="0"/>
              <a:t>NullPointerException</a:t>
            </a: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, </a:t>
            </a:r>
            <a:r>
              <a:rPr lang="en-IN" dirty="0"/>
              <a:t>ArithmeticException</a:t>
            </a: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,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		 </a:t>
            </a:r>
            <a:r>
              <a:rPr lang="en-IN" dirty="0"/>
              <a:t>ClassCastException</a:t>
            </a: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, </a:t>
            </a:r>
            <a:r>
              <a:rPr lang="en-IN" dirty="0"/>
              <a:t>ArrayIndexOutOfBoundsException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3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0A5DA-A74B-C280-7D4F-06FA64B7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539"/>
            <a:ext cx="10515600" cy="5783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effectLst/>
              </a:rPr>
              <a:t>In our program if there is any chance of raising checked exception then compulsory, we should handle either by </a:t>
            </a:r>
            <a:r>
              <a:rPr lang="en-IN" dirty="0">
                <a:effectLst/>
                <a:highlight>
                  <a:srgbClr val="FFFF00"/>
                </a:highlight>
              </a:rPr>
              <a:t>try  catch </a:t>
            </a:r>
            <a:r>
              <a:rPr lang="en-IN" dirty="0">
                <a:effectLst/>
              </a:rPr>
              <a:t>or by </a:t>
            </a:r>
            <a:r>
              <a:rPr lang="en-IN" dirty="0">
                <a:effectLst/>
                <a:highlight>
                  <a:srgbClr val="FFFF00"/>
                </a:highlight>
              </a:rPr>
              <a:t>throws</a:t>
            </a:r>
            <a:r>
              <a:rPr lang="en-IN" dirty="0">
                <a:effectLst/>
              </a:rPr>
              <a:t> keyword otherwise the code won't compile.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AA879B-488E-3500-9067-9182AECD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835796"/>
            <a:ext cx="9515475" cy="48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4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ABDF7-E757-5E84-C93C-97BBFFDB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436240"/>
            <a:ext cx="5294716" cy="19855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7CB96D-7E1B-A2D8-48F0-F1C4B433C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2019282"/>
            <a:ext cx="5294715" cy="281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0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4ECD-EE52-3A89-B140-548504E1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038"/>
            <a:ext cx="10515600" cy="5876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effectLst/>
              </a:rPr>
              <a:t>We can use </a:t>
            </a:r>
            <a:r>
              <a:rPr lang="en-IN" b="1" dirty="0">
                <a:effectLst/>
              </a:rPr>
              <a:t>throws keyword </a:t>
            </a:r>
            <a:r>
              <a:rPr lang="en-IN" dirty="0">
                <a:effectLst/>
              </a:rPr>
              <a:t>to delegate the responsibility of exception handling to the caller method. Then caller method is responsible to handle that exception.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7521A-83EA-5E83-5121-2614C51E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62" y="1709775"/>
            <a:ext cx="8497325" cy="504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6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B3F6-C28B-4447-84DC-75D4907BD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Key Points: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effectLst/>
              </a:rPr>
              <a:t>The objective of </a:t>
            </a:r>
            <a:r>
              <a:rPr lang="en-IN" sz="2400" b="1" dirty="0">
                <a:effectLst/>
              </a:rPr>
              <a:t>throws</a:t>
            </a:r>
            <a:r>
              <a:rPr lang="en-IN" sz="2400" dirty="0">
                <a:effectLst/>
              </a:rPr>
              <a:t> keyword is to delegate the responsibility of exception handling to the caller method.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effectLst/>
              </a:rPr>
              <a:t>throws</a:t>
            </a:r>
            <a:r>
              <a:rPr lang="en-IN" sz="2400" dirty="0">
                <a:effectLst/>
              </a:rPr>
              <a:t> keyword required only checked exceptions.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b="1" dirty="0">
                <a:effectLst/>
              </a:rPr>
              <a:t>throws</a:t>
            </a:r>
            <a:r>
              <a:rPr lang="en-IN" sz="2400" dirty="0">
                <a:effectLst/>
              </a:rPr>
              <a:t> keyword required only to convince complier. Usage of throws keyword doesn't prevent abnormal termination of the program.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It is</a:t>
            </a:r>
            <a:r>
              <a:rPr lang="en-IN" sz="2400" dirty="0">
                <a:effectLst/>
              </a:rPr>
              <a:t> recommended to use try-catch overthrows keyword. 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IN" sz="2400" dirty="0">
                <a:effectLst/>
              </a:rPr>
              <a:t>we can use throws keyword only for Throwable types otherwise we will get compile time error saying incompatible types.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sz="2400" dirty="0">
                <a:effectLst/>
              </a:rPr>
              <a:t>We can use </a:t>
            </a:r>
            <a:r>
              <a:rPr lang="en-IN" sz="2400" b="1" dirty="0">
                <a:effectLst/>
              </a:rPr>
              <a:t>throws</a:t>
            </a:r>
            <a:r>
              <a:rPr lang="en-IN" sz="2400" dirty="0">
                <a:effectLst/>
              </a:rPr>
              <a:t> keyword only for </a:t>
            </a:r>
            <a:r>
              <a:rPr lang="en-IN" sz="2400" dirty="0">
                <a:effectLst/>
                <a:highlight>
                  <a:srgbClr val="FFFF00"/>
                </a:highlight>
              </a:rPr>
              <a:t>constructors and methods </a:t>
            </a:r>
            <a:r>
              <a:rPr lang="en-IN" sz="2400" dirty="0">
                <a:effectLst/>
              </a:rPr>
              <a:t>but not for classes. </a:t>
            </a:r>
            <a:endParaRPr lang="en-IN" sz="2400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352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7D056-49F1-89FB-D9DF-77F2FA55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3429000"/>
            <a:ext cx="4805996" cy="2135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6022-AEF6-08E5-5753-65AEEDAC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7" y="4077558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16D26CC-357A-56D0-334B-18F11DB5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30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232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throws keyword in java?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Catch Blocks In Java</dc:title>
  <dc:creator>Dheeraj Chowdary</dc:creator>
  <cp:lastModifiedBy>Dheeraj Chowdary</cp:lastModifiedBy>
  <cp:revision>26</cp:revision>
  <dcterms:created xsi:type="dcterms:W3CDTF">2022-09-30T08:40:22Z</dcterms:created>
  <dcterms:modified xsi:type="dcterms:W3CDTF">2022-10-03T15:02:18Z</dcterms:modified>
</cp:coreProperties>
</file>