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8" r:id="rId8"/>
    <p:sldId id="284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5761"/>
  </p:normalViewPr>
  <p:slideViewPr>
    <p:cSldViewPr snapToGrid="0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F976-D1CA-1CC8-7B7F-E3DEE92EF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34505-E22D-3A67-B5C4-574C60FB6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31CC-30A0-E6ED-64CC-A7C64AE8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3A37-13DB-7FF7-E671-AD9E79261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FD8-B25E-1DB6-411E-A4CB0D49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DCD91-D9FE-B839-6DE6-5EDF67FAD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5FBB-4400-08B0-28E3-0340F673A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2DC3D-32C6-EEC0-F9D2-FC0868F5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A5653-0CCC-97EC-225E-6301C4D6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AE18-ACFD-E62F-7EFF-314B51C0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1027B-525A-AF18-B1EF-3A4096E8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37B6B-C4BE-913C-B6A9-899D32D8B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B002D-65CC-F978-064B-83627E197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1C766-5F39-6B82-73CC-823E542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1D12F-5E9E-F155-60C1-B5DFF09E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1B8-9AF6-E5B9-B260-871A9DCF0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BA3CE-DD79-DF64-CF1B-436A988C1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2EFE-D65E-1BE9-6B29-D394F91C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64EDB-D7FE-FE7B-FB09-4BA9C80D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DCE20-9FB9-90D4-C2E4-6C790307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5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106-8A28-B90B-C37D-5A952DFD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E006C-27D1-E5BD-D38A-CE9780D3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D54F1-23CC-13D9-D7F2-968C74864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F1120-4E46-CE60-3E12-D9C582D6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04BDE-460A-02BB-F629-4FE15BF1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5A6-2424-FE58-4904-30E4C62B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26D3-4475-9BB1-4E56-112AFE637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32AAC-839B-2DF2-C52A-383C572E2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72813-28D4-FA12-D902-834C209BF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CC4BE0-F608-B089-7325-985C3374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7F3AC-1EBE-72A5-12B6-3ED0B289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DE296-AE21-B00F-66F6-922D1B4F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3BC68-709F-006B-8676-C471784E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7D9E7-3425-483B-4351-72BA02E61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F99A4-669D-6D76-AECF-6CF475AF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CB1BC-6E42-096A-6B11-8C192945A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2644FE-F9B0-F7A8-5639-A5F59C00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ABA28-8469-C265-312A-20D18D37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F8274-654E-D855-BDC6-ECB9E903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7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FDEC2-29BC-7321-EB2E-860C41A0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92E4-C836-AE7E-C6BF-A7322AEA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3687E-F4F5-1CA6-CD74-7E5F9829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CA4F7-E9FB-4F4F-4D54-8E798DB4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3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F35710-87A7-71E8-9336-E9037148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24486-1CE5-8F3C-E844-9A8A8C5F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B2E03-50F7-B40E-4DEB-316410C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3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7E24-9918-0F95-744D-41E02FD6F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BA8D-1716-BDF1-7E4B-089BCEDAD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21654-B7CD-8B32-707F-6574C379D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9BBC7-5337-185C-D772-0805CCA6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BE223-A44B-96D7-BC05-8B1BDE1A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40326-4E29-0C0E-12D5-A67E7FAD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4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73EB-01CD-A13F-06F2-86146F228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7BC52-1222-A1B2-997B-9B901BD47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B6109-2E9E-D2DF-05BB-A36B475AE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F96FF-DEFB-5D11-0F02-605F8FFD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7A7FE-8DD6-2CC4-1BA4-EA7B09E3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B7E95-C87B-B919-AE20-BF3E2930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3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7ADEC-97E9-AD25-4C9C-9D3B663F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28FA9-C97E-9408-F8D1-3B5DC18AB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F345-3F44-5A47-A0BC-2052EDF35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AD914-340A-654D-87D5-6A76A80C76A2}" type="datetimeFigureOut">
              <a:rPr lang="en-US" smtClean="0"/>
              <a:t>2/17/23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D767C-69B0-138B-7D49-7DB1B7227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52B2-7113-58E2-C633-1951AE2D5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1C1BB-7A5E-C24A-B070-9B532472E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D8386171-E87D-46AB-8718-4CE2A8874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6">
            <a:extLst>
              <a:ext uri="{FF2B5EF4-FFF2-40B4-BE49-F238E27FC236}">
                <a16:creationId xmlns:a16="http://schemas.microsoft.com/office/drawing/2014/main" id="{207CB456-8849-413C-8210-B663779A3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513936D-D1EB-4E42-A97F-942BA1F3D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025" y="2720063"/>
            <a:ext cx="10277855" cy="1255957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+mn-lt"/>
              </a:rPr>
              <a:t>Java 8 </a:t>
            </a:r>
            <a:r>
              <a:rPr lang="en-IN" sz="3600" b="1" i="0" dirty="0">
                <a:solidFill>
                  <a:srgbClr val="002060"/>
                </a:solidFill>
                <a:effectLst/>
                <a:latin typeface="+mn-lt"/>
              </a:rPr>
              <a:t>Functional Interfaces</a:t>
            </a:r>
            <a:br>
              <a:rPr lang="en-IN" sz="3600" b="1" dirty="0">
                <a:solidFill>
                  <a:srgbClr val="FF0000"/>
                </a:solidFill>
                <a:latin typeface="+mn-lt"/>
              </a:rPr>
            </a:b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7728"/>
            <a:ext cx="9144000" cy="944339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A75EE9-0DE4-4982-A870-290AD61EA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4479276"/>
            <a:ext cx="54864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53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E6DA6-6F9B-8D1B-B368-E01B1D7B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15" y="289367"/>
            <a:ext cx="11516811" cy="622718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BiConsumer&lt;</a:t>
            </a:r>
            <a:r>
              <a:rPr lang="en-IN" b="1" dirty="0">
                <a:solidFill>
                  <a:srgbClr val="FF0000"/>
                </a:solidFill>
                <a:effectLst/>
              </a:rPr>
              <a:t>T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  <a:effectLst/>
              </a:rPr>
              <a:t>U</a:t>
            </a:r>
            <a:r>
              <a:rPr lang="en-IN" b="1" dirty="0">
                <a:solidFill>
                  <a:srgbClr val="FF0000"/>
                </a:solidFill>
              </a:rPr>
              <a:t>&gt;: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200" dirty="0"/>
              <a:t>Represents an operation that accepts two input arguments and returns no result.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80"/>
                </a:solidFill>
                <a:effectLst/>
              </a:rPr>
              <a:t>	</a:t>
            </a:r>
            <a:r>
              <a:rPr lang="en-IN" sz="2400" b="1" dirty="0">
                <a:solidFill>
                  <a:srgbClr val="000080"/>
                </a:solidFill>
                <a:effectLst/>
              </a:rPr>
              <a:t>void </a:t>
            </a:r>
            <a:r>
              <a:rPr lang="en-IN" sz="2400" dirty="0"/>
              <a:t>accept(</a:t>
            </a:r>
            <a:r>
              <a:rPr lang="en-IN" sz="2400" dirty="0">
                <a:solidFill>
                  <a:srgbClr val="20999D"/>
                </a:solidFill>
                <a:effectLst/>
              </a:rPr>
              <a:t>T </a:t>
            </a:r>
            <a:r>
              <a:rPr lang="en-IN" sz="2400" dirty="0"/>
              <a:t>t, </a:t>
            </a:r>
            <a:r>
              <a:rPr lang="en-IN" sz="2400" dirty="0">
                <a:solidFill>
                  <a:srgbClr val="20999D"/>
                </a:solidFill>
                <a:effectLst/>
              </a:rPr>
              <a:t>U </a:t>
            </a:r>
            <a:r>
              <a:rPr lang="en-IN" sz="2400" dirty="0"/>
              <a:t>u);</a:t>
            </a:r>
            <a:br>
              <a:rPr lang="en-IN" dirty="0"/>
            </a:br>
            <a:r>
              <a:rPr lang="en-IN" dirty="0"/>
              <a:t>		</a:t>
            </a:r>
            <a:r>
              <a:rPr lang="en-IN" sz="2200" dirty="0"/>
              <a:t>Performs this operation on the given arguments.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BiFunction&lt;</a:t>
            </a:r>
            <a:r>
              <a:rPr lang="en-IN" b="1" dirty="0">
                <a:solidFill>
                  <a:srgbClr val="FF0000"/>
                </a:solidFill>
                <a:effectLst/>
              </a:rPr>
              <a:t>T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  <a:effectLst/>
              </a:rPr>
              <a:t>U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  <a:effectLst/>
              </a:rPr>
              <a:t>R</a:t>
            </a:r>
            <a:r>
              <a:rPr lang="en-IN" b="1" dirty="0">
                <a:solidFill>
                  <a:srgbClr val="FF0000"/>
                </a:solidFill>
              </a:rPr>
              <a:t>&gt;: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200" dirty="0"/>
              <a:t>Represents a function that accepts two arguments and produces a result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400" dirty="0">
                <a:solidFill>
                  <a:srgbClr val="20999D"/>
                </a:solidFill>
                <a:effectLst/>
              </a:rPr>
              <a:t>R </a:t>
            </a:r>
            <a:r>
              <a:rPr lang="en-IN" sz="2400" dirty="0"/>
              <a:t>apply(</a:t>
            </a:r>
            <a:r>
              <a:rPr lang="en-IN" sz="2400" dirty="0">
                <a:solidFill>
                  <a:srgbClr val="20999D"/>
                </a:solidFill>
                <a:effectLst/>
              </a:rPr>
              <a:t>T </a:t>
            </a:r>
            <a:r>
              <a:rPr lang="en-IN" sz="2400" dirty="0"/>
              <a:t>t, </a:t>
            </a:r>
            <a:r>
              <a:rPr lang="en-IN" sz="2400" dirty="0">
                <a:solidFill>
                  <a:srgbClr val="20999D"/>
                </a:solidFill>
                <a:effectLst/>
              </a:rPr>
              <a:t>U </a:t>
            </a:r>
            <a:r>
              <a:rPr lang="en-IN" sz="2400" dirty="0"/>
              <a:t>u);</a:t>
            </a:r>
            <a:br>
              <a:rPr lang="en-IN" dirty="0"/>
            </a:br>
            <a:r>
              <a:rPr lang="en-IN" dirty="0"/>
              <a:t>		</a:t>
            </a:r>
            <a:r>
              <a:rPr lang="en-IN" sz="2200" dirty="0"/>
              <a:t>Applies this function to the given arguments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69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AC3A-B6D5-1591-4573-F98538AE8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04045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+mn-lt"/>
              </a:rPr>
              <a:t>Thank You !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62A2B-6A4F-F911-3352-39F6E4EAE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8247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28DF-9C55-00F9-C8BF-8C7D4768C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12" y="237280"/>
            <a:ext cx="11898775" cy="65396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+mn-lt"/>
              </a:rPr>
              <a:t>Functional Interfaces</a:t>
            </a:r>
            <a:r>
              <a:rPr lang="en-IN" sz="2400" b="1" i="0" dirty="0">
                <a:solidFill>
                  <a:srgbClr val="FF0000"/>
                </a:solidFill>
                <a:effectLst/>
              </a:rPr>
              <a:t>:</a:t>
            </a:r>
            <a:endParaRPr lang="en-IN" sz="2400" b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IN" sz="2200" b="0" dirty="0">
                <a:solidFill>
                  <a:srgbClr val="333333"/>
                </a:solidFill>
                <a:effectLst/>
              </a:rPr>
              <a:t>Functional interfaces are the interfaces which has </a:t>
            </a:r>
            <a:r>
              <a:rPr lang="en-IN" sz="2200" b="1" dirty="0">
                <a:solidFill>
                  <a:srgbClr val="00B050"/>
                </a:solidFill>
                <a:effectLst/>
              </a:rPr>
              <a:t>exactly one abstract method</a:t>
            </a:r>
            <a:r>
              <a:rPr lang="en-IN" sz="2200" b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333333"/>
                </a:solidFill>
                <a:effectLst/>
              </a:rPr>
              <a:t>They may have any number of default methods but must have only one abstract method. </a:t>
            </a:r>
          </a:p>
          <a:p>
            <a:pPr marL="0" indent="0">
              <a:buNone/>
            </a:pPr>
            <a:endParaRPr lang="en-IN" sz="2400" b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F</a:t>
            </a:r>
            <a:r>
              <a:rPr lang="en-IN" sz="2400" b="0" dirty="0">
                <a:solidFill>
                  <a:srgbClr val="C00000"/>
                </a:solidFill>
                <a:effectLst/>
              </a:rPr>
              <a:t>unctional interfaces exist before Java8:</a:t>
            </a:r>
          </a:p>
          <a:p>
            <a:pPr marL="0" indent="0">
              <a:buNone/>
            </a:pPr>
            <a:r>
              <a:rPr lang="en-IN" sz="2200" b="0" dirty="0">
                <a:solidFill>
                  <a:srgbClr val="002060"/>
                </a:solidFill>
                <a:effectLst/>
              </a:rPr>
              <a:t>	Runnable </a:t>
            </a:r>
            <a:r>
              <a:rPr lang="en-IN" sz="2200" dirty="0">
                <a:solidFill>
                  <a:srgbClr val="002060"/>
                </a:solidFill>
              </a:rPr>
              <a:t>, </a:t>
            </a:r>
            <a:r>
              <a:rPr lang="en-IN" sz="2200" b="0" dirty="0">
                <a:solidFill>
                  <a:srgbClr val="002060"/>
                </a:solidFill>
                <a:effectLst/>
              </a:rPr>
              <a:t>ActionListener</a:t>
            </a:r>
            <a:r>
              <a:rPr lang="en-IN" sz="2200" dirty="0">
                <a:solidFill>
                  <a:srgbClr val="002060"/>
                </a:solidFill>
              </a:rPr>
              <a:t>, </a:t>
            </a:r>
            <a:r>
              <a:rPr lang="en-IN" sz="2200" b="0" dirty="0">
                <a:solidFill>
                  <a:srgbClr val="002060"/>
                </a:solidFill>
                <a:effectLst/>
              </a:rPr>
              <a:t>Callable, Comparator 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</a:rPr>
              <a:t>Java 8 F</a:t>
            </a:r>
            <a:r>
              <a:rPr lang="en-IN" sz="2400" b="0" dirty="0">
                <a:solidFill>
                  <a:srgbClr val="C00000"/>
                </a:solidFill>
                <a:effectLst/>
              </a:rPr>
              <a:t>unctional interfaces :</a:t>
            </a:r>
          </a:p>
          <a:p>
            <a:r>
              <a:rPr lang="en-IN" sz="2000" i="0" dirty="0">
                <a:solidFill>
                  <a:srgbClr val="333333"/>
                </a:solidFill>
                <a:effectLst/>
              </a:rPr>
              <a:t>Predicate</a:t>
            </a:r>
          </a:p>
          <a:p>
            <a:r>
              <a:rPr lang="en-IN" sz="2000" i="0" dirty="0">
                <a:solidFill>
                  <a:srgbClr val="333333"/>
                </a:solidFill>
                <a:effectLst/>
              </a:rPr>
              <a:t>Consumer</a:t>
            </a:r>
            <a:endParaRPr lang="en-IN" sz="2000" dirty="0">
              <a:solidFill>
                <a:srgbClr val="333333"/>
              </a:solidFill>
            </a:endParaRPr>
          </a:p>
          <a:p>
            <a:r>
              <a:rPr lang="en-IN" sz="2000" i="0" dirty="0">
                <a:solidFill>
                  <a:srgbClr val="333333"/>
                </a:solidFill>
                <a:effectLst/>
              </a:rPr>
              <a:t>Function</a:t>
            </a:r>
          </a:p>
          <a:p>
            <a:r>
              <a:rPr lang="en-IN" sz="2000" i="0" dirty="0">
                <a:solidFill>
                  <a:srgbClr val="333333"/>
                </a:solidFill>
                <a:effectLst/>
              </a:rPr>
              <a:t>Supplier</a:t>
            </a:r>
            <a:endParaRPr lang="en-IN" sz="2000" dirty="0">
              <a:solidFill>
                <a:srgbClr val="333333"/>
              </a:solidFill>
            </a:endParaRPr>
          </a:p>
          <a:p>
            <a:r>
              <a:rPr lang="en-IN" sz="2000" dirty="0">
                <a:solidFill>
                  <a:srgbClr val="333333"/>
                </a:solidFill>
              </a:rPr>
              <a:t>Bi</a:t>
            </a:r>
            <a:r>
              <a:rPr lang="en-IN" sz="2000" i="0" dirty="0">
                <a:solidFill>
                  <a:srgbClr val="333333"/>
                </a:solidFill>
                <a:effectLst/>
              </a:rPr>
              <a:t>Predicate</a:t>
            </a:r>
          </a:p>
          <a:p>
            <a:r>
              <a:rPr lang="en-IN" sz="2000" i="0" dirty="0">
                <a:solidFill>
                  <a:srgbClr val="333333"/>
                </a:solidFill>
                <a:effectLst/>
              </a:rPr>
              <a:t>BiConsumer</a:t>
            </a:r>
            <a:endParaRPr lang="en-IN" sz="2000" dirty="0">
              <a:solidFill>
                <a:srgbClr val="333333"/>
              </a:solidFill>
            </a:endParaRPr>
          </a:p>
          <a:p>
            <a:r>
              <a:rPr lang="en-IN" sz="2000" i="0" dirty="0">
                <a:solidFill>
                  <a:srgbClr val="333333"/>
                </a:solidFill>
                <a:effectLst/>
              </a:rPr>
              <a:t>BiFunction</a:t>
            </a:r>
          </a:p>
          <a:p>
            <a:r>
              <a:rPr lang="en-IN" sz="2000" dirty="0">
                <a:solidFill>
                  <a:srgbClr val="333333"/>
                </a:solidFill>
                <a:effectLst/>
              </a:rPr>
              <a:t>UnaryOperator</a:t>
            </a:r>
          </a:p>
          <a:p>
            <a:r>
              <a:rPr lang="en-IN" sz="2000" dirty="0">
                <a:solidFill>
                  <a:srgbClr val="333333"/>
                </a:solidFill>
              </a:rPr>
              <a:t>BinaryOperator</a:t>
            </a:r>
            <a:r>
              <a:rPr lang="en-IN" sz="2400" b="0" dirty="0">
                <a:solidFill>
                  <a:srgbClr val="333333"/>
                </a:solidFill>
                <a:effectLst/>
              </a:rPr>
              <a:t>			 </a:t>
            </a:r>
            <a:endParaRPr lang="en-US" sz="24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D67C14F-9094-773D-0CF7-A110DB1BC85B}"/>
              </a:ext>
            </a:extLst>
          </p:cNvPr>
          <p:cNvSpPr/>
          <p:nvPr/>
        </p:nvSpPr>
        <p:spPr>
          <a:xfrm>
            <a:off x="2407535" y="3102015"/>
            <a:ext cx="1701479" cy="3275636"/>
          </a:xfrm>
          <a:custGeom>
            <a:avLst/>
            <a:gdLst>
              <a:gd name="connsiteX0" fmla="*/ 0 w 1701479"/>
              <a:gd name="connsiteY0" fmla="*/ 0 h 3275636"/>
              <a:gd name="connsiteX1" fmla="*/ 850740 w 1701479"/>
              <a:gd name="connsiteY1" fmla="*/ 141784 h 3275636"/>
              <a:gd name="connsiteX2" fmla="*/ 850740 w 1701479"/>
              <a:gd name="connsiteY2" fmla="*/ 1496034 h 3275636"/>
              <a:gd name="connsiteX3" fmla="*/ 1701480 w 1701479"/>
              <a:gd name="connsiteY3" fmla="*/ 1637818 h 3275636"/>
              <a:gd name="connsiteX4" fmla="*/ 850740 w 1701479"/>
              <a:gd name="connsiteY4" fmla="*/ 1779602 h 3275636"/>
              <a:gd name="connsiteX5" fmla="*/ 850740 w 1701479"/>
              <a:gd name="connsiteY5" fmla="*/ 3133852 h 3275636"/>
              <a:gd name="connsiteX6" fmla="*/ 0 w 1701479"/>
              <a:gd name="connsiteY6" fmla="*/ 3275636 h 3275636"/>
              <a:gd name="connsiteX7" fmla="*/ 0 w 1701479"/>
              <a:gd name="connsiteY7" fmla="*/ 0 h 3275636"/>
              <a:gd name="connsiteX0" fmla="*/ 0 w 1701479"/>
              <a:gd name="connsiteY0" fmla="*/ 0 h 3275636"/>
              <a:gd name="connsiteX1" fmla="*/ 850740 w 1701479"/>
              <a:gd name="connsiteY1" fmla="*/ 141784 h 3275636"/>
              <a:gd name="connsiteX2" fmla="*/ 850740 w 1701479"/>
              <a:gd name="connsiteY2" fmla="*/ 1496034 h 3275636"/>
              <a:gd name="connsiteX3" fmla="*/ 1701480 w 1701479"/>
              <a:gd name="connsiteY3" fmla="*/ 1637818 h 3275636"/>
              <a:gd name="connsiteX4" fmla="*/ 850740 w 1701479"/>
              <a:gd name="connsiteY4" fmla="*/ 1779602 h 3275636"/>
              <a:gd name="connsiteX5" fmla="*/ 850740 w 1701479"/>
              <a:gd name="connsiteY5" fmla="*/ 3133852 h 3275636"/>
              <a:gd name="connsiteX6" fmla="*/ 0 w 1701479"/>
              <a:gd name="connsiteY6" fmla="*/ 3275636 h 327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01479" h="3275636" stroke="0" extrusionOk="0">
                <a:moveTo>
                  <a:pt x="0" y="0"/>
                </a:moveTo>
                <a:cubicBezTo>
                  <a:pt x="468540" y="-809"/>
                  <a:pt x="848513" y="64315"/>
                  <a:pt x="850740" y="141784"/>
                </a:cubicBezTo>
                <a:cubicBezTo>
                  <a:pt x="912386" y="356693"/>
                  <a:pt x="830139" y="1312944"/>
                  <a:pt x="850740" y="1496034"/>
                </a:cubicBezTo>
                <a:cubicBezTo>
                  <a:pt x="824700" y="1599768"/>
                  <a:pt x="1227013" y="1663333"/>
                  <a:pt x="1701480" y="1637818"/>
                </a:cubicBezTo>
                <a:cubicBezTo>
                  <a:pt x="1221661" y="1632364"/>
                  <a:pt x="856737" y="1704162"/>
                  <a:pt x="850740" y="1779602"/>
                </a:cubicBezTo>
                <a:cubicBezTo>
                  <a:pt x="807126" y="2130728"/>
                  <a:pt x="791317" y="2962004"/>
                  <a:pt x="850740" y="3133852"/>
                </a:cubicBezTo>
                <a:cubicBezTo>
                  <a:pt x="824382" y="3208121"/>
                  <a:pt x="436002" y="3307505"/>
                  <a:pt x="0" y="3275636"/>
                </a:cubicBezTo>
                <a:cubicBezTo>
                  <a:pt x="48231" y="2654934"/>
                  <a:pt x="-84455" y="413236"/>
                  <a:pt x="0" y="0"/>
                </a:cubicBezTo>
                <a:close/>
              </a:path>
              <a:path w="1701479" h="3275636" fill="none" extrusionOk="0">
                <a:moveTo>
                  <a:pt x="0" y="0"/>
                </a:moveTo>
                <a:cubicBezTo>
                  <a:pt x="463031" y="-484"/>
                  <a:pt x="844426" y="50608"/>
                  <a:pt x="850740" y="141784"/>
                </a:cubicBezTo>
                <a:cubicBezTo>
                  <a:pt x="932864" y="703712"/>
                  <a:pt x="836723" y="1271982"/>
                  <a:pt x="850740" y="1496034"/>
                </a:cubicBezTo>
                <a:cubicBezTo>
                  <a:pt x="842492" y="1589086"/>
                  <a:pt x="1274006" y="1669307"/>
                  <a:pt x="1701480" y="1637818"/>
                </a:cubicBezTo>
                <a:cubicBezTo>
                  <a:pt x="1231265" y="1646481"/>
                  <a:pt x="855210" y="1698646"/>
                  <a:pt x="850740" y="1779602"/>
                </a:cubicBezTo>
                <a:cubicBezTo>
                  <a:pt x="878681" y="2390184"/>
                  <a:pt x="794856" y="2937365"/>
                  <a:pt x="850740" y="3133852"/>
                </a:cubicBezTo>
                <a:cubicBezTo>
                  <a:pt x="879459" y="3269021"/>
                  <a:pt x="434608" y="3294221"/>
                  <a:pt x="0" y="3275636"/>
                </a:cubicBezTo>
              </a:path>
              <a:path w="1701479" h="3275636" fill="none" stroke="0" extrusionOk="0">
                <a:moveTo>
                  <a:pt x="0" y="0"/>
                </a:moveTo>
                <a:cubicBezTo>
                  <a:pt x="474291" y="2486"/>
                  <a:pt x="860152" y="65742"/>
                  <a:pt x="850740" y="141784"/>
                </a:cubicBezTo>
                <a:cubicBezTo>
                  <a:pt x="912860" y="480704"/>
                  <a:pt x="918120" y="1286840"/>
                  <a:pt x="850740" y="1496034"/>
                </a:cubicBezTo>
                <a:cubicBezTo>
                  <a:pt x="861555" y="1590438"/>
                  <a:pt x="1238500" y="1708980"/>
                  <a:pt x="1701480" y="1637818"/>
                </a:cubicBezTo>
                <a:cubicBezTo>
                  <a:pt x="1239028" y="1649216"/>
                  <a:pt x="858568" y="1710885"/>
                  <a:pt x="850740" y="1779602"/>
                </a:cubicBezTo>
                <a:cubicBezTo>
                  <a:pt x="814944" y="2077242"/>
                  <a:pt x="861672" y="2938104"/>
                  <a:pt x="850740" y="3133852"/>
                </a:cubicBezTo>
                <a:cubicBezTo>
                  <a:pt x="827473" y="3215978"/>
                  <a:pt x="434012" y="3250908"/>
                  <a:pt x="0" y="3275636"/>
                </a:cubicBezTo>
              </a:path>
            </a:pathLst>
          </a:custGeom>
          <a:ln w="28575">
            <a:solidFill>
              <a:srgbClr val="00206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8DF91-BE5B-DBBD-8003-737E697FCDE3}"/>
              </a:ext>
            </a:extLst>
          </p:cNvPr>
          <p:cNvSpPr txBox="1"/>
          <p:nvPr/>
        </p:nvSpPr>
        <p:spPr>
          <a:xfrm>
            <a:off x="4305785" y="4224761"/>
            <a:ext cx="3391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dirty="0">
                <a:solidFill>
                  <a:srgbClr val="333333"/>
                </a:solidFill>
                <a:effectLst/>
              </a:rPr>
              <a:t>java.util.function package</a:t>
            </a:r>
            <a:br>
              <a:rPr lang="en-IN" sz="1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1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86765-42A3-3D1E-EEA4-87C06B15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42" y="266218"/>
            <a:ext cx="11655706" cy="6377650"/>
          </a:xfrm>
        </p:spPr>
        <p:txBody>
          <a:bodyPr/>
          <a:lstStyle/>
          <a:p>
            <a:pPr marL="0" indent="0" algn="l">
              <a:buNone/>
            </a:pPr>
            <a:endParaRPr lang="en-IN" b="1" i="0" dirty="0">
              <a:solidFill>
                <a:srgbClr val="002060"/>
              </a:solidFill>
              <a:effectLst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02060"/>
                </a:solidFill>
                <a:effectLst/>
              </a:rPr>
              <a:t>@FunctionalInterface :</a:t>
            </a:r>
          </a:p>
          <a:p>
            <a:pPr marL="0" indent="0" algn="l">
              <a:buNone/>
            </a:pPr>
            <a:r>
              <a:rPr lang="en-IN" sz="2200" b="0" dirty="0">
                <a:solidFill>
                  <a:srgbClr val="333333"/>
                </a:solidFill>
                <a:effectLst/>
              </a:rPr>
              <a:t>@FunctionalInterface annotation is used to represent functional interfaces.</a:t>
            </a:r>
          </a:p>
          <a:p>
            <a:pPr marL="0" indent="0" algn="l">
              <a:buNone/>
            </a:pPr>
            <a:endParaRPr lang="en-IN" sz="2200" b="0" dirty="0">
              <a:solidFill>
                <a:srgbClr val="333333"/>
              </a:solidFill>
              <a:effectLst/>
            </a:endParaRPr>
          </a:p>
          <a:p>
            <a:pPr marL="0" indent="0" algn="l">
              <a:buNone/>
            </a:pPr>
            <a:endParaRPr lang="en-IN" sz="22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endParaRPr lang="en-IN" sz="22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IN" sz="2200" dirty="0">
                <a:solidFill>
                  <a:srgbClr val="333333"/>
                </a:solidFill>
              </a:rPr>
              <a:t>I</a:t>
            </a:r>
            <a:r>
              <a:rPr lang="en-IN" sz="2200" b="0" dirty="0">
                <a:solidFill>
                  <a:srgbClr val="333333"/>
                </a:solidFill>
                <a:effectLst/>
              </a:rPr>
              <a:t>t is not compulsory to write functional interface using this annotation. </a:t>
            </a:r>
          </a:p>
          <a:p>
            <a:pPr marL="0" indent="0" algn="l">
              <a:buNone/>
            </a:pPr>
            <a:endParaRPr lang="en-IN" sz="2200" dirty="0">
              <a:solidFill>
                <a:srgbClr val="333333"/>
              </a:solidFill>
            </a:endParaRPr>
          </a:p>
          <a:p>
            <a:pPr marL="0" indent="0" algn="l">
              <a:buNone/>
            </a:pPr>
            <a:r>
              <a:rPr lang="en-IN" sz="2200" b="0" dirty="0">
                <a:solidFill>
                  <a:srgbClr val="333333"/>
                </a:solidFill>
                <a:effectLst/>
              </a:rPr>
              <a:t>But if we are using @FunctionalInterface annotation then interface should contain only one abstract method. If we try to write more than one abstract method, compiler will show the error.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830B2-533D-F0A3-28A4-860F8C736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71" y="1934520"/>
            <a:ext cx="4292600" cy="85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E2CC0-CEF7-05F8-9253-0639185D5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00" y="1934520"/>
            <a:ext cx="42926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C5AAA-098F-14F0-F2E1-2456C416D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67" y="289367"/>
            <a:ext cx="11667281" cy="636607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Predicate&lt;</a:t>
            </a:r>
            <a:r>
              <a:rPr lang="en-IN" b="1" dirty="0">
                <a:solidFill>
                  <a:srgbClr val="FF0000"/>
                </a:solidFill>
                <a:effectLst/>
              </a:rPr>
              <a:t>T</a:t>
            </a:r>
            <a:r>
              <a:rPr lang="en-IN" b="1" dirty="0">
                <a:solidFill>
                  <a:srgbClr val="FF0000"/>
                </a:solidFill>
              </a:rPr>
              <a:t>&gt;:</a:t>
            </a:r>
          </a:p>
          <a:p>
            <a:pPr marL="0" indent="0">
              <a:buNone/>
            </a:pPr>
            <a:r>
              <a:rPr lang="en-IN" sz="2500" dirty="0"/>
              <a:t>	Represents a predicate (boolean-valued function) of one argument.</a:t>
            </a:r>
            <a:endParaRPr lang="en-IN" sz="1600" b="1" dirty="0">
              <a:solidFill>
                <a:srgbClr val="000080"/>
              </a:solidFill>
            </a:endParaRPr>
          </a:p>
          <a:p>
            <a:pPr marL="0" indent="0">
              <a:buNone/>
            </a:pPr>
            <a:r>
              <a:rPr lang="en-IN" sz="2200" b="1" dirty="0">
                <a:solidFill>
                  <a:srgbClr val="000080"/>
                </a:solidFill>
                <a:effectLst/>
              </a:rPr>
              <a:t>	boolean </a:t>
            </a:r>
            <a:r>
              <a:rPr lang="en-IN" sz="2200" dirty="0"/>
              <a:t>test(</a:t>
            </a:r>
            <a:r>
              <a:rPr lang="en-IN" sz="2200" dirty="0">
                <a:solidFill>
                  <a:srgbClr val="20999D"/>
                </a:solidFill>
                <a:effectLst/>
              </a:rPr>
              <a:t>T </a:t>
            </a:r>
            <a:r>
              <a:rPr lang="en-IN" sz="2200" dirty="0"/>
              <a:t>t);</a:t>
            </a:r>
          </a:p>
          <a:p>
            <a:pPr marL="0" indent="0">
              <a:buNone/>
            </a:pPr>
            <a:r>
              <a:rPr lang="en-IN" sz="2200" dirty="0"/>
              <a:t>		Evaluates this predicate on the given argument.</a:t>
            </a:r>
          </a:p>
          <a:p>
            <a:pPr marL="0" indent="0">
              <a:buNone/>
            </a:pPr>
            <a:r>
              <a:rPr lang="en-IN" sz="2200" dirty="0"/>
              <a:t>		Returns:</a:t>
            </a:r>
          </a:p>
          <a:p>
            <a:pPr marL="0" indent="0">
              <a:buNone/>
            </a:pPr>
            <a:r>
              <a:rPr lang="en-IN" sz="2200" dirty="0"/>
              <a:t>			true if the input argument matches the predicate, otherwise false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>
                <a:solidFill>
                  <a:srgbClr val="00B050"/>
                </a:solidFill>
              </a:rPr>
              <a:t>	When To Use: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50"/>
                </a:solidFill>
              </a:rPr>
              <a:t>	     </a:t>
            </a:r>
            <a:r>
              <a:rPr lang="en-IN" sz="2200" b="1" dirty="0">
                <a:solidFill>
                  <a:srgbClr val="C00000"/>
                </a:solidFill>
              </a:rPr>
              <a:t>When we want to evaluate a boolean expression which takes an argument of type T</a:t>
            </a:r>
          </a:p>
        </p:txBody>
      </p:sp>
    </p:spTree>
    <p:extLst>
      <p:ext uri="{BB962C8B-B14F-4D97-AF65-F5344CB8AC3E}">
        <p14:creationId xmlns:p14="http://schemas.microsoft.com/office/powerpoint/2010/main" val="381816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C9AFA-AE91-A415-CD69-ED829DC0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7" y="370390"/>
            <a:ext cx="11609407" cy="6308202"/>
          </a:xfrm>
        </p:spPr>
        <p:txBody>
          <a:bodyPr/>
          <a:lstStyle/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Consumer&lt;T&gt; :</a:t>
            </a:r>
          </a:p>
          <a:p>
            <a:pPr marL="457200" lvl="1" indent="0">
              <a:buNone/>
            </a:pPr>
            <a:r>
              <a:rPr lang="en-US" dirty="0"/>
              <a:t>Represents an operation that accepts a single input argument and returns no result. </a:t>
            </a:r>
          </a:p>
          <a:p>
            <a:pPr marL="457200" lvl="1" indent="0">
              <a:buNone/>
            </a:pPr>
            <a:endParaRPr lang="en-IN" b="1" dirty="0">
              <a:solidFill>
                <a:srgbClr val="000080"/>
              </a:solidFill>
              <a:effectLst/>
            </a:endParaRPr>
          </a:p>
          <a:p>
            <a:pPr marL="457200" lvl="1" indent="0">
              <a:buNone/>
            </a:pPr>
            <a:r>
              <a:rPr lang="en-IN" b="1" dirty="0">
                <a:solidFill>
                  <a:srgbClr val="000080"/>
                </a:solidFill>
                <a:effectLst/>
              </a:rPr>
              <a:t>void </a:t>
            </a:r>
            <a:r>
              <a:rPr lang="en-IN" dirty="0"/>
              <a:t>accept(</a:t>
            </a:r>
            <a:r>
              <a:rPr lang="en-IN" dirty="0">
                <a:solidFill>
                  <a:srgbClr val="20999D"/>
                </a:solidFill>
                <a:effectLst/>
              </a:rPr>
              <a:t>T </a:t>
            </a:r>
            <a:r>
              <a:rPr lang="en-IN" dirty="0"/>
              <a:t>t);</a:t>
            </a:r>
          </a:p>
          <a:p>
            <a:pPr marL="457200" lvl="1" indent="0">
              <a:buNone/>
            </a:pPr>
            <a:r>
              <a:rPr lang="en-IN" dirty="0"/>
              <a:t>	Performs this operation on the given argument.</a:t>
            </a:r>
          </a:p>
          <a:p>
            <a:pPr marL="457200" lvl="1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      When To Use: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00B050"/>
                </a:solidFill>
              </a:rPr>
              <a:t>	</a:t>
            </a:r>
            <a:r>
              <a:rPr lang="en-IN" sz="2400" b="1" dirty="0">
                <a:solidFill>
                  <a:srgbClr val="C00000"/>
                </a:solidFill>
              </a:rPr>
              <a:t>When we want to perform some operations on an object.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12B05-9FFC-FCE7-5A72-A11DD5034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493" y="254642"/>
            <a:ext cx="11771453" cy="645867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Function&lt;</a:t>
            </a:r>
            <a:r>
              <a:rPr lang="en-IN" b="1" dirty="0">
                <a:solidFill>
                  <a:srgbClr val="FF0000"/>
                </a:solidFill>
                <a:effectLst/>
              </a:rPr>
              <a:t>T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  <a:effectLst/>
              </a:rPr>
              <a:t>R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  <a:r>
              <a:rPr lang="en-IN" sz="2800" b="1" dirty="0">
                <a:solidFill>
                  <a:srgbClr val="FF0000"/>
                </a:solidFill>
              </a:rPr>
              <a:t>  :</a:t>
            </a:r>
          </a:p>
          <a:p>
            <a:pPr marL="0" indent="0">
              <a:buNone/>
            </a:pPr>
            <a:r>
              <a:rPr lang="en-IN" sz="2200" b="1" dirty="0"/>
              <a:t>	Represents a function that accepts one argument and produces a result.</a:t>
            </a:r>
          </a:p>
          <a:p>
            <a:pPr marL="0" indent="0">
              <a:buNone/>
            </a:pPr>
            <a:r>
              <a:rPr lang="en-IN" sz="2200" b="1" dirty="0"/>
              <a:t>	&lt;T&gt; – the type of the input to the function</a:t>
            </a:r>
          </a:p>
          <a:p>
            <a:pPr marL="0" indent="0">
              <a:buNone/>
            </a:pPr>
            <a:r>
              <a:rPr lang="en-IN" sz="2200" b="1" dirty="0"/>
              <a:t>	&lt;R&gt; – the type of the result of the function</a:t>
            </a:r>
          </a:p>
          <a:p>
            <a:pPr marL="0" indent="0">
              <a:buNone/>
            </a:pP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r>
              <a:rPr lang="en-IN" dirty="0">
                <a:solidFill>
                  <a:srgbClr val="20999D"/>
                </a:solidFill>
                <a:effectLst/>
              </a:rPr>
              <a:t>R </a:t>
            </a:r>
            <a:r>
              <a:rPr lang="en-IN" dirty="0"/>
              <a:t>apply(</a:t>
            </a:r>
            <a:r>
              <a:rPr lang="en-IN" dirty="0">
                <a:solidFill>
                  <a:srgbClr val="20999D"/>
                </a:solidFill>
                <a:effectLst/>
              </a:rPr>
              <a:t>T </a:t>
            </a:r>
            <a:r>
              <a:rPr lang="en-IN" dirty="0"/>
              <a:t>t);</a:t>
            </a:r>
          </a:p>
          <a:p>
            <a:pPr marL="0" indent="0">
              <a:buNone/>
            </a:pPr>
            <a:r>
              <a:rPr lang="en-IN" sz="2200" dirty="0"/>
              <a:t>		Applies this function to the given argument.</a:t>
            </a:r>
            <a:br>
              <a:rPr lang="en-IN" sz="2200" dirty="0"/>
            </a:br>
            <a:endParaRPr lang="en-IN" sz="22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800" b="1" dirty="0">
                <a:solidFill>
                  <a:srgbClr val="00B050"/>
                </a:solidFill>
              </a:rPr>
              <a:t>	When To Use: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B050"/>
                </a:solidFill>
              </a:rPr>
              <a:t>		</a:t>
            </a:r>
            <a:r>
              <a:rPr lang="en-IN" sz="2200" b="1" dirty="0">
                <a:solidFill>
                  <a:srgbClr val="C00000"/>
                </a:solidFill>
              </a:rPr>
              <a:t>When we want to extract a data from existing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EE6B9-5A61-B168-C80F-2A46AE6D8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506" y="242888"/>
            <a:ext cx="949581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91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CF5C-7E53-3C9D-FF9C-5EEBC65F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8" y="277792"/>
            <a:ext cx="11690430" cy="6331352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Supplier&lt;</a:t>
            </a:r>
            <a:r>
              <a:rPr lang="en-IN" b="1" dirty="0">
                <a:solidFill>
                  <a:srgbClr val="FF0000"/>
                </a:solidFill>
                <a:effectLst/>
              </a:rPr>
              <a:t>T</a:t>
            </a:r>
            <a:r>
              <a:rPr lang="en-IN" b="1" dirty="0">
                <a:solidFill>
                  <a:srgbClr val="FF0000"/>
                </a:solidFill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sz="2400" b="1" dirty="0"/>
              <a:t>	Represents a supplier of results.</a:t>
            </a:r>
          </a:p>
          <a:p>
            <a:pPr marL="0" indent="0">
              <a:buNone/>
            </a:pPr>
            <a:r>
              <a:rPr lang="en-IN" sz="2400" b="1" dirty="0"/>
              <a:t>	</a:t>
            </a:r>
            <a:r>
              <a:rPr lang="en-IN" sz="1600" dirty="0">
                <a:solidFill>
                  <a:srgbClr val="20999D"/>
                </a:solidFill>
                <a:effectLst/>
              </a:rPr>
              <a:t>T </a:t>
            </a:r>
            <a:r>
              <a:rPr lang="en-IN" sz="1600" dirty="0"/>
              <a:t>get();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800" b="1" dirty="0">
                <a:solidFill>
                  <a:srgbClr val="00B050"/>
                </a:solidFill>
              </a:rPr>
              <a:t>When To Use:</a:t>
            </a:r>
          </a:p>
          <a:p>
            <a:pPr marL="0" indent="0">
              <a:buNone/>
            </a:pPr>
            <a:r>
              <a:rPr lang="en-IN" sz="1600" b="1" dirty="0">
                <a:solidFill>
                  <a:srgbClr val="00B050"/>
                </a:solidFill>
              </a:rPr>
              <a:t>		</a:t>
            </a:r>
            <a:r>
              <a:rPr lang="en-IN" sz="1600" b="1" dirty="0">
                <a:solidFill>
                  <a:srgbClr val="C00000"/>
                </a:solidFill>
              </a:rPr>
              <a:t>When we want to create a new object.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F7BE1E-A161-5292-739B-66264E02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26" y="2526135"/>
            <a:ext cx="9332691" cy="42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02D09-C0A2-0859-8709-12BC0D370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195" y="185194"/>
            <a:ext cx="11759878" cy="6481823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BiPredicate&lt;</a:t>
            </a:r>
            <a:r>
              <a:rPr lang="en-IN" b="1" dirty="0">
                <a:solidFill>
                  <a:srgbClr val="FF0000"/>
                </a:solidFill>
                <a:effectLst/>
              </a:rPr>
              <a:t>T</a:t>
            </a:r>
            <a:r>
              <a:rPr lang="en-IN" b="1" dirty="0">
                <a:solidFill>
                  <a:srgbClr val="FF0000"/>
                </a:solidFill>
              </a:rPr>
              <a:t>, </a:t>
            </a:r>
            <a:r>
              <a:rPr lang="en-IN" b="1" dirty="0">
                <a:solidFill>
                  <a:srgbClr val="FF0000"/>
                </a:solidFill>
                <a:effectLst/>
              </a:rPr>
              <a:t>U</a:t>
            </a:r>
            <a:r>
              <a:rPr lang="en-IN" b="1" dirty="0">
                <a:solidFill>
                  <a:srgbClr val="FF0000"/>
                </a:solidFill>
              </a:rPr>
              <a:t>&gt; :</a:t>
            </a:r>
          </a:p>
          <a:p>
            <a:pPr marL="0" indent="0">
              <a:buNone/>
            </a:pPr>
            <a:r>
              <a:rPr lang="en-IN" sz="2000" dirty="0"/>
              <a:t>	Represents a predicate (boolean-valued function) of two arguments. </a:t>
            </a:r>
          </a:p>
          <a:p>
            <a:pPr marL="0" indent="0">
              <a:buNone/>
            </a:pPr>
            <a:r>
              <a:rPr lang="en-US" sz="2000" dirty="0"/>
              <a:t>	&lt;T,U&gt; –type of argument to the predicate</a:t>
            </a:r>
          </a:p>
          <a:p>
            <a:pPr marL="0" indent="0">
              <a:buNone/>
            </a:pPr>
            <a:r>
              <a:rPr lang="en-IN" sz="2000" dirty="0">
                <a:effectLst/>
              </a:rPr>
              <a:t>	</a:t>
            </a:r>
            <a:r>
              <a:rPr lang="en-IN" sz="2000" dirty="0">
                <a:solidFill>
                  <a:srgbClr val="00B050"/>
                </a:solidFill>
                <a:effectLst/>
              </a:rPr>
              <a:t>boolean </a:t>
            </a:r>
            <a:r>
              <a:rPr lang="en-IN" sz="2000" dirty="0">
                <a:solidFill>
                  <a:srgbClr val="00B050"/>
                </a:solidFill>
              </a:rPr>
              <a:t>test(</a:t>
            </a:r>
            <a:r>
              <a:rPr lang="en-IN" sz="2000" dirty="0">
                <a:solidFill>
                  <a:srgbClr val="00B050"/>
                </a:solidFill>
                <a:effectLst/>
              </a:rPr>
              <a:t>T </a:t>
            </a:r>
            <a:r>
              <a:rPr lang="en-IN" sz="2000" dirty="0">
                <a:solidFill>
                  <a:srgbClr val="00B050"/>
                </a:solidFill>
              </a:rPr>
              <a:t>t, </a:t>
            </a:r>
            <a:r>
              <a:rPr lang="en-IN" sz="2000" dirty="0">
                <a:solidFill>
                  <a:srgbClr val="00B050"/>
                </a:solidFill>
                <a:effectLst/>
              </a:rPr>
              <a:t>U </a:t>
            </a:r>
            <a:r>
              <a:rPr lang="en-IN" sz="2000" dirty="0">
                <a:solidFill>
                  <a:srgbClr val="00B050"/>
                </a:solidFill>
              </a:rPr>
              <a:t>u);</a:t>
            </a:r>
            <a:br>
              <a:rPr lang="en-IN" sz="2000" dirty="0"/>
            </a:br>
            <a:r>
              <a:rPr lang="en-IN" sz="2000" dirty="0"/>
              <a:t>		Evaluates this predicate on the given arguments.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BC4C1A-2DB6-B8C1-D145-B7C4D94A3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67" y="2322220"/>
            <a:ext cx="7772400" cy="38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210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1604</TotalTime>
  <Words>513</Words>
  <Application>Microsoft Macintosh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Java 8 Functional Interfaces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Catch Blocks In Java</dc:title>
  <dc:creator>Dheeraj Chowdary</dc:creator>
  <cp:lastModifiedBy>Dheeraj Chowdary</cp:lastModifiedBy>
  <cp:revision>121</cp:revision>
  <dcterms:created xsi:type="dcterms:W3CDTF">2022-09-30T08:40:22Z</dcterms:created>
  <dcterms:modified xsi:type="dcterms:W3CDTF">2023-02-17T11:17:14Z</dcterms:modified>
</cp:coreProperties>
</file>