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641" y="1376362"/>
            <a:ext cx="9984239" cy="26012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+mn-lt"/>
              </a:rPr>
              <a:t>Java 8</a:t>
            </a:r>
            <a:br>
              <a:rPr lang="en-IN" sz="3500" b="1" dirty="0">
                <a:solidFill>
                  <a:srgbClr val="002060"/>
                </a:solidFill>
              </a:rPr>
            </a:br>
            <a:br>
              <a:rPr lang="en-IN" sz="3500" b="1" dirty="0">
                <a:solidFill>
                  <a:srgbClr val="002060"/>
                </a:solidFill>
              </a:rPr>
            </a:br>
            <a:r>
              <a:rPr lang="en-IN" sz="3200" b="1" dirty="0"/>
              <a:t> </a:t>
            </a:r>
            <a:r>
              <a:rPr lang="en-IN" sz="3200" b="1" dirty="0">
                <a:solidFill>
                  <a:srgbClr val="002060"/>
                </a:solidFill>
                <a:latin typeface="+mn-lt"/>
              </a:rPr>
              <a:t>L</a:t>
            </a:r>
            <a:r>
              <a:rPr lang="en-IN" sz="3200" b="1" i="0" dirty="0">
                <a:solidFill>
                  <a:srgbClr val="002060"/>
                </a:solidFill>
                <a:effectLst/>
                <a:latin typeface="+mn-lt"/>
              </a:rPr>
              <a:t>ambda Expressions</a:t>
            </a:r>
            <a:endParaRPr lang="en-IN" sz="3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5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22F-64BD-87D1-7FA6-44038B21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9" y="365125"/>
            <a:ext cx="10937111" cy="779711"/>
          </a:xfrm>
        </p:spPr>
        <p:txBody>
          <a:bodyPr>
            <a:normAutofit/>
          </a:bodyPr>
          <a:lstStyle/>
          <a:p>
            <a:r>
              <a:rPr lang="en-IN" sz="2800" b="1" i="0">
                <a:solidFill>
                  <a:srgbClr val="FF0000"/>
                </a:solidFill>
                <a:effectLst/>
                <a:latin typeface="+mn-lt"/>
              </a:rPr>
              <a:t>What is Lambda Expressions?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B398-5AFA-6CE6-13BC-FD02CB71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1331089"/>
            <a:ext cx="10937111" cy="4845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>
                <a:solidFill>
                  <a:srgbClr val="333333"/>
                </a:solidFill>
                <a:effectLst/>
              </a:rPr>
              <a:t>Lambda Expressions are </a:t>
            </a:r>
            <a:r>
              <a:rPr lang="en-IN" sz="2400" b="0" i="0">
                <a:solidFill>
                  <a:srgbClr val="00B050"/>
                </a:solidFill>
                <a:effectLst/>
              </a:rPr>
              <a:t>methods without names</a:t>
            </a:r>
            <a:r>
              <a:rPr lang="en-IN" sz="2400" b="0" i="0">
                <a:solidFill>
                  <a:srgbClr val="333333"/>
                </a:solidFill>
                <a:effectLst/>
              </a:rPr>
              <a:t>. i.e., anonymous functions.</a:t>
            </a:r>
          </a:p>
          <a:p>
            <a:pPr marL="0" indent="0">
              <a:buNone/>
            </a:pPr>
            <a:r>
              <a:rPr lang="en-IN" sz="2400" b="0" i="0">
                <a:solidFill>
                  <a:srgbClr val="333333"/>
                </a:solidFill>
                <a:effectLst/>
              </a:rPr>
              <a:t>Like methods, they can have</a:t>
            </a:r>
            <a:r>
              <a:rPr lang="en-IN" sz="2400">
                <a:solidFill>
                  <a:srgbClr val="333333"/>
                </a:solidFill>
              </a:rPr>
              <a:t> </a:t>
            </a:r>
            <a:r>
              <a:rPr lang="en-IN" sz="2400">
                <a:solidFill>
                  <a:srgbClr val="FFC000"/>
                </a:solidFill>
              </a:rPr>
              <a:t>P</a:t>
            </a:r>
            <a:r>
              <a:rPr lang="en-IN" sz="2400" b="0" i="0">
                <a:solidFill>
                  <a:srgbClr val="FFC000"/>
                </a:solidFill>
                <a:effectLst/>
              </a:rPr>
              <a:t>arameters</a:t>
            </a:r>
            <a:r>
              <a:rPr lang="en-IN" sz="2400" b="0" i="0">
                <a:solidFill>
                  <a:srgbClr val="333333"/>
                </a:solidFill>
                <a:effectLst/>
              </a:rPr>
              <a:t> ,</a:t>
            </a:r>
            <a:r>
              <a:rPr lang="en-IN" sz="2400">
                <a:solidFill>
                  <a:srgbClr val="92D050"/>
                </a:solidFill>
              </a:rPr>
              <a:t>B</a:t>
            </a:r>
            <a:r>
              <a:rPr lang="en-IN" sz="2400" b="0" i="0">
                <a:solidFill>
                  <a:srgbClr val="92D050"/>
                </a:solidFill>
                <a:effectLst/>
              </a:rPr>
              <a:t>ody</a:t>
            </a:r>
            <a:r>
              <a:rPr lang="en-IN" sz="2400" b="0" i="0">
                <a:solidFill>
                  <a:srgbClr val="333333"/>
                </a:solidFill>
                <a:effectLst/>
              </a:rPr>
              <a:t> ,</a:t>
            </a:r>
            <a:r>
              <a:rPr lang="en-IN" sz="2400">
                <a:solidFill>
                  <a:srgbClr val="00B0F0"/>
                </a:solidFill>
              </a:rPr>
              <a:t>R</a:t>
            </a:r>
            <a:r>
              <a:rPr lang="en-IN" sz="2400" b="0" i="0">
                <a:solidFill>
                  <a:srgbClr val="00B0F0"/>
                </a:solidFill>
                <a:effectLst/>
              </a:rPr>
              <a:t>eturn type</a:t>
            </a:r>
            <a:r>
              <a:rPr lang="en-IN" sz="2400" b="0" i="0">
                <a:solidFill>
                  <a:srgbClr val="333333"/>
                </a:solidFill>
                <a:effectLst/>
              </a:rPr>
              <a:t> </a:t>
            </a:r>
            <a:r>
              <a:rPr lang="en-IN" sz="2400" b="0" i="0">
                <a:solidFill>
                  <a:srgbClr val="002060"/>
                </a:solidFill>
                <a:effectLst/>
              </a:rPr>
              <a:t>and </a:t>
            </a:r>
            <a:r>
              <a:rPr lang="en-IN" sz="2400" b="0" i="0">
                <a:solidFill>
                  <a:srgbClr val="7030A0"/>
                </a:solidFill>
                <a:effectLst/>
              </a:rPr>
              <a:t>Possible list of exceptions</a:t>
            </a:r>
            <a:r>
              <a:rPr lang="en-IN" sz="2400" b="0" i="0">
                <a:solidFill>
                  <a:srgbClr val="333333"/>
                </a:solidFill>
                <a:effectLst/>
              </a:rPr>
              <a:t> that can be thrown.</a:t>
            </a:r>
          </a:p>
          <a:p>
            <a:pPr marL="0" indent="0">
              <a:buNone/>
            </a:pPr>
            <a:r>
              <a:rPr lang="en-IN" sz="2400">
                <a:solidFill>
                  <a:srgbClr val="333333"/>
                </a:solidFill>
              </a:rPr>
              <a:t>U</a:t>
            </a:r>
            <a:r>
              <a:rPr lang="en-IN" sz="2400" b="0" i="0">
                <a:solidFill>
                  <a:srgbClr val="333333"/>
                </a:solidFill>
                <a:effectLst/>
              </a:rPr>
              <a:t>nlike methods, they won’t have  </a:t>
            </a:r>
            <a:r>
              <a:rPr lang="en-IN" sz="2400" b="0" i="0">
                <a:solidFill>
                  <a:srgbClr val="C00000"/>
                </a:solidFill>
                <a:effectLst/>
              </a:rPr>
              <a:t>names</a:t>
            </a:r>
            <a:r>
              <a:rPr lang="en-IN" sz="2400" b="0" i="0">
                <a:solidFill>
                  <a:srgbClr val="333333"/>
                </a:solidFill>
                <a:effectLst/>
              </a:rPr>
              <a:t> and they are not associated with any class.</a:t>
            </a:r>
          </a:p>
          <a:p>
            <a:pPr marL="0" indent="0">
              <a:buNone/>
            </a:pPr>
            <a:endParaRPr lang="en-IN" sz="240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IN"/>
              <a:t>	</a:t>
            </a:r>
            <a:r>
              <a:rPr lang="en-IN" b="1">
                <a:solidFill>
                  <a:srgbClr val="002060"/>
                </a:solidFill>
              </a:rPr>
              <a:t>(Parameters) -&gt; Expression ;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>
                <a:solidFill>
                  <a:srgbClr val="7030A0"/>
                </a:solidFill>
              </a:rPr>
              <a:t>Or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en-IN" b="1">
                <a:solidFill>
                  <a:srgbClr val="002060"/>
                </a:solidFill>
              </a:rPr>
              <a:t>(Parameters) -&gt; { Statements };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02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11BE-A0D5-03DA-2839-80FD8467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365125"/>
            <a:ext cx="10717192" cy="74604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Why Lambda Expressions?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3547-B17C-46A1-1558-337EDF92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08" y="1111170"/>
            <a:ext cx="11215868" cy="5474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Lambda expression(s) is used to provide the </a:t>
            </a:r>
            <a:r>
              <a:rPr lang="en-IN" sz="2400" b="0" i="0" dirty="0">
                <a:solidFill>
                  <a:srgbClr val="00B050"/>
                </a:solidFill>
                <a:effectLst/>
              </a:rPr>
              <a:t>implementation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for  </a:t>
            </a:r>
            <a:r>
              <a:rPr lang="en-IN" sz="2400" b="0" i="0" dirty="0">
                <a:solidFill>
                  <a:srgbClr val="C00000"/>
                </a:solidFill>
                <a:effectLst/>
              </a:rPr>
              <a:t>functional interface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Functional interface is an interface which has </a:t>
            </a:r>
            <a:r>
              <a:rPr lang="en-IN" sz="2400" b="0" i="0" dirty="0">
                <a:solidFill>
                  <a:srgbClr val="0070C0"/>
                </a:solidFill>
                <a:effectLst/>
              </a:rPr>
              <a:t>only one abstract 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method and can have any number of default methods.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IN" sz="2400" b="1" i="0" dirty="0">
                <a:solidFill>
                  <a:srgbClr val="333333"/>
                </a:solidFill>
                <a:effectLst/>
              </a:rPr>
              <a:t>EX: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IN" sz="2400" b="1" i="1" dirty="0">
                <a:solidFill>
                  <a:srgbClr val="002060"/>
                </a:solidFill>
                <a:effectLst/>
              </a:rPr>
              <a:t>Comparator</a:t>
            </a:r>
            <a:r>
              <a:rPr lang="en-IN" sz="2400" b="1" i="0" dirty="0">
                <a:solidFill>
                  <a:srgbClr val="333333"/>
                </a:solidFill>
                <a:effectLst/>
              </a:rPr>
              <a:t>, </a:t>
            </a:r>
            <a:r>
              <a:rPr lang="en-IN" sz="2400" b="1" i="1" dirty="0">
                <a:solidFill>
                  <a:srgbClr val="7030A0"/>
                </a:solidFill>
                <a:effectLst/>
              </a:rPr>
              <a:t>Runnable</a:t>
            </a:r>
            <a:r>
              <a:rPr lang="en-IN" sz="2400" b="1" i="0" dirty="0">
                <a:solidFill>
                  <a:srgbClr val="333333"/>
                </a:solidFill>
                <a:effectLst/>
              </a:rPr>
              <a:t> And </a:t>
            </a:r>
            <a:r>
              <a:rPr lang="en-IN" sz="2400" b="1" i="1" dirty="0">
                <a:solidFill>
                  <a:srgbClr val="002060"/>
                </a:solidFill>
                <a:effectLst/>
              </a:rPr>
              <a:t>ActionListener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EFC37-48C4-9CFE-5239-FA42AA4DFBB8}"/>
              </a:ext>
            </a:extLst>
          </p:cNvPr>
          <p:cNvSpPr txBox="1"/>
          <p:nvPr/>
        </p:nvSpPr>
        <p:spPr>
          <a:xfrm>
            <a:off x="798651" y="3831217"/>
            <a:ext cx="26737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int compare(T o1, T o2);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5BFFAF-90DB-000C-52DF-A063D6C47678}"/>
              </a:ext>
            </a:extLst>
          </p:cNvPr>
          <p:cNvCxnSpPr/>
          <p:nvPr/>
        </p:nvCxnSpPr>
        <p:spPr>
          <a:xfrm>
            <a:off x="2372810" y="3229337"/>
            <a:ext cx="0" cy="567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503B74-AFE9-1A2E-6E4B-74E3AC8A4211}"/>
              </a:ext>
            </a:extLst>
          </p:cNvPr>
          <p:cNvSpPr txBox="1"/>
          <p:nvPr/>
        </p:nvSpPr>
        <p:spPr>
          <a:xfrm>
            <a:off x="3173391" y="4504481"/>
            <a:ext cx="303063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public</a:t>
            </a:r>
            <a:r>
              <a:rPr lang="en-IN" b="1" i="0" dirty="0">
                <a:solidFill>
                  <a:srgbClr val="333333"/>
                </a:solidFill>
                <a:effectLst/>
              </a:rPr>
              <a:t> </a:t>
            </a:r>
            <a:r>
              <a:rPr lang="en-IN" b="1" dirty="0"/>
              <a:t>abstract</a:t>
            </a:r>
            <a:r>
              <a:rPr lang="en-IN" b="1" i="0" dirty="0">
                <a:solidFill>
                  <a:srgbClr val="333333"/>
                </a:solidFill>
                <a:effectLst/>
              </a:rPr>
              <a:t> </a:t>
            </a:r>
            <a:r>
              <a:rPr lang="en-IN" b="1" dirty="0"/>
              <a:t>void</a:t>
            </a:r>
            <a:r>
              <a:rPr lang="en-IN" b="1" i="0" dirty="0">
                <a:solidFill>
                  <a:srgbClr val="333333"/>
                </a:solidFill>
                <a:effectLst/>
              </a:rPr>
              <a:t> </a:t>
            </a:r>
            <a:r>
              <a:rPr lang="en-IN" b="1" dirty="0"/>
              <a:t>run();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615BA-3110-FB4D-5F68-B87B5B76AF92}"/>
              </a:ext>
            </a:extLst>
          </p:cNvPr>
          <p:cNvSpPr txBox="1"/>
          <p:nvPr/>
        </p:nvSpPr>
        <p:spPr>
          <a:xfrm>
            <a:off x="6520404" y="4564281"/>
            <a:ext cx="467231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public</a:t>
            </a:r>
            <a:r>
              <a:rPr lang="en-IN" b="1" i="0" dirty="0">
                <a:solidFill>
                  <a:srgbClr val="333333"/>
                </a:solidFill>
                <a:effectLst/>
              </a:rPr>
              <a:t> </a:t>
            </a:r>
            <a:r>
              <a:rPr lang="en-IN" b="1" dirty="0"/>
              <a:t>void</a:t>
            </a:r>
            <a:r>
              <a:rPr lang="en-IN" b="1" i="0" dirty="0">
                <a:solidFill>
                  <a:srgbClr val="333333"/>
                </a:solidFill>
                <a:effectLst/>
              </a:rPr>
              <a:t> </a:t>
            </a:r>
            <a:r>
              <a:rPr lang="en-IN" b="1" dirty="0"/>
              <a:t>actionPerformed(ActionEvent e);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ECA65F-2328-59F9-F143-A680461C5C07}"/>
              </a:ext>
            </a:extLst>
          </p:cNvPr>
          <p:cNvCxnSpPr>
            <a:cxnSpLocks/>
          </p:cNvCxnSpPr>
          <p:nvPr/>
        </p:nvCxnSpPr>
        <p:spPr>
          <a:xfrm>
            <a:off x="3772381" y="3229337"/>
            <a:ext cx="267184" cy="127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0EAAAD-9F56-4809-E326-2E9A5A12E24F}"/>
              </a:ext>
            </a:extLst>
          </p:cNvPr>
          <p:cNvCxnSpPr>
            <a:cxnSpLocks/>
          </p:cNvCxnSpPr>
          <p:nvPr/>
        </p:nvCxnSpPr>
        <p:spPr>
          <a:xfrm>
            <a:off x="6238749" y="3158924"/>
            <a:ext cx="1284795" cy="140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0A9D60-9981-7300-6394-85730ED4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271" y="740983"/>
            <a:ext cx="6910266" cy="61170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AFCB51-4213-9DB7-076E-F048DBFE5372}"/>
              </a:ext>
            </a:extLst>
          </p:cNvPr>
          <p:cNvSpPr txBox="1"/>
          <p:nvPr/>
        </p:nvSpPr>
        <p:spPr>
          <a:xfrm>
            <a:off x="221908" y="266734"/>
            <a:ext cx="9264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Before Java 8:</a:t>
            </a:r>
            <a:r>
              <a:rPr lang="en-IN" sz="2000" b="1" dirty="0">
                <a:solidFill>
                  <a:srgbClr val="FF0000"/>
                </a:solidFill>
              </a:rPr>
              <a:t>  </a:t>
            </a:r>
            <a:r>
              <a:rPr lang="en-IN" sz="2000" b="1" i="0" dirty="0">
                <a:solidFill>
                  <a:srgbClr val="FF0000"/>
                </a:solidFill>
                <a:effectLst/>
              </a:rPr>
              <a:t>Implementation of </a:t>
            </a:r>
            <a:r>
              <a:rPr lang="en-IN" sz="2000" b="1" i="1" dirty="0">
                <a:solidFill>
                  <a:srgbClr val="002060"/>
                </a:solidFill>
                <a:effectLst/>
              </a:rPr>
              <a:t>Comparator</a:t>
            </a:r>
            <a:r>
              <a:rPr lang="en-IN" sz="2000" b="1" i="0" dirty="0">
                <a:solidFill>
                  <a:srgbClr val="FF0000"/>
                </a:solidFill>
                <a:effectLst/>
              </a:rPr>
              <a:t> interface using anonymous inner class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BDE35E-D5B3-FFA5-6BD5-6FEE6F6E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86" y="792981"/>
            <a:ext cx="7772400" cy="5895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62A65D-F5A9-2715-88D3-AC1BBB695245}"/>
              </a:ext>
            </a:extLst>
          </p:cNvPr>
          <p:cNvSpPr txBox="1"/>
          <p:nvPr/>
        </p:nvSpPr>
        <p:spPr>
          <a:xfrm>
            <a:off x="451413" y="173622"/>
            <a:ext cx="10660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FF0000"/>
                </a:solidFill>
                <a:effectLst/>
              </a:rPr>
              <a:t>After Java 8 : Implementation of </a:t>
            </a:r>
            <a:r>
              <a:rPr lang="en-IN" sz="2400" b="1" i="1" dirty="0">
                <a:solidFill>
                  <a:srgbClr val="002060"/>
                </a:solidFill>
                <a:effectLst/>
              </a:rPr>
              <a:t>Comparator</a:t>
            </a:r>
            <a:r>
              <a:rPr lang="en-IN" sz="2400" b="1" i="0" dirty="0">
                <a:solidFill>
                  <a:srgbClr val="FF0000"/>
                </a:solidFill>
                <a:effectLst/>
              </a:rPr>
              <a:t> interface using lambda expressions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8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CD83-FF3A-9C0E-AAC1-C0DA0459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528"/>
          </a:xfrm>
        </p:spPr>
        <p:txBody>
          <a:bodyPr>
            <a:normAutofit fontScale="90000"/>
          </a:bodyPr>
          <a:lstStyle/>
          <a:p>
            <a:r>
              <a:rPr lang="en-IN" sz="2400" b="1" i="0" dirty="0">
                <a:solidFill>
                  <a:srgbClr val="FF0000"/>
                </a:solidFill>
                <a:effectLst/>
                <a:latin typeface="+mn-lt"/>
              </a:rPr>
              <a:t>Before Java 8 : Implementation of </a:t>
            </a:r>
            <a:r>
              <a:rPr lang="en-IN" sz="2400" b="1" i="1" dirty="0">
                <a:solidFill>
                  <a:srgbClr val="002060"/>
                </a:solidFill>
                <a:effectLst/>
                <a:latin typeface="+mn-lt"/>
              </a:rPr>
              <a:t>Runnable</a:t>
            </a:r>
            <a:r>
              <a:rPr lang="en-IN" sz="2400" b="1" i="0" dirty="0">
                <a:solidFill>
                  <a:srgbClr val="FF0000"/>
                </a:solidFill>
                <a:effectLst/>
                <a:latin typeface="+mn-lt"/>
              </a:rPr>
              <a:t> interface using anonymous inner class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50DD2-64B7-5C60-2FFC-88E12319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425" y="895407"/>
            <a:ext cx="9456514" cy="575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24D0-BAD7-66FE-2227-C136055A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402"/>
          </a:xfrm>
        </p:spPr>
        <p:txBody>
          <a:bodyPr>
            <a:noAutofit/>
          </a:bodyPr>
          <a:lstStyle/>
          <a:p>
            <a:r>
              <a:rPr lang="en-IN" sz="2400" b="1" i="0" dirty="0">
                <a:solidFill>
                  <a:srgbClr val="FF0000"/>
                </a:solidFill>
                <a:effectLst/>
                <a:latin typeface="+mn-lt"/>
              </a:rPr>
              <a:t>After Java 8 : Implementation of </a:t>
            </a:r>
            <a:r>
              <a:rPr lang="en-IN" sz="2400" b="1" i="1" dirty="0">
                <a:solidFill>
                  <a:srgbClr val="002060"/>
                </a:solidFill>
                <a:effectLst/>
                <a:latin typeface="+mn-lt"/>
              </a:rPr>
              <a:t>Runnable</a:t>
            </a:r>
            <a:r>
              <a:rPr lang="en-IN" sz="2400" b="1" i="0" dirty="0">
                <a:solidFill>
                  <a:srgbClr val="FF0000"/>
                </a:solidFill>
                <a:effectLst/>
                <a:latin typeface="+mn-lt"/>
              </a:rPr>
              <a:t> interface using lambda expressions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375D06-C04C-6612-12BD-67E4EFF2B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78" y="1193967"/>
            <a:ext cx="10515600" cy="42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3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3406-7451-B923-493D-F978EFD4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i="0" dirty="0">
                <a:solidFill>
                  <a:srgbClr val="FF0000"/>
                </a:solidFill>
                <a:effectLst/>
                <a:latin typeface="+mn-lt"/>
              </a:rPr>
              <a:t>Benefits Of Lambda Expressions</a:t>
            </a:r>
            <a:endParaRPr lang="en-US" sz="3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89B2-2A2D-E03F-DC9B-95AC1431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500" b="0" i="0" dirty="0">
                <a:solidFill>
                  <a:srgbClr val="333333"/>
                </a:solidFill>
                <a:effectLst/>
              </a:rPr>
              <a:t>Lambda expressions allows to write more clear, concise and flexible code.</a:t>
            </a:r>
          </a:p>
          <a:p>
            <a:pPr marL="0" indent="0" algn="l">
              <a:buNone/>
            </a:pPr>
            <a:r>
              <a:rPr lang="en-IN" sz="2500" b="0" i="0" dirty="0">
                <a:solidFill>
                  <a:srgbClr val="333333"/>
                </a:solidFill>
                <a:effectLst/>
              </a:rPr>
              <a:t>Lambda </a:t>
            </a:r>
            <a:r>
              <a:rPr lang="en-IN" sz="2500" i="0" dirty="0">
                <a:solidFill>
                  <a:srgbClr val="333333"/>
                </a:solidFill>
                <a:effectLst/>
              </a:rPr>
              <a:t>expressions</a:t>
            </a:r>
            <a:r>
              <a:rPr lang="en-IN" sz="2500" b="0" i="0" dirty="0">
                <a:solidFill>
                  <a:srgbClr val="333333"/>
                </a:solidFill>
                <a:effectLst/>
              </a:rPr>
              <a:t> removes verbosity and repetition of code.</a:t>
            </a:r>
          </a:p>
        </p:txBody>
      </p:sp>
    </p:spTree>
    <p:extLst>
      <p:ext uri="{BB962C8B-B14F-4D97-AF65-F5344CB8AC3E}">
        <p14:creationId xmlns:p14="http://schemas.microsoft.com/office/powerpoint/2010/main" val="343251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10E8-2080-496A-E0B9-5913793F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057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n-lt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31A2-FBFE-4BDE-2766-C8B58ADAC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05473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227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Java 8   Lambda Expressions</vt:lpstr>
      <vt:lpstr>What is Lambda Expressions?</vt:lpstr>
      <vt:lpstr>Why Lambda Expressions?</vt:lpstr>
      <vt:lpstr>PowerPoint Presentation</vt:lpstr>
      <vt:lpstr>PowerPoint Presentation</vt:lpstr>
      <vt:lpstr>Before Java 8 : Implementation of Runnable interface using anonymous inner class</vt:lpstr>
      <vt:lpstr>After Java 8 : Implementation of Runnable interface using lambda expressions</vt:lpstr>
      <vt:lpstr>Benefits Of Lambda Expressions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74</cp:revision>
  <dcterms:created xsi:type="dcterms:W3CDTF">2022-09-30T08:40:22Z</dcterms:created>
  <dcterms:modified xsi:type="dcterms:W3CDTF">2023-01-25T16:23:03Z</dcterms:modified>
</cp:coreProperties>
</file>