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sldIdLst>
    <p:sldId id="256" r:id="rId2"/>
    <p:sldId id="265" r:id="rId3"/>
    <p:sldId id="266" r:id="rId4"/>
    <p:sldId id="267" r:id="rId5"/>
    <p:sldId id="268" r:id="rId6"/>
    <p:sldId id="269" r:id="rId7"/>
    <p:sldId id="257"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1T07:26:29.850"/>
    </inkml:context>
    <inkml:brush xml:id="br0">
      <inkml:brushProperty name="width" value="0.025" units="cm"/>
      <inkml:brushProperty name="height" value="0.025" units="cm"/>
      <inkml:brushProperty name="color" value="#E71224"/>
    </inkml:brush>
  </inkml:definitions>
  <inkml:trace contextRef="#ctx0" brushRef="#br0">73 0 24575,'0'5'0,"0"0"0,0 2 0,0 2 0,0 1 0,0 16 0,0 24 0,0 28 0,0-26 0,0 1 0,0 2 0,0-1 0,0 39 0,0-26 0,0-29 0,0-19 0,0-8 0,0 0 0,0 19 0,-2 25 0,-2 23 0,-1 14 0,-1-12 0,3-19 0,0-19 0,3-19 0,0-11 0,0 0 0,0 1 0,0 7 0,0-8 0,0 1 0,0-8 0,0 1 0,0 1 0,0-1 0,0-1 0,0-1 0,0 1 0,0 1 0,0 1 0,0 2 0,0 0 0,0 2 0,0 3 0,0 0 0,0 0 0,0-3 0,0 1 0,0-5 0,0 1 0,0-2 0,0 0 0,0 1 0,0 2 0,0-4 0,0 4 0,0-4 0,0 0 0,0 1 0,0 1 0,0 0 0,0 0 0,0 1 0,0 0 0,0 0 0,0-1 0,0-1 0,0 1 0,0 1 0,0 0 0,0-1 0,0-1 0,0-1 0,0 0 0,0 1 0,0 2 0,0 2 0,0 4 0,1 1 0,1 1 0,1-2 0,2 0 0,-1-5 0,-2 1 0,0-4 0,0 3 0,1 0 0,-1 0 0,-2 0 0,0 0 0,0 1 0,0 1 0,0 0 0,0-1 0,0-1 0,0-4 0,0 0 0,0 0 0,0 0 0,0 4 0,0 2 0,0 4 0,0 2 0,0-1 0,0-3 0,0-2 0,0-1 0,0 1 0,0 1 0,0-1 0,0 0 0,0-1 0,0 1 0,0 1 0,0-1 0,0 0 0,0-3 0,0 0 0,0 1 0,0 2 0,0 1 0,0 1 0,0-1 0,0-1 0,0-1 0,0 0 0,0 1 0,0-1 0,0-1 0,0 0 0,0-1 0,0 1 0,0 1 0,0 0 0,0-2 0,0-1 0,0 1 0,0-1 0,0 1 0,0-1 0,0 1 0,0-2 0,0 1 0,0-3 0,0 1 0,0-1 0,0-4 0,0 3 0,0 3 0,0 5 0,0 6 0,0 1 0,0 1 0,2 0 0,0-1 0,1 1 0,-1-1 0,-2 1 0,0-2 0,0-1 0,0 0 0,0-2 0,0-1 0,0 1 0,0-3 0,0 0 0,0 1 0,0 2 0,0 0 0,0 2 0,0-1 0,0-1 0,0-1 0,0-3 0,0-1 0,0 1 0,0 0 0,0-2 0,0-2 0,0 1 0,0 3 0,0 2 0,0 1 0,0 0 0,0-2 0,0-1 0,0-1 0,0-1 0,-1 2 0,-1 3 0,0 2 0,-1-2 0,2-2 0,1-5 0,0-1 0,0-1 0,0 2 0,0-1 0,0 1 0,0 0 0,-2-1 0,-1 3 0,0 2 0,1 2 0,-1 4 0,-1 1 0,-1 2 0,-1 2 0,0 1 0,1 1 0,1-1 0,0 0 0,1-2 0,0-1 0,1-4 0,2-2 0,0-5 0,-1-5 0,-1-1 0,-4-1 0,0-1 0,1 8 0,5 21 0,14 25 0,10 18 0,5-1 0,0-12 0,-5-18 0,-7-10 0,-2-6 0,-4-4 0,-3-1 0,-4-1 0,-2-1 0,-2-1 0,0-6 0,0 2 0,0-6 0,0 5 0,0 3 0,0 2 0,0 1 0,0 0 0,0-1 0,0-1 0,0-2 0,0-3 0,0-1 0,0 0 0,0 0 0,0 0 0,0 0 0,0 1 0,0 0 0,0 2 0,-2 1 0,0 2 0,-1 3 0,-1-1 0,1 0 0,-1 1 0,-1-1 0,0 0 0,-1 1 0,-1-1 0,-1 0 0,1 1 0,1-1 0,0 0 0,-2 5 0,-1 4 0,-2 6 0,0 2 0,-2-3 0,1-3 0,1-6 0,5-1 0,2-9 0,2 3 0,2-7 0,0 2 0,0-1 0,0-3 0,0 0 0,0 0 0,0 0 0,0 1 0,0 1 0,0-1 0,0 1 0,0-2 0,0 0 0,0-2 0,0 0 0,0-1 0,0 0 0,0 2 0,0 0 0,0 2 0,0-1 0,0-1 0,0 0 0,0 1 0,0 0 0,0 0 0,0-2 0,0-1 0,-4-2 0,3 0 0,-2-2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1T07:26:43.338"/>
    </inkml:context>
    <inkml:brush xml:id="br0">
      <inkml:brushProperty name="width" value="0.025" units="cm"/>
      <inkml:brushProperty name="height" value="0.025" units="cm"/>
      <inkml:brushProperty name="color" value="#E71224"/>
    </inkml:brush>
  </inkml:definitions>
  <inkml:trace contextRef="#ctx0" brushRef="#br0">153 1 24575,'0'40'0,"0"16"0,0 17 0,0-3 0,0-19 0,0-19 0,0-3 0,0 25 0,0 27 0,0 15 0,0-3 0,0-29 0,0-27 0,0-16 0,0-13 0,0-3 0,0 0 0,2-3 0,0 0 0,0 3 0,0 9 0,-2 12 0,0 16 0,1 8 0,2 0 0,1-7 0,4-10 0,-2-7 0,-2-5 0,-2 0 0,-2-3 0,0 1 0,0-1 0,0 3 0,0 3 0,0 3 0,0 2 0,0-3 0,-2-2 0,-1-1 0,-3-2 0,-1 0 0,2 0 0,2-3 0,2-2 0,1-2 0,-1-3 0,-2 0 0,1 3 0,-2 3 0,1 1 0,-1 2 0,-2 1 0,-1 2 0,0 5 0,2 5 0,0 2 0,0-1 0,-1-4 0,-1-6 0,2-4 0,3-6 0,0-2 0,0-4 0,0-2 0,-2-1 0,0 1 0,1-2 0,1 1 0,1 0 0,1-1 0,0 2 0,0 1 0,0 2 0,0 2 0,0 0 0,0 1 0,0 1 0,0-1 0,0 2 0,0 0 0,0 0 0,0 0 0,0 0 0,0-1 0,0 1 0,0-1 0,0 1 0,0-1 0,0 1 0,0 1 0,0 1 0,0 2 0,0 0 0,-1 0 0,-2 3 0,1 1 0,-1 1 0,1 1 0,-1-3 0,1-2 0,0-6 0,2-4 0,0-3 0,0-2 0,0 1 0,-1 0 0,-1 1 0,0 1 0,0-1 0,0-1 0,2 0 0,0 0 0,0 1 0,-2 2 0,-1 1 0,1 1 0,0 0 0,2-3 0,0-1 0,0-1 0,0-1 0,-1 4 0,-2 3 0,-1-4 0,-2 2 0,2-9 0,-2 0 0,2 0 0,1 1 0,1 11 0,2 12 0,3 15 0,5 7 0,6-2 0,5-4 0,1 0 0,1 6 0,2 4 0,1 1 0,0-5 0,-4-11 0,-6-9 0,-5-5 0,-5-5 0,-2-1 0,-2 1 0,0 1 0,0 0 0,0-1 0,0-2 0,0-3 0,0-2 0,0-2 0,0 2 0,0 1 0,0 2 0,0 3 0,0 2 0,0 4 0,0 5 0,0 3 0,0 3 0,0-4 0,-2-3 0,0-5 0,-3-1 0,1-1 0,1 0 0,1-1 0,2-2 0,-2-2 0,-1 1 0,1 1 0,-2 4 0,1 3 0,-1 3 0,-1 4 0,2 0 0,-1 2 0,1-4 0,0-2 0,1-5 0,0-6 0,0-6 0,0-3 0,0 3 0,1 8 0,1 13 0,0 19 0,3 14 0,0 4 0,2-10 0,2-16 0,-2-14 0,-1-6 0,-2 1 0,-2 3 0,0 2 0,0 6 0,0 0 0,0 0 0,3 2 0,-1 0 0,3 2 0,0-2 0,-2-3 0,-1-4 0,0-3 0,0-4 0,1-1 0,-1-1 0,-2 0 0,0 1 0,0-1 0,0 0 0,0 1 0,0-1 0,0 0 0,0 0 0,0-2 0,0-2 0,0-2 0,0 0 0,0 1 0,0 3 0,0 2 0,0-2 0,0-1 0,0-3 0,0-4 0,0 0 0,0-2 0,0 2 0,0 1 0,0 1 0,0-1 0,0 1 0,0-2 0,-2-2 0,0-3 0,0 3 0,0 12 0,1 12 0,1 9 0,0-3 0,0-8 0,0-9 0,0-3 0,0 1 0,0 6 0,0 7 0,0 5 0,0 2 0,0-3 0,0-6 0,-1-4 0,-1-4 0,-1-1 0,1-1 0,1 0 0,1-2 0,0 0 0,0 2 0,0 3 0,0 3 0,0-1 0,0-2 0,-2 0 0,0-2 0,-1 2 0,-1 3 0,0 0 0,-2-2 0,0-1 0,-1-3 0,1 1 0,-2-2 0,5-5 0,-1-3 0,3-6 0,-1-1 0,-2-2 0,-1 0 0,3 2 0,0 12 0,2 34 0,0 16 0,0 5 0,0-15 0,0-27 0,0-6 0,0-3 0,0 2 0,0 2 0,0 5 0,0 5 0,0 1 0,1 0 0,4-3 0,4-1 0,3 1 0,-1-3 0,-2 0 0,-4-4 0,-1-1 0,1-2 0,-3-5 0,0-2 0,-2-2 0,0-3 0,0 0 0,0 0 0,0-1 0,0-1 0,0 0 0,0 0 0,0 1 0,0 0 0,0 0 0,0-2 0,0-1 0,0-1 0,0 2 0,0 0 0,0 0 0,0 0 0,0 0 0,0 0 0,0 0 0,0 1 0,0 1 0,0 0 0,0 1 0,0-1 0,0 2 0,0 1 0,0-1 0,0 0 0,0-2 0,0 3 0,0 1 0,0 3 0,0 2 0,0 0 0,0 0 0,0-1 0,-1 0 0,-3-1 0,-2 1 0,-3-3 0,-2-3 0,0-5 0,4 0 0,2 0 0,5 0 0,0 11 0,2 17 0,4 13 0,9 13 0,7 1 0,5-7 0,-4-8 0,-5-10 0,-4-7 0,-7-14 0,-1-1 0,-4-10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1T07:27:49.371"/>
    </inkml:context>
    <inkml:brush xml:id="br0">
      <inkml:brushProperty name="width" value="0.025" units="cm"/>
      <inkml:brushProperty name="height" value="0.025" units="cm"/>
      <inkml:brushProperty name="color" value="#E71224"/>
    </inkml:brush>
  </inkml:definitions>
  <inkml:trace contextRef="#ctx0" brushRef="#br0">0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69AAB94-7E02-7443-85A7-BC2AAB53B3B1}" type="datetimeFigureOut">
              <a:rPr lang="en-US" smtClean="0"/>
              <a:t>11/1/22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023300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9AAB94-7E02-7443-85A7-BC2AAB53B3B1}" type="datetimeFigureOut">
              <a:rPr lang="en-US" smtClean="0"/>
              <a:t>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8738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9AAB94-7E02-7443-85A7-BC2AAB53B3B1}" type="datetimeFigureOut">
              <a:rPr lang="en-US" smtClean="0"/>
              <a:t>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29933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69AAB94-7E02-7443-85A7-BC2AAB53B3B1}" type="datetimeFigureOut">
              <a:rPr lang="en-US" smtClean="0"/>
              <a:t>11/1/22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01212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69AAB94-7E02-7443-85A7-BC2AAB53B3B1}" type="datetimeFigureOut">
              <a:rPr lang="en-US" smtClean="0"/>
              <a:t>11/1/22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5295608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69AAB94-7E02-7443-85A7-BC2AAB53B3B1}" type="datetimeFigureOut">
              <a:rPr lang="en-US" smtClean="0"/>
              <a:t>11/1/22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97784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69AAB94-7E02-7443-85A7-BC2AAB53B3B1}" type="datetimeFigureOut">
              <a:rPr lang="en-US" smtClean="0"/>
              <a:t>11/1/22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BB539-A27D-2745-9C6D-AA29B978AA8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82565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69AAB94-7E02-7443-85A7-BC2AAB53B3B1}" type="datetimeFigureOut">
              <a:rPr lang="en-US" smtClean="0"/>
              <a:t>11/1/22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86368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AAB94-7E02-7443-85A7-BC2AAB53B3B1}" type="datetimeFigureOut">
              <a:rPr lang="en-US" smtClean="0"/>
              <a:t>11/1/22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64629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69AAB94-7E02-7443-85A7-BC2AAB53B3B1}" type="datetimeFigureOut">
              <a:rPr lang="en-US" smtClean="0"/>
              <a:t>11/1/22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1770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69AAB94-7E02-7443-85A7-BC2AAB53B3B1}" type="datetimeFigureOut">
              <a:rPr lang="en-US" smtClean="0"/>
              <a:t>11/1/22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426129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69AAB94-7E02-7443-85A7-BC2AAB53B3B1}" type="datetimeFigureOut">
              <a:rPr lang="en-US" smtClean="0"/>
              <a:t>11/1/22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5BBB539-A27D-2745-9C6D-AA29B978AA8D}" type="slidenum">
              <a:rPr lang="en-US" smtClean="0"/>
              <a:t>‹#›</a:t>
            </a:fld>
            <a:endParaRPr lang="en-US"/>
          </a:p>
        </p:txBody>
      </p:sp>
    </p:spTree>
    <p:extLst>
      <p:ext uri="{BB962C8B-B14F-4D97-AF65-F5344CB8AC3E}">
        <p14:creationId xmlns:p14="http://schemas.microsoft.com/office/powerpoint/2010/main" val="114847836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F68F9E-3F5D-4667-48CC-B79648CA8131}"/>
              </a:ext>
            </a:extLst>
          </p:cNvPr>
          <p:cNvSpPr>
            <a:spLocks noGrp="1"/>
          </p:cNvSpPr>
          <p:nvPr>
            <p:ph type="subTitle" idx="1"/>
          </p:nvPr>
        </p:nvSpPr>
        <p:spPr>
          <a:xfrm>
            <a:off x="1262729" y="5499895"/>
            <a:ext cx="9638443" cy="484633"/>
          </a:xfrm>
        </p:spPr>
        <p:txBody>
          <a:bodyPr>
            <a:normAutofit/>
          </a:bodyPr>
          <a:lstStyle/>
          <a:p>
            <a:r>
              <a:rPr lang="en-US" b="1"/>
              <a:t>momedaram</a:t>
            </a:r>
          </a:p>
        </p:txBody>
      </p:sp>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A477E-364B-9FDB-97AF-B5C9C079D8E9}"/>
              </a:ext>
            </a:extLst>
          </p:cNvPr>
          <p:cNvSpPr>
            <a:spLocks noGrp="1"/>
          </p:cNvSpPr>
          <p:nvPr>
            <p:ph type="ctrTitle"/>
          </p:nvPr>
        </p:nvSpPr>
        <p:spPr>
          <a:xfrm>
            <a:off x="1262729" y="1289303"/>
            <a:ext cx="9638443" cy="3339303"/>
          </a:xfrm>
          <a:ln>
            <a:noFill/>
          </a:ln>
        </p:spPr>
        <p:txBody>
          <a:bodyPr>
            <a:normAutofit/>
          </a:bodyPr>
          <a:lstStyle/>
          <a:p>
            <a:r>
              <a:rPr lang="en-US" sz="4800" b="1" dirty="0">
                <a:latin typeface="Calibri" panose="020F0502020204030204" pitchFamily="34" charset="0"/>
                <a:cs typeface="Calibri" panose="020F0502020204030204" pitchFamily="34" charset="0"/>
              </a:rPr>
              <a:t>Difference between </a:t>
            </a:r>
            <a:r>
              <a:rPr lang="en-US" sz="4800" b="1" dirty="0">
                <a:solidFill>
                  <a:srgbClr val="FF0000"/>
                </a:solidFill>
                <a:latin typeface="Calibri" panose="020F0502020204030204" pitchFamily="34" charset="0"/>
                <a:cs typeface="Calibri" panose="020F0502020204030204" pitchFamily="34" charset="0"/>
              </a:rPr>
              <a:t>String Buffer </a:t>
            </a:r>
            <a:r>
              <a:rPr lang="en-US" sz="4800" b="1" dirty="0">
                <a:solidFill>
                  <a:schemeClr val="bg1"/>
                </a:solidFill>
                <a:latin typeface="Calibri" panose="020F0502020204030204" pitchFamily="34" charset="0"/>
                <a:cs typeface="Calibri" panose="020F0502020204030204" pitchFamily="34" charset="0"/>
              </a:rPr>
              <a:t>and</a:t>
            </a:r>
            <a:r>
              <a:rPr lang="en-US" sz="4800" b="1" dirty="0">
                <a:solidFill>
                  <a:srgbClr val="FF0000"/>
                </a:solidFill>
                <a:latin typeface="Calibri" panose="020F0502020204030204" pitchFamily="34" charset="0"/>
                <a:cs typeface="Calibri" panose="020F0502020204030204" pitchFamily="34" charset="0"/>
              </a:rPr>
              <a:t> String Builder</a:t>
            </a:r>
            <a:endParaRPr lang="en-US" sz="4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641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532E3-CFCF-BE7D-35A0-9896EF495A5C}"/>
              </a:ext>
            </a:extLst>
          </p:cNvPr>
          <p:cNvSpPr>
            <a:spLocks noGrp="1"/>
          </p:cNvSpPr>
          <p:nvPr>
            <p:ph idx="1"/>
          </p:nvPr>
        </p:nvSpPr>
        <p:spPr>
          <a:xfrm>
            <a:off x="321276" y="383059"/>
            <a:ext cx="11504140" cy="6178379"/>
          </a:xfrm>
        </p:spPr>
        <p:txBody>
          <a:bodyPr>
            <a:normAutofit/>
          </a:bodyPr>
          <a:lstStyle/>
          <a:p>
            <a:pPr marL="0" indent="0">
              <a:buNone/>
            </a:pPr>
            <a:r>
              <a:rPr lang="en-US" sz="2800" b="1" dirty="0">
                <a:solidFill>
                  <a:srgbClr val="FF0000"/>
                </a:solidFill>
                <a:latin typeface="Calibri" panose="020F0502020204030204" pitchFamily="34" charset="0"/>
                <a:cs typeface="Calibri" panose="020F0502020204030204" pitchFamily="34" charset="0"/>
              </a:rPr>
              <a:t>String :</a:t>
            </a:r>
          </a:p>
          <a:p>
            <a:pPr marL="0" indent="0">
              <a:buNone/>
            </a:pPr>
            <a:r>
              <a:rPr lang="en-US" sz="2800" b="1" dirty="0">
                <a:solidFill>
                  <a:srgbClr val="FF0000"/>
                </a:solidFill>
                <a:latin typeface="Calibri" panose="020F0502020204030204" pitchFamily="34" charset="0"/>
                <a:cs typeface="Calibri" panose="020F0502020204030204" pitchFamily="34" charset="0"/>
              </a:rPr>
              <a:t>	</a:t>
            </a:r>
            <a:r>
              <a:rPr lang="en-IN" sz="2400" b="0" dirty="0">
                <a:solidFill>
                  <a:srgbClr val="192A3D"/>
                </a:solidFill>
                <a:effectLst/>
                <a:latin typeface="Calibri" panose="020F0502020204030204" pitchFamily="34" charset="0"/>
                <a:cs typeface="Calibri" panose="020F0502020204030204" pitchFamily="34" charset="0"/>
              </a:rPr>
              <a:t>The objects of String class are immutable in nature.</a:t>
            </a:r>
          </a:p>
          <a:p>
            <a:pPr marL="0" indent="0">
              <a:buNone/>
            </a:pPr>
            <a:r>
              <a:rPr lang="en-IN" sz="2400" dirty="0">
                <a:solidFill>
                  <a:srgbClr val="192A3D"/>
                </a:solidFill>
                <a:latin typeface="Calibri" panose="020F0502020204030204" pitchFamily="34" charset="0"/>
                <a:cs typeface="Calibri" panose="020F0502020204030204" pitchFamily="34" charset="0"/>
              </a:rPr>
              <a:t>	</a:t>
            </a:r>
            <a:r>
              <a:rPr lang="en-IN" sz="2400" b="0" dirty="0">
                <a:solidFill>
                  <a:srgbClr val="192A3D"/>
                </a:solidFill>
                <a:effectLst/>
                <a:latin typeface="Calibri" panose="020F0502020204030204" pitchFamily="34" charset="0"/>
                <a:cs typeface="Calibri" panose="020F0502020204030204" pitchFamily="34" charset="0"/>
              </a:rPr>
              <a:t>i.e., we can’t modify them once they are created. If you try to modify them, a new object will be created with modified content. </a:t>
            </a:r>
          </a:p>
          <a:p>
            <a:pPr marL="0" indent="0">
              <a:buNone/>
            </a:pPr>
            <a:r>
              <a:rPr lang="en-IN" sz="2400" dirty="0">
                <a:solidFill>
                  <a:srgbClr val="192A3D"/>
                </a:solidFill>
                <a:latin typeface="Calibri" panose="020F0502020204030204" pitchFamily="34" charset="0"/>
                <a:cs typeface="Calibri" panose="020F0502020204030204" pitchFamily="34" charset="0"/>
              </a:rPr>
              <a:t>	</a:t>
            </a:r>
            <a:r>
              <a:rPr lang="en-IN" sz="2400" b="0" dirty="0">
                <a:solidFill>
                  <a:srgbClr val="192A3D"/>
                </a:solidFill>
                <a:effectLst/>
                <a:latin typeface="Calibri" panose="020F0502020204030204" pitchFamily="34" charset="0"/>
                <a:cs typeface="Calibri" panose="020F0502020204030204" pitchFamily="34" charset="0"/>
              </a:rPr>
              <a:t>This may cause memory and performance issues if we are performing lots of string modifications in our code</a:t>
            </a:r>
            <a:r>
              <a:rPr lang="en-IN" sz="2800" b="0" dirty="0">
                <a:solidFill>
                  <a:srgbClr val="192A3D"/>
                </a:solidFill>
                <a:effectLst/>
                <a:latin typeface="Calibri" panose="020F0502020204030204" pitchFamily="34" charset="0"/>
                <a:cs typeface="Calibri" panose="020F0502020204030204" pitchFamily="34" charset="0"/>
              </a:rPr>
              <a:t>. </a:t>
            </a:r>
          </a:p>
          <a:p>
            <a:pPr marL="0" indent="0">
              <a:buNone/>
            </a:pPr>
            <a:endParaRPr lang="en-IN" sz="2800" dirty="0">
              <a:solidFill>
                <a:srgbClr val="192A3D"/>
              </a:solidFill>
              <a:latin typeface="Calibri" panose="020F0502020204030204" pitchFamily="34" charset="0"/>
              <a:cs typeface="Calibri" panose="020F0502020204030204" pitchFamily="34" charset="0"/>
            </a:endParaRPr>
          </a:p>
          <a:p>
            <a:pPr marL="0" indent="0">
              <a:buNone/>
            </a:pPr>
            <a:r>
              <a:rPr lang="en-IN" sz="2800" dirty="0">
                <a:latin typeface="Calibri" panose="020F0502020204030204" pitchFamily="34" charset="0"/>
                <a:cs typeface="Calibri" panose="020F0502020204030204" pitchFamily="34" charset="0"/>
              </a:rPr>
              <a:t>To overcome these issues, </a:t>
            </a:r>
            <a:r>
              <a:rPr lang="en-IN" sz="2800" b="1" dirty="0">
                <a:solidFill>
                  <a:srgbClr val="FF0000"/>
                </a:solidFill>
                <a:latin typeface="Calibri" panose="020F0502020204030204" pitchFamily="34" charset="0"/>
                <a:cs typeface="Calibri" panose="020F0502020204030204" pitchFamily="34" charset="0"/>
              </a:rPr>
              <a:t>StingBuffer</a:t>
            </a:r>
            <a:r>
              <a:rPr lang="en-IN" sz="2800" dirty="0">
                <a:latin typeface="Calibri" panose="020F0502020204030204" pitchFamily="34" charset="0"/>
                <a:cs typeface="Calibri" panose="020F0502020204030204" pitchFamily="34" charset="0"/>
              </a:rPr>
              <a:t> class introduced in Java.</a:t>
            </a:r>
            <a:endParaRPr lang="en-IN" sz="2800" dirty="0">
              <a:solidFill>
                <a:srgbClr val="192A3D"/>
              </a:solidFill>
              <a:effectLst/>
              <a:latin typeface="Calibri" panose="020F0502020204030204" pitchFamily="34" charset="0"/>
              <a:cs typeface="Calibri" panose="020F0502020204030204" pitchFamily="34" charset="0"/>
            </a:endParaRPr>
          </a:p>
          <a:p>
            <a:pPr marL="0" indent="0">
              <a:buNone/>
            </a:pPr>
            <a:endParaRPr lang="en-US" sz="2800" b="1" dirty="0">
              <a:solidFill>
                <a:srgbClr val="FF0000"/>
              </a:solidFill>
              <a:effectLst/>
              <a:latin typeface="Calibri" panose="020F0502020204030204" pitchFamily="34" charset="0"/>
              <a:cs typeface="Calibri" panose="020F0502020204030204" pitchFamily="34" charset="0"/>
            </a:endParaRPr>
          </a:p>
          <a:p>
            <a:pPr marL="0" indent="0">
              <a:buNone/>
            </a:pPr>
            <a:endParaRPr lang="en-US" sz="28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164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532E3-CFCF-BE7D-35A0-9896EF495A5C}"/>
              </a:ext>
            </a:extLst>
          </p:cNvPr>
          <p:cNvSpPr>
            <a:spLocks noGrp="1"/>
          </p:cNvSpPr>
          <p:nvPr>
            <p:ph idx="1"/>
          </p:nvPr>
        </p:nvSpPr>
        <p:spPr>
          <a:xfrm>
            <a:off x="321276" y="383059"/>
            <a:ext cx="11504140" cy="6178379"/>
          </a:xfrm>
        </p:spPr>
        <p:txBody>
          <a:bodyPr>
            <a:normAutofit/>
          </a:bodyPr>
          <a:lstStyle/>
          <a:p>
            <a:pPr marL="0" indent="0">
              <a:buNone/>
            </a:pPr>
            <a:r>
              <a:rPr lang="en-IN" sz="2800" b="1" dirty="0">
                <a:solidFill>
                  <a:srgbClr val="FF0000"/>
                </a:solidFill>
                <a:latin typeface="Calibri" panose="020F0502020204030204" pitchFamily="34" charset="0"/>
                <a:cs typeface="Calibri" panose="020F0502020204030204" pitchFamily="34" charset="0"/>
              </a:rPr>
              <a:t>StringBuffer :</a:t>
            </a:r>
          </a:p>
          <a:p>
            <a:pPr marL="0" indent="0">
              <a:buNone/>
            </a:pPr>
            <a:r>
              <a:rPr lang="en-IN" sz="2400" dirty="0">
                <a:solidFill>
                  <a:srgbClr val="192A3D"/>
                </a:solidFill>
                <a:latin typeface="Calibri" panose="020F0502020204030204" pitchFamily="34" charset="0"/>
                <a:cs typeface="Calibri" panose="020F0502020204030204" pitchFamily="34" charset="0"/>
              </a:rPr>
              <a:t>	StringBuffer objects are mutable. </a:t>
            </a:r>
          </a:p>
          <a:p>
            <a:pPr marL="0" indent="0">
              <a:buNone/>
            </a:pPr>
            <a:r>
              <a:rPr lang="en-IN" sz="2400" dirty="0">
                <a:solidFill>
                  <a:srgbClr val="192A3D"/>
                </a:solidFill>
                <a:latin typeface="Calibri" panose="020F0502020204030204" pitchFamily="34" charset="0"/>
                <a:cs typeface="Calibri" panose="020F0502020204030204" pitchFamily="34" charset="0"/>
              </a:rPr>
              <a:t>	That is, once we create StringBuffer objects, we can modify them and no new object will create for every modification.</a:t>
            </a:r>
          </a:p>
          <a:p>
            <a:pPr marL="0" indent="0">
              <a:buNone/>
            </a:pPr>
            <a:endParaRPr lang="en-IN" sz="2400" dirty="0">
              <a:solidFill>
                <a:srgbClr val="192A3D"/>
              </a:solidFill>
              <a:latin typeface="Calibri" panose="020F0502020204030204" pitchFamily="34" charset="0"/>
              <a:cs typeface="Calibri" panose="020F0502020204030204" pitchFamily="34" charset="0"/>
            </a:endParaRPr>
          </a:p>
          <a:p>
            <a:pPr marL="0" indent="0">
              <a:buNone/>
            </a:pPr>
            <a:r>
              <a:rPr lang="en-IN" sz="2400" dirty="0">
                <a:solidFill>
                  <a:schemeClr val="accent1">
                    <a:lumMod val="75000"/>
                  </a:schemeClr>
                </a:solidFill>
                <a:latin typeface="Calibri" panose="020F0502020204030204" pitchFamily="34" charset="0"/>
                <a:cs typeface="Calibri" panose="020F0502020204030204" pitchFamily="34" charset="0"/>
              </a:rPr>
              <a:t>Now the Question is , why they introduced StringBuilder Class ?</a:t>
            </a:r>
          </a:p>
        </p:txBody>
      </p:sp>
    </p:spTree>
    <p:extLst>
      <p:ext uri="{BB962C8B-B14F-4D97-AF65-F5344CB8AC3E}">
        <p14:creationId xmlns:p14="http://schemas.microsoft.com/office/powerpoint/2010/main" val="306630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F66F1C-4D4F-AA76-FF14-759446B06577}"/>
              </a:ext>
            </a:extLst>
          </p:cNvPr>
          <p:cNvPicPr>
            <a:picLocks noChangeAspect="1"/>
          </p:cNvPicPr>
          <p:nvPr/>
        </p:nvPicPr>
        <p:blipFill>
          <a:blip r:embed="rId2"/>
          <a:stretch>
            <a:fillRect/>
          </a:stretch>
        </p:blipFill>
        <p:spPr>
          <a:xfrm>
            <a:off x="148282" y="0"/>
            <a:ext cx="10552670" cy="6753709"/>
          </a:xfrm>
          <a:prstGeom prst="rect">
            <a:avLst/>
          </a:prstGeom>
        </p:spPr>
      </p:pic>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A1FAA004-E4BB-0929-61EF-7AE55B2D6882}"/>
                  </a:ext>
                </a:extLst>
              </p14:cNvPr>
              <p14:cNvContentPartPr/>
              <p14:nvPr/>
            </p14:nvContentPartPr>
            <p14:xfrm>
              <a:off x="592803" y="932118"/>
              <a:ext cx="64440" cy="1637280"/>
            </p14:xfrm>
          </p:contentPart>
        </mc:Choice>
        <mc:Fallback>
          <p:pic>
            <p:nvPicPr>
              <p:cNvPr id="16" name="Ink 15">
                <a:extLst>
                  <a:ext uri="{FF2B5EF4-FFF2-40B4-BE49-F238E27FC236}">
                    <a16:creationId xmlns:a16="http://schemas.microsoft.com/office/drawing/2014/main" id="{A1FAA004-E4BB-0929-61EF-7AE55B2D6882}"/>
                  </a:ext>
                </a:extLst>
              </p:cNvPr>
              <p:cNvPicPr/>
              <p:nvPr/>
            </p:nvPicPr>
            <p:blipFill>
              <a:blip r:embed="rId4"/>
              <a:stretch>
                <a:fillRect/>
              </a:stretch>
            </p:blipFill>
            <p:spPr>
              <a:xfrm>
                <a:off x="588483" y="927798"/>
                <a:ext cx="73080" cy="1645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Ink 16">
                <a:extLst>
                  <a:ext uri="{FF2B5EF4-FFF2-40B4-BE49-F238E27FC236}">
                    <a16:creationId xmlns:a16="http://schemas.microsoft.com/office/drawing/2014/main" id="{2F6E5267-895E-12C2-E4E4-719809531E22}"/>
                  </a:ext>
                </a:extLst>
              </p14:cNvPr>
              <p14:cNvContentPartPr/>
              <p14:nvPr/>
            </p14:nvContentPartPr>
            <p14:xfrm>
              <a:off x="593883" y="2771718"/>
              <a:ext cx="94680" cy="2650680"/>
            </p14:xfrm>
          </p:contentPart>
        </mc:Choice>
        <mc:Fallback>
          <p:pic>
            <p:nvPicPr>
              <p:cNvPr id="17" name="Ink 16">
                <a:extLst>
                  <a:ext uri="{FF2B5EF4-FFF2-40B4-BE49-F238E27FC236}">
                    <a16:creationId xmlns:a16="http://schemas.microsoft.com/office/drawing/2014/main" id="{2F6E5267-895E-12C2-E4E4-719809531E22}"/>
                  </a:ext>
                </a:extLst>
              </p:cNvPr>
              <p:cNvPicPr/>
              <p:nvPr/>
            </p:nvPicPr>
            <p:blipFill>
              <a:blip r:embed="rId6"/>
              <a:stretch>
                <a:fillRect/>
              </a:stretch>
            </p:blipFill>
            <p:spPr>
              <a:xfrm>
                <a:off x="589563" y="2767398"/>
                <a:ext cx="103320" cy="2659320"/>
              </a:xfrm>
              <a:prstGeom prst="rect">
                <a:avLst/>
              </a:prstGeom>
            </p:spPr>
          </p:pic>
        </mc:Fallback>
      </mc:AlternateContent>
    </p:spTree>
    <p:extLst>
      <p:ext uri="{BB962C8B-B14F-4D97-AF65-F5344CB8AC3E}">
        <p14:creationId xmlns:p14="http://schemas.microsoft.com/office/powerpoint/2010/main" val="97358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DE730-AF65-B985-7574-CF05BE8D639D}"/>
              </a:ext>
            </a:extLst>
          </p:cNvPr>
          <p:cNvSpPr>
            <a:spLocks noGrp="1"/>
          </p:cNvSpPr>
          <p:nvPr>
            <p:ph idx="1"/>
          </p:nvPr>
        </p:nvSpPr>
        <p:spPr>
          <a:xfrm>
            <a:off x="321275" y="321276"/>
            <a:ext cx="11615351" cy="6400800"/>
          </a:xfrm>
        </p:spPr>
        <p:txBody>
          <a:bodyPr>
            <a:normAutofit/>
          </a:bodyPr>
          <a:lstStyle/>
          <a:p>
            <a:pPr marL="0" indent="0">
              <a:buNone/>
            </a:pPr>
            <a:r>
              <a:rPr lang="en-IN" sz="2800" b="1" i="0" dirty="0">
                <a:solidFill>
                  <a:srgbClr val="192A3D"/>
                </a:solidFill>
                <a:effectLst/>
                <a:latin typeface="Calibri" panose="020F0502020204030204" pitchFamily="34" charset="0"/>
                <a:cs typeface="Calibri" panose="020F0502020204030204" pitchFamily="34" charset="0"/>
              </a:rPr>
              <a:t>Synchronized:</a:t>
            </a:r>
          </a:p>
          <a:p>
            <a:pPr marL="0" indent="0">
              <a:buNone/>
            </a:pPr>
            <a:r>
              <a:rPr lang="en-IN" sz="2400" b="0" i="0" dirty="0">
                <a:solidFill>
                  <a:srgbClr val="192A3D"/>
                </a:solidFill>
                <a:effectLst/>
                <a:latin typeface="Calibri" panose="020F0502020204030204" pitchFamily="34" charset="0"/>
                <a:cs typeface="Calibri" panose="020F0502020204030204" pitchFamily="34" charset="0"/>
              </a:rPr>
              <a:t>	When a method or block is declared as synchronized, only one thread can enter into that method or block. When one thread is executing synchronized method or block, the other threads which wants to execute that method or block have to wait until first thread executes that method or block.</a:t>
            </a:r>
          </a:p>
          <a:p>
            <a:pPr marL="0" indent="0">
              <a:buNone/>
            </a:pPr>
            <a:r>
              <a:rPr lang="en-IN" sz="2400" dirty="0">
                <a:solidFill>
                  <a:srgbClr val="192A3D"/>
                </a:solidFill>
                <a:latin typeface="Calibri" panose="020F0502020204030204" pitchFamily="34" charset="0"/>
                <a:cs typeface="Calibri" panose="020F0502020204030204" pitchFamily="34" charset="0"/>
              </a:rPr>
              <a:t>So this may lead performance issue in multithreaded environment.</a:t>
            </a:r>
          </a:p>
          <a:p>
            <a:pPr marL="0" indent="0">
              <a:buNone/>
            </a:pPr>
            <a:endParaRPr lang="en-IN" sz="2400" dirty="0">
              <a:solidFill>
                <a:srgbClr val="192A3D"/>
              </a:solidFill>
              <a:latin typeface="Calibri" panose="020F0502020204030204" pitchFamily="34" charset="0"/>
              <a:cs typeface="Calibri" panose="020F0502020204030204" pitchFamily="34" charset="0"/>
            </a:endParaRPr>
          </a:p>
          <a:p>
            <a:pPr marL="0" indent="0">
              <a:buNone/>
            </a:pPr>
            <a:r>
              <a:rPr lang="en-IN" sz="2400" dirty="0">
                <a:solidFill>
                  <a:srgbClr val="192A3D"/>
                </a:solidFill>
                <a:latin typeface="Calibri" panose="020F0502020204030204" pitchFamily="34" charset="0"/>
                <a:cs typeface="Calibri" panose="020F0502020204030204" pitchFamily="34" charset="0"/>
              </a:rPr>
              <a:t>To increase performance in multithreaded environment , they have introduced </a:t>
            </a:r>
            <a:r>
              <a:rPr lang="en-IN" sz="2400" dirty="0">
                <a:solidFill>
                  <a:srgbClr val="FF0000"/>
                </a:solidFill>
                <a:latin typeface="Calibri" panose="020F0502020204030204" pitchFamily="34" charset="0"/>
                <a:cs typeface="Calibri" panose="020F0502020204030204" pitchFamily="34" charset="0"/>
              </a:rPr>
              <a:t>String Builder</a:t>
            </a:r>
            <a:r>
              <a:rPr lang="en-IN" sz="2400" dirty="0">
                <a:solidFill>
                  <a:srgbClr val="192A3D"/>
                </a:solidFill>
                <a:latin typeface="Calibri" panose="020F0502020204030204" pitchFamily="34" charset="0"/>
                <a:cs typeface="Calibri" panose="020F0502020204030204" pitchFamily="34" charset="0"/>
              </a:rPr>
              <a:t> class in java.</a:t>
            </a:r>
          </a:p>
          <a:p>
            <a:pPr marL="0" indent="0">
              <a:buNone/>
            </a:pPr>
            <a:endParaRPr lang="en-IN" sz="2400" dirty="0">
              <a:solidFill>
                <a:srgbClr val="192A3D"/>
              </a:solidFill>
              <a:latin typeface="Calibri" panose="020F0502020204030204" pitchFamily="34" charset="0"/>
              <a:cs typeface="Calibri" panose="020F0502020204030204" pitchFamily="34" charset="0"/>
            </a:endParaRPr>
          </a:p>
          <a:p>
            <a:pPr marL="0" indent="0">
              <a:buNone/>
            </a:pPr>
            <a:r>
              <a:rPr lang="en-IN" sz="2400" dirty="0">
                <a:solidFill>
                  <a:srgbClr val="192A3D"/>
                </a:solidFill>
                <a:latin typeface="Calibri" panose="020F0502020204030204" pitchFamily="34" charset="0"/>
                <a:cs typeface="Calibri" panose="020F0502020204030204" pitchFamily="34" charset="0"/>
              </a:rPr>
              <a:t>That is they only removed synchronized keyword in front of all methods.</a:t>
            </a:r>
          </a:p>
          <a:p>
            <a:pPr marL="0" indent="0">
              <a:buNone/>
            </a:pPr>
            <a:r>
              <a:rPr lang="en-IN" sz="2400" dirty="0">
                <a:solidFill>
                  <a:srgbClr val="192A3D"/>
                </a:solidFill>
                <a:highlight>
                  <a:srgbClr val="FFFF00"/>
                </a:highlight>
                <a:latin typeface="Calibri" panose="020F0502020204030204" pitchFamily="34" charset="0"/>
                <a:cs typeface="Calibri" panose="020F0502020204030204" pitchFamily="34" charset="0"/>
              </a:rPr>
              <a:t>All methods, constructors of StringBuffer and StringBuilder are exactly same.</a:t>
            </a:r>
          </a:p>
        </p:txBody>
      </p:sp>
    </p:spTree>
    <p:extLst>
      <p:ext uri="{BB962C8B-B14F-4D97-AF65-F5344CB8AC3E}">
        <p14:creationId xmlns:p14="http://schemas.microsoft.com/office/powerpoint/2010/main" val="3151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FA25A-DD36-C1AD-BB33-0544026FECBE}"/>
              </a:ext>
            </a:extLst>
          </p:cNvPr>
          <p:cNvPicPr>
            <a:picLocks noChangeAspect="1"/>
          </p:cNvPicPr>
          <p:nvPr/>
        </p:nvPicPr>
        <p:blipFill>
          <a:blip r:embed="rId2"/>
          <a:stretch>
            <a:fillRect/>
          </a:stretch>
        </p:blipFill>
        <p:spPr>
          <a:xfrm>
            <a:off x="2571751" y="0"/>
            <a:ext cx="7677177" cy="6858000"/>
          </a:xfrm>
          <a:prstGeom prst="rect">
            <a:avLst/>
          </a:prstGeom>
        </p:spPr>
      </p:pic>
    </p:spTree>
    <p:extLst>
      <p:ext uri="{BB962C8B-B14F-4D97-AF65-F5344CB8AC3E}">
        <p14:creationId xmlns:p14="http://schemas.microsoft.com/office/powerpoint/2010/main" val="268399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B285F41-4A06-EBCC-7E50-B26DFD7E434F}"/>
              </a:ext>
            </a:extLst>
          </p:cNvPr>
          <p:cNvGraphicFramePr>
            <a:graphicFrameLocks noGrp="1"/>
          </p:cNvGraphicFramePr>
          <p:nvPr>
            <p:ph idx="1"/>
            <p:extLst>
              <p:ext uri="{D42A27DB-BD31-4B8C-83A1-F6EECF244321}">
                <p14:modId xmlns:p14="http://schemas.microsoft.com/office/powerpoint/2010/main" val="2731847847"/>
              </p:ext>
            </p:extLst>
          </p:nvPr>
        </p:nvGraphicFramePr>
        <p:xfrm>
          <a:off x="643467" y="981881"/>
          <a:ext cx="9134653" cy="3474424"/>
        </p:xfrm>
        <a:graphic>
          <a:graphicData uri="http://schemas.openxmlformats.org/drawingml/2006/table">
            <a:tbl>
              <a:tblPr firstRow="1" bandRow="1">
                <a:solidFill>
                  <a:srgbClr val="F2F2F2">
                    <a:alpha val="45098"/>
                  </a:srgbClr>
                </a:solidFill>
                <a:tableStyleId>{EB344D84-9AFB-497E-A393-DC336BA19D2E}</a:tableStyleId>
              </a:tblPr>
              <a:tblGrid>
                <a:gridCol w="4368262">
                  <a:extLst>
                    <a:ext uri="{9D8B030D-6E8A-4147-A177-3AD203B41FA5}">
                      <a16:colId xmlns:a16="http://schemas.microsoft.com/office/drawing/2014/main" val="1139300129"/>
                    </a:ext>
                  </a:extLst>
                </a:gridCol>
                <a:gridCol w="4766391">
                  <a:extLst>
                    <a:ext uri="{9D8B030D-6E8A-4147-A177-3AD203B41FA5}">
                      <a16:colId xmlns:a16="http://schemas.microsoft.com/office/drawing/2014/main" val="1782886669"/>
                    </a:ext>
                  </a:extLst>
                </a:gridCol>
              </a:tblGrid>
              <a:tr h="632607">
                <a:tc>
                  <a:txBody>
                    <a:bodyPr/>
                    <a:lstStyle/>
                    <a:p>
                      <a:pPr algn="ctr"/>
                      <a:r>
                        <a:rPr lang="en-US" sz="2000" b="0" cap="none" spc="0" dirty="0">
                          <a:solidFill>
                            <a:schemeClr val="bg1"/>
                          </a:solidFill>
                          <a:latin typeface="Calibri" panose="020F0502020204030204" pitchFamily="34" charset="0"/>
                          <a:cs typeface="Calibri" panose="020F0502020204030204" pitchFamily="34" charset="0"/>
                        </a:rPr>
                        <a:t>StringBuffer</a:t>
                      </a:r>
                    </a:p>
                  </a:txBody>
                  <a:tcPr marL="102964" marR="102964" marT="102964" marB="51482"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000" b="0" cap="none" spc="0" dirty="0">
                          <a:solidFill>
                            <a:schemeClr val="bg2"/>
                          </a:solidFill>
                          <a:latin typeface="Calibri" panose="020F0502020204030204" pitchFamily="34" charset="0"/>
                          <a:cs typeface="Calibri" panose="020F0502020204030204" pitchFamily="34" charset="0"/>
                        </a:rPr>
                        <a:t>StringBuilder</a:t>
                      </a:r>
                    </a:p>
                  </a:txBody>
                  <a:tcPr marL="102964" marR="102964" marT="102964" marB="51482"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701887933"/>
                  </a:ext>
                </a:extLst>
              </a:tr>
              <a:tr h="401561">
                <a:tc>
                  <a:txBody>
                    <a:bodyPr/>
                    <a:lstStyle/>
                    <a:p>
                      <a:r>
                        <a:rPr lang="en-US" sz="1400" cap="none" spc="0" dirty="0">
                          <a:solidFill>
                            <a:schemeClr val="tx1"/>
                          </a:solidFill>
                        </a:rPr>
                        <a:t>All methods present in StringBuffer is synchronized. </a:t>
                      </a:r>
                    </a:p>
                  </a:txBody>
                  <a:tcPr marL="102964" marR="102964" marT="102964" marB="51482">
                    <a:lnL w="12700" cmpd="sng">
                      <a:noFill/>
                      <a:prstDash val="solid"/>
                    </a:lnL>
                    <a:lnR w="12700" cmpd="sng">
                      <a:noFill/>
                      <a:prstDash val="solid"/>
                    </a:lnR>
                    <a:lnT w="38100" cmpd="sng">
                      <a:noFill/>
                    </a:lnT>
                    <a:lnB w="12700" cap="flat" cmpd="sng" algn="ctr">
                      <a:solidFill>
                        <a:schemeClr val="bg1">
                          <a:lumMod val="75000"/>
                        </a:schemeClr>
                      </a:solidFill>
                      <a:prstDash val="solid"/>
                      <a:round/>
                      <a:headEnd type="none" w="med" len="med"/>
                      <a:tailEnd type="none" w="med" len="med"/>
                    </a:lnB>
                    <a:solidFill>
                      <a:srgbClr val="F2F2F2">
                        <a:alpha val="45098"/>
                      </a:srgbClr>
                    </a:solidFill>
                  </a:tcPr>
                </a:tc>
                <a:tc>
                  <a:txBody>
                    <a:bodyPr/>
                    <a:lstStyle/>
                    <a:p>
                      <a:r>
                        <a:rPr lang="en-US" sz="1400" cap="none" spc="0" dirty="0">
                          <a:solidFill>
                            <a:schemeClr val="tx1"/>
                          </a:solidFill>
                        </a:rPr>
                        <a:t>No method present in StringBuilder is synchronized. </a:t>
                      </a:r>
                    </a:p>
                  </a:txBody>
                  <a:tcPr marL="102964" marR="102964" marT="102964" marB="51482">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786074882"/>
                  </a:ext>
                </a:extLst>
              </a:tr>
              <a:tr h="813419">
                <a:tc>
                  <a:txBody>
                    <a:bodyPr/>
                    <a:lstStyle/>
                    <a:p>
                      <a:r>
                        <a:rPr lang="en-IN" sz="1400" b="0" i="0" kern="1200" cap="none" spc="0" dirty="0">
                          <a:solidFill>
                            <a:schemeClr val="tx1"/>
                          </a:solidFill>
                          <a:effectLst/>
                          <a:latin typeface="+mn-lt"/>
                          <a:ea typeface="+mn-ea"/>
                          <a:cs typeface="+mn-cs"/>
                        </a:rPr>
                        <a:t>At a time, Only one thread is allowed to operate on StringBuffer object , Hence it is Thread safe.</a:t>
                      </a:r>
                      <a:endParaRPr lang="en-US" sz="1400" cap="none" spc="0" dirty="0">
                        <a:solidFill>
                          <a:schemeClr val="tx1"/>
                        </a:solidFill>
                      </a:endParaRPr>
                    </a:p>
                  </a:txBody>
                  <a:tcPr marL="102964" marR="102964" marT="102964" marB="51482">
                    <a:lnL w="12700" cmpd="sng">
                      <a:noFill/>
                      <a:prstDash val="solid"/>
                    </a:lnL>
                    <a:lnR w="12700" cmpd="sng">
                      <a:noFill/>
                      <a:prstDash val="solid"/>
                    </a:lnR>
                    <a:lnT w="12700" cap="flat" cmpd="sng" algn="ctr">
                      <a:solidFill>
                        <a:schemeClr val="bg1">
                          <a:lumMod val="75000"/>
                        </a:schemeClr>
                      </a:solidFill>
                      <a:prstDash val="solid"/>
                      <a:round/>
                      <a:headEnd type="none" w="med" len="med"/>
                      <a:tailEnd type="none" w="med" len="med"/>
                    </a:lnT>
                    <a:lnB w="12700" cmpd="sng">
                      <a:noFill/>
                      <a:prstDash val="solid"/>
                    </a:lnB>
                    <a:solidFill>
                      <a:srgbClr val="BFBFBF">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cap="none" spc="0" dirty="0">
                          <a:solidFill>
                            <a:schemeClr val="tx1"/>
                          </a:solidFill>
                          <a:effectLst/>
                          <a:latin typeface="+mn-lt"/>
                          <a:ea typeface="+mn-ea"/>
                          <a:cs typeface="+mn-cs"/>
                        </a:rPr>
                        <a:t>At a time, multiple threads are allowed to operate on StringBuilder object , Hence it is not  Thread safe.</a:t>
                      </a:r>
                      <a:endParaRPr lang="en-US" sz="1400" cap="none" spc="0" dirty="0">
                        <a:solidFill>
                          <a:schemeClr val="tx1"/>
                        </a:solidFill>
                      </a:endParaRPr>
                    </a:p>
                    <a:p>
                      <a:endParaRPr lang="en-US" sz="1400" cap="none" spc="0" dirty="0">
                        <a:solidFill>
                          <a:schemeClr val="tx1"/>
                        </a:solidFill>
                      </a:endParaRPr>
                    </a:p>
                  </a:txBody>
                  <a:tcPr marL="102964" marR="102964" marT="102964" marB="514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994257008"/>
                  </a:ext>
                </a:extLst>
              </a:tr>
              <a:tr h="1019347">
                <a:tc>
                  <a:txBody>
                    <a:bodyPr/>
                    <a:lstStyle/>
                    <a:p>
                      <a:r>
                        <a:rPr lang="en-US" sz="1400" cap="none" spc="0" dirty="0">
                          <a:solidFill>
                            <a:schemeClr val="tx1"/>
                          </a:solidFill>
                        </a:rPr>
                        <a:t>Threads are required to wait to operate on StringBuffer Object. Hence Relatively Performance is Slow.</a:t>
                      </a:r>
                    </a:p>
                  </a:txBody>
                  <a:tcPr marL="102964" marR="102964" marT="102964" marB="514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round/>
                      <a:headEnd type="none" w="med" len="med"/>
                      <a:tailEnd type="none" w="med" len="med"/>
                    </a:lnB>
                    <a:solidFill>
                      <a:srgbClr val="F2F2F2">
                        <a:alpha val="45098"/>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Threads are not required to wait to operate on StringBuilder Object. Hence Relatively Performance is High.</a:t>
                      </a:r>
                    </a:p>
                    <a:p>
                      <a:endParaRPr lang="en-IN" sz="1400" b="0" i="0" kern="1200" cap="none" spc="0" dirty="0">
                        <a:solidFill>
                          <a:schemeClr val="tx1"/>
                        </a:solidFill>
                        <a:effectLst/>
                        <a:latin typeface="+mn-lt"/>
                        <a:ea typeface="+mn-ea"/>
                        <a:cs typeface="+mn-cs"/>
                      </a:endParaRPr>
                    </a:p>
                  </a:txBody>
                  <a:tcPr marL="102964" marR="102964" marT="102964" marB="514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485789337"/>
                  </a:ext>
                </a:extLst>
              </a:tr>
              <a:tr h="607490">
                <a:tc>
                  <a:txBody>
                    <a:bodyPr/>
                    <a:lstStyle/>
                    <a:p>
                      <a:r>
                        <a:rPr lang="en-US" sz="1400" cap="none" spc="0" dirty="0">
                          <a:solidFill>
                            <a:schemeClr val="tx1"/>
                          </a:solidFill>
                        </a:rPr>
                        <a:t>Introduced in JDK 1.0 V</a:t>
                      </a:r>
                    </a:p>
                  </a:txBody>
                  <a:tcPr marL="102964" marR="102964" marT="102964" marB="51482">
                    <a:lnL w="12700" cmpd="sng">
                      <a:noFill/>
                      <a:prstDash val="solid"/>
                    </a:lnL>
                    <a:lnR w="12700" cmpd="sng">
                      <a:noFill/>
                      <a:prstDash val="solid"/>
                    </a:lnR>
                    <a:lnT w="12700" cap="flat" cmpd="sng" algn="ctr">
                      <a:solidFill>
                        <a:schemeClr val="bg1">
                          <a:lumMod val="75000"/>
                        </a:schemeClr>
                      </a:solidFill>
                      <a:prstDash val="solid"/>
                      <a:round/>
                      <a:headEnd type="none" w="med" len="med"/>
                      <a:tailEnd type="none" w="med" len="med"/>
                    </a:lnT>
                    <a:lnB w="12700" cmpd="sng">
                      <a:noFill/>
                      <a:prstDash val="solid"/>
                    </a:lnB>
                    <a:solidFill>
                      <a:srgbClr val="BFBFBF">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Introduced in JDK 1.5 V</a:t>
                      </a:r>
                    </a:p>
                    <a:p>
                      <a:endParaRPr lang="en-US" sz="1400" cap="none" spc="0" dirty="0">
                        <a:solidFill>
                          <a:schemeClr val="tx1"/>
                        </a:solidFill>
                      </a:endParaRPr>
                    </a:p>
                  </a:txBody>
                  <a:tcPr marL="102964" marR="102964" marT="102964" marB="514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014547947"/>
                  </a:ext>
                </a:extLst>
              </a:tr>
            </a:tbl>
          </a:graphicData>
        </a:graphic>
      </p:graphicFrame>
      <p:sp>
        <p:nvSpPr>
          <p:cNvPr id="10" name="Rectangle 9">
            <a:extLst>
              <a:ext uri="{FF2B5EF4-FFF2-40B4-BE49-F238E27FC236}">
                <a16:creationId xmlns:a16="http://schemas.microsoft.com/office/drawing/2014/main" id="{9D6E5D04-1227-90B2-D5CB-B940E2B7B755}"/>
              </a:ext>
            </a:extLst>
          </p:cNvPr>
          <p:cNvSpPr/>
          <p:nvPr/>
        </p:nvSpPr>
        <p:spPr>
          <a:xfrm>
            <a:off x="643464" y="1630350"/>
            <a:ext cx="9134654" cy="485527"/>
          </a:xfrm>
          <a:prstGeom prst="rect">
            <a:avLst/>
          </a:prstGeom>
          <a:solidFill>
            <a:schemeClr val="bg1">
              <a:alpha val="9017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443403-D3C2-A23A-83EF-E0C3E7A8778A}"/>
              </a:ext>
            </a:extLst>
          </p:cNvPr>
          <p:cNvSpPr/>
          <p:nvPr/>
        </p:nvSpPr>
        <p:spPr>
          <a:xfrm>
            <a:off x="609925" y="2705410"/>
            <a:ext cx="9168193" cy="1164673"/>
          </a:xfrm>
          <a:prstGeom prst="rect">
            <a:avLst/>
          </a:prstGeom>
          <a:solidFill>
            <a:schemeClr val="bg1">
              <a:alpha val="9017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FC3AA8-D012-EBD0-1A95-9F2329ADA897}"/>
              </a:ext>
            </a:extLst>
          </p:cNvPr>
          <p:cNvSpPr/>
          <p:nvPr/>
        </p:nvSpPr>
        <p:spPr>
          <a:xfrm>
            <a:off x="643464" y="2115877"/>
            <a:ext cx="9168193" cy="589534"/>
          </a:xfrm>
          <a:prstGeom prst="rect">
            <a:avLst/>
          </a:prstGeom>
          <a:solidFill>
            <a:schemeClr val="bg1">
              <a:alpha val="9017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990F73E-44FC-6104-C790-61A2D555F650}"/>
              </a:ext>
            </a:extLst>
          </p:cNvPr>
          <p:cNvSpPr/>
          <p:nvPr/>
        </p:nvSpPr>
        <p:spPr>
          <a:xfrm>
            <a:off x="609923" y="3860873"/>
            <a:ext cx="9201734" cy="561975"/>
          </a:xfrm>
          <a:prstGeom prst="rect">
            <a:avLst/>
          </a:prstGeom>
          <a:solidFill>
            <a:schemeClr val="bg1">
              <a:alpha val="9017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2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5FC8-7E5E-A53B-7361-9E8487EA9FC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 You !</a:t>
            </a:r>
          </a:p>
        </p:txBody>
      </p:sp>
      <p:sp>
        <p:nvSpPr>
          <p:cNvPr id="3" name="Content Placeholder 2">
            <a:extLst>
              <a:ext uri="{FF2B5EF4-FFF2-40B4-BE49-F238E27FC236}">
                <a16:creationId xmlns:a16="http://schemas.microsoft.com/office/drawing/2014/main" id="{D162C64F-2D8E-A924-0857-895A0E054425}"/>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momedaram</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6006285-9E9F-F2A4-9C53-365D8F3F70A8}"/>
                  </a:ext>
                </a:extLst>
              </p14:cNvPr>
              <p14:cNvContentPartPr/>
              <p14:nvPr/>
            </p14:nvContentPartPr>
            <p14:xfrm>
              <a:off x="-793917" y="2866758"/>
              <a:ext cx="360" cy="360"/>
            </p14:xfrm>
          </p:contentPart>
        </mc:Choice>
        <mc:Fallback>
          <p:pic>
            <p:nvPicPr>
              <p:cNvPr id="4" name="Ink 3">
                <a:extLst>
                  <a:ext uri="{FF2B5EF4-FFF2-40B4-BE49-F238E27FC236}">
                    <a16:creationId xmlns:a16="http://schemas.microsoft.com/office/drawing/2014/main" id="{46006285-9E9F-F2A4-9C53-365D8F3F70A8}"/>
                  </a:ext>
                </a:extLst>
              </p:cNvPr>
              <p:cNvPicPr/>
              <p:nvPr/>
            </p:nvPicPr>
            <p:blipFill>
              <a:blip r:embed="rId3"/>
              <a:stretch>
                <a:fillRect/>
              </a:stretch>
            </p:blipFill>
            <p:spPr>
              <a:xfrm>
                <a:off x="-798237" y="2862438"/>
                <a:ext cx="9000" cy="9000"/>
              </a:xfrm>
              <a:prstGeom prst="rect">
                <a:avLst/>
              </a:prstGeom>
            </p:spPr>
          </p:pic>
        </mc:Fallback>
      </mc:AlternateContent>
    </p:spTree>
    <p:extLst>
      <p:ext uri="{BB962C8B-B14F-4D97-AF65-F5344CB8AC3E}">
        <p14:creationId xmlns:p14="http://schemas.microsoft.com/office/powerpoint/2010/main" val="35758947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{DE1D9717-AC5B-044C-98D4-52AD63AFBD08}tf10001120</Template>
  <TotalTime>599</TotalTime>
  <Words>343</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Difference between String Buffer and String Builder</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Chowdary</dc:creator>
  <cp:lastModifiedBy>Dheeraj Chowdary</cp:lastModifiedBy>
  <cp:revision>71</cp:revision>
  <dcterms:created xsi:type="dcterms:W3CDTF">2022-09-30T05:28:25Z</dcterms:created>
  <dcterms:modified xsi:type="dcterms:W3CDTF">2022-11-01T07:42:48Z</dcterms:modified>
</cp:coreProperties>
</file>