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9" r:id="rId1"/>
  </p:sldMasterIdLst>
  <p:notesMasterIdLst>
    <p:notesMasterId r:id="rId18"/>
  </p:notesMasterIdLst>
  <p:sldIdLst>
    <p:sldId id="256" r:id="rId2"/>
    <p:sldId id="271" r:id="rId3"/>
    <p:sldId id="280" r:id="rId4"/>
    <p:sldId id="265" r:id="rId5"/>
    <p:sldId id="266" r:id="rId6"/>
    <p:sldId id="281" r:id="rId7"/>
    <p:sldId id="267" r:id="rId8"/>
    <p:sldId id="282" r:id="rId9"/>
    <p:sldId id="268" r:id="rId10"/>
    <p:sldId id="283" r:id="rId11"/>
    <p:sldId id="284" r:id="rId12"/>
    <p:sldId id="285" r:id="rId13"/>
    <p:sldId id="286" r:id="rId14"/>
    <p:sldId id="287" r:id="rId15"/>
    <p:sldId id="288" r:id="rId16"/>
    <p:sldId id="26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62"/>
  </p:normalViewPr>
  <p:slideViewPr>
    <p:cSldViewPr snapToGrid="0">
      <p:cViewPr varScale="1">
        <p:scale>
          <a:sx n="104" d="100"/>
          <a:sy n="104" d="100"/>
        </p:scale>
        <p:origin x="89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6621B6-278A-FA49-AEA7-98AD3747878C}" type="datetimeFigureOut">
              <a:rPr lang="en-US" smtClean="0"/>
              <a:t>10/31/22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536AC9-5826-4346-A713-5C8501472F08}" type="slidenum">
              <a:rPr lang="en-US" smtClean="0"/>
              <a:t>‹#›</a:t>
            </a:fld>
            <a:endParaRPr lang="en-US"/>
          </a:p>
        </p:txBody>
      </p:sp>
    </p:spTree>
    <p:extLst>
      <p:ext uri="{BB962C8B-B14F-4D97-AF65-F5344CB8AC3E}">
        <p14:creationId xmlns:p14="http://schemas.microsoft.com/office/powerpoint/2010/main" val="7529290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5536AC9-5826-4346-A713-5C8501472F08}" type="slidenum">
              <a:rPr lang="en-US" smtClean="0"/>
              <a:t>6</a:t>
            </a:fld>
            <a:endParaRPr lang="en-US"/>
          </a:p>
        </p:txBody>
      </p:sp>
    </p:spTree>
    <p:extLst>
      <p:ext uri="{BB962C8B-B14F-4D97-AF65-F5344CB8AC3E}">
        <p14:creationId xmlns:p14="http://schemas.microsoft.com/office/powerpoint/2010/main" val="2718696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469AAB94-7E02-7443-85A7-BC2AAB53B3B1}" type="datetimeFigureOut">
              <a:rPr lang="en-US" smtClean="0"/>
              <a:t>10/31/22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BBB539-A27D-2745-9C6D-AA29B978AA8D}" type="slidenum">
              <a:rPr lang="en-US" smtClean="0"/>
              <a:t>‹#›</a:t>
            </a:fld>
            <a:endParaRPr lang="en-US"/>
          </a:p>
        </p:txBody>
      </p:sp>
    </p:spTree>
    <p:extLst>
      <p:ext uri="{BB962C8B-B14F-4D97-AF65-F5344CB8AC3E}">
        <p14:creationId xmlns:p14="http://schemas.microsoft.com/office/powerpoint/2010/main" val="302330029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69AAB94-7E02-7443-85A7-BC2AAB53B3B1}" type="datetimeFigureOut">
              <a:rPr lang="en-US" smtClean="0"/>
              <a:t>10/31/22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BBB539-A27D-2745-9C6D-AA29B978AA8D}" type="slidenum">
              <a:rPr lang="en-US" smtClean="0"/>
              <a:t>‹#›</a:t>
            </a:fld>
            <a:endParaRPr lang="en-US"/>
          </a:p>
        </p:txBody>
      </p:sp>
    </p:spTree>
    <p:extLst>
      <p:ext uri="{BB962C8B-B14F-4D97-AF65-F5344CB8AC3E}">
        <p14:creationId xmlns:p14="http://schemas.microsoft.com/office/powerpoint/2010/main" val="287383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69AAB94-7E02-7443-85A7-BC2AAB53B3B1}" type="datetimeFigureOut">
              <a:rPr lang="en-US" smtClean="0"/>
              <a:t>10/31/22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BBB539-A27D-2745-9C6D-AA29B978AA8D}" type="slidenum">
              <a:rPr lang="en-US" smtClean="0"/>
              <a:t>‹#›</a:t>
            </a:fld>
            <a:endParaRPr lang="en-US"/>
          </a:p>
        </p:txBody>
      </p:sp>
    </p:spTree>
    <p:extLst>
      <p:ext uri="{BB962C8B-B14F-4D97-AF65-F5344CB8AC3E}">
        <p14:creationId xmlns:p14="http://schemas.microsoft.com/office/powerpoint/2010/main" val="2299331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69AAB94-7E02-7443-85A7-BC2AAB53B3B1}" type="datetimeFigureOut">
              <a:rPr lang="en-US" smtClean="0"/>
              <a:t>10/31/22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BBB539-A27D-2745-9C6D-AA29B978AA8D}" type="slidenum">
              <a:rPr lang="en-US" smtClean="0"/>
              <a:t>‹#›</a:t>
            </a:fld>
            <a:endParaRPr lang="en-US"/>
          </a:p>
        </p:txBody>
      </p:sp>
    </p:spTree>
    <p:extLst>
      <p:ext uri="{BB962C8B-B14F-4D97-AF65-F5344CB8AC3E}">
        <p14:creationId xmlns:p14="http://schemas.microsoft.com/office/powerpoint/2010/main" val="3012127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469AAB94-7E02-7443-85A7-BC2AAB53B3B1}" type="datetimeFigureOut">
              <a:rPr lang="en-US" smtClean="0"/>
              <a:t>10/31/22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BBB539-A27D-2745-9C6D-AA29B978AA8D}" type="slidenum">
              <a:rPr lang="en-US" smtClean="0"/>
              <a:t>‹#›</a:t>
            </a:fld>
            <a:endParaRPr lang="en-US"/>
          </a:p>
        </p:txBody>
      </p:sp>
    </p:spTree>
    <p:extLst>
      <p:ext uri="{BB962C8B-B14F-4D97-AF65-F5344CB8AC3E}">
        <p14:creationId xmlns:p14="http://schemas.microsoft.com/office/powerpoint/2010/main" val="352956089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469AAB94-7E02-7443-85A7-BC2AAB53B3B1}" type="datetimeFigureOut">
              <a:rPr lang="en-US" smtClean="0"/>
              <a:t>10/31/22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F5BBB539-A27D-2745-9C6D-AA29B978AA8D}" type="slidenum">
              <a:rPr lang="en-US" smtClean="0"/>
              <a:t>‹#›</a:t>
            </a:fld>
            <a:endParaRPr lang="en-US"/>
          </a:p>
        </p:txBody>
      </p:sp>
    </p:spTree>
    <p:extLst>
      <p:ext uri="{BB962C8B-B14F-4D97-AF65-F5344CB8AC3E}">
        <p14:creationId xmlns:p14="http://schemas.microsoft.com/office/powerpoint/2010/main" val="2977843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7" name="Date Placeholder 6"/>
          <p:cNvSpPr>
            <a:spLocks noGrp="1"/>
          </p:cNvSpPr>
          <p:nvPr>
            <p:ph type="dt" sz="half" idx="10"/>
          </p:nvPr>
        </p:nvSpPr>
        <p:spPr/>
        <p:txBody>
          <a:bodyPr/>
          <a:lstStyle/>
          <a:p>
            <a:fld id="{469AAB94-7E02-7443-85A7-BC2AAB53B3B1}" type="datetimeFigureOut">
              <a:rPr lang="en-US" smtClean="0"/>
              <a:t>10/31/22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BBB539-A27D-2745-9C6D-AA29B978AA8D}" type="slidenum">
              <a:rPr lang="en-US" smtClean="0"/>
              <a:t>‹#›</a:t>
            </a:fld>
            <a:endParaRPr lang="en-US"/>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825651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69AAB94-7E02-7443-85A7-BC2AAB53B3B1}" type="datetimeFigureOut">
              <a:rPr lang="en-US" smtClean="0"/>
              <a:t>10/31/22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BBB539-A27D-2745-9C6D-AA29B978AA8D}" type="slidenum">
              <a:rPr lang="en-US" smtClean="0"/>
              <a:t>‹#›</a:t>
            </a:fld>
            <a:endParaRPr lang="en-US"/>
          </a:p>
        </p:txBody>
      </p:sp>
    </p:spTree>
    <p:extLst>
      <p:ext uri="{BB962C8B-B14F-4D97-AF65-F5344CB8AC3E}">
        <p14:creationId xmlns:p14="http://schemas.microsoft.com/office/powerpoint/2010/main" val="1863686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9AAB94-7E02-7443-85A7-BC2AAB53B3B1}" type="datetimeFigureOut">
              <a:rPr lang="en-US" smtClean="0"/>
              <a:t>10/31/22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BBB539-A27D-2745-9C6D-AA29B978AA8D}" type="slidenum">
              <a:rPr lang="en-US" smtClean="0"/>
              <a:t>‹#›</a:t>
            </a:fld>
            <a:endParaRPr lang="en-US"/>
          </a:p>
        </p:txBody>
      </p:sp>
    </p:spTree>
    <p:extLst>
      <p:ext uri="{BB962C8B-B14F-4D97-AF65-F5344CB8AC3E}">
        <p14:creationId xmlns:p14="http://schemas.microsoft.com/office/powerpoint/2010/main" val="646299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9" name="Date Placeholder 8"/>
          <p:cNvSpPr>
            <a:spLocks noGrp="1"/>
          </p:cNvSpPr>
          <p:nvPr>
            <p:ph type="dt" sz="half" idx="10"/>
          </p:nvPr>
        </p:nvSpPr>
        <p:spPr/>
        <p:txBody>
          <a:bodyPr/>
          <a:lstStyle/>
          <a:p>
            <a:fld id="{469AAB94-7E02-7443-85A7-BC2AAB53B3B1}" type="datetimeFigureOut">
              <a:rPr lang="en-US" smtClean="0"/>
              <a:t>10/31/22</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F5BBB539-A27D-2745-9C6D-AA29B978AA8D}" type="slidenum">
              <a:rPr lang="en-US" smtClean="0"/>
              <a:t>‹#›</a:t>
            </a:fld>
            <a:endParaRPr lang="en-US"/>
          </a:p>
        </p:txBody>
      </p:sp>
    </p:spTree>
    <p:extLst>
      <p:ext uri="{BB962C8B-B14F-4D97-AF65-F5344CB8AC3E}">
        <p14:creationId xmlns:p14="http://schemas.microsoft.com/office/powerpoint/2010/main" val="217704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469AAB94-7E02-7443-85A7-BC2AAB53B3B1}" type="datetimeFigureOut">
              <a:rPr lang="en-US" smtClean="0"/>
              <a:t>10/31/22</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F5BBB539-A27D-2745-9C6D-AA29B978AA8D}" type="slidenum">
              <a:rPr lang="en-US" smtClean="0"/>
              <a:t>‹#›</a:t>
            </a:fld>
            <a:endParaRPr lang="en-US"/>
          </a:p>
        </p:txBody>
      </p:sp>
    </p:spTree>
    <p:extLst>
      <p:ext uri="{BB962C8B-B14F-4D97-AF65-F5344CB8AC3E}">
        <p14:creationId xmlns:p14="http://schemas.microsoft.com/office/powerpoint/2010/main" val="4261298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469AAB94-7E02-7443-85A7-BC2AAB53B3B1}" type="datetimeFigureOut">
              <a:rPr lang="en-US" smtClean="0"/>
              <a:t>10/31/22</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F5BBB539-A27D-2745-9C6D-AA29B978AA8D}" type="slidenum">
              <a:rPr lang="en-US" smtClean="0"/>
              <a:t>‹#›</a:t>
            </a:fld>
            <a:endParaRPr lang="en-US"/>
          </a:p>
        </p:txBody>
      </p:sp>
    </p:spTree>
    <p:extLst>
      <p:ext uri="{BB962C8B-B14F-4D97-AF65-F5344CB8AC3E}">
        <p14:creationId xmlns:p14="http://schemas.microsoft.com/office/powerpoint/2010/main" val="1148478365"/>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docs.oracle.com/javase/7/docs/api/java/lang/StringBuffer.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docs.oracle.com/javase/7/docs/api/java/lang/StringBuffer.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ocs.oracle.com/javase/7/docs/api/java/lang/String.html" TargetMode="External"/><Relationship Id="rId2" Type="http://schemas.openxmlformats.org/officeDocument/2006/relationships/hyperlink" Target="https://docs.oracle.com/javase/7/docs/api/java/lang/StringBuffer.html"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4F68F9E-3F5D-4667-48CC-B79648CA8131}"/>
              </a:ext>
            </a:extLst>
          </p:cNvPr>
          <p:cNvSpPr>
            <a:spLocks noGrp="1"/>
          </p:cNvSpPr>
          <p:nvPr>
            <p:ph type="subTitle" idx="1"/>
          </p:nvPr>
        </p:nvSpPr>
        <p:spPr>
          <a:xfrm>
            <a:off x="1262729" y="5499895"/>
            <a:ext cx="9638443" cy="484633"/>
          </a:xfrm>
        </p:spPr>
        <p:txBody>
          <a:bodyPr>
            <a:normAutofit/>
          </a:bodyPr>
          <a:lstStyle/>
          <a:p>
            <a:r>
              <a:rPr lang="en-US" b="1"/>
              <a:t>momedaram</a:t>
            </a:r>
          </a:p>
        </p:txBody>
      </p:sp>
      <p:sp>
        <p:nvSpPr>
          <p:cNvPr id="8" name="Rectangle 7">
            <a:extLst>
              <a:ext uri="{FF2B5EF4-FFF2-40B4-BE49-F238E27FC236}">
                <a16:creationId xmlns:a16="http://schemas.microsoft.com/office/drawing/2014/main" id="{84167985-D6E9-40FF-97C0-4B6D373E85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68" y="640080"/>
            <a:ext cx="10911865" cy="462686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8801362-349C-44BE-BEF6-8E926E1D3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6" y="804672"/>
            <a:ext cx="10579608" cy="42976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1A477E-364B-9FDB-97AF-B5C9C079D8E9}"/>
              </a:ext>
            </a:extLst>
          </p:cNvPr>
          <p:cNvSpPr>
            <a:spLocks noGrp="1"/>
          </p:cNvSpPr>
          <p:nvPr>
            <p:ph type="ctrTitle"/>
          </p:nvPr>
        </p:nvSpPr>
        <p:spPr>
          <a:xfrm>
            <a:off x="1262729" y="1289303"/>
            <a:ext cx="9638443" cy="3339303"/>
          </a:xfrm>
          <a:ln>
            <a:noFill/>
          </a:ln>
        </p:spPr>
        <p:txBody>
          <a:bodyPr>
            <a:normAutofit/>
          </a:bodyPr>
          <a:lstStyle/>
          <a:p>
            <a:r>
              <a:rPr lang="en-US" sz="5000" b="1" dirty="0">
                <a:solidFill>
                  <a:srgbClr val="002060"/>
                </a:solidFill>
              </a:rPr>
              <a:t>String Buffer Class Methods</a:t>
            </a:r>
          </a:p>
        </p:txBody>
      </p:sp>
    </p:spTree>
    <p:extLst>
      <p:ext uri="{BB962C8B-B14F-4D97-AF65-F5344CB8AC3E}">
        <p14:creationId xmlns:p14="http://schemas.microsoft.com/office/powerpoint/2010/main" val="3956418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758D21-7F71-787D-A454-2DAEBB5DF6C6}"/>
              </a:ext>
            </a:extLst>
          </p:cNvPr>
          <p:cNvSpPr>
            <a:spLocks noGrp="1"/>
          </p:cNvSpPr>
          <p:nvPr>
            <p:ph idx="1"/>
          </p:nvPr>
        </p:nvSpPr>
        <p:spPr>
          <a:xfrm>
            <a:off x="171450" y="157163"/>
            <a:ext cx="11830050" cy="6515099"/>
          </a:xfrm>
        </p:spPr>
        <p:txBody>
          <a:bodyPr>
            <a:normAutofit/>
          </a:bodyPr>
          <a:lstStyle/>
          <a:p>
            <a:pPr marL="0" indent="0" algn="l">
              <a:buNone/>
            </a:pPr>
            <a:r>
              <a:rPr lang="en-IN" sz="2800" dirty="0">
                <a:solidFill>
                  <a:srgbClr val="FF0000"/>
                </a:solidFill>
              </a:rPr>
              <a:t>public </a:t>
            </a:r>
            <a:r>
              <a:rPr lang="en-IN" sz="2800" u="none" strike="noStrike" dirty="0">
                <a:solidFill>
                  <a:srgbClr val="FF0000"/>
                </a:solidFill>
                <a:effectLst/>
                <a:hlinkClick r:id="rId2" tooltip="class in java.lang">
                  <a:extLst>
                    <a:ext uri="{A12FA001-AC4F-418D-AE19-62706E023703}">
                      <ahyp:hlinkClr xmlns:ahyp="http://schemas.microsoft.com/office/drawing/2018/hyperlinkcolor" val="tx"/>
                    </a:ext>
                  </a:extLst>
                </a:hlinkClick>
              </a:rPr>
              <a:t>StringBuffer</a:t>
            </a:r>
            <a:r>
              <a:rPr lang="en-IN" sz="2800" dirty="0">
                <a:solidFill>
                  <a:srgbClr val="FF0000"/>
                </a:solidFill>
              </a:rPr>
              <a:t> deleteCharAt(int index)</a:t>
            </a:r>
            <a:br>
              <a:rPr lang="en-IN" sz="2800" dirty="0"/>
            </a:br>
            <a:r>
              <a:rPr lang="en-IN" sz="2400" dirty="0">
                <a:solidFill>
                  <a:srgbClr val="FF0000"/>
                </a:solidFill>
                <a:latin typeface="Calibri" panose="020F0502020204030204" pitchFamily="34" charset="0"/>
                <a:cs typeface="Calibri" panose="020F0502020204030204" pitchFamily="34" charset="0"/>
              </a:rPr>
              <a:t>	</a:t>
            </a:r>
            <a:r>
              <a:rPr lang="en-IN" sz="2400" b="0" i="0" dirty="0">
                <a:solidFill>
                  <a:srgbClr val="353833"/>
                </a:solidFill>
                <a:effectLst/>
                <a:latin typeface="Calibri" panose="020F0502020204030204" pitchFamily="34" charset="0"/>
                <a:cs typeface="Calibri" panose="020F0502020204030204" pitchFamily="34" charset="0"/>
              </a:rPr>
              <a:t>Removes the </a:t>
            </a:r>
            <a:r>
              <a:rPr lang="en-IN" sz="2400" dirty="0">
                <a:latin typeface="Calibri" panose="020F0502020204030204" pitchFamily="34" charset="0"/>
                <a:cs typeface="Calibri" panose="020F0502020204030204" pitchFamily="34" charset="0"/>
              </a:rPr>
              <a:t>char</a:t>
            </a:r>
            <a:r>
              <a:rPr lang="en-IN" sz="2400" b="0" i="0" dirty="0">
                <a:solidFill>
                  <a:srgbClr val="353833"/>
                </a:solidFill>
                <a:effectLst/>
                <a:latin typeface="Calibri" panose="020F0502020204030204" pitchFamily="34" charset="0"/>
                <a:cs typeface="Calibri" panose="020F0502020204030204" pitchFamily="34" charset="0"/>
              </a:rPr>
              <a:t> at the specified position in this sequence. This sequence is shortened by one </a:t>
            </a:r>
            <a:r>
              <a:rPr lang="en-IN" sz="2400" dirty="0">
                <a:latin typeface="Calibri" panose="020F0502020204030204" pitchFamily="34" charset="0"/>
                <a:cs typeface="Calibri" panose="020F0502020204030204" pitchFamily="34" charset="0"/>
              </a:rPr>
              <a:t>char</a:t>
            </a:r>
            <a:r>
              <a:rPr lang="en-IN" sz="2400" b="0" i="0" dirty="0">
                <a:solidFill>
                  <a:srgbClr val="353833"/>
                </a:solidFill>
                <a:effectLst/>
                <a:latin typeface="Calibri" panose="020F0502020204030204" pitchFamily="34" charset="0"/>
                <a:cs typeface="Calibri" panose="020F0502020204030204" pitchFamily="34" charset="0"/>
              </a:rPr>
              <a:t>.</a:t>
            </a:r>
            <a:endParaRPr lang="en-IN" sz="2400" b="0" i="0" dirty="0">
              <a:solidFill>
                <a:schemeClr val="accent2">
                  <a:lumMod val="50000"/>
                </a:schemeClr>
              </a:solidFill>
              <a:effectLst/>
              <a:latin typeface="Calibri" panose="020F0502020204030204" pitchFamily="34" charset="0"/>
              <a:cs typeface="Calibri" panose="020F0502020204030204" pitchFamily="34" charset="0"/>
            </a:endParaRPr>
          </a:p>
          <a:p>
            <a:pPr marL="0" indent="0" algn="l">
              <a:buNone/>
            </a:pPr>
            <a:r>
              <a:rPr lang="en-IN" sz="2400" b="0" i="0" dirty="0">
                <a:solidFill>
                  <a:schemeClr val="tx1"/>
                </a:solidFill>
                <a:effectLst/>
                <a:latin typeface="Calibri" panose="020F0502020204030204" pitchFamily="34" charset="0"/>
                <a:cs typeface="Calibri" panose="020F0502020204030204" pitchFamily="34" charset="0"/>
              </a:rPr>
              <a:t>This method may throw </a:t>
            </a:r>
            <a:r>
              <a:rPr lang="en-IN" sz="2400" b="0" i="0" dirty="0">
                <a:solidFill>
                  <a:schemeClr val="accent1">
                    <a:lumMod val="75000"/>
                  </a:schemeClr>
                </a:solidFill>
                <a:effectLst/>
                <a:latin typeface="Calibri" panose="020F0502020204030204" pitchFamily="34" charset="0"/>
                <a:cs typeface="Calibri" panose="020F0502020204030204" pitchFamily="34" charset="0"/>
              </a:rPr>
              <a:t>StringIndexOutOfBoundsException</a:t>
            </a:r>
            <a:r>
              <a:rPr lang="en-IN" sz="2400" b="0" i="0" dirty="0">
                <a:solidFill>
                  <a:schemeClr val="tx1"/>
                </a:solidFill>
                <a:effectLst/>
                <a:latin typeface="Arial" panose="020B0604020202020204" pitchFamily="34" charset="0"/>
              </a:rPr>
              <a:t> - if </a:t>
            </a:r>
            <a:r>
              <a:rPr lang="en-IN" sz="2400" dirty="0">
                <a:solidFill>
                  <a:schemeClr val="tx1"/>
                </a:solidFill>
              </a:rPr>
              <a:t>start</a:t>
            </a:r>
            <a:r>
              <a:rPr lang="en-IN" sz="2400" b="0" i="0" dirty="0">
                <a:solidFill>
                  <a:schemeClr val="tx1"/>
                </a:solidFill>
                <a:effectLst/>
                <a:latin typeface="Arial" panose="020B0604020202020204" pitchFamily="34" charset="0"/>
              </a:rPr>
              <a:t> is negative, greater than </a:t>
            </a:r>
            <a:r>
              <a:rPr lang="en-IN" sz="2400" dirty="0">
                <a:solidFill>
                  <a:schemeClr val="tx1"/>
                </a:solidFill>
              </a:rPr>
              <a:t>length()</a:t>
            </a:r>
            <a:r>
              <a:rPr lang="en-IN" sz="2400" b="0" i="0" dirty="0">
                <a:solidFill>
                  <a:schemeClr val="tx1"/>
                </a:solidFill>
                <a:effectLst/>
                <a:latin typeface="Arial" panose="020B0604020202020204" pitchFamily="34" charset="0"/>
              </a:rPr>
              <a:t>, or greater than </a:t>
            </a:r>
            <a:r>
              <a:rPr lang="en-IN" sz="2400" dirty="0">
                <a:solidFill>
                  <a:schemeClr val="tx1"/>
                </a:solidFill>
              </a:rPr>
              <a:t>end</a:t>
            </a:r>
            <a:r>
              <a:rPr lang="en-IN" sz="2400" b="0" i="0" dirty="0">
                <a:solidFill>
                  <a:schemeClr val="tx1"/>
                </a:solidFill>
                <a:effectLst/>
                <a:latin typeface="Arial" panose="020B0604020202020204" pitchFamily="34" charset="0"/>
              </a:rPr>
              <a:t>.</a:t>
            </a:r>
          </a:p>
          <a:p>
            <a:pPr marL="0" indent="0" algn="l">
              <a:buNone/>
            </a:pPr>
            <a:endParaRPr lang="en-IN" sz="2400" dirty="0">
              <a:solidFill>
                <a:schemeClr val="tx1"/>
              </a:solidFill>
            </a:endParaRPr>
          </a:p>
        </p:txBody>
      </p:sp>
      <p:pic>
        <p:nvPicPr>
          <p:cNvPr id="4" name="Picture 3">
            <a:extLst>
              <a:ext uri="{FF2B5EF4-FFF2-40B4-BE49-F238E27FC236}">
                <a16:creationId xmlns:a16="http://schemas.microsoft.com/office/drawing/2014/main" id="{85BD21C9-7CE2-A5D6-7058-F53C7C7715F5}"/>
              </a:ext>
            </a:extLst>
          </p:cNvPr>
          <p:cNvPicPr>
            <a:picLocks noChangeAspect="1"/>
          </p:cNvPicPr>
          <p:nvPr/>
        </p:nvPicPr>
        <p:blipFill>
          <a:blip r:embed="rId3"/>
          <a:stretch>
            <a:fillRect/>
          </a:stretch>
        </p:blipFill>
        <p:spPr>
          <a:xfrm>
            <a:off x="1631091" y="2336230"/>
            <a:ext cx="6818870" cy="4521770"/>
          </a:xfrm>
          <a:prstGeom prst="rect">
            <a:avLst/>
          </a:prstGeom>
        </p:spPr>
      </p:pic>
    </p:spTree>
    <p:extLst>
      <p:ext uri="{BB962C8B-B14F-4D97-AF65-F5344CB8AC3E}">
        <p14:creationId xmlns:p14="http://schemas.microsoft.com/office/powerpoint/2010/main" val="2009343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758D21-7F71-787D-A454-2DAEBB5DF6C6}"/>
              </a:ext>
            </a:extLst>
          </p:cNvPr>
          <p:cNvSpPr>
            <a:spLocks noGrp="1"/>
          </p:cNvSpPr>
          <p:nvPr>
            <p:ph idx="1"/>
          </p:nvPr>
        </p:nvSpPr>
        <p:spPr>
          <a:xfrm>
            <a:off x="171450" y="157163"/>
            <a:ext cx="11830050" cy="6515099"/>
          </a:xfrm>
        </p:spPr>
        <p:txBody>
          <a:bodyPr>
            <a:normAutofit/>
          </a:bodyPr>
          <a:lstStyle/>
          <a:p>
            <a:pPr marL="0" indent="0" algn="l">
              <a:buNone/>
            </a:pPr>
            <a:r>
              <a:rPr lang="en-IN" sz="2800" dirty="0">
                <a:solidFill>
                  <a:srgbClr val="FF0000"/>
                </a:solidFill>
                <a:latin typeface="Calibri" panose="020F0502020204030204" pitchFamily="34" charset="0"/>
                <a:cs typeface="Calibri" panose="020F0502020204030204" pitchFamily="34" charset="0"/>
              </a:rPr>
              <a:t>public </a:t>
            </a:r>
            <a:r>
              <a:rPr lang="en-IN" sz="2800" u="none" strike="noStrike" dirty="0">
                <a:solidFill>
                  <a:srgbClr val="FF0000"/>
                </a:solidFill>
                <a:effectLst/>
                <a:latin typeface="Calibri" panose="020F0502020204030204" pitchFamily="34" charset="0"/>
                <a:cs typeface="Calibri" panose="020F0502020204030204" pitchFamily="34" charset="0"/>
                <a:hlinkClick r:id="rId2" tooltip="class in java.lang">
                  <a:extLst>
                    <a:ext uri="{A12FA001-AC4F-418D-AE19-62706E023703}">
                      <ahyp:hlinkClr xmlns:ahyp="http://schemas.microsoft.com/office/drawing/2018/hyperlinkcolor" val="tx"/>
                    </a:ext>
                  </a:extLst>
                </a:hlinkClick>
              </a:rPr>
              <a:t>StringBuffer</a:t>
            </a:r>
            <a:r>
              <a:rPr lang="en-IN" sz="2800" dirty="0">
                <a:solidFill>
                  <a:srgbClr val="FF0000"/>
                </a:solidFill>
                <a:latin typeface="Calibri" panose="020F0502020204030204" pitchFamily="34" charset="0"/>
                <a:cs typeface="Calibri" panose="020F0502020204030204" pitchFamily="34" charset="0"/>
              </a:rPr>
              <a:t> reverse()</a:t>
            </a:r>
            <a:br>
              <a:rPr lang="en-IN" sz="2800" dirty="0">
                <a:latin typeface="Calibri" panose="020F0502020204030204" pitchFamily="34" charset="0"/>
                <a:cs typeface="Calibri" panose="020F0502020204030204" pitchFamily="34" charset="0"/>
              </a:rPr>
            </a:br>
            <a:r>
              <a:rPr lang="en-IN" sz="2800" dirty="0">
                <a:solidFill>
                  <a:srgbClr val="FF0000"/>
                </a:solidFill>
                <a:latin typeface="Calibri" panose="020F0502020204030204" pitchFamily="34" charset="0"/>
                <a:cs typeface="Calibri" panose="020F0502020204030204" pitchFamily="34" charset="0"/>
              </a:rPr>
              <a:t>	</a:t>
            </a:r>
            <a:r>
              <a:rPr lang="en-IN" sz="2400" b="0" i="0" dirty="0">
                <a:solidFill>
                  <a:srgbClr val="353833"/>
                </a:solidFill>
                <a:effectLst/>
                <a:latin typeface="Calibri" panose="020F0502020204030204" pitchFamily="34" charset="0"/>
                <a:cs typeface="Calibri" panose="020F0502020204030204" pitchFamily="34" charset="0"/>
              </a:rPr>
              <a:t>Causes this character sequence to be replaced by the reverse of the sequence.</a:t>
            </a:r>
          </a:p>
          <a:p>
            <a:pPr marL="0" indent="0" algn="l">
              <a:buNone/>
            </a:pPr>
            <a:endParaRPr lang="en-IN" sz="2400" dirty="0">
              <a:solidFill>
                <a:schemeClr val="tx1"/>
              </a:solidFill>
              <a:latin typeface="Calibri" panose="020F0502020204030204" pitchFamily="34" charset="0"/>
              <a:cs typeface="Calibri" panose="020F0502020204030204" pitchFamily="34" charset="0"/>
            </a:endParaRPr>
          </a:p>
        </p:txBody>
      </p:sp>
      <p:pic>
        <p:nvPicPr>
          <p:cNvPr id="2" name="Picture 1">
            <a:extLst>
              <a:ext uri="{FF2B5EF4-FFF2-40B4-BE49-F238E27FC236}">
                <a16:creationId xmlns:a16="http://schemas.microsoft.com/office/drawing/2014/main" id="{8E22FFA5-B7F1-46E5-5B3D-2CE657A845AE}"/>
              </a:ext>
            </a:extLst>
          </p:cNvPr>
          <p:cNvPicPr>
            <a:picLocks noChangeAspect="1"/>
          </p:cNvPicPr>
          <p:nvPr/>
        </p:nvPicPr>
        <p:blipFill>
          <a:blip r:embed="rId3"/>
          <a:stretch>
            <a:fillRect/>
          </a:stretch>
        </p:blipFill>
        <p:spPr>
          <a:xfrm>
            <a:off x="949411" y="1164757"/>
            <a:ext cx="7772400" cy="5245177"/>
          </a:xfrm>
          <a:prstGeom prst="rect">
            <a:avLst/>
          </a:prstGeom>
        </p:spPr>
      </p:pic>
    </p:spTree>
    <p:extLst>
      <p:ext uri="{BB962C8B-B14F-4D97-AF65-F5344CB8AC3E}">
        <p14:creationId xmlns:p14="http://schemas.microsoft.com/office/powerpoint/2010/main" val="1751835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758D21-7F71-787D-A454-2DAEBB5DF6C6}"/>
              </a:ext>
            </a:extLst>
          </p:cNvPr>
          <p:cNvSpPr>
            <a:spLocks noGrp="1"/>
          </p:cNvSpPr>
          <p:nvPr>
            <p:ph idx="1"/>
          </p:nvPr>
        </p:nvSpPr>
        <p:spPr>
          <a:xfrm>
            <a:off x="171450" y="157163"/>
            <a:ext cx="11830050" cy="6515099"/>
          </a:xfrm>
        </p:spPr>
        <p:txBody>
          <a:bodyPr>
            <a:normAutofit/>
          </a:bodyPr>
          <a:lstStyle/>
          <a:p>
            <a:pPr marL="0" indent="0" algn="l">
              <a:buNone/>
            </a:pPr>
            <a:r>
              <a:rPr lang="en-IN" sz="2400" dirty="0">
                <a:solidFill>
                  <a:srgbClr val="FF0000"/>
                </a:solidFill>
                <a:latin typeface="Calibri" panose="020F0502020204030204" pitchFamily="34" charset="0"/>
                <a:cs typeface="Calibri" panose="020F0502020204030204" pitchFamily="34" charset="0"/>
              </a:rPr>
              <a:t>public void setLength(int newLength)</a:t>
            </a:r>
          </a:p>
          <a:p>
            <a:pPr marL="0" indent="0" algn="l">
              <a:buNone/>
            </a:pPr>
            <a:r>
              <a:rPr lang="en-IN" sz="2400" dirty="0">
                <a:solidFill>
                  <a:srgbClr val="FF0000"/>
                </a:solidFill>
                <a:latin typeface="Calibri" panose="020F0502020204030204" pitchFamily="34" charset="0"/>
                <a:cs typeface="Calibri" panose="020F0502020204030204" pitchFamily="34" charset="0"/>
              </a:rPr>
              <a:t>	</a:t>
            </a:r>
            <a:r>
              <a:rPr lang="en-IN" sz="2400" b="0" i="0" dirty="0">
                <a:solidFill>
                  <a:srgbClr val="353833"/>
                </a:solidFill>
                <a:effectLst/>
                <a:latin typeface="Calibri" panose="020F0502020204030204" pitchFamily="34" charset="0"/>
                <a:cs typeface="Calibri" panose="020F0502020204030204" pitchFamily="34" charset="0"/>
              </a:rPr>
              <a:t>Sets the length of the character sequence. The sequence is changed to a new character sequence whose length is specified by the argument. </a:t>
            </a:r>
          </a:p>
          <a:p>
            <a:pPr marL="0" indent="0" algn="l">
              <a:buNone/>
            </a:pPr>
            <a:endParaRPr lang="en-IN" sz="2400" b="0" i="0" dirty="0">
              <a:solidFill>
                <a:srgbClr val="353833"/>
              </a:solidFill>
              <a:effectLst/>
              <a:latin typeface="Calibri" panose="020F0502020204030204" pitchFamily="34" charset="0"/>
              <a:cs typeface="Calibri" panose="020F0502020204030204" pitchFamily="34" charset="0"/>
            </a:endParaRPr>
          </a:p>
          <a:p>
            <a:pPr marL="0" indent="0" algn="l">
              <a:buNone/>
            </a:pPr>
            <a:r>
              <a:rPr lang="en-IN" sz="2400" b="0" i="0" dirty="0">
                <a:solidFill>
                  <a:srgbClr val="353833"/>
                </a:solidFill>
                <a:effectLst/>
                <a:latin typeface="Calibri" panose="020F0502020204030204" pitchFamily="34" charset="0"/>
                <a:cs typeface="Calibri" panose="020F0502020204030204" pitchFamily="34" charset="0"/>
              </a:rPr>
              <a:t>The newLength argument must be greater than or equal to 0.</a:t>
            </a:r>
          </a:p>
          <a:p>
            <a:pPr marL="0" indent="0" algn="l">
              <a:buNone/>
            </a:pPr>
            <a:endParaRPr lang="en-IN" sz="2400" b="0" i="0" dirty="0">
              <a:solidFill>
                <a:srgbClr val="FF0000"/>
              </a:solidFill>
              <a:effectLst/>
              <a:latin typeface="Calibri" panose="020F0502020204030204" pitchFamily="34" charset="0"/>
              <a:cs typeface="Calibri" panose="020F0502020204030204" pitchFamily="34" charset="0"/>
            </a:endParaRPr>
          </a:p>
          <a:p>
            <a:pPr marL="0" indent="0" algn="l">
              <a:buNone/>
            </a:pPr>
            <a:r>
              <a:rPr lang="en-IN" sz="2400" b="0" i="0" dirty="0">
                <a:solidFill>
                  <a:srgbClr val="353833"/>
                </a:solidFill>
                <a:effectLst/>
                <a:latin typeface="Calibri" panose="020F0502020204030204" pitchFamily="34" charset="0"/>
                <a:cs typeface="Calibri" panose="020F0502020204030204" pitchFamily="34" charset="0"/>
              </a:rPr>
              <a:t>If the newLength argument is greater than or equal to the current length, sufficient null characters ('\u0000') are appended so that length becomes the newLength argument.</a:t>
            </a:r>
          </a:p>
          <a:p>
            <a:pPr marL="0" indent="0" algn="l">
              <a:buNone/>
            </a:pPr>
            <a:endParaRPr lang="en-IN" sz="2400" b="0" i="0" dirty="0">
              <a:solidFill>
                <a:srgbClr val="353833"/>
              </a:solidFill>
              <a:effectLst/>
              <a:latin typeface="Calibri" panose="020F0502020204030204" pitchFamily="34" charset="0"/>
              <a:cs typeface="Calibri" panose="020F0502020204030204" pitchFamily="34" charset="0"/>
            </a:endParaRPr>
          </a:p>
          <a:p>
            <a:pPr marL="0" indent="0">
              <a:buNone/>
            </a:pPr>
            <a:r>
              <a:rPr lang="en-IN" sz="2400" b="0" i="0" dirty="0">
                <a:solidFill>
                  <a:schemeClr val="tx1"/>
                </a:solidFill>
                <a:effectLst/>
                <a:latin typeface="Calibri" panose="020F0502020204030204" pitchFamily="34" charset="0"/>
                <a:cs typeface="Calibri" panose="020F0502020204030204" pitchFamily="34" charset="0"/>
              </a:rPr>
              <a:t>This method may throw </a:t>
            </a:r>
            <a:r>
              <a:rPr lang="en-IN" sz="2400" b="0" i="0" dirty="0">
                <a:solidFill>
                  <a:schemeClr val="accent1">
                    <a:lumMod val="75000"/>
                  </a:schemeClr>
                </a:solidFill>
                <a:effectLst/>
                <a:latin typeface="Calibri" panose="020F0502020204030204" pitchFamily="34" charset="0"/>
                <a:cs typeface="Calibri" panose="020F0502020204030204" pitchFamily="34" charset="0"/>
              </a:rPr>
              <a:t>StringIndexOutOfBoundsException</a:t>
            </a:r>
            <a:r>
              <a:rPr lang="en-IN" sz="2400" b="0" i="0" dirty="0">
                <a:solidFill>
                  <a:schemeClr val="tx1"/>
                </a:solidFill>
                <a:effectLst/>
                <a:latin typeface="Calibri" panose="020F0502020204030204" pitchFamily="34" charset="0"/>
                <a:cs typeface="Calibri" panose="020F0502020204030204" pitchFamily="34" charset="0"/>
              </a:rPr>
              <a:t> - </a:t>
            </a:r>
            <a:r>
              <a:rPr lang="en-IN" sz="2400" b="0" i="0" dirty="0">
                <a:solidFill>
                  <a:srgbClr val="353833"/>
                </a:solidFill>
                <a:effectLst/>
                <a:latin typeface="Calibri" panose="020F0502020204030204" pitchFamily="34" charset="0"/>
                <a:cs typeface="Calibri" panose="020F0502020204030204" pitchFamily="34" charset="0"/>
              </a:rPr>
              <a:t> if the </a:t>
            </a:r>
            <a:r>
              <a:rPr lang="en-IN" sz="2400" dirty="0">
                <a:latin typeface="Calibri" panose="020F0502020204030204" pitchFamily="34" charset="0"/>
                <a:cs typeface="Calibri" panose="020F0502020204030204" pitchFamily="34" charset="0"/>
              </a:rPr>
              <a:t>newLength</a:t>
            </a:r>
            <a:r>
              <a:rPr lang="en-IN" sz="2400" b="0" i="0" dirty="0">
                <a:solidFill>
                  <a:srgbClr val="353833"/>
                </a:solidFill>
                <a:effectLst/>
                <a:latin typeface="Calibri" panose="020F0502020204030204" pitchFamily="34" charset="0"/>
                <a:cs typeface="Calibri" panose="020F0502020204030204" pitchFamily="34" charset="0"/>
              </a:rPr>
              <a:t> argument is negative.</a:t>
            </a:r>
            <a:endParaRPr lang="en-IN" sz="2400" b="0" i="0" dirty="0">
              <a:solidFill>
                <a:schemeClr val="tx1"/>
              </a:solidFill>
              <a:effectLst/>
              <a:latin typeface="Calibri" panose="020F0502020204030204" pitchFamily="34" charset="0"/>
              <a:cs typeface="Calibri" panose="020F0502020204030204" pitchFamily="34" charset="0"/>
            </a:endParaRPr>
          </a:p>
          <a:p>
            <a:pPr marL="0" indent="0">
              <a:buNone/>
            </a:pPr>
            <a:br>
              <a:rPr lang="en-IN" sz="2400" dirty="0">
                <a:latin typeface="Calibri" panose="020F0502020204030204" pitchFamily="34" charset="0"/>
                <a:cs typeface="Calibri" panose="020F0502020204030204" pitchFamily="34" charset="0"/>
              </a:rPr>
            </a:br>
            <a:endParaRPr lang="en-IN" sz="2400" b="0" i="0" dirty="0">
              <a:solidFill>
                <a:srgbClr val="353833"/>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7691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A289C37-0DCA-372B-9BAE-64A74DA44AD2}"/>
              </a:ext>
            </a:extLst>
          </p:cNvPr>
          <p:cNvPicPr>
            <a:picLocks noGrp="1" noChangeAspect="1"/>
          </p:cNvPicPr>
          <p:nvPr>
            <p:ph idx="1"/>
          </p:nvPr>
        </p:nvPicPr>
        <p:blipFill>
          <a:blip r:embed="rId2"/>
          <a:stretch>
            <a:fillRect/>
          </a:stretch>
        </p:blipFill>
        <p:spPr>
          <a:xfrm>
            <a:off x="602540" y="228600"/>
            <a:ext cx="11153607" cy="6457950"/>
          </a:xfrm>
          <a:prstGeom prst="rect">
            <a:avLst/>
          </a:prstGeom>
        </p:spPr>
      </p:pic>
    </p:spTree>
    <p:extLst>
      <p:ext uri="{BB962C8B-B14F-4D97-AF65-F5344CB8AC3E}">
        <p14:creationId xmlns:p14="http://schemas.microsoft.com/office/powerpoint/2010/main" val="3833431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758D21-7F71-787D-A454-2DAEBB5DF6C6}"/>
              </a:ext>
            </a:extLst>
          </p:cNvPr>
          <p:cNvSpPr>
            <a:spLocks noGrp="1"/>
          </p:cNvSpPr>
          <p:nvPr>
            <p:ph idx="1"/>
          </p:nvPr>
        </p:nvSpPr>
        <p:spPr>
          <a:xfrm>
            <a:off x="171450" y="157163"/>
            <a:ext cx="11830050" cy="6515099"/>
          </a:xfrm>
        </p:spPr>
        <p:txBody>
          <a:bodyPr>
            <a:normAutofit/>
          </a:bodyPr>
          <a:lstStyle/>
          <a:p>
            <a:pPr marL="0" indent="0" algn="l">
              <a:buNone/>
            </a:pPr>
            <a:r>
              <a:rPr lang="en-IN" sz="2800" dirty="0">
                <a:solidFill>
                  <a:srgbClr val="FF0000"/>
                </a:solidFill>
                <a:latin typeface="Calibri" panose="020F0502020204030204" pitchFamily="34" charset="0"/>
                <a:cs typeface="Calibri" panose="020F0502020204030204" pitchFamily="34" charset="0"/>
              </a:rPr>
              <a:t>public void ensureCapacity(int minimumCapacity)</a:t>
            </a:r>
          </a:p>
          <a:p>
            <a:pPr marL="0" indent="0" algn="l">
              <a:buNone/>
            </a:pPr>
            <a:r>
              <a:rPr lang="en-IN" sz="2400" b="0" i="0" dirty="0">
                <a:solidFill>
                  <a:srgbClr val="353833"/>
                </a:solidFill>
                <a:effectLst/>
                <a:latin typeface="Calibri" panose="020F0502020204030204" pitchFamily="34" charset="0"/>
                <a:cs typeface="Calibri" panose="020F0502020204030204" pitchFamily="34" charset="0"/>
              </a:rPr>
              <a:t>Ensures that the capacity is at least equal to the specified </a:t>
            </a:r>
            <a:r>
              <a:rPr lang="en-IN" sz="2400" dirty="0">
                <a:solidFill>
                  <a:schemeClr val="tx1"/>
                </a:solidFill>
                <a:latin typeface="Calibri" panose="020F0502020204030204" pitchFamily="34" charset="0"/>
                <a:cs typeface="Calibri" panose="020F0502020204030204" pitchFamily="34" charset="0"/>
              </a:rPr>
              <a:t>minimumCapacity</a:t>
            </a:r>
            <a:r>
              <a:rPr lang="en-IN" sz="2400" b="0" i="0" dirty="0">
                <a:solidFill>
                  <a:srgbClr val="353833"/>
                </a:solidFill>
                <a:effectLst/>
                <a:latin typeface="Calibri" panose="020F0502020204030204" pitchFamily="34" charset="0"/>
                <a:cs typeface="Calibri" panose="020F0502020204030204" pitchFamily="34" charset="0"/>
              </a:rPr>
              <a:t>. </a:t>
            </a:r>
          </a:p>
          <a:p>
            <a:pPr marL="0" indent="0" algn="l">
              <a:buNone/>
            </a:pPr>
            <a:r>
              <a:rPr lang="en-IN" sz="2400" b="0" i="0" dirty="0">
                <a:solidFill>
                  <a:srgbClr val="353833"/>
                </a:solidFill>
                <a:effectLst/>
                <a:latin typeface="Calibri" panose="020F0502020204030204" pitchFamily="34" charset="0"/>
                <a:cs typeface="Calibri" panose="020F0502020204030204" pitchFamily="34" charset="0"/>
              </a:rPr>
              <a:t>If the </a:t>
            </a:r>
            <a:r>
              <a:rPr lang="en-IN" sz="2400" dirty="0">
                <a:latin typeface="Calibri" panose="020F0502020204030204" pitchFamily="34" charset="0"/>
                <a:cs typeface="Calibri" panose="020F0502020204030204" pitchFamily="34" charset="0"/>
              </a:rPr>
              <a:t>minimumCapacity</a:t>
            </a:r>
            <a:r>
              <a:rPr lang="en-IN" sz="2400" b="0" i="0" dirty="0">
                <a:solidFill>
                  <a:srgbClr val="353833"/>
                </a:solidFill>
                <a:effectLst/>
                <a:latin typeface="Calibri" panose="020F0502020204030204" pitchFamily="34" charset="0"/>
                <a:cs typeface="Calibri" panose="020F0502020204030204" pitchFamily="34" charset="0"/>
              </a:rPr>
              <a:t> argument is nonpositive/ less than cc, this method takes no action and simply returns.</a:t>
            </a:r>
          </a:p>
          <a:p>
            <a:pPr marL="0" indent="0" algn="l">
              <a:buNone/>
            </a:pPr>
            <a:endParaRPr lang="en-IN" sz="2400" dirty="0">
              <a:solidFill>
                <a:srgbClr val="FF0000"/>
              </a:solidFill>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6335AEF5-BE30-BFE8-716B-280E3D16609F}"/>
              </a:ext>
            </a:extLst>
          </p:cNvPr>
          <p:cNvPicPr>
            <a:picLocks noChangeAspect="1"/>
          </p:cNvPicPr>
          <p:nvPr/>
        </p:nvPicPr>
        <p:blipFill>
          <a:blip r:embed="rId2"/>
          <a:stretch>
            <a:fillRect/>
          </a:stretch>
        </p:blipFill>
        <p:spPr>
          <a:xfrm>
            <a:off x="190500" y="2360141"/>
            <a:ext cx="5660939" cy="3841351"/>
          </a:xfrm>
          <a:prstGeom prst="rect">
            <a:avLst/>
          </a:prstGeom>
        </p:spPr>
      </p:pic>
      <p:pic>
        <p:nvPicPr>
          <p:cNvPr id="5" name="Picture 4">
            <a:extLst>
              <a:ext uri="{FF2B5EF4-FFF2-40B4-BE49-F238E27FC236}">
                <a16:creationId xmlns:a16="http://schemas.microsoft.com/office/drawing/2014/main" id="{46D0B590-F146-907D-AEDD-58D6E9A1DDA1}"/>
              </a:ext>
            </a:extLst>
          </p:cNvPr>
          <p:cNvPicPr>
            <a:picLocks noChangeAspect="1"/>
          </p:cNvPicPr>
          <p:nvPr/>
        </p:nvPicPr>
        <p:blipFill>
          <a:blip r:embed="rId3"/>
          <a:stretch>
            <a:fillRect/>
          </a:stretch>
        </p:blipFill>
        <p:spPr>
          <a:xfrm>
            <a:off x="6531224" y="2360142"/>
            <a:ext cx="5069245" cy="3941804"/>
          </a:xfrm>
          <a:prstGeom prst="rect">
            <a:avLst/>
          </a:prstGeom>
        </p:spPr>
      </p:pic>
    </p:spTree>
    <p:extLst>
      <p:ext uri="{BB962C8B-B14F-4D97-AF65-F5344CB8AC3E}">
        <p14:creationId xmlns:p14="http://schemas.microsoft.com/office/powerpoint/2010/main" val="2865832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758D21-7F71-787D-A454-2DAEBB5DF6C6}"/>
              </a:ext>
            </a:extLst>
          </p:cNvPr>
          <p:cNvSpPr>
            <a:spLocks noGrp="1"/>
          </p:cNvSpPr>
          <p:nvPr>
            <p:ph idx="1"/>
          </p:nvPr>
        </p:nvSpPr>
        <p:spPr>
          <a:xfrm>
            <a:off x="171450" y="157163"/>
            <a:ext cx="11830050" cy="6515099"/>
          </a:xfrm>
        </p:spPr>
        <p:txBody>
          <a:bodyPr>
            <a:normAutofit/>
          </a:bodyPr>
          <a:lstStyle/>
          <a:p>
            <a:pPr marL="0" indent="0" algn="l">
              <a:buNone/>
            </a:pPr>
            <a:r>
              <a:rPr lang="en-IN" sz="2400" dirty="0">
                <a:solidFill>
                  <a:srgbClr val="FF0000"/>
                </a:solidFill>
              </a:rPr>
              <a:t>public void trimToSize()</a:t>
            </a:r>
          </a:p>
          <a:p>
            <a:pPr marL="0" indent="0" algn="l">
              <a:buNone/>
            </a:pPr>
            <a:r>
              <a:rPr lang="en-IN" sz="2400" b="0" i="0" dirty="0">
                <a:solidFill>
                  <a:srgbClr val="353833"/>
                </a:solidFill>
                <a:effectLst/>
                <a:latin typeface="Calibri" panose="020F0502020204030204" pitchFamily="34" charset="0"/>
                <a:cs typeface="Calibri" panose="020F0502020204030204" pitchFamily="34" charset="0"/>
              </a:rPr>
              <a:t>	Attempts to reduce storage used for the character sequence. If the buffer is larger than necessary to hold its current sequence of characters, then it may be resized to become more space efficient.</a:t>
            </a:r>
          </a:p>
          <a:p>
            <a:pPr marL="0" indent="0" algn="l">
              <a:buNone/>
            </a:pPr>
            <a:endParaRPr lang="en-IN" sz="2400" b="0" i="0" dirty="0">
              <a:solidFill>
                <a:srgbClr val="353833"/>
              </a:solidFill>
              <a:effectLst/>
              <a:latin typeface="Calibri" panose="020F0502020204030204" pitchFamily="34" charset="0"/>
              <a:cs typeface="Calibri" panose="020F0502020204030204" pitchFamily="34" charset="0"/>
            </a:endParaRPr>
          </a:p>
          <a:p>
            <a:pPr marL="0" indent="0" algn="l">
              <a:buNone/>
            </a:pPr>
            <a:endParaRPr lang="en-IN" sz="2400" dirty="0">
              <a:solidFill>
                <a:srgbClr val="FF0000"/>
              </a:solidFill>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EEEF4456-AB4E-E560-9C24-E77F0B75B771}"/>
              </a:ext>
            </a:extLst>
          </p:cNvPr>
          <p:cNvPicPr>
            <a:picLocks noChangeAspect="1"/>
          </p:cNvPicPr>
          <p:nvPr/>
        </p:nvPicPr>
        <p:blipFill>
          <a:blip r:embed="rId2"/>
          <a:stretch>
            <a:fillRect/>
          </a:stretch>
        </p:blipFill>
        <p:spPr>
          <a:xfrm>
            <a:off x="1791729" y="1852392"/>
            <a:ext cx="7099300" cy="5005608"/>
          </a:xfrm>
          <a:prstGeom prst="rect">
            <a:avLst/>
          </a:prstGeom>
        </p:spPr>
      </p:pic>
    </p:spTree>
    <p:extLst>
      <p:ext uri="{BB962C8B-B14F-4D97-AF65-F5344CB8AC3E}">
        <p14:creationId xmlns:p14="http://schemas.microsoft.com/office/powerpoint/2010/main" val="3036958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65FC8-7E5E-A53B-7361-9E8487EA9FC8}"/>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b="1" kern="1200">
                <a:solidFill>
                  <a:schemeClr val="tx1"/>
                </a:solidFill>
                <a:latin typeface="+mj-lt"/>
                <a:ea typeface="+mj-ea"/>
                <a:cs typeface="+mj-cs"/>
              </a:rPr>
              <a:t>Thank You !</a:t>
            </a:r>
          </a:p>
        </p:txBody>
      </p:sp>
      <p:sp>
        <p:nvSpPr>
          <p:cNvPr id="3" name="Content Placeholder 2">
            <a:extLst>
              <a:ext uri="{FF2B5EF4-FFF2-40B4-BE49-F238E27FC236}">
                <a16:creationId xmlns:a16="http://schemas.microsoft.com/office/drawing/2014/main" id="{D162C64F-2D8E-A924-0857-895A0E054425}"/>
              </a:ext>
            </a:extLst>
          </p:cNvPr>
          <p:cNvSpPr>
            <a:spLocks noGrp="1"/>
          </p:cNvSpPr>
          <p:nvPr>
            <p:ph idx="1"/>
          </p:nvPr>
        </p:nvSpPr>
        <p:spPr>
          <a:xfrm>
            <a:off x="1966912" y="5645150"/>
            <a:ext cx="8258176" cy="631825"/>
          </a:xfrm>
        </p:spPr>
        <p:txBody>
          <a:bodyPr vert="horz" lIns="91440" tIns="45720" rIns="91440" bIns="45720" rtlCol="0" anchor="ctr">
            <a:normAutofit/>
          </a:bodyPr>
          <a:lstStyle/>
          <a:p>
            <a:pPr marL="0" indent="0" algn="ctr">
              <a:buNone/>
            </a:pPr>
            <a:r>
              <a:rPr lang="en-US" kern="1200">
                <a:solidFill>
                  <a:schemeClr val="tx1"/>
                </a:solidFill>
                <a:latin typeface="+mn-lt"/>
                <a:ea typeface="+mn-ea"/>
                <a:cs typeface="+mn-cs"/>
              </a:rPr>
              <a:t>momedaram</a:t>
            </a:r>
          </a:p>
        </p:txBody>
      </p:sp>
    </p:spTree>
    <p:extLst>
      <p:ext uri="{BB962C8B-B14F-4D97-AF65-F5344CB8AC3E}">
        <p14:creationId xmlns:p14="http://schemas.microsoft.com/office/powerpoint/2010/main" val="3575894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562F8B-CDCF-7E3C-F4F1-BCAB0C290EA8}"/>
              </a:ext>
            </a:extLst>
          </p:cNvPr>
          <p:cNvSpPr>
            <a:spLocks noGrp="1"/>
          </p:cNvSpPr>
          <p:nvPr>
            <p:ph idx="1"/>
          </p:nvPr>
        </p:nvSpPr>
        <p:spPr>
          <a:xfrm>
            <a:off x="333632" y="296562"/>
            <a:ext cx="11454714" cy="6252519"/>
          </a:xfrm>
        </p:spPr>
        <p:txBody>
          <a:bodyPr>
            <a:normAutofit/>
          </a:bodyPr>
          <a:lstStyle/>
          <a:p>
            <a:pPr marL="0" indent="0">
              <a:buNone/>
            </a:pPr>
            <a:r>
              <a:rPr lang="en-IN" sz="2800" dirty="0">
                <a:solidFill>
                  <a:srgbClr val="FF0000"/>
                </a:solidFill>
                <a:latin typeface="Calibri" panose="020F0502020204030204" pitchFamily="34" charset="0"/>
                <a:cs typeface="Calibri" panose="020F0502020204030204" pitchFamily="34" charset="0"/>
              </a:rPr>
              <a:t>public int length()</a:t>
            </a:r>
            <a:br>
              <a:rPr lang="en-IN" sz="2800" dirty="0">
                <a:solidFill>
                  <a:srgbClr val="FF0000"/>
                </a:solidFill>
                <a:latin typeface="Calibri" panose="020F0502020204030204" pitchFamily="34" charset="0"/>
                <a:cs typeface="Calibri" panose="020F0502020204030204" pitchFamily="34" charset="0"/>
              </a:rPr>
            </a:br>
            <a:r>
              <a:rPr lang="en-IN" sz="2800" dirty="0">
                <a:solidFill>
                  <a:srgbClr val="FF0000"/>
                </a:solidFill>
                <a:latin typeface="Calibri" panose="020F0502020204030204" pitchFamily="34" charset="0"/>
                <a:cs typeface="Calibri" panose="020F0502020204030204" pitchFamily="34" charset="0"/>
              </a:rPr>
              <a:t>	</a:t>
            </a:r>
            <a:r>
              <a:rPr lang="en-IN" sz="2400" b="0" i="0" dirty="0">
                <a:solidFill>
                  <a:srgbClr val="353833"/>
                </a:solidFill>
                <a:effectLst/>
                <a:latin typeface="Calibri" panose="020F0502020204030204" pitchFamily="34" charset="0"/>
                <a:cs typeface="Calibri" panose="020F0502020204030204" pitchFamily="34" charset="0"/>
              </a:rPr>
              <a:t>Returns the length of the sequence of characters represented by this object.</a:t>
            </a:r>
          </a:p>
          <a:p>
            <a:pPr marL="0" indent="0">
              <a:buNone/>
            </a:pPr>
            <a:br>
              <a:rPr lang="en-IN" sz="2800" b="0" i="0" dirty="0">
                <a:solidFill>
                  <a:srgbClr val="353833"/>
                </a:solidFill>
                <a:effectLst/>
                <a:latin typeface="DejaVu Sans"/>
              </a:rPr>
            </a:br>
            <a:endParaRPr lang="en-IN" sz="2800" b="0" i="0" dirty="0">
              <a:solidFill>
                <a:srgbClr val="353833"/>
              </a:solidFill>
              <a:effectLst/>
              <a:latin typeface="DejaVu Sans"/>
            </a:endParaRPr>
          </a:p>
          <a:p>
            <a:pPr marL="0" indent="0">
              <a:buNone/>
            </a:pPr>
            <a:endParaRPr lang="en-US" sz="2800" dirty="0">
              <a:solidFill>
                <a:srgbClr val="FF0000"/>
              </a:solidFill>
              <a:latin typeface="Calibri" panose="020F0502020204030204" pitchFamily="34" charset="0"/>
              <a:cs typeface="Calibri" panose="020F0502020204030204" pitchFamily="34" charset="0"/>
            </a:endParaRPr>
          </a:p>
        </p:txBody>
      </p:sp>
      <p:pic>
        <p:nvPicPr>
          <p:cNvPr id="2" name="Picture 1">
            <a:extLst>
              <a:ext uri="{FF2B5EF4-FFF2-40B4-BE49-F238E27FC236}">
                <a16:creationId xmlns:a16="http://schemas.microsoft.com/office/drawing/2014/main" id="{539C95C8-3D5E-922B-E5D2-D6F4B12A391E}"/>
              </a:ext>
            </a:extLst>
          </p:cNvPr>
          <p:cNvPicPr>
            <a:picLocks noChangeAspect="1"/>
          </p:cNvPicPr>
          <p:nvPr/>
        </p:nvPicPr>
        <p:blipFill>
          <a:blip r:embed="rId2"/>
          <a:stretch>
            <a:fillRect/>
          </a:stretch>
        </p:blipFill>
        <p:spPr>
          <a:xfrm>
            <a:off x="1655805" y="1494481"/>
            <a:ext cx="7397578" cy="5054600"/>
          </a:xfrm>
          <a:prstGeom prst="rect">
            <a:avLst/>
          </a:prstGeom>
        </p:spPr>
      </p:pic>
    </p:spTree>
    <p:extLst>
      <p:ext uri="{BB962C8B-B14F-4D97-AF65-F5344CB8AC3E}">
        <p14:creationId xmlns:p14="http://schemas.microsoft.com/office/powerpoint/2010/main" val="2540713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562F8B-CDCF-7E3C-F4F1-BCAB0C290EA8}"/>
              </a:ext>
            </a:extLst>
          </p:cNvPr>
          <p:cNvSpPr>
            <a:spLocks noGrp="1"/>
          </p:cNvSpPr>
          <p:nvPr>
            <p:ph idx="1"/>
          </p:nvPr>
        </p:nvSpPr>
        <p:spPr>
          <a:xfrm>
            <a:off x="333632" y="296562"/>
            <a:ext cx="11454714" cy="6252519"/>
          </a:xfrm>
        </p:spPr>
        <p:txBody>
          <a:bodyPr>
            <a:normAutofit/>
          </a:bodyPr>
          <a:lstStyle/>
          <a:p>
            <a:pPr marL="0" indent="0" algn="l">
              <a:buNone/>
            </a:pPr>
            <a:r>
              <a:rPr lang="en-IN" sz="2800" dirty="0">
                <a:solidFill>
                  <a:srgbClr val="FF0000"/>
                </a:solidFill>
              </a:rPr>
              <a:t>public int capacity()</a:t>
            </a:r>
            <a:br>
              <a:rPr lang="en-IN" sz="2800" dirty="0">
                <a:solidFill>
                  <a:srgbClr val="FF0000"/>
                </a:solidFill>
                <a:latin typeface="Calibri" panose="020F0502020204030204" pitchFamily="34" charset="0"/>
                <a:cs typeface="Calibri" panose="020F0502020204030204" pitchFamily="34" charset="0"/>
              </a:rPr>
            </a:br>
            <a:r>
              <a:rPr lang="en-IN" sz="2800" dirty="0">
                <a:solidFill>
                  <a:srgbClr val="FF0000"/>
                </a:solidFill>
                <a:latin typeface="Calibri" panose="020F0502020204030204" pitchFamily="34" charset="0"/>
                <a:cs typeface="Calibri" panose="020F0502020204030204" pitchFamily="34" charset="0"/>
              </a:rPr>
              <a:t>	</a:t>
            </a:r>
            <a:r>
              <a:rPr lang="en-IN" sz="2400" b="0" i="0" dirty="0">
                <a:solidFill>
                  <a:srgbClr val="353833"/>
                </a:solidFill>
                <a:effectLst/>
                <a:latin typeface="Calibri" panose="020F0502020204030204" pitchFamily="34" charset="0"/>
                <a:cs typeface="Calibri" panose="020F0502020204030204" pitchFamily="34" charset="0"/>
              </a:rPr>
              <a:t>Returns the current capacity. The capacity is the amount of storage available for newly inserted characters, beyond which an allocation will occur.</a:t>
            </a:r>
          </a:p>
          <a:p>
            <a:pPr marL="0" indent="0" algn="l">
              <a:buNone/>
            </a:pPr>
            <a:endParaRPr lang="en-IN" sz="2400" b="0" i="0" dirty="0">
              <a:solidFill>
                <a:srgbClr val="353833"/>
              </a:solidFill>
              <a:effectLst/>
              <a:latin typeface="Calibri" panose="020F0502020204030204" pitchFamily="34" charset="0"/>
              <a:cs typeface="Calibri" panose="020F0502020204030204" pitchFamily="34" charset="0"/>
            </a:endParaRPr>
          </a:p>
          <a:p>
            <a:pPr algn="l"/>
            <a:endParaRPr lang="en-IN" sz="2400" b="0" i="0" dirty="0">
              <a:solidFill>
                <a:srgbClr val="353833"/>
              </a:solidFill>
              <a:effectLst/>
              <a:latin typeface="Arial" panose="020B0604020202020204" pitchFamily="34" charset="0"/>
            </a:endParaRPr>
          </a:p>
          <a:p>
            <a:pPr marL="0" indent="0">
              <a:buNone/>
            </a:pPr>
            <a:endParaRPr lang="en-IN" sz="2400" b="0" i="0" dirty="0">
              <a:solidFill>
                <a:srgbClr val="353833"/>
              </a:solidFill>
              <a:effectLst/>
              <a:latin typeface="Calibri" panose="020F0502020204030204" pitchFamily="34" charset="0"/>
              <a:cs typeface="Calibri" panose="020F0502020204030204" pitchFamily="34" charset="0"/>
            </a:endParaRPr>
          </a:p>
          <a:p>
            <a:pPr marL="0" indent="0">
              <a:buNone/>
            </a:pPr>
            <a:br>
              <a:rPr lang="en-IN" sz="2800" b="0" i="0" dirty="0">
                <a:solidFill>
                  <a:srgbClr val="353833"/>
                </a:solidFill>
                <a:effectLst/>
                <a:latin typeface="DejaVu Sans"/>
              </a:rPr>
            </a:br>
            <a:endParaRPr lang="en-IN" sz="2800" b="0" i="0" dirty="0">
              <a:solidFill>
                <a:srgbClr val="353833"/>
              </a:solidFill>
              <a:effectLst/>
              <a:latin typeface="DejaVu Sans"/>
            </a:endParaRPr>
          </a:p>
          <a:p>
            <a:pPr marL="0" indent="0">
              <a:buNone/>
            </a:pPr>
            <a:endParaRPr lang="en-US" sz="2800" dirty="0">
              <a:solidFill>
                <a:srgbClr val="FF0000"/>
              </a:solidFill>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D10EA1E8-1935-3368-D01D-90A1E4FDB9B2}"/>
              </a:ext>
            </a:extLst>
          </p:cNvPr>
          <p:cNvPicPr>
            <a:picLocks noChangeAspect="1"/>
          </p:cNvPicPr>
          <p:nvPr/>
        </p:nvPicPr>
        <p:blipFill>
          <a:blip r:embed="rId2"/>
          <a:stretch>
            <a:fillRect/>
          </a:stretch>
        </p:blipFill>
        <p:spPr>
          <a:xfrm>
            <a:off x="1034879" y="1854028"/>
            <a:ext cx="6934200" cy="4533900"/>
          </a:xfrm>
          <a:prstGeom prst="rect">
            <a:avLst/>
          </a:prstGeom>
        </p:spPr>
      </p:pic>
    </p:spTree>
    <p:extLst>
      <p:ext uri="{BB962C8B-B14F-4D97-AF65-F5344CB8AC3E}">
        <p14:creationId xmlns:p14="http://schemas.microsoft.com/office/powerpoint/2010/main" val="2116098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C532E3-CFCF-BE7D-35A0-9896EF495A5C}"/>
              </a:ext>
            </a:extLst>
          </p:cNvPr>
          <p:cNvSpPr>
            <a:spLocks noGrp="1"/>
          </p:cNvSpPr>
          <p:nvPr>
            <p:ph idx="1"/>
          </p:nvPr>
        </p:nvSpPr>
        <p:spPr>
          <a:xfrm>
            <a:off x="444845" y="222421"/>
            <a:ext cx="11355858" cy="6277233"/>
          </a:xfrm>
        </p:spPr>
        <p:txBody>
          <a:bodyPr/>
          <a:lstStyle/>
          <a:p>
            <a:pPr marL="0" indent="0">
              <a:buNone/>
            </a:pPr>
            <a:r>
              <a:rPr lang="en-IN" sz="2800" dirty="0">
                <a:solidFill>
                  <a:srgbClr val="FF0000"/>
                </a:solidFill>
                <a:latin typeface="Calibri" panose="020F0502020204030204" pitchFamily="34" charset="0"/>
                <a:cs typeface="Calibri" panose="020F0502020204030204" pitchFamily="34" charset="0"/>
              </a:rPr>
              <a:t>public char charAt(int index)</a:t>
            </a:r>
          </a:p>
          <a:p>
            <a:pPr marL="0" indent="0">
              <a:buNone/>
            </a:pPr>
            <a:r>
              <a:rPr lang="en-IN" sz="2400" b="0" i="0" dirty="0">
                <a:solidFill>
                  <a:srgbClr val="474747"/>
                </a:solidFill>
                <a:effectLst/>
                <a:latin typeface="Calibri" panose="020F0502020204030204" pitchFamily="34" charset="0"/>
                <a:cs typeface="Calibri" panose="020F0502020204030204" pitchFamily="34" charset="0"/>
              </a:rPr>
              <a:t>Returns the </a:t>
            </a:r>
            <a:r>
              <a:rPr lang="en-IN" sz="2400" dirty="0">
                <a:latin typeface="Calibri" panose="020F0502020204030204" pitchFamily="34" charset="0"/>
                <a:cs typeface="Calibri" panose="020F0502020204030204" pitchFamily="34" charset="0"/>
              </a:rPr>
              <a:t>char</a:t>
            </a:r>
            <a:r>
              <a:rPr lang="en-IN" sz="2400" b="0" i="0" dirty="0">
                <a:solidFill>
                  <a:srgbClr val="474747"/>
                </a:solidFill>
                <a:effectLst/>
                <a:latin typeface="Calibri" panose="020F0502020204030204" pitchFamily="34" charset="0"/>
                <a:cs typeface="Calibri" panose="020F0502020204030204" pitchFamily="34" charset="0"/>
              </a:rPr>
              <a:t> value at the specified index.</a:t>
            </a:r>
          </a:p>
          <a:p>
            <a:pPr marL="0" indent="0">
              <a:buNone/>
            </a:pPr>
            <a:r>
              <a:rPr lang="en-IN" sz="2400" b="0" i="0" dirty="0">
                <a:solidFill>
                  <a:srgbClr val="474747"/>
                </a:solidFill>
                <a:effectLst/>
                <a:latin typeface="Calibri" panose="020F0502020204030204" pitchFamily="34" charset="0"/>
                <a:cs typeface="Calibri" panose="020F0502020204030204" pitchFamily="34" charset="0"/>
              </a:rPr>
              <a:t>An index ranges from </a:t>
            </a:r>
            <a:r>
              <a:rPr lang="en-IN" sz="2400" dirty="0">
                <a:latin typeface="Calibri" panose="020F0502020204030204" pitchFamily="34" charset="0"/>
                <a:cs typeface="Calibri" panose="020F0502020204030204" pitchFamily="34" charset="0"/>
              </a:rPr>
              <a:t>0</a:t>
            </a:r>
            <a:r>
              <a:rPr lang="en-IN" sz="2400" b="0" i="0" dirty="0">
                <a:solidFill>
                  <a:srgbClr val="474747"/>
                </a:solidFill>
                <a:effectLst/>
                <a:latin typeface="Calibri" panose="020F0502020204030204" pitchFamily="34" charset="0"/>
                <a:cs typeface="Calibri" panose="020F0502020204030204" pitchFamily="34" charset="0"/>
              </a:rPr>
              <a:t> to </a:t>
            </a:r>
            <a:r>
              <a:rPr lang="en-IN" sz="2400" dirty="0">
                <a:latin typeface="Calibri" panose="020F0502020204030204" pitchFamily="34" charset="0"/>
                <a:cs typeface="Calibri" panose="020F0502020204030204" pitchFamily="34" charset="0"/>
              </a:rPr>
              <a:t>length() - 1</a:t>
            </a:r>
            <a:r>
              <a:rPr lang="en-IN" sz="2400" b="0" i="0" dirty="0">
                <a:solidFill>
                  <a:srgbClr val="474747"/>
                </a:solidFill>
                <a:effectLst/>
                <a:latin typeface="Calibri" panose="020F0502020204030204" pitchFamily="34" charset="0"/>
                <a:cs typeface="Calibri" panose="020F0502020204030204" pitchFamily="34" charset="0"/>
              </a:rPr>
              <a:t>. </a:t>
            </a:r>
          </a:p>
          <a:p>
            <a:pPr marL="0" indent="0">
              <a:buNone/>
            </a:pPr>
            <a:endParaRPr lang="en-IN" sz="2400" b="0" i="0" dirty="0">
              <a:solidFill>
                <a:srgbClr val="474747"/>
              </a:solidFill>
              <a:effectLst/>
              <a:latin typeface="Calibri" panose="020F0502020204030204" pitchFamily="34" charset="0"/>
              <a:cs typeface="Calibri" panose="020F0502020204030204" pitchFamily="34" charset="0"/>
            </a:endParaRPr>
          </a:p>
          <a:p>
            <a:pPr marL="0" indent="0">
              <a:buNone/>
            </a:pPr>
            <a:r>
              <a:rPr lang="en-IN" sz="2400" b="0" i="0" dirty="0">
                <a:solidFill>
                  <a:srgbClr val="474747"/>
                </a:solidFill>
                <a:effectLst/>
                <a:latin typeface="Calibri" panose="020F0502020204030204" pitchFamily="34" charset="0"/>
                <a:cs typeface="Calibri" panose="020F0502020204030204" pitchFamily="34" charset="0"/>
              </a:rPr>
              <a:t>The first </a:t>
            </a:r>
            <a:r>
              <a:rPr lang="en-IN" sz="2400" dirty="0">
                <a:latin typeface="Calibri" panose="020F0502020204030204" pitchFamily="34" charset="0"/>
                <a:cs typeface="Calibri" panose="020F0502020204030204" pitchFamily="34" charset="0"/>
              </a:rPr>
              <a:t>char</a:t>
            </a:r>
            <a:r>
              <a:rPr lang="en-IN" sz="2400" b="0" i="0" dirty="0">
                <a:solidFill>
                  <a:srgbClr val="474747"/>
                </a:solidFill>
                <a:effectLst/>
                <a:latin typeface="Calibri" panose="020F0502020204030204" pitchFamily="34" charset="0"/>
                <a:cs typeface="Calibri" panose="020F0502020204030204" pitchFamily="34" charset="0"/>
              </a:rPr>
              <a:t> value of the sequence is at index </a:t>
            </a:r>
            <a:r>
              <a:rPr lang="en-IN" sz="2400" dirty="0">
                <a:latin typeface="Calibri" panose="020F0502020204030204" pitchFamily="34" charset="0"/>
                <a:cs typeface="Calibri" panose="020F0502020204030204" pitchFamily="34" charset="0"/>
              </a:rPr>
              <a:t>0</a:t>
            </a:r>
            <a:r>
              <a:rPr lang="en-IN" sz="2400" b="0" i="0" dirty="0">
                <a:solidFill>
                  <a:srgbClr val="474747"/>
                </a:solidFill>
                <a:effectLst/>
                <a:latin typeface="Calibri" panose="020F0502020204030204" pitchFamily="34" charset="0"/>
                <a:cs typeface="Calibri" panose="020F0502020204030204" pitchFamily="34" charset="0"/>
              </a:rPr>
              <a:t>, the next at index </a:t>
            </a:r>
            <a:r>
              <a:rPr lang="en-IN" sz="2400" dirty="0">
                <a:latin typeface="Calibri" panose="020F0502020204030204" pitchFamily="34" charset="0"/>
                <a:cs typeface="Calibri" panose="020F0502020204030204" pitchFamily="34" charset="0"/>
              </a:rPr>
              <a:t>1</a:t>
            </a:r>
            <a:r>
              <a:rPr lang="en-IN" sz="2400" b="0" i="0" dirty="0">
                <a:solidFill>
                  <a:srgbClr val="474747"/>
                </a:solidFill>
                <a:effectLst/>
                <a:latin typeface="Calibri" panose="020F0502020204030204" pitchFamily="34" charset="0"/>
                <a:cs typeface="Calibri" panose="020F0502020204030204" pitchFamily="34" charset="0"/>
              </a:rPr>
              <a:t>, and so on.</a:t>
            </a:r>
          </a:p>
          <a:p>
            <a:pPr marL="0" indent="0">
              <a:buNone/>
            </a:pPr>
            <a:endParaRPr lang="en-IN" sz="2400" b="0" i="0" dirty="0">
              <a:solidFill>
                <a:srgbClr val="474747"/>
              </a:solidFill>
              <a:effectLst/>
              <a:latin typeface="Calibri" panose="020F0502020204030204" pitchFamily="34" charset="0"/>
              <a:cs typeface="Calibri" panose="020F0502020204030204" pitchFamily="34" charset="0"/>
            </a:endParaRPr>
          </a:p>
          <a:p>
            <a:pPr marL="0" indent="0">
              <a:buNone/>
            </a:pPr>
            <a:r>
              <a:rPr lang="en-IN" sz="2400" dirty="0">
                <a:latin typeface="Calibri" panose="020F0502020204030204" pitchFamily="34" charset="0"/>
                <a:cs typeface="Calibri" panose="020F0502020204030204" pitchFamily="34" charset="0"/>
              </a:rPr>
              <a:t>This method my throw</a:t>
            </a:r>
            <a:r>
              <a:rPr lang="en-IN" sz="2400" b="1" dirty="0">
                <a:latin typeface="Calibri" panose="020F0502020204030204" pitchFamily="34" charset="0"/>
                <a:cs typeface="Calibri" panose="020F0502020204030204" pitchFamily="34" charset="0"/>
              </a:rPr>
              <a:t> </a:t>
            </a:r>
            <a:r>
              <a:rPr lang="en-IN" sz="2400" b="1" dirty="0">
                <a:solidFill>
                  <a:srgbClr val="FF0000"/>
                </a:solidFill>
                <a:highlight>
                  <a:srgbClr val="FFFF00"/>
                </a:highlight>
                <a:latin typeface="Calibri" panose="020F0502020204030204" pitchFamily="34" charset="0"/>
                <a:cs typeface="Calibri" panose="020F0502020204030204" pitchFamily="34" charset="0"/>
              </a:rPr>
              <a:t>String</a:t>
            </a:r>
            <a:r>
              <a:rPr lang="en-IN" sz="2400" b="1" dirty="0">
                <a:solidFill>
                  <a:srgbClr val="FF0000"/>
                </a:solidFill>
                <a:effectLst/>
                <a:highlight>
                  <a:srgbClr val="FFFF00"/>
                </a:highlight>
                <a:latin typeface="Calibri" panose="020F0502020204030204" pitchFamily="34" charset="0"/>
                <a:cs typeface="Calibri" panose="020F0502020204030204" pitchFamily="34" charset="0"/>
              </a:rPr>
              <a:t>IndexOutOfBoundsException</a:t>
            </a:r>
            <a:r>
              <a:rPr lang="en-IN" sz="2400" dirty="0">
                <a:latin typeface="Calibri" panose="020F0502020204030204" pitchFamily="34" charset="0"/>
                <a:cs typeface="Calibri" panose="020F0502020204030204" pitchFamily="34" charset="0"/>
              </a:rPr>
              <a:t> - </a:t>
            </a:r>
            <a:r>
              <a:rPr lang="en-IN" sz="2400" b="0" i="0" dirty="0">
                <a:solidFill>
                  <a:srgbClr val="353833"/>
                </a:solidFill>
                <a:effectLst/>
                <a:latin typeface="Calibri" panose="020F0502020204030204" pitchFamily="34" charset="0"/>
                <a:cs typeface="Calibri" panose="020F0502020204030204" pitchFamily="34" charset="0"/>
              </a:rPr>
              <a:t>if i</a:t>
            </a:r>
            <a:r>
              <a:rPr lang="en-IN" sz="2400" dirty="0">
                <a:latin typeface="Calibri" panose="020F0502020204030204" pitchFamily="34" charset="0"/>
                <a:cs typeface="Calibri" panose="020F0502020204030204" pitchFamily="34" charset="0"/>
              </a:rPr>
              <a:t>ndex</a:t>
            </a:r>
            <a:r>
              <a:rPr lang="en-IN" sz="2400" b="0" i="0" dirty="0">
                <a:solidFill>
                  <a:srgbClr val="353833"/>
                </a:solidFill>
                <a:effectLst/>
                <a:latin typeface="Calibri" panose="020F0502020204030204" pitchFamily="34" charset="0"/>
                <a:cs typeface="Calibri" panose="020F0502020204030204" pitchFamily="34" charset="0"/>
              </a:rPr>
              <a:t> is negative or larger than the length of this </a:t>
            </a:r>
            <a:r>
              <a:rPr lang="en-IN" sz="2400" dirty="0">
                <a:latin typeface="Calibri" panose="020F0502020204030204" pitchFamily="34" charset="0"/>
                <a:cs typeface="Calibri" panose="020F0502020204030204" pitchFamily="34" charset="0"/>
              </a:rPr>
              <a:t>StringBuffer</a:t>
            </a:r>
            <a:r>
              <a:rPr lang="en-IN" sz="2400" b="0" i="0" dirty="0">
                <a:solidFill>
                  <a:srgbClr val="353833"/>
                </a:solidFill>
                <a:effectLst/>
                <a:latin typeface="Calibri" panose="020F0502020204030204" pitchFamily="34" charset="0"/>
                <a:cs typeface="Calibri" panose="020F0502020204030204" pitchFamily="34" charset="0"/>
              </a:rPr>
              <a:t> object.</a:t>
            </a:r>
          </a:p>
          <a:p>
            <a:pPr marL="0" indent="0">
              <a:buNone/>
            </a:pPr>
            <a:endParaRPr lang="en-IN" sz="2400" dirty="0">
              <a:solidFill>
                <a:srgbClr val="FF0000"/>
              </a:solidFill>
              <a:latin typeface="Calibri" panose="020F0502020204030204" pitchFamily="34" charset="0"/>
              <a:cs typeface="Calibri" panose="020F0502020204030204" pitchFamily="34" charset="0"/>
            </a:endParaRPr>
          </a:p>
          <a:p>
            <a:pPr marL="0" indent="0">
              <a:buNone/>
            </a:pPr>
            <a:endParaRPr lang="en-US" dirty="0">
              <a:solidFill>
                <a:srgbClr val="FF0000"/>
              </a:solidFill>
            </a:endParaRPr>
          </a:p>
        </p:txBody>
      </p:sp>
    </p:spTree>
    <p:extLst>
      <p:ext uri="{BB962C8B-B14F-4D97-AF65-F5344CB8AC3E}">
        <p14:creationId xmlns:p14="http://schemas.microsoft.com/office/powerpoint/2010/main" val="4291640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95320DC-5099-4F38-519E-5A53A4AF7CB2}"/>
              </a:ext>
            </a:extLst>
          </p:cNvPr>
          <p:cNvPicPr>
            <a:picLocks noChangeAspect="1"/>
          </p:cNvPicPr>
          <p:nvPr/>
        </p:nvPicPr>
        <p:blipFill>
          <a:blip r:embed="rId2"/>
          <a:stretch>
            <a:fillRect/>
          </a:stretch>
        </p:blipFill>
        <p:spPr>
          <a:xfrm>
            <a:off x="120993" y="112178"/>
            <a:ext cx="5418935" cy="3014082"/>
          </a:xfrm>
          <a:prstGeom prst="rect">
            <a:avLst/>
          </a:prstGeom>
        </p:spPr>
      </p:pic>
      <p:pic>
        <p:nvPicPr>
          <p:cNvPr id="8" name="Picture 7">
            <a:extLst>
              <a:ext uri="{FF2B5EF4-FFF2-40B4-BE49-F238E27FC236}">
                <a16:creationId xmlns:a16="http://schemas.microsoft.com/office/drawing/2014/main" id="{82D1BD66-4EE2-0E0A-DA1A-6D0AC3E14347}"/>
              </a:ext>
            </a:extLst>
          </p:cNvPr>
          <p:cNvPicPr>
            <a:picLocks noChangeAspect="1"/>
          </p:cNvPicPr>
          <p:nvPr/>
        </p:nvPicPr>
        <p:blipFill>
          <a:blip r:embed="rId3"/>
          <a:stretch>
            <a:fillRect/>
          </a:stretch>
        </p:blipFill>
        <p:spPr>
          <a:xfrm>
            <a:off x="4291275" y="3428999"/>
            <a:ext cx="6815390" cy="3316823"/>
          </a:xfrm>
          <a:prstGeom prst="rect">
            <a:avLst/>
          </a:prstGeom>
        </p:spPr>
      </p:pic>
    </p:spTree>
    <p:extLst>
      <p:ext uri="{BB962C8B-B14F-4D97-AF65-F5344CB8AC3E}">
        <p14:creationId xmlns:p14="http://schemas.microsoft.com/office/powerpoint/2010/main" val="3543796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C532E3-CFCF-BE7D-35A0-9896EF495A5C}"/>
              </a:ext>
            </a:extLst>
          </p:cNvPr>
          <p:cNvSpPr>
            <a:spLocks noGrp="1"/>
          </p:cNvSpPr>
          <p:nvPr>
            <p:ph idx="1"/>
          </p:nvPr>
        </p:nvSpPr>
        <p:spPr>
          <a:xfrm>
            <a:off x="444845" y="222421"/>
            <a:ext cx="11355858" cy="6277233"/>
          </a:xfrm>
        </p:spPr>
        <p:txBody>
          <a:bodyPr/>
          <a:lstStyle/>
          <a:p>
            <a:pPr marL="0" indent="0">
              <a:buNone/>
            </a:pPr>
            <a:r>
              <a:rPr lang="en-IN" sz="2800" dirty="0">
                <a:solidFill>
                  <a:srgbClr val="FF0000"/>
                </a:solidFill>
              </a:rPr>
              <a:t>public void setCharAt(int index, char </a:t>
            </a:r>
            <a:r>
              <a:rPr lang="en-IN" sz="2800" dirty="0" err="1">
                <a:solidFill>
                  <a:srgbClr val="FF0000"/>
                </a:solidFill>
              </a:rPr>
              <a:t>ch</a:t>
            </a:r>
            <a:r>
              <a:rPr lang="en-IN" sz="2800" dirty="0">
                <a:solidFill>
                  <a:srgbClr val="FF0000"/>
                </a:solidFill>
              </a:rPr>
              <a:t>)</a:t>
            </a:r>
          </a:p>
          <a:p>
            <a:pPr marL="0" indent="0">
              <a:buNone/>
            </a:pPr>
            <a:r>
              <a:rPr lang="en-IN" sz="2400" dirty="0">
                <a:latin typeface="Calibri" panose="020F0502020204030204" pitchFamily="34" charset="0"/>
                <a:cs typeface="Calibri" panose="020F0502020204030204" pitchFamily="34" charset="0"/>
              </a:rPr>
              <a:t>The character at the specified index is set to </a:t>
            </a:r>
            <a:r>
              <a:rPr lang="en-IN" sz="2400" dirty="0" err="1">
                <a:latin typeface="Calibri" panose="020F0502020204030204" pitchFamily="34" charset="0"/>
                <a:cs typeface="Calibri" panose="020F0502020204030204" pitchFamily="34" charset="0"/>
              </a:rPr>
              <a:t>ch.</a:t>
            </a:r>
            <a:r>
              <a:rPr lang="en-IN" sz="2400" dirty="0">
                <a:latin typeface="Calibri" panose="020F0502020204030204" pitchFamily="34" charset="0"/>
                <a:cs typeface="Calibri" panose="020F0502020204030204" pitchFamily="34" charset="0"/>
              </a:rPr>
              <a:t> </a:t>
            </a:r>
          </a:p>
          <a:p>
            <a:pPr marL="0" indent="0">
              <a:buNone/>
            </a:pPr>
            <a:r>
              <a:rPr lang="en-IN" sz="2400" dirty="0">
                <a:latin typeface="Calibri" panose="020F0502020204030204" pitchFamily="34" charset="0"/>
                <a:cs typeface="Calibri" panose="020F0502020204030204" pitchFamily="34" charset="0"/>
              </a:rPr>
              <a:t>The index argument must be greater than or equal to 0, and less than the length of this sequence. </a:t>
            </a:r>
            <a:endParaRPr lang="en-IN" sz="2400" b="0" i="0" dirty="0">
              <a:solidFill>
                <a:srgbClr val="474747"/>
              </a:solidFill>
              <a:effectLst/>
              <a:latin typeface="Calibri" panose="020F0502020204030204" pitchFamily="34" charset="0"/>
              <a:cs typeface="Calibri" panose="020F0502020204030204" pitchFamily="34" charset="0"/>
            </a:endParaRPr>
          </a:p>
          <a:p>
            <a:pPr marL="0" indent="0">
              <a:buNone/>
            </a:pPr>
            <a:r>
              <a:rPr lang="en-IN" sz="2400" dirty="0">
                <a:latin typeface="Calibri" panose="020F0502020204030204" pitchFamily="34" charset="0"/>
                <a:cs typeface="Calibri" panose="020F0502020204030204" pitchFamily="34" charset="0"/>
              </a:rPr>
              <a:t>This method my throw</a:t>
            </a:r>
            <a:r>
              <a:rPr lang="en-IN" sz="2400" b="1" dirty="0">
                <a:latin typeface="Calibri" panose="020F0502020204030204" pitchFamily="34" charset="0"/>
                <a:cs typeface="Calibri" panose="020F0502020204030204" pitchFamily="34" charset="0"/>
              </a:rPr>
              <a:t> </a:t>
            </a:r>
            <a:r>
              <a:rPr lang="en-IN" sz="2400" b="1" dirty="0" err="1">
                <a:solidFill>
                  <a:srgbClr val="00B0F0"/>
                </a:solidFill>
                <a:effectLst/>
                <a:latin typeface="Calibri" panose="020F0502020204030204" pitchFamily="34" charset="0"/>
                <a:cs typeface="Calibri" panose="020F0502020204030204" pitchFamily="34" charset="0"/>
              </a:rPr>
              <a:t>IndexOutOfBoundsException</a:t>
            </a:r>
            <a:r>
              <a:rPr lang="en-IN" sz="2400" dirty="0">
                <a:latin typeface="Calibri" panose="020F0502020204030204" pitchFamily="34" charset="0"/>
                <a:cs typeface="Calibri" panose="020F0502020204030204" pitchFamily="34" charset="0"/>
              </a:rPr>
              <a:t> - if index is negative or greater than or equal to length().</a:t>
            </a:r>
            <a:br>
              <a:rPr lang="en-IN" sz="2400" dirty="0"/>
            </a:br>
            <a:endParaRPr lang="en-IN" sz="2400" dirty="0">
              <a:solidFill>
                <a:srgbClr val="FF0000"/>
              </a:solidFill>
              <a:latin typeface="Calibri" panose="020F0502020204030204" pitchFamily="34" charset="0"/>
              <a:cs typeface="Calibri" panose="020F0502020204030204" pitchFamily="34" charset="0"/>
            </a:endParaRPr>
          </a:p>
          <a:p>
            <a:pPr marL="0" indent="0">
              <a:buNone/>
            </a:pPr>
            <a:endParaRPr lang="en-US" dirty="0">
              <a:solidFill>
                <a:srgbClr val="FF0000"/>
              </a:solidFill>
            </a:endParaRPr>
          </a:p>
        </p:txBody>
      </p:sp>
      <p:pic>
        <p:nvPicPr>
          <p:cNvPr id="2" name="Picture 1">
            <a:extLst>
              <a:ext uri="{FF2B5EF4-FFF2-40B4-BE49-F238E27FC236}">
                <a16:creationId xmlns:a16="http://schemas.microsoft.com/office/drawing/2014/main" id="{F1CD9D81-BFA6-8204-55E8-11DFF386374C}"/>
              </a:ext>
            </a:extLst>
          </p:cNvPr>
          <p:cNvPicPr>
            <a:picLocks noChangeAspect="1"/>
          </p:cNvPicPr>
          <p:nvPr/>
        </p:nvPicPr>
        <p:blipFill>
          <a:blip r:embed="rId3"/>
          <a:stretch>
            <a:fillRect/>
          </a:stretch>
        </p:blipFill>
        <p:spPr>
          <a:xfrm>
            <a:off x="726990" y="2953838"/>
            <a:ext cx="7772400" cy="3792952"/>
          </a:xfrm>
          <a:prstGeom prst="rect">
            <a:avLst/>
          </a:prstGeom>
        </p:spPr>
      </p:pic>
    </p:spTree>
    <p:extLst>
      <p:ext uri="{BB962C8B-B14F-4D97-AF65-F5344CB8AC3E}">
        <p14:creationId xmlns:p14="http://schemas.microsoft.com/office/powerpoint/2010/main" val="324657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E9035E-12B2-D77A-A7DB-7910CF39CD04}"/>
              </a:ext>
            </a:extLst>
          </p:cNvPr>
          <p:cNvSpPr>
            <a:spLocks noGrp="1"/>
          </p:cNvSpPr>
          <p:nvPr>
            <p:ph idx="1"/>
          </p:nvPr>
        </p:nvSpPr>
        <p:spPr>
          <a:xfrm>
            <a:off x="300038" y="271463"/>
            <a:ext cx="11644312" cy="6343649"/>
          </a:xfrm>
        </p:spPr>
        <p:txBody>
          <a:bodyPr>
            <a:normAutofit/>
          </a:bodyPr>
          <a:lstStyle/>
          <a:p>
            <a:pPr marL="0" indent="0">
              <a:buNone/>
            </a:pPr>
            <a:r>
              <a:rPr lang="en-IN" sz="2800" dirty="0">
                <a:solidFill>
                  <a:srgbClr val="FF0000"/>
                </a:solidFill>
              </a:rPr>
              <a:t>public StringBuffer append(String </a:t>
            </a:r>
            <a:r>
              <a:rPr lang="en-IN" sz="2800" u="none" strike="noStrike" dirty="0">
                <a:solidFill>
                  <a:srgbClr val="FF0000"/>
                </a:solidFill>
                <a:effectLst/>
              </a:rPr>
              <a:t>str</a:t>
            </a:r>
            <a:r>
              <a:rPr lang="en-IN" sz="2800" dirty="0">
                <a:solidFill>
                  <a:srgbClr val="FF0000"/>
                </a:solidFill>
              </a:rPr>
              <a:t>)</a:t>
            </a:r>
          </a:p>
          <a:p>
            <a:pPr marL="0" indent="0">
              <a:buNone/>
            </a:pPr>
            <a:r>
              <a:rPr lang="en-IN" sz="2400" b="0" i="0" dirty="0">
                <a:solidFill>
                  <a:srgbClr val="353833"/>
                </a:solidFill>
                <a:effectLst/>
                <a:latin typeface="Calibri" panose="020F0502020204030204" pitchFamily="34" charset="0"/>
                <a:cs typeface="Calibri" panose="020F0502020204030204" pitchFamily="34" charset="0"/>
              </a:rPr>
              <a:t>Appends the specified string to this character sequence. </a:t>
            </a:r>
          </a:p>
          <a:p>
            <a:pPr marL="0" indent="0">
              <a:buNone/>
            </a:pPr>
            <a:r>
              <a:rPr lang="en-IN" sz="2400" dirty="0">
                <a:solidFill>
                  <a:srgbClr val="353833"/>
                </a:solidFill>
                <a:latin typeface="Calibri" panose="020F0502020204030204" pitchFamily="34" charset="0"/>
                <a:cs typeface="Calibri" panose="020F0502020204030204" pitchFamily="34" charset="0"/>
              </a:rPr>
              <a:t>a</a:t>
            </a:r>
            <a:r>
              <a:rPr lang="en-IN" sz="2400" b="0" i="0" dirty="0">
                <a:solidFill>
                  <a:srgbClr val="353833"/>
                </a:solidFill>
                <a:effectLst/>
                <a:latin typeface="Calibri" panose="020F0502020204030204" pitchFamily="34" charset="0"/>
                <a:cs typeface="Calibri" panose="020F0502020204030204" pitchFamily="34" charset="0"/>
              </a:rPr>
              <a:t>ppend method is overloaded method that is we can able to append the </a:t>
            </a:r>
            <a:r>
              <a:rPr lang="en-IN" sz="2400" dirty="0">
                <a:solidFill>
                  <a:srgbClr val="353833"/>
                </a:solidFill>
                <a:highlight>
                  <a:srgbClr val="FFFF00"/>
                </a:highlight>
                <a:latin typeface="Calibri" panose="020F0502020204030204" pitchFamily="34" charset="0"/>
                <a:cs typeface="Calibri" panose="020F0502020204030204" pitchFamily="34" charset="0"/>
              </a:rPr>
              <a:t>Object, StringBuffer , String, char[], boolean, </a:t>
            </a:r>
            <a:r>
              <a:rPr lang="en-IN" sz="2400" b="0" i="0" dirty="0">
                <a:solidFill>
                  <a:srgbClr val="353833"/>
                </a:solidFill>
                <a:effectLst/>
                <a:highlight>
                  <a:srgbClr val="FFFF00"/>
                </a:highlight>
                <a:latin typeface="Calibri" panose="020F0502020204030204" pitchFamily="34" charset="0"/>
                <a:cs typeface="Calibri" panose="020F0502020204030204" pitchFamily="34" charset="0"/>
              </a:rPr>
              <a:t> char, int , long , float , double etc…</a:t>
            </a:r>
          </a:p>
          <a:p>
            <a:pPr marL="0" indent="0">
              <a:buNone/>
            </a:pPr>
            <a:br>
              <a:rPr lang="en-IN" sz="2800" dirty="0"/>
            </a:br>
            <a:endParaRPr lang="en-IN" sz="2800" dirty="0">
              <a:solidFill>
                <a:srgbClr val="FF0000"/>
              </a:solidFill>
            </a:endParaRPr>
          </a:p>
        </p:txBody>
      </p:sp>
      <p:pic>
        <p:nvPicPr>
          <p:cNvPr id="2" name="Picture 1">
            <a:extLst>
              <a:ext uri="{FF2B5EF4-FFF2-40B4-BE49-F238E27FC236}">
                <a16:creationId xmlns:a16="http://schemas.microsoft.com/office/drawing/2014/main" id="{7FE8F480-1699-A173-A79C-F2508435B169}"/>
              </a:ext>
            </a:extLst>
          </p:cNvPr>
          <p:cNvPicPr>
            <a:picLocks noChangeAspect="1"/>
          </p:cNvPicPr>
          <p:nvPr/>
        </p:nvPicPr>
        <p:blipFill>
          <a:blip r:embed="rId2"/>
          <a:stretch>
            <a:fillRect/>
          </a:stretch>
        </p:blipFill>
        <p:spPr>
          <a:xfrm>
            <a:off x="155824" y="2273285"/>
            <a:ext cx="11880352" cy="3954520"/>
          </a:xfrm>
          <a:prstGeom prst="rect">
            <a:avLst/>
          </a:prstGeom>
        </p:spPr>
      </p:pic>
    </p:spTree>
    <p:extLst>
      <p:ext uri="{BB962C8B-B14F-4D97-AF65-F5344CB8AC3E}">
        <p14:creationId xmlns:p14="http://schemas.microsoft.com/office/powerpoint/2010/main" val="3591082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E9035E-12B2-D77A-A7DB-7910CF39CD04}"/>
              </a:ext>
            </a:extLst>
          </p:cNvPr>
          <p:cNvSpPr>
            <a:spLocks noGrp="1"/>
          </p:cNvSpPr>
          <p:nvPr>
            <p:ph idx="1"/>
          </p:nvPr>
        </p:nvSpPr>
        <p:spPr>
          <a:xfrm>
            <a:off x="300038" y="271463"/>
            <a:ext cx="11644312" cy="6343649"/>
          </a:xfrm>
        </p:spPr>
        <p:txBody>
          <a:bodyPr>
            <a:normAutofit/>
          </a:bodyPr>
          <a:lstStyle/>
          <a:p>
            <a:pPr marL="0" indent="0">
              <a:buNone/>
            </a:pPr>
            <a:r>
              <a:rPr lang="en-IN" sz="2800" dirty="0">
                <a:solidFill>
                  <a:srgbClr val="FF0000"/>
                </a:solidFill>
              </a:rPr>
              <a:t>public </a:t>
            </a:r>
            <a:r>
              <a:rPr lang="en-IN" sz="2800" u="none" strike="noStrike" dirty="0">
                <a:solidFill>
                  <a:srgbClr val="FF0000"/>
                </a:solidFill>
                <a:effectLst/>
                <a:hlinkClick r:id="rId2" tooltip="class in java.lang">
                  <a:extLst>
                    <a:ext uri="{A12FA001-AC4F-418D-AE19-62706E023703}">
                      <ahyp:hlinkClr xmlns:ahyp="http://schemas.microsoft.com/office/drawing/2018/hyperlinkcolor" val="tx"/>
                    </a:ext>
                  </a:extLst>
                </a:hlinkClick>
              </a:rPr>
              <a:t>StringBuffer</a:t>
            </a:r>
            <a:r>
              <a:rPr lang="en-IN" sz="2800" dirty="0">
                <a:solidFill>
                  <a:srgbClr val="FF0000"/>
                </a:solidFill>
              </a:rPr>
              <a:t> insert(int index, </a:t>
            </a:r>
            <a:r>
              <a:rPr lang="en-IN" sz="2800" u="none" strike="noStrike" dirty="0">
                <a:solidFill>
                  <a:srgbClr val="FF0000"/>
                </a:solidFill>
                <a:effectLst/>
                <a:hlinkClick r:id="rId3" tooltip="class in java.lang">
                  <a:extLst>
                    <a:ext uri="{A12FA001-AC4F-418D-AE19-62706E023703}">
                      <ahyp:hlinkClr xmlns:ahyp="http://schemas.microsoft.com/office/drawing/2018/hyperlinkcolor" val="tx"/>
                    </a:ext>
                  </a:extLst>
                </a:hlinkClick>
              </a:rPr>
              <a:t>String</a:t>
            </a:r>
            <a:r>
              <a:rPr lang="en-IN" sz="2800" dirty="0">
                <a:solidFill>
                  <a:srgbClr val="FF0000"/>
                </a:solidFill>
              </a:rPr>
              <a:t> str)</a:t>
            </a:r>
          </a:p>
          <a:p>
            <a:pPr marL="0" indent="0">
              <a:buNone/>
            </a:pPr>
            <a:r>
              <a:rPr lang="en-IN" sz="2400" b="0" i="0" dirty="0">
                <a:solidFill>
                  <a:srgbClr val="353833"/>
                </a:solidFill>
                <a:effectLst/>
                <a:latin typeface="Calibri" panose="020F0502020204030204" pitchFamily="34" charset="0"/>
                <a:cs typeface="Calibri" panose="020F0502020204030204" pitchFamily="34" charset="0"/>
              </a:rPr>
              <a:t>The characters of the </a:t>
            </a:r>
            <a:r>
              <a:rPr lang="en-IN" sz="2400" dirty="0">
                <a:latin typeface="Calibri" panose="020F0502020204030204" pitchFamily="34" charset="0"/>
                <a:cs typeface="Calibri" panose="020F0502020204030204" pitchFamily="34" charset="0"/>
              </a:rPr>
              <a:t>String</a:t>
            </a:r>
            <a:r>
              <a:rPr lang="en-IN" sz="2400" b="0" i="0" dirty="0">
                <a:solidFill>
                  <a:srgbClr val="353833"/>
                </a:solidFill>
                <a:effectLst/>
                <a:latin typeface="Calibri" panose="020F0502020204030204" pitchFamily="34" charset="0"/>
                <a:cs typeface="Calibri" panose="020F0502020204030204" pitchFamily="34" charset="0"/>
              </a:rPr>
              <a:t> argument are inserted, in order, into this sequence at the indicated index.</a:t>
            </a:r>
          </a:p>
          <a:p>
            <a:pPr marL="0" indent="0">
              <a:buNone/>
            </a:pPr>
            <a:r>
              <a:rPr lang="en-IN" sz="2400" dirty="0">
                <a:solidFill>
                  <a:srgbClr val="353833"/>
                </a:solidFill>
                <a:latin typeface="Calibri" panose="020F0502020204030204" pitchFamily="34" charset="0"/>
                <a:cs typeface="Calibri" panose="020F0502020204030204" pitchFamily="34" charset="0"/>
              </a:rPr>
              <a:t>insert</a:t>
            </a:r>
            <a:r>
              <a:rPr lang="en-IN" sz="2400" b="0" i="0" dirty="0">
                <a:solidFill>
                  <a:srgbClr val="353833"/>
                </a:solidFill>
                <a:effectLst/>
                <a:latin typeface="Calibri" panose="020F0502020204030204" pitchFamily="34" charset="0"/>
                <a:cs typeface="Calibri" panose="020F0502020204030204" pitchFamily="34" charset="0"/>
              </a:rPr>
              <a:t> method is overloaded method that is we can able to insert the </a:t>
            </a:r>
            <a:r>
              <a:rPr lang="en-IN" sz="2400" dirty="0">
                <a:solidFill>
                  <a:srgbClr val="353833"/>
                </a:solidFill>
                <a:highlight>
                  <a:srgbClr val="FFFF00"/>
                </a:highlight>
                <a:latin typeface="Calibri" panose="020F0502020204030204" pitchFamily="34" charset="0"/>
                <a:cs typeface="Calibri" panose="020F0502020204030204" pitchFamily="34" charset="0"/>
              </a:rPr>
              <a:t>Object, StringBuffer , String, char[], boolean, </a:t>
            </a:r>
            <a:r>
              <a:rPr lang="en-IN" sz="2400" b="0" i="0" dirty="0">
                <a:solidFill>
                  <a:srgbClr val="353833"/>
                </a:solidFill>
                <a:effectLst/>
                <a:highlight>
                  <a:srgbClr val="FFFF00"/>
                </a:highlight>
                <a:latin typeface="Calibri" panose="020F0502020204030204" pitchFamily="34" charset="0"/>
                <a:cs typeface="Calibri" panose="020F0502020204030204" pitchFamily="34" charset="0"/>
              </a:rPr>
              <a:t> char, int , long , float , double etc… </a:t>
            </a:r>
            <a:r>
              <a:rPr lang="en-IN" sz="2400" b="0" i="0" dirty="0">
                <a:solidFill>
                  <a:srgbClr val="353833"/>
                </a:solidFill>
                <a:effectLst/>
                <a:latin typeface="Calibri" panose="020F0502020204030204" pitchFamily="34" charset="0"/>
                <a:cs typeface="Calibri" panose="020F0502020204030204" pitchFamily="34" charset="0"/>
              </a:rPr>
              <a:t>in specified index.</a:t>
            </a:r>
          </a:p>
          <a:p>
            <a:pPr marL="0" indent="0">
              <a:buNone/>
            </a:pPr>
            <a:endParaRPr lang="en-IN" sz="2400" b="0" i="0" dirty="0">
              <a:solidFill>
                <a:srgbClr val="353833"/>
              </a:solidFill>
              <a:effectLst/>
              <a:latin typeface="Calibri" panose="020F0502020204030204" pitchFamily="34" charset="0"/>
              <a:cs typeface="Calibri" panose="020F0502020204030204" pitchFamily="34" charset="0"/>
            </a:endParaRPr>
          </a:p>
          <a:p>
            <a:pPr marL="0" indent="0">
              <a:buNone/>
            </a:pPr>
            <a:br>
              <a:rPr lang="en-IN" sz="2800" dirty="0"/>
            </a:br>
            <a:endParaRPr lang="en-IN" sz="2800" dirty="0">
              <a:solidFill>
                <a:srgbClr val="FF0000"/>
              </a:solidFill>
            </a:endParaRPr>
          </a:p>
        </p:txBody>
      </p:sp>
      <p:pic>
        <p:nvPicPr>
          <p:cNvPr id="4" name="Picture 3">
            <a:extLst>
              <a:ext uri="{FF2B5EF4-FFF2-40B4-BE49-F238E27FC236}">
                <a16:creationId xmlns:a16="http://schemas.microsoft.com/office/drawing/2014/main" id="{D7480818-68A7-BE47-5685-FE41474CA48C}"/>
              </a:ext>
            </a:extLst>
          </p:cNvPr>
          <p:cNvPicPr>
            <a:picLocks noChangeAspect="1"/>
          </p:cNvPicPr>
          <p:nvPr/>
        </p:nvPicPr>
        <p:blipFill>
          <a:blip r:embed="rId4"/>
          <a:stretch>
            <a:fillRect/>
          </a:stretch>
        </p:blipFill>
        <p:spPr>
          <a:xfrm>
            <a:off x="689919" y="2703479"/>
            <a:ext cx="10072816" cy="4058413"/>
          </a:xfrm>
          <a:prstGeom prst="rect">
            <a:avLst/>
          </a:prstGeom>
        </p:spPr>
      </p:pic>
    </p:spTree>
    <p:extLst>
      <p:ext uri="{BB962C8B-B14F-4D97-AF65-F5344CB8AC3E}">
        <p14:creationId xmlns:p14="http://schemas.microsoft.com/office/powerpoint/2010/main" val="103343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758D21-7F71-787D-A454-2DAEBB5DF6C6}"/>
              </a:ext>
            </a:extLst>
          </p:cNvPr>
          <p:cNvSpPr>
            <a:spLocks noGrp="1"/>
          </p:cNvSpPr>
          <p:nvPr>
            <p:ph idx="1"/>
          </p:nvPr>
        </p:nvSpPr>
        <p:spPr>
          <a:xfrm>
            <a:off x="171450" y="157163"/>
            <a:ext cx="11830050" cy="6515099"/>
          </a:xfrm>
        </p:spPr>
        <p:txBody>
          <a:bodyPr>
            <a:normAutofit/>
          </a:bodyPr>
          <a:lstStyle/>
          <a:p>
            <a:pPr marL="0" indent="0" algn="l">
              <a:buNone/>
            </a:pPr>
            <a:r>
              <a:rPr lang="en-IN" sz="2800" dirty="0">
                <a:solidFill>
                  <a:srgbClr val="FF0000"/>
                </a:solidFill>
                <a:latin typeface="Calibri" panose="020F0502020204030204" pitchFamily="34" charset="0"/>
                <a:cs typeface="Calibri" panose="020F0502020204030204" pitchFamily="34" charset="0"/>
              </a:rPr>
              <a:t>public StringBuffer delete(int start, int end)</a:t>
            </a:r>
            <a:br>
              <a:rPr lang="en-IN" sz="2400" dirty="0">
                <a:solidFill>
                  <a:srgbClr val="FF0000"/>
                </a:solidFill>
                <a:latin typeface="Calibri" panose="020F0502020204030204" pitchFamily="34" charset="0"/>
                <a:cs typeface="Calibri" panose="020F0502020204030204" pitchFamily="34" charset="0"/>
              </a:rPr>
            </a:br>
            <a:r>
              <a:rPr lang="en-IN" sz="2400" dirty="0">
                <a:solidFill>
                  <a:srgbClr val="FF0000"/>
                </a:solidFill>
                <a:latin typeface="Calibri" panose="020F0502020204030204" pitchFamily="34" charset="0"/>
                <a:cs typeface="Calibri" panose="020F0502020204030204" pitchFamily="34" charset="0"/>
              </a:rPr>
              <a:t>	</a:t>
            </a:r>
            <a:r>
              <a:rPr lang="en-IN" sz="2400" b="0" i="0" dirty="0">
                <a:solidFill>
                  <a:srgbClr val="353833"/>
                </a:solidFill>
                <a:effectLst/>
                <a:latin typeface="Calibri" panose="020F0502020204030204" pitchFamily="34" charset="0"/>
                <a:cs typeface="Calibri" panose="020F0502020204030204" pitchFamily="34" charset="0"/>
              </a:rPr>
              <a:t>Removes the characters in a substring of this sequence. The substring begins at the specified start and extends to the character at index </a:t>
            </a:r>
            <a:r>
              <a:rPr lang="en-IN" sz="2400" b="0" i="0" dirty="0">
                <a:solidFill>
                  <a:schemeClr val="accent2">
                    <a:lumMod val="50000"/>
                  </a:schemeClr>
                </a:solidFill>
                <a:effectLst/>
                <a:latin typeface="Calibri" panose="020F0502020204030204" pitchFamily="34" charset="0"/>
                <a:cs typeface="Calibri" panose="020F0502020204030204" pitchFamily="34" charset="0"/>
              </a:rPr>
              <a:t>end - 1 . </a:t>
            </a:r>
          </a:p>
          <a:p>
            <a:pPr marL="0" indent="0" algn="l">
              <a:buNone/>
            </a:pPr>
            <a:r>
              <a:rPr lang="en-IN" sz="2400" b="0" i="0" dirty="0">
                <a:solidFill>
                  <a:schemeClr val="tx1"/>
                </a:solidFill>
                <a:effectLst/>
                <a:latin typeface="Calibri" panose="020F0502020204030204" pitchFamily="34" charset="0"/>
                <a:cs typeface="Calibri" panose="020F0502020204030204" pitchFamily="34" charset="0"/>
              </a:rPr>
              <a:t>This method may throw </a:t>
            </a:r>
            <a:r>
              <a:rPr lang="en-IN" sz="2400" b="0" i="0" dirty="0">
                <a:solidFill>
                  <a:schemeClr val="accent1">
                    <a:lumMod val="75000"/>
                  </a:schemeClr>
                </a:solidFill>
                <a:effectLst/>
                <a:latin typeface="Calibri" panose="020F0502020204030204" pitchFamily="34" charset="0"/>
                <a:cs typeface="Calibri" panose="020F0502020204030204" pitchFamily="34" charset="0"/>
              </a:rPr>
              <a:t>StringIndexOutOfBoundsException</a:t>
            </a:r>
            <a:r>
              <a:rPr lang="en-IN" sz="2400" b="0" i="0" dirty="0">
                <a:solidFill>
                  <a:schemeClr val="tx1"/>
                </a:solidFill>
                <a:effectLst/>
                <a:latin typeface="Arial" panose="020B0604020202020204" pitchFamily="34" charset="0"/>
              </a:rPr>
              <a:t> - if </a:t>
            </a:r>
            <a:r>
              <a:rPr lang="en-IN" sz="2400" dirty="0">
                <a:solidFill>
                  <a:schemeClr val="tx1"/>
                </a:solidFill>
              </a:rPr>
              <a:t>start</a:t>
            </a:r>
            <a:r>
              <a:rPr lang="en-IN" sz="2400" b="0" i="0" dirty="0">
                <a:solidFill>
                  <a:schemeClr val="tx1"/>
                </a:solidFill>
                <a:effectLst/>
                <a:latin typeface="Arial" panose="020B0604020202020204" pitchFamily="34" charset="0"/>
              </a:rPr>
              <a:t> is negative, greater than </a:t>
            </a:r>
            <a:r>
              <a:rPr lang="en-IN" sz="2400" dirty="0">
                <a:solidFill>
                  <a:schemeClr val="tx1"/>
                </a:solidFill>
              </a:rPr>
              <a:t>length()</a:t>
            </a:r>
            <a:r>
              <a:rPr lang="en-IN" sz="2400" b="0" i="0" dirty="0">
                <a:solidFill>
                  <a:schemeClr val="tx1"/>
                </a:solidFill>
                <a:effectLst/>
                <a:latin typeface="Arial" panose="020B0604020202020204" pitchFamily="34" charset="0"/>
              </a:rPr>
              <a:t>, or greater than </a:t>
            </a:r>
            <a:r>
              <a:rPr lang="en-IN" sz="2400" dirty="0">
                <a:solidFill>
                  <a:schemeClr val="tx1"/>
                </a:solidFill>
              </a:rPr>
              <a:t>end</a:t>
            </a:r>
            <a:r>
              <a:rPr lang="en-IN" sz="2400" b="0" i="0" dirty="0">
                <a:solidFill>
                  <a:schemeClr val="tx1"/>
                </a:solidFill>
                <a:effectLst/>
                <a:latin typeface="Arial" panose="020B0604020202020204" pitchFamily="34" charset="0"/>
              </a:rPr>
              <a:t>.</a:t>
            </a:r>
          </a:p>
          <a:p>
            <a:pPr marL="0" indent="0" algn="l">
              <a:buNone/>
            </a:pPr>
            <a:endParaRPr lang="en-IN" sz="2400" dirty="0">
              <a:solidFill>
                <a:schemeClr val="tx1"/>
              </a:solidFill>
            </a:endParaRPr>
          </a:p>
        </p:txBody>
      </p:sp>
      <p:pic>
        <p:nvPicPr>
          <p:cNvPr id="2" name="Picture 1">
            <a:extLst>
              <a:ext uri="{FF2B5EF4-FFF2-40B4-BE49-F238E27FC236}">
                <a16:creationId xmlns:a16="http://schemas.microsoft.com/office/drawing/2014/main" id="{EC739083-C5F2-3E47-8978-46ED627A0BA8}"/>
              </a:ext>
            </a:extLst>
          </p:cNvPr>
          <p:cNvPicPr>
            <a:picLocks noChangeAspect="1"/>
          </p:cNvPicPr>
          <p:nvPr/>
        </p:nvPicPr>
        <p:blipFill>
          <a:blip r:embed="rId2"/>
          <a:stretch>
            <a:fillRect/>
          </a:stretch>
        </p:blipFill>
        <p:spPr>
          <a:xfrm>
            <a:off x="887627" y="2267902"/>
            <a:ext cx="7772400" cy="4404360"/>
          </a:xfrm>
          <a:prstGeom prst="rect">
            <a:avLst/>
          </a:prstGeom>
        </p:spPr>
      </p:pic>
    </p:spTree>
    <p:extLst>
      <p:ext uri="{BB962C8B-B14F-4D97-AF65-F5344CB8AC3E}">
        <p14:creationId xmlns:p14="http://schemas.microsoft.com/office/powerpoint/2010/main" val="2719788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{DE1D9717-AC5B-044C-98D4-52AD63AFBD08}tf10001120</Template>
  <TotalTime>1338</TotalTime>
  <Words>610</Words>
  <Application>Microsoft Macintosh PowerPoint</Application>
  <PresentationFormat>Widescreen</PresentationFormat>
  <Paragraphs>51</Paragraphs>
  <Slides>16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DejaVu Sans</vt:lpstr>
      <vt:lpstr>Gill Sans MT</vt:lpstr>
      <vt:lpstr>Parcel</vt:lpstr>
      <vt:lpstr>String Buffer Class Methods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Dheeraj Chowdary</dc:creator>
  <cp:lastModifiedBy>Dheeraj Chowdary</cp:lastModifiedBy>
  <cp:revision>186</cp:revision>
  <dcterms:created xsi:type="dcterms:W3CDTF">2022-09-30T05:28:25Z</dcterms:created>
  <dcterms:modified xsi:type="dcterms:W3CDTF">2022-10-31T15:13:25Z</dcterms:modified>
</cp:coreProperties>
</file>