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70" r:id="rId3"/>
    <p:sldId id="271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8T18:12:3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docs.oracle.com/javase/8/docs/api/java/lang/IndexOutOfBounds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lang/IndexOutOfBoundsExcep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b="1" dirty="0"/>
              <a:t>String Class Methods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7D489-3B57-0B86-0271-0FD090B71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1" y="259492"/>
            <a:ext cx="11578281" cy="6363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String  substring(int beginIndex)	</a:t>
            </a:r>
            <a:b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DejaVu Serif"/>
              </a:rPr>
              <a:t>Returns a string that is a substring of this string. The substring begins with the character at the specified index and extends to the end of this string.</a:t>
            </a:r>
          </a:p>
          <a:p>
            <a:pPr marL="0" indent="0">
              <a:buNone/>
            </a:pPr>
            <a:r>
              <a:rPr lang="en-IN" sz="2800" b="1" i="0" dirty="0">
                <a:solidFill>
                  <a:srgbClr val="474747"/>
                </a:solidFill>
                <a:effectLst/>
                <a:latin typeface="DejaVu Serif"/>
              </a:rPr>
              <a:t>Examples:</a:t>
            </a:r>
          </a:p>
          <a:p>
            <a:pPr marL="0" indent="0">
              <a:buNone/>
            </a:pPr>
            <a:r>
              <a:rPr lang="en-IN" sz="2800" dirty="0"/>
              <a:t>"unhappy".substring(2) returns "happy" </a:t>
            </a:r>
          </a:p>
          <a:p>
            <a:pPr marL="0" indent="0">
              <a:buNone/>
            </a:pPr>
            <a:r>
              <a:rPr lang="en-IN" sz="2800" dirty="0"/>
              <a:t>"Harbison".substring(3) returns "bison" </a:t>
            </a:r>
          </a:p>
          <a:p>
            <a:pPr marL="0" indent="0">
              <a:buNone/>
            </a:pPr>
            <a:r>
              <a:rPr lang="en-IN" sz="2800" dirty="0"/>
              <a:t>"emptiness".substring(9) returns "" (an empty string) </a:t>
            </a:r>
            <a:br>
              <a:rPr lang="en-IN" sz="2800" dirty="0"/>
            </a:br>
            <a:endParaRPr lang="en-IN" sz="2800" dirty="0"/>
          </a:p>
          <a:p>
            <a:pPr marL="0" indent="0">
              <a:buNone/>
            </a:pPr>
            <a:r>
              <a:rPr lang="en-IN" sz="2800" b="1" dirty="0">
                <a:effectLst/>
              </a:rPr>
              <a:t>Throws:</a:t>
            </a:r>
          </a:p>
          <a:p>
            <a:pPr marL="0" indent="0">
              <a:buNone/>
            </a:pPr>
            <a:r>
              <a:rPr lang="en-IN" sz="2800" u="none" strike="noStrike" dirty="0">
                <a:solidFill>
                  <a:srgbClr val="4A6782"/>
                </a:solidFill>
                <a:effectLst/>
                <a:hlinkClick r:id="rId2" tooltip="class in java.lang"/>
              </a:rPr>
              <a:t>IndexOutOfBoundsException</a:t>
            </a:r>
            <a:r>
              <a:rPr lang="en-IN" sz="2800" dirty="0"/>
              <a:t> - if beginIndex is negative or larger than the length of this String object.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BC2043-671C-48BD-E784-A1637CE2BF54}"/>
                  </a:ext>
                </a:extLst>
              </p14:cNvPr>
              <p14:cNvContentPartPr/>
              <p14:nvPr/>
            </p14:nvContentPartPr>
            <p14:xfrm>
              <a:off x="-392157" y="252439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BC2043-671C-48BD-E784-A1637CE2BF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01157" y="251575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38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95F62-F8E5-31D9-AB85-58391B426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080736"/>
            <a:ext cx="11379200" cy="46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C557-011F-5180-3E3C-8EB65813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8" y="268603"/>
            <a:ext cx="11431318" cy="6320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String substring(int beginIndex, int endIndex)</a:t>
            </a:r>
          </a:p>
          <a:p>
            <a:pPr marL="0" indent="0">
              <a:buNone/>
            </a:pPr>
            <a:r>
              <a:rPr lang="en-IN" sz="2800" b="0" i="0" dirty="0">
                <a:solidFill>
                  <a:srgbClr val="474747"/>
                </a:solidFill>
                <a:effectLst/>
                <a:latin typeface="DejaVu Serif"/>
              </a:rPr>
              <a:t>	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a string that is a substring of this string. The substring begins at the specified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beginIndex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extends to the character at index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endIndex - 1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474747"/>
                </a:solidFill>
                <a:effectLst/>
                <a:latin typeface="DejaVu Serif"/>
              </a:rPr>
              <a:t>Examples:</a:t>
            </a:r>
          </a:p>
          <a:p>
            <a:pPr marL="0" indent="0">
              <a:buNone/>
            </a:pPr>
            <a:r>
              <a:rPr lang="en-IN" sz="2400" dirty="0"/>
              <a:t>"hamburger".substring(4, 8) returns "urge" </a:t>
            </a:r>
          </a:p>
          <a:p>
            <a:pPr marL="0" indent="0">
              <a:buNone/>
            </a:pPr>
            <a:r>
              <a:rPr lang="en-IN" sz="2400" dirty="0"/>
              <a:t>"smiles".substring(1, 5) returns "mile"</a:t>
            </a:r>
            <a:endParaRPr lang="en-IN" sz="2400" b="0" i="0" dirty="0">
              <a:solidFill>
                <a:srgbClr val="47474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effectLst/>
              </a:rPr>
              <a:t>Throws:</a:t>
            </a:r>
          </a:p>
          <a:p>
            <a:pPr marL="0" indent="0">
              <a:buNone/>
            </a:pPr>
            <a:r>
              <a:rPr lang="en-IN" sz="2400" u="none" strike="noStrike" dirty="0">
                <a:solidFill>
                  <a:srgbClr val="4A6782"/>
                </a:solidFill>
                <a:effectLst/>
                <a:hlinkClick r:id="rId2" tooltip="class in java.lang"/>
              </a:rPr>
              <a:t>IndexOutOfBoundsException</a:t>
            </a:r>
            <a:r>
              <a:rPr lang="en-IN" sz="2400" dirty="0"/>
              <a:t> - if the beginIndex is negative, or endIndex is larger than the length of this String object, or beginIndex is larger than endIndex.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47474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8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FBA0-2ED8-7BD5-0AD6-B38DEED8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7" y="259491"/>
            <a:ext cx="11553566" cy="6314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int indexOf(int </a:t>
            </a:r>
            <a:r>
              <a:rPr lang="en-IN" sz="2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the index within this string of the first occurrence of the specified character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if the character does not occur.</a:t>
            </a:r>
          </a:p>
          <a:p>
            <a:pPr marL="0" indent="0">
              <a:buNone/>
            </a:pPr>
            <a:endParaRPr lang="en-IN" sz="2400" b="0" i="0" dirty="0">
              <a:solidFill>
                <a:srgbClr val="47474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E66F0-08A3-F15F-6B92-5BCE9A50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3" y="2478388"/>
            <a:ext cx="5364377" cy="313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9E7D31-0E7E-4AE5-AE6A-1030A168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3213"/>
            <a:ext cx="5813501" cy="27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6ECC-CFAA-39A6-54B2-D3E3330C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6" y="284205"/>
            <a:ext cx="11504140" cy="62648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int lastIndexOf(int </a:t>
            </a:r>
            <a:r>
              <a:rPr lang="en-IN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the index of the last occurrence of the character in the character sequence represented by this object, or -1 if the character does not occur.</a:t>
            </a:r>
          </a:p>
          <a:p>
            <a:pPr marL="0" indent="0" algn="l">
              <a:buNone/>
            </a:pPr>
            <a:endParaRPr lang="en-IN" sz="24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br>
              <a:rPr lang="en-IN" sz="2800" b="0" i="0" dirty="0">
                <a:solidFill>
                  <a:srgbClr val="353833"/>
                </a:solidFill>
                <a:effectLst/>
                <a:latin typeface="DejaVu Sans"/>
              </a:rPr>
            </a:br>
            <a:endParaRPr lang="en-IN" sz="28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7C136-5F0D-448A-DCD2-5761BC1B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8" y="2069241"/>
            <a:ext cx="8717520" cy="37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28D0-5F82-2A4D-E6BF-AB20AFCE3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2" y="247135"/>
            <a:ext cx="11491784" cy="6326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String  toLowerCase()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Converts all the characters in this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lower case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”MomeDaraM”.</a:t>
            </a:r>
            <a:r>
              <a:rPr lang="en-IN" sz="2400" dirty="0"/>
              <a:t> toLowerCase() returns </a:t>
            </a:r>
            <a:r>
              <a:rPr lang="en-IN" sz="2400" b="1" dirty="0"/>
              <a:t>momedaram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String  toUpperCase()</a:t>
            </a:r>
            <a:br>
              <a:rPr lang="en-IN" sz="2400" b="1" dirty="0"/>
            </a:br>
            <a:b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Converts all the characters in this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upper case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”MomeDaraM”.</a:t>
            </a:r>
            <a:r>
              <a:rPr lang="en-IN" sz="2400" dirty="0"/>
              <a:t> toUpperCase() returns </a:t>
            </a:r>
            <a:r>
              <a:rPr lang="en-IN" sz="2400" b="1" dirty="0"/>
              <a:t>MOMEDARAM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449F-96A9-0C59-B546-9E23D573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457200"/>
            <a:ext cx="10813480" cy="5888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String  trim()</a:t>
            </a:r>
          </a:p>
          <a:p>
            <a:pPr marL="0" indent="0" algn="l">
              <a:buNone/>
            </a:pPr>
            <a:r>
              <a:rPr lang="en-IN" sz="2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a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 whose value is this string, with any leading and trailing white space removed, or this string if it has no leading or trailing white space.</a:t>
            </a:r>
          </a:p>
          <a:p>
            <a:pPr marL="0" indent="0" algn="l">
              <a:buNone/>
            </a:pPr>
            <a:endParaRPr lang="en-IN" sz="2400" dirty="0">
              <a:solidFill>
                <a:srgbClr val="3538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IN" sz="24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62F2-4FDD-14A3-DF4C-069FEFD7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9" y="2143125"/>
            <a:ext cx="8507413" cy="38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EBF3-D0C9-6332-7764-DBB90F95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148282"/>
            <a:ext cx="11775990" cy="6450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boolean isEmpty()</a:t>
            </a:r>
            <a:b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DejaVu Serif"/>
              </a:rPr>
              <a:t>Returns true if, and only if, </a:t>
            </a:r>
            <a:r>
              <a:rPr lang="en-IN" sz="2800" b="0" i="0" u="none" strike="noStrike" dirty="0">
                <a:solidFill>
                  <a:srgbClr val="4A6782"/>
                </a:solidFill>
                <a:effectLst/>
                <a:latin typeface="DejaVu Serif"/>
              </a:rPr>
              <a:t>length 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DejaVu Serif"/>
              </a:rPr>
              <a:t> is 0.</a:t>
            </a:r>
          </a:p>
          <a:p>
            <a:pPr marL="0" indent="0">
              <a:buNone/>
            </a:pPr>
            <a:br>
              <a:rPr lang="en-IN" sz="2800" dirty="0"/>
            </a:b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0A6FC-C738-C4B7-5D1F-063D97A49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258844"/>
            <a:ext cx="7575550" cy="516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4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2F8B-CDCF-7E3C-F4F1-BCAB0C29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96562"/>
            <a:ext cx="11454714" cy="625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int length()</a:t>
            </a:r>
            <a:b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he length of the sequence of characters represented by this object.</a:t>
            </a:r>
          </a:p>
          <a:p>
            <a:pPr marL="0" indent="0">
              <a:buNone/>
            </a:pPr>
            <a:br>
              <a:rPr lang="en-IN" sz="2800" b="0" i="0" dirty="0">
                <a:solidFill>
                  <a:srgbClr val="353833"/>
                </a:solidFill>
                <a:effectLst/>
                <a:latin typeface="DejaVu Sans"/>
              </a:rPr>
            </a:br>
            <a:endParaRPr lang="en-IN" sz="28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53B0-A788-6737-7F39-BC091D72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3" y="1525484"/>
            <a:ext cx="11442641" cy="41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2E3-CFCF-BE7D-35A0-9896EF49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5" y="222421"/>
            <a:ext cx="11355858" cy="6277233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char charAt(int index)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the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value at the specified index.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index ranges from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length() - 1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value of the sequence is at index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next at index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so on.</a:t>
            </a:r>
          </a:p>
          <a:p>
            <a:pPr marL="0" indent="0">
              <a:buNone/>
            </a:pPr>
            <a:endParaRPr lang="en-IN" sz="2400" b="0" i="0" dirty="0">
              <a:solidFill>
                <a:srgbClr val="47474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Throws: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IndexOutOfBoundsException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-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 i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ndex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negative or larger than the length of this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object.</a:t>
            </a: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0E565F-2214-49B0-42F0-CFB03A871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16" y="371475"/>
            <a:ext cx="5400999" cy="327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776B4-BD4D-BD0A-A94A-5DE84B4D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6" y="3903643"/>
            <a:ext cx="7618884" cy="2741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137A4-06D7-F2CD-196B-BEC3B9D03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329" y="687477"/>
            <a:ext cx="6299671" cy="27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035E-12B2-D77A-A7DB-7910CF39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271463"/>
            <a:ext cx="11644312" cy="6343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String  concat(String  str)</a:t>
            </a:r>
            <a:b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Concatenates the specified string to the end of this string.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C65DA-5DA6-77E3-370D-CD8EB094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99" y="1463675"/>
            <a:ext cx="7046913" cy="51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D21-7F71-787D-A454-2DAEBB5D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57163"/>
            <a:ext cx="11830050" cy="6515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boolean equals(Object object)</a:t>
            </a:r>
            <a:b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Compares this string to the specified object. The result is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true if the given object represents a String equivalent to this string, false otherwise.</a:t>
            </a:r>
          </a:p>
          <a:p>
            <a:pPr marL="0" indent="0">
              <a:buNone/>
            </a:pP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29A43-44EE-466D-5885-8DA06B63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736724"/>
            <a:ext cx="7070725" cy="42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8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2D0B7-FFB0-8741-E40F-B51CF9D7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200026"/>
            <a:ext cx="11832526" cy="6441888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boolean equalsIgnoreCase(String  </a:t>
            </a:r>
            <a:r>
              <a:rPr lang="en-IN" sz="2800" dirty="0">
                <a:solidFill>
                  <a:srgbClr val="FF0000"/>
                </a:solidFill>
              </a:rPr>
              <a:t>anotherString</a:t>
            </a: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IN" dirty="0"/>
            </a:br>
            <a:r>
              <a:rPr lang="en-IN" dirty="0"/>
              <a:t>	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Compares this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another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ignoring case considerations. </a:t>
            </a:r>
            <a:r>
              <a:rPr lang="en-IN" sz="2400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true if the argument is not null and it represents an equivalent String ignoring case; false otherwise.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13C1D-EE94-5497-89FD-3B998AAA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3" y="1549838"/>
            <a:ext cx="10356152" cy="49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5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1749-17F4-B396-0C72-5D354192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247135"/>
            <a:ext cx="11726562" cy="6363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 String  replace(char oldChar, char newChar)</a:t>
            </a:r>
            <a:b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a string resulting from replacing all occurrences of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oldChar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this string with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newChar</a:t>
            </a:r>
            <a:r>
              <a:rPr lang="en-IN" sz="2800" b="0" i="0" dirty="0">
                <a:solidFill>
                  <a:srgbClr val="474747"/>
                </a:solidFill>
                <a:effectLst/>
                <a:latin typeface="DejaVu Serif"/>
              </a:rPr>
              <a:t>.</a:t>
            </a:r>
            <a:br>
              <a:rPr lang="en-IN" sz="2800" dirty="0"/>
            </a:b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D3A8C-BA47-5DBC-FEDF-8EAFA610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86" y="1900581"/>
            <a:ext cx="8876313" cy="439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799</TotalTime>
  <Words>596</Words>
  <Application>Microsoft Macintosh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DejaVu Sans</vt:lpstr>
      <vt:lpstr>DejaVu Serif</vt:lpstr>
      <vt:lpstr>Gill Sans MT</vt:lpstr>
      <vt:lpstr>Parcel</vt:lpstr>
      <vt:lpstr>String 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110</cp:revision>
  <dcterms:created xsi:type="dcterms:W3CDTF">2022-09-30T05:28:25Z</dcterms:created>
  <dcterms:modified xsi:type="dcterms:W3CDTF">2022-10-19T17:50:25Z</dcterms:modified>
</cp:coreProperties>
</file>