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0" roundtripDataSignature="AMtx7mitPVc7Y3NlKViKg8m7+pvKHSGc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7CC374-F507-42E0-AB30-57CC7A5043BA}">
  <a:tblStyle styleId="{DA7CC374-F507-42E0-AB30-57CC7A5043B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7.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9.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0.png"/><Relationship Id="rId6" Type="http://schemas.openxmlformats.org/officeDocument/2006/relationships/image" Target="../media/image39.png"/><Relationship Id="rId7"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45.png"/><Relationship Id="rId5" Type="http://schemas.openxmlformats.org/officeDocument/2006/relationships/image" Target="../media/image49.png"/><Relationship Id="rId6"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53.png"/><Relationship Id="rId6"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4.png"/><Relationship Id="rId4" Type="http://schemas.openxmlformats.org/officeDocument/2006/relationships/image" Target="../media/image51.png"/><Relationship Id="rId5" Type="http://schemas.openxmlformats.org/officeDocument/2006/relationships/image" Target="../media/image55.png"/><Relationship Id="rId6"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2967450" y="-4950"/>
            <a:ext cx="257100" cy="5153400"/>
          </a:xfrm>
          <a:prstGeom prst="rect">
            <a:avLst/>
          </a:prstGeom>
          <a:solidFill>
            <a:srgbClr val="EEEEE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5" name="Google Shape;55;p1"/>
          <p:cNvSpPr txBox="1"/>
          <p:nvPr/>
        </p:nvSpPr>
        <p:spPr>
          <a:xfrm>
            <a:off x="3729025" y="-4950"/>
            <a:ext cx="257100" cy="5153400"/>
          </a:xfrm>
          <a:prstGeom prst="rect">
            <a:avLst/>
          </a:prstGeom>
          <a:solidFill>
            <a:srgbClr val="EEEEE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6" name="Google Shape;56;p1"/>
          <p:cNvSpPr/>
          <p:nvPr/>
        </p:nvSpPr>
        <p:spPr>
          <a:xfrm>
            <a:off x="4510475" y="25"/>
            <a:ext cx="3768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
          <p:cNvSpPr txBox="1"/>
          <p:nvPr/>
        </p:nvSpPr>
        <p:spPr>
          <a:xfrm>
            <a:off x="0" y="1037300"/>
            <a:ext cx="9144000" cy="915300"/>
          </a:xfrm>
          <a:prstGeom prst="rect">
            <a:avLst/>
          </a:prstGeom>
          <a:solidFill>
            <a:srgbClr val="E9F9F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317025" y="1037300"/>
            <a:ext cx="8652300" cy="915300"/>
          </a:xfrm>
          <a:prstGeom prst="rect">
            <a:avLst/>
          </a:prstGeom>
          <a:solidFill>
            <a:srgbClr val="E9F9F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chemeClr val="dk1"/>
                </a:solidFill>
                <a:latin typeface="Times New Roman"/>
                <a:ea typeface="Times New Roman"/>
                <a:cs typeface="Times New Roman"/>
                <a:sym typeface="Times New Roman"/>
              </a:rPr>
              <a:t>Criminology Annual Survey: Student Perceptions of Law Enforcement &amp; Victimization: Regression Models</a:t>
            </a:r>
            <a:r>
              <a:rPr lang="en" sz="2200">
                <a:solidFill>
                  <a:schemeClr val="dk1"/>
                </a:solidFill>
                <a:latin typeface="Times New Roman"/>
                <a:ea typeface="Times New Roman"/>
                <a:cs typeface="Times New Roman"/>
                <a:sym typeface="Times New Roman"/>
              </a:rPr>
              <a:t> and Statistical Analysis</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2200">
              <a:solidFill>
                <a:schemeClr val="dk1"/>
              </a:solidFill>
              <a:highlight>
                <a:srgbClr val="E9F9F8"/>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Times New Roman"/>
              <a:ea typeface="Times New Roman"/>
              <a:cs typeface="Times New Roman"/>
              <a:sym typeface="Times New Roman"/>
            </a:endParaRPr>
          </a:p>
        </p:txBody>
      </p:sp>
      <p:sp>
        <p:nvSpPr>
          <p:cNvPr id="59" name="Google Shape;59;p1"/>
          <p:cNvSpPr txBox="1"/>
          <p:nvPr/>
        </p:nvSpPr>
        <p:spPr>
          <a:xfrm>
            <a:off x="385775" y="2166200"/>
            <a:ext cx="2077200" cy="465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Melea Mendrin</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10"/>
          <p:cNvPicPr preferRelativeResize="0"/>
          <p:nvPr/>
        </p:nvPicPr>
        <p:blipFill rotWithShape="1">
          <a:blip r:embed="rId3">
            <a:alphaModFix/>
          </a:blip>
          <a:srcRect b="0" l="0" r="0" t="0"/>
          <a:stretch/>
        </p:blipFill>
        <p:spPr>
          <a:xfrm>
            <a:off x="4980550" y="863450"/>
            <a:ext cx="4057650" cy="3562350"/>
          </a:xfrm>
          <a:prstGeom prst="rect">
            <a:avLst/>
          </a:prstGeom>
          <a:noFill/>
          <a:ln>
            <a:noFill/>
          </a:ln>
        </p:spPr>
      </p:pic>
      <p:sp>
        <p:nvSpPr>
          <p:cNvPr id="138" name="Google Shape;138;p10"/>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1</a:t>
            </a:r>
            <a:endParaRPr b="0" i="0" sz="2000" u="none" cap="none" strike="noStrike">
              <a:solidFill>
                <a:srgbClr val="000000"/>
              </a:solidFill>
              <a:latin typeface="Arial"/>
              <a:ea typeface="Arial"/>
              <a:cs typeface="Arial"/>
              <a:sym typeface="Arial"/>
            </a:endParaRPr>
          </a:p>
        </p:txBody>
      </p:sp>
      <p:sp>
        <p:nvSpPr>
          <p:cNvPr id="139" name="Google Shape;139;p10"/>
          <p:cNvSpPr txBox="1"/>
          <p:nvPr/>
        </p:nvSpPr>
        <p:spPr>
          <a:xfrm>
            <a:off x="1602925" y="211725"/>
            <a:ext cx="744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World Views (GBJW) as predictor (X)</a:t>
            </a:r>
            <a:endParaRPr b="0" i="0" sz="1400" u="none" cap="none" strike="noStrike">
              <a:solidFill>
                <a:srgbClr val="000000"/>
              </a:solidFill>
              <a:latin typeface="Arial"/>
              <a:ea typeface="Arial"/>
              <a:cs typeface="Arial"/>
              <a:sym typeface="Arial"/>
            </a:endParaRPr>
          </a:p>
        </p:txBody>
      </p:sp>
      <p:pic>
        <p:nvPicPr>
          <p:cNvPr id="140" name="Google Shape;140;p10"/>
          <p:cNvPicPr preferRelativeResize="0"/>
          <p:nvPr/>
        </p:nvPicPr>
        <p:blipFill rotWithShape="1">
          <a:blip r:embed="rId4">
            <a:alphaModFix/>
          </a:blip>
          <a:srcRect b="0" l="0" r="0" t="0"/>
          <a:stretch/>
        </p:blipFill>
        <p:spPr>
          <a:xfrm>
            <a:off x="153525" y="863450"/>
            <a:ext cx="4827024" cy="3416601"/>
          </a:xfrm>
          <a:prstGeom prst="rect">
            <a:avLst/>
          </a:prstGeom>
          <a:noFill/>
          <a:ln>
            <a:noFill/>
          </a:ln>
        </p:spPr>
      </p:pic>
      <p:sp>
        <p:nvSpPr>
          <p:cNvPr id="141" name="Google Shape;141;p10"/>
          <p:cNvSpPr txBox="1"/>
          <p:nvPr/>
        </p:nvSpPr>
        <p:spPr>
          <a:xfrm>
            <a:off x="4763100" y="4538425"/>
            <a:ext cx="4140900" cy="31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Significant relationship between GBJW and APLS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1</a:t>
            </a:r>
            <a:endParaRPr b="0" i="0" sz="2000" u="none" cap="none" strike="noStrike">
              <a:solidFill>
                <a:srgbClr val="000000"/>
              </a:solidFill>
              <a:latin typeface="Arial"/>
              <a:ea typeface="Arial"/>
              <a:cs typeface="Arial"/>
              <a:sym typeface="Arial"/>
            </a:endParaRPr>
          </a:p>
        </p:txBody>
      </p:sp>
      <p:sp>
        <p:nvSpPr>
          <p:cNvPr id="148" name="Google Shape;148;p11"/>
          <p:cNvSpPr txBox="1"/>
          <p:nvPr/>
        </p:nvSpPr>
        <p:spPr>
          <a:xfrm>
            <a:off x="1602925" y="211725"/>
            <a:ext cx="744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World Views (GBJW) as predictor (X)</a:t>
            </a:r>
            <a:endParaRPr b="0" i="0" sz="1400" u="none" cap="none" strike="noStrike">
              <a:solidFill>
                <a:srgbClr val="000000"/>
              </a:solidFill>
              <a:latin typeface="Arial"/>
              <a:ea typeface="Arial"/>
              <a:cs typeface="Arial"/>
              <a:sym typeface="Arial"/>
            </a:endParaRPr>
          </a:p>
        </p:txBody>
      </p:sp>
      <p:pic>
        <p:nvPicPr>
          <p:cNvPr id="149" name="Google Shape;149;p11"/>
          <p:cNvPicPr preferRelativeResize="0"/>
          <p:nvPr/>
        </p:nvPicPr>
        <p:blipFill rotWithShape="1">
          <a:blip r:embed="rId3">
            <a:alphaModFix/>
          </a:blip>
          <a:srcRect b="0" l="0" r="0" t="0"/>
          <a:stretch/>
        </p:blipFill>
        <p:spPr>
          <a:xfrm>
            <a:off x="153525" y="863450"/>
            <a:ext cx="4827024" cy="3416601"/>
          </a:xfrm>
          <a:prstGeom prst="rect">
            <a:avLst/>
          </a:prstGeom>
          <a:noFill/>
          <a:ln>
            <a:noFill/>
          </a:ln>
        </p:spPr>
      </p:pic>
      <p:pic>
        <p:nvPicPr>
          <p:cNvPr id="150" name="Google Shape;150;p11"/>
          <p:cNvPicPr preferRelativeResize="0"/>
          <p:nvPr/>
        </p:nvPicPr>
        <p:blipFill rotWithShape="1">
          <a:blip r:embed="rId4">
            <a:alphaModFix/>
          </a:blip>
          <a:srcRect b="0" l="0" r="0" t="0"/>
          <a:stretch/>
        </p:blipFill>
        <p:spPr>
          <a:xfrm>
            <a:off x="4907325" y="790575"/>
            <a:ext cx="4057650" cy="356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2"/>
          <p:cNvSpPr txBox="1"/>
          <p:nvPr/>
        </p:nvSpPr>
        <p:spPr>
          <a:xfrm>
            <a:off x="153550" y="3072250"/>
            <a:ext cx="8761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Do any of these factors have a correlation with whether a person wants to pursue a criminal justice career (CJCareerInterest)?</a:t>
            </a:r>
            <a:endParaRPr b="0" i="0" sz="1400" u="none" cap="none" strike="noStrike">
              <a:solidFill>
                <a:srgbClr val="000000"/>
              </a:solidFill>
              <a:latin typeface="Arial"/>
              <a:ea typeface="Arial"/>
              <a:cs typeface="Arial"/>
              <a:sym typeface="Arial"/>
            </a:endParaRPr>
          </a:p>
        </p:txBody>
      </p:sp>
      <p:sp>
        <p:nvSpPr>
          <p:cNvPr id="157" name="Google Shape;157;p12"/>
          <p:cNvSpPr txBox="1"/>
          <p:nvPr/>
        </p:nvSpPr>
        <p:spPr>
          <a:xfrm>
            <a:off x="153550" y="2225050"/>
            <a:ext cx="8761500" cy="8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Using logistic regression models to explore potential correlation between interest in criminal justice careers (CJCareerInterest) as </a:t>
            </a:r>
            <a:r>
              <a:rPr b="0" i="0" lang="en" sz="1400" u="none" cap="none" strike="noStrike">
                <a:solidFill>
                  <a:schemeClr val="dk1"/>
                </a:solidFill>
                <a:latin typeface="Arial"/>
                <a:ea typeface="Arial"/>
                <a:cs typeface="Arial"/>
                <a:sym typeface="Arial"/>
              </a:rPr>
              <a:t>response (Y) </a:t>
            </a:r>
            <a:r>
              <a:rPr b="0" i="0" lang="en" sz="1400" u="none" cap="none" strike="noStrike">
                <a:solidFill>
                  <a:srgbClr val="000000"/>
                </a:solidFill>
                <a:latin typeface="Arial"/>
                <a:ea typeface="Arial"/>
                <a:cs typeface="Arial"/>
                <a:sym typeface="Arial"/>
              </a:rPr>
              <a:t> and </a:t>
            </a:r>
            <a:r>
              <a:rPr b="0" i="0" lang="en" sz="1400" u="none" cap="none" strike="noStrike">
                <a:solidFill>
                  <a:schemeClr val="dk1"/>
                </a:solidFill>
                <a:latin typeface="Arial"/>
                <a:ea typeface="Arial"/>
                <a:cs typeface="Arial"/>
                <a:sym typeface="Arial"/>
              </a:rPr>
              <a:t>GBJW, APLS, ASI_HostileSexism, ASI_BenevolentSexism, ASI_HostileSexism, ATM_HostileSexism, ATM_BenevolentSexism as predictors (X)</a:t>
            </a:r>
            <a:endParaRPr b="0" i="0" sz="1400" u="none" cap="none" strike="noStrike">
              <a:solidFill>
                <a:srgbClr val="000000"/>
              </a:solidFill>
              <a:latin typeface="Arial"/>
              <a:ea typeface="Arial"/>
              <a:cs typeface="Arial"/>
              <a:sym typeface="Arial"/>
            </a:endParaRPr>
          </a:p>
        </p:txBody>
      </p:sp>
      <p:sp>
        <p:nvSpPr>
          <p:cNvPr id="158" name="Google Shape;158;p12"/>
          <p:cNvSpPr txBox="1"/>
          <p:nvPr/>
        </p:nvSpPr>
        <p:spPr>
          <a:xfrm>
            <a:off x="153550" y="497950"/>
            <a:ext cx="5677500" cy="18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Based on survey responses to question 13 in Appendix J:</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t>
            </a:r>
            <a:r>
              <a:rPr b="0" i="0" lang="en" sz="1200" u="none" cap="none" strike="noStrike">
                <a:solidFill>
                  <a:schemeClr val="dk1"/>
                </a:solidFill>
                <a:latin typeface="Times New Roman"/>
                <a:ea typeface="Times New Roman"/>
                <a:cs typeface="Times New Roman"/>
                <a:sym typeface="Times New Roman"/>
              </a:rPr>
              <a:t>Do you intend to pursue a career related to criminal justice?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304800" lvl="1" marL="800100" marR="0" rtl="0" algn="l">
              <a:lnSpc>
                <a:spcPct val="107916"/>
              </a:lnSpc>
              <a:spcBef>
                <a:spcPts val="0"/>
              </a:spcBef>
              <a:spcAft>
                <a:spcPts val="0"/>
              </a:spcAft>
              <a:buClr>
                <a:schemeClr val="dk1"/>
              </a:buClr>
              <a:buSzPts val="1200"/>
              <a:buFont typeface="Times New Roman"/>
              <a:buChar char="o"/>
            </a:pPr>
            <a:r>
              <a:rPr b="0" i="0" lang="en" sz="1200" u="none" cap="none" strike="noStrike">
                <a:solidFill>
                  <a:schemeClr val="dk1"/>
                </a:solidFill>
                <a:latin typeface="Times New Roman"/>
                <a:ea typeface="Times New Roman"/>
                <a:cs typeface="Times New Roman"/>
                <a:sym typeface="Times New Roman"/>
              </a:rPr>
              <a:t>No (0)</a:t>
            </a:r>
            <a:endParaRPr b="1" i="0" sz="1200" u="none" cap="none" strike="noStrike">
              <a:solidFill>
                <a:schemeClr val="dk1"/>
              </a:solidFill>
              <a:latin typeface="Times New Roman"/>
              <a:ea typeface="Times New Roman"/>
              <a:cs typeface="Times New Roman"/>
              <a:sym typeface="Times New Roman"/>
            </a:endParaRPr>
          </a:p>
          <a:p>
            <a:pPr indent="-304800" lvl="1" marL="800100" marR="0" rtl="0" algn="l">
              <a:lnSpc>
                <a:spcPct val="107916"/>
              </a:lnSpc>
              <a:spcBef>
                <a:spcPts val="0"/>
              </a:spcBef>
              <a:spcAft>
                <a:spcPts val="0"/>
              </a:spcAft>
              <a:buClr>
                <a:schemeClr val="dk1"/>
              </a:buClr>
              <a:buSzPts val="1200"/>
              <a:buFont typeface="Times New Roman"/>
              <a:buChar char="o"/>
            </a:pPr>
            <a:r>
              <a:rPr b="0" i="0" lang="en" sz="1200" u="none" cap="none" strike="noStrike">
                <a:solidFill>
                  <a:schemeClr val="dk1"/>
                </a:solidFill>
                <a:latin typeface="Times New Roman"/>
                <a:ea typeface="Times New Roman"/>
                <a:cs typeface="Times New Roman"/>
                <a:sym typeface="Times New Roman"/>
              </a:rPr>
              <a:t>Yes (1)</a:t>
            </a:r>
            <a:endParaRPr b="1" i="0" sz="1200" u="none" cap="none" strike="noStrike">
              <a:solidFill>
                <a:schemeClr val="dk1"/>
              </a:solidFill>
              <a:latin typeface="Times New Roman"/>
              <a:ea typeface="Times New Roman"/>
              <a:cs typeface="Times New Roman"/>
              <a:sym typeface="Times New Roman"/>
            </a:endParaRPr>
          </a:p>
          <a:p>
            <a:pPr indent="-304800" lvl="1" marL="800100" marR="0" rtl="0" algn="l">
              <a:lnSpc>
                <a:spcPct val="107916"/>
              </a:lnSpc>
              <a:spcBef>
                <a:spcPts val="0"/>
              </a:spcBef>
              <a:spcAft>
                <a:spcPts val="0"/>
              </a:spcAft>
              <a:buClr>
                <a:schemeClr val="dk1"/>
              </a:buClr>
              <a:buSzPts val="1200"/>
              <a:buFont typeface="Times New Roman"/>
              <a:buChar char="o"/>
            </a:pPr>
            <a:r>
              <a:rPr b="0" i="0" lang="en" sz="1200" u="none" cap="none" strike="noStrike">
                <a:solidFill>
                  <a:schemeClr val="dk1"/>
                </a:solidFill>
                <a:latin typeface="Times New Roman"/>
                <a:ea typeface="Times New Roman"/>
                <a:cs typeface="Times New Roman"/>
                <a:sym typeface="Times New Roman"/>
              </a:rPr>
              <a:t>I am currently employed in a criminal justice field (2)</a:t>
            </a:r>
            <a:endParaRPr b="1" i="0" sz="1200" u="none" cap="none" strike="noStrike">
              <a:solidFill>
                <a:schemeClr val="dk1"/>
              </a:solidFill>
              <a:latin typeface="Times New Roman"/>
              <a:ea typeface="Times New Roman"/>
              <a:cs typeface="Times New Roman"/>
              <a:sym typeface="Times New Roman"/>
            </a:endParaRPr>
          </a:p>
          <a:p>
            <a:pPr indent="-304800" lvl="1" marL="800100" marR="0" rtl="0" algn="l">
              <a:lnSpc>
                <a:spcPct val="107916"/>
              </a:lnSpc>
              <a:spcBef>
                <a:spcPts val="0"/>
              </a:spcBef>
              <a:spcAft>
                <a:spcPts val="0"/>
              </a:spcAft>
              <a:buClr>
                <a:schemeClr val="dk1"/>
              </a:buClr>
              <a:buSzPts val="1200"/>
              <a:buFont typeface="Times New Roman"/>
              <a:buChar char="o"/>
            </a:pPr>
            <a:r>
              <a:rPr b="0" i="0" lang="en" sz="1200" u="none" cap="none" strike="noStrike">
                <a:solidFill>
                  <a:schemeClr val="dk1"/>
                </a:solidFill>
                <a:latin typeface="Times New Roman"/>
                <a:ea typeface="Times New Roman"/>
                <a:cs typeface="Times New Roman"/>
                <a:sym typeface="Times New Roman"/>
              </a:rPr>
              <a:t>Prefer not to answer (9)</a:t>
            </a:r>
            <a:endParaRPr b="1"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9" name="Google Shape;159;p12"/>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Question 2</a:t>
            </a:r>
            <a:endParaRPr b="0" i="0" sz="2000" u="none" cap="none" strike="noStrike">
              <a:solidFill>
                <a:srgbClr val="000000"/>
              </a:solidFill>
              <a:latin typeface="Arial"/>
              <a:ea typeface="Arial"/>
              <a:cs typeface="Arial"/>
              <a:sym typeface="Arial"/>
            </a:endParaRPr>
          </a:p>
        </p:txBody>
      </p:sp>
      <p:sp>
        <p:nvSpPr>
          <p:cNvPr id="160" name="Google Shape;160;p12"/>
          <p:cNvSpPr txBox="1"/>
          <p:nvPr/>
        </p:nvSpPr>
        <p:spPr>
          <a:xfrm>
            <a:off x="404225" y="3611575"/>
            <a:ext cx="5557500" cy="1531800"/>
          </a:xfrm>
          <a:prstGeom prst="rect">
            <a:avLst/>
          </a:prstGeom>
          <a:noFill/>
          <a:ln>
            <a:noFill/>
          </a:ln>
        </p:spPr>
        <p:txBody>
          <a:bodyPr anchorCtr="0" anchor="t" bIns="91425" lIns="91425" spcFirstLastPara="1" rIns="91425" wrap="square" tIns="91425">
            <a:noAutofit/>
          </a:bodyPr>
          <a:lstStyle/>
          <a:p>
            <a:pPr indent="-336550" lvl="1" marL="914400" marR="0" rtl="0" algn="l">
              <a:lnSpc>
                <a:spcPct val="100000"/>
              </a:lnSpc>
              <a:spcBef>
                <a:spcPts val="0"/>
              </a:spcBef>
              <a:spcAft>
                <a:spcPts val="0"/>
              </a:spcAft>
              <a:buClr>
                <a:schemeClr val="dk1"/>
              </a:buClr>
              <a:buSzPts val="1700"/>
              <a:buFont typeface="Arial"/>
              <a:buChar char="○"/>
            </a:pPr>
            <a:r>
              <a:rPr b="0" i="0" lang="en" sz="1400" u="none" cap="none" strike="noStrike">
                <a:solidFill>
                  <a:schemeClr val="dk1"/>
                </a:solidFill>
                <a:latin typeface="Times New Roman"/>
                <a:ea typeface="Times New Roman"/>
                <a:cs typeface="Times New Roman"/>
                <a:sym typeface="Times New Roman"/>
              </a:rPr>
              <a:t>Global Belief in a Just World Scale (GBJW 1-7)</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Hostile Sexism Towards Women (ASI 1-6)</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Benevolent Sexism Towards Women (ASI 7-12)</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Hostile Sexism Towards Men (AMI 1-6)</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Benevolent Sexism Towards Men (AMI 7-12)</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Attitudes toward Police Legitimacy Scale (APLS)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 Models</a:t>
            </a:r>
            <a:endParaRPr b="0" i="0" sz="2000" u="none" cap="none" strike="noStrike">
              <a:solidFill>
                <a:srgbClr val="000000"/>
              </a:solidFill>
              <a:latin typeface="Arial"/>
              <a:ea typeface="Arial"/>
              <a:cs typeface="Arial"/>
              <a:sym typeface="Arial"/>
            </a:endParaRPr>
          </a:p>
        </p:txBody>
      </p:sp>
      <p:graphicFrame>
        <p:nvGraphicFramePr>
          <p:cNvPr id="167" name="Google Shape;167;p13"/>
          <p:cNvGraphicFramePr/>
          <p:nvPr/>
        </p:nvGraphicFramePr>
        <p:xfrm>
          <a:off x="391775" y="1095375"/>
          <a:ext cx="3000000" cy="3000000"/>
        </p:xfrm>
        <a:graphic>
          <a:graphicData uri="http://schemas.openxmlformats.org/drawingml/2006/table">
            <a:tbl>
              <a:tblPr>
                <a:noFill/>
                <a:tableStyleId>{DA7CC374-F507-42E0-AB30-57CC7A5043BA}</a:tableStyleId>
              </a:tblPr>
              <a:tblGrid>
                <a:gridCol w="1263575"/>
                <a:gridCol w="3790550"/>
                <a:gridCol w="3306300"/>
              </a:tblGrid>
              <a:tr h="37780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Times New Roman"/>
                          <a:ea typeface="Times New Roman"/>
                          <a:cs typeface="Times New Roman"/>
                          <a:sym typeface="Times New Roman"/>
                        </a:rPr>
                        <a:t>Model #</a:t>
                      </a:r>
                      <a:endParaRPr b="1"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solidFill>
                            <a:schemeClr val="dk1"/>
                          </a:solidFill>
                          <a:latin typeface="Times New Roman"/>
                          <a:ea typeface="Times New Roman"/>
                          <a:cs typeface="Times New Roman"/>
                          <a:sym typeface="Times New Roman"/>
                        </a:rPr>
                        <a:t>Response variable ~ Predictor variable</a:t>
                      </a:r>
                      <a:endParaRPr b="1"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solidFill>
                            <a:schemeClr val="dk1"/>
                          </a:solidFill>
                          <a:latin typeface="Times New Roman"/>
                          <a:ea typeface="Times New Roman"/>
                          <a:cs typeface="Times New Roman"/>
                          <a:sym typeface="Times New Roman"/>
                        </a:rPr>
                        <a:t>Significance </a:t>
                      </a:r>
                      <a:endParaRPr b="1" sz="1300" u="none" cap="none" strike="noStrike">
                        <a:solidFill>
                          <a:schemeClr val="dk1"/>
                        </a:solidFill>
                        <a:latin typeface="Times New Roman"/>
                        <a:ea typeface="Times New Roman"/>
                        <a:cs typeface="Times New Roman"/>
                        <a:sym typeface="Times New Roman"/>
                      </a:endParaRPr>
                    </a:p>
                  </a:txBody>
                  <a:tcPr marT="91425" marB="91425" marR="91425" marL="91425"/>
                </a:tc>
              </a:tr>
              <a:tr h="3778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Times New Roman"/>
                          <a:ea typeface="Times New Roman"/>
                          <a:cs typeface="Times New Roman"/>
                          <a:sym typeface="Times New Roman"/>
                        </a:rPr>
                        <a:t>Model 5</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CJCareerInterest ~ APLS</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APLS not significant predictor alone</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r>
              <a:tr h="377800">
                <a:tc>
                  <a:txBody>
                    <a:bodyPr/>
                    <a:lstStyle/>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Model 6</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CJCareerInterest ~ GBJW</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GBJW not significant predictor alone</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r>
              <a:tr h="45272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Model 7</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CJCareerInterest ~ APLS + ATM_BenevolentSexism</a:t>
                      </a:r>
                      <a:endParaRPr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APLS and ATM_BenevolentsSexism are significant predictors together</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r>
              <a:tr h="48682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Model 8</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CJCareerInterest ~  ATM_BenevolentSexism</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ATM_BenevolentSexism not significant predictor alone</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r>
              <a:tr h="5522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Model 9</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CJCareerInterest ~  </a:t>
                      </a:r>
                      <a:endParaRPr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                GBJW + APLS + ASI_HostileSexism + ASI_BenevolentSexism + ASI_HostileSexism +</a:t>
                      </a:r>
                      <a:endParaRPr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                ATM_HostileSexism + ATM_BenevolentSexism</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dk1"/>
                          </a:solidFill>
                          <a:latin typeface="Times New Roman"/>
                          <a:ea typeface="Times New Roman"/>
                          <a:cs typeface="Times New Roman"/>
                          <a:sym typeface="Times New Roman"/>
                        </a:rPr>
                        <a:t>Only ATM_BenevolentSexism is significant when taking all potential predictors into account</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9</a:t>
            </a:r>
            <a:endParaRPr b="0" i="0" sz="2000" u="none" cap="none" strike="noStrike">
              <a:solidFill>
                <a:srgbClr val="000000"/>
              </a:solidFill>
              <a:latin typeface="Arial"/>
              <a:ea typeface="Arial"/>
              <a:cs typeface="Arial"/>
              <a:sym typeface="Arial"/>
            </a:endParaRPr>
          </a:p>
        </p:txBody>
      </p:sp>
      <p:sp>
        <p:nvSpPr>
          <p:cNvPr id="174" name="Google Shape;174;p14"/>
          <p:cNvSpPr txBox="1"/>
          <p:nvPr/>
        </p:nvSpPr>
        <p:spPr>
          <a:xfrm>
            <a:off x="1602925" y="211725"/>
            <a:ext cx="744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World Views (GBJW) as predictor (X)</a:t>
            </a:r>
            <a:endParaRPr b="0" i="0" sz="1400" u="none" cap="none" strike="noStrike">
              <a:solidFill>
                <a:srgbClr val="000000"/>
              </a:solidFill>
              <a:latin typeface="Arial"/>
              <a:ea typeface="Arial"/>
              <a:cs typeface="Arial"/>
              <a:sym typeface="Arial"/>
            </a:endParaRPr>
          </a:p>
        </p:txBody>
      </p:sp>
      <p:pic>
        <p:nvPicPr>
          <p:cNvPr id="175" name="Google Shape;175;p14"/>
          <p:cNvPicPr preferRelativeResize="0"/>
          <p:nvPr/>
        </p:nvPicPr>
        <p:blipFill rotWithShape="1">
          <a:blip r:embed="rId3">
            <a:alphaModFix/>
          </a:blip>
          <a:srcRect b="0" l="0" r="0" t="0"/>
          <a:stretch/>
        </p:blipFill>
        <p:spPr>
          <a:xfrm>
            <a:off x="152400" y="903225"/>
            <a:ext cx="6321684" cy="4087873"/>
          </a:xfrm>
          <a:prstGeom prst="rect">
            <a:avLst/>
          </a:prstGeom>
          <a:noFill/>
          <a:ln>
            <a:noFill/>
          </a:ln>
        </p:spPr>
      </p:pic>
      <p:sp>
        <p:nvSpPr>
          <p:cNvPr id="176" name="Google Shape;176;p14"/>
          <p:cNvSpPr txBox="1"/>
          <p:nvPr/>
        </p:nvSpPr>
        <p:spPr>
          <a:xfrm>
            <a:off x="5296050" y="1649850"/>
            <a:ext cx="3390000" cy="18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ATM_BenevolentSexism (benevolent sexism towards men) is significant has p-value (0.0756) when taking each potential predictor into account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7</a:t>
            </a:r>
            <a:endParaRPr b="0" i="0" sz="2000" u="none" cap="none" strike="noStrike">
              <a:solidFill>
                <a:srgbClr val="000000"/>
              </a:solidFill>
              <a:latin typeface="Arial"/>
              <a:ea typeface="Arial"/>
              <a:cs typeface="Arial"/>
              <a:sym typeface="Arial"/>
            </a:endParaRPr>
          </a:p>
        </p:txBody>
      </p:sp>
      <p:sp>
        <p:nvSpPr>
          <p:cNvPr id="183" name="Google Shape;183;p15"/>
          <p:cNvSpPr txBox="1"/>
          <p:nvPr/>
        </p:nvSpPr>
        <p:spPr>
          <a:xfrm>
            <a:off x="1602925" y="135525"/>
            <a:ext cx="744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Career Interest as response (Y) and attitudes towards police (APLS) and benevolent sexism towards men (ATM_BenevolentSexism) as predictors (X)</a:t>
            </a:r>
            <a:endParaRPr b="0" i="0" sz="1400" u="none" cap="none" strike="noStrike">
              <a:solidFill>
                <a:srgbClr val="000000"/>
              </a:solidFill>
              <a:latin typeface="Arial"/>
              <a:ea typeface="Arial"/>
              <a:cs typeface="Arial"/>
              <a:sym typeface="Arial"/>
            </a:endParaRPr>
          </a:p>
        </p:txBody>
      </p:sp>
      <p:pic>
        <p:nvPicPr>
          <p:cNvPr id="184" name="Google Shape;184;p15"/>
          <p:cNvPicPr preferRelativeResize="0"/>
          <p:nvPr/>
        </p:nvPicPr>
        <p:blipFill rotWithShape="1">
          <a:blip r:embed="rId3">
            <a:alphaModFix/>
          </a:blip>
          <a:srcRect b="0" l="0" r="0" t="0"/>
          <a:stretch/>
        </p:blipFill>
        <p:spPr>
          <a:xfrm>
            <a:off x="152400" y="903225"/>
            <a:ext cx="5961486" cy="4087876"/>
          </a:xfrm>
          <a:prstGeom prst="rect">
            <a:avLst/>
          </a:prstGeom>
          <a:noFill/>
          <a:ln>
            <a:noFill/>
          </a:ln>
        </p:spPr>
      </p:pic>
      <p:sp>
        <p:nvSpPr>
          <p:cNvPr id="185" name="Google Shape;185;p15"/>
          <p:cNvSpPr txBox="1"/>
          <p:nvPr/>
        </p:nvSpPr>
        <p:spPr>
          <a:xfrm>
            <a:off x="5515000" y="1429625"/>
            <a:ext cx="2942400" cy="35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When taking both APLS into account, ATM_BenevolentSexism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has a negative relationship at the 0.1 significance level.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When taking ATM_BenevolentSexism into account, APLS has a positive relationship at the 0.1 significance level.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Possible Simpson’s paradox correlation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7"/>
          <p:cNvSpPr txBox="1"/>
          <p:nvPr/>
        </p:nvSpPr>
        <p:spPr>
          <a:xfrm>
            <a:off x="109975" y="165525"/>
            <a:ext cx="4232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Factor Analysis Model 1</a:t>
            </a:r>
            <a:endParaRPr b="0" i="0" sz="2000" u="none" cap="none" strike="noStrike">
              <a:solidFill>
                <a:srgbClr val="000000"/>
              </a:solidFill>
              <a:latin typeface="Arial"/>
              <a:ea typeface="Arial"/>
              <a:cs typeface="Arial"/>
              <a:sym typeface="Arial"/>
            </a:endParaRPr>
          </a:p>
        </p:txBody>
      </p:sp>
      <p:pic>
        <p:nvPicPr>
          <p:cNvPr id="192" name="Google Shape;192;p17"/>
          <p:cNvPicPr preferRelativeResize="0"/>
          <p:nvPr/>
        </p:nvPicPr>
        <p:blipFill rotWithShape="1">
          <a:blip r:embed="rId3">
            <a:alphaModFix/>
          </a:blip>
          <a:srcRect b="0" l="0" r="0" t="0"/>
          <a:stretch/>
        </p:blipFill>
        <p:spPr>
          <a:xfrm>
            <a:off x="175425" y="811100"/>
            <a:ext cx="6262527" cy="858000"/>
          </a:xfrm>
          <a:prstGeom prst="rect">
            <a:avLst/>
          </a:prstGeom>
          <a:noFill/>
          <a:ln>
            <a:noFill/>
          </a:ln>
        </p:spPr>
      </p:pic>
      <p:pic>
        <p:nvPicPr>
          <p:cNvPr id="193" name="Google Shape;193;p17"/>
          <p:cNvPicPr preferRelativeResize="0"/>
          <p:nvPr/>
        </p:nvPicPr>
        <p:blipFill rotWithShape="1">
          <a:blip r:embed="rId4">
            <a:alphaModFix/>
          </a:blip>
          <a:srcRect b="0" l="0" r="0" t="0"/>
          <a:stretch/>
        </p:blipFill>
        <p:spPr>
          <a:xfrm>
            <a:off x="6907400" y="69225"/>
            <a:ext cx="1858775" cy="5005026"/>
          </a:xfrm>
          <a:prstGeom prst="rect">
            <a:avLst/>
          </a:prstGeom>
          <a:noFill/>
          <a:ln>
            <a:noFill/>
          </a:ln>
        </p:spPr>
      </p:pic>
      <p:sp>
        <p:nvSpPr>
          <p:cNvPr id="194" name="Google Shape;194;p17"/>
          <p:cNvSpPr txBox="1"/>
          <p:nvPr/>
        </p:nvSpPr>
        <p:spPr>
          <a:xfrm>
            <a:off x="7715250" y="306625"/>
            <a:ext cx="425400" cy="40356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7"/>
          <p:cNvSpPr txBox="1"/>
          <p:nvPr/>
        </p:nvSpPr>
        <p:spPr>
          <a:xfrm>
            <a:off x="8229600" y="4342300"/>
            <a:ext cx="375900" cy="7320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 name="Google Shape;196;p17"/>
          <p:cNvPicPr preferRelativeResize="0"/>
          <p:nvPr/>
        </p:nvPicPr>
        <p:blipFill rotWithShape="1">
          <a:blip r:embed="rId5">
            <a:alphaModFix/>
          </a:blip>
          <a:srcRect b="0" l="0" r="0" t="0"/>
          <a:stretch/>
        </p:blipFill>
        <p:spPr>
          <a:xfrm>
            <a:off x="109975" y="1729374"/>
            <a:ext cx="2861449" cy="678000"/>
          </a:xfrm>
          <a:prstGeom prst="rect">
            <a:avLst/>
          </a:prstGeom>
          <a:noFill/>
          <a:ln>
            <a:noFill/>
          </a:ln>
        </p:spPr>
      </p:pic>
      <p:pic>
        <p:nvPicPr>
          <p:cNvPr id="197" name="Google Shape;197;p17"/>
          <p:cNvPicPr preferRelativeResize="0"/>
          <p:nvPr/>
        </p:nvPicPr>
        <p:blipFill rotWithShape="1">
          <a:blip r:embed="rId6">
            <a:alphaModFix/>
          </a:blip>
          <a:srcRect b="0" l="0" r="0" t="0"/>
          <a:stretch/>
        </p:blipFill>
        <p:spPr>
          <a:xfrm>
            <a:off x="3573976" y="1352900"/>
            <a:ext cx="3241024" cy="3790600"/>
          </a:xfrm>
          <a:prstGeom prst="rect">
            <a:avLst/>
          </a:prstGeom>
          <a:noFill/>
          <a:ln>
            <a:noFill/>
          </a:ln>
        </p:spPr>
      </p:pic>
      <p:sp>
        <p:nvSpPr>
          <p:cNvPr id="198" name="Google Shape;198;p17"/>
          <p:cNvSpPr txBox="1"/>
          <p:nvPr/>
        </p:nvSpPr>
        <p:spPr>
          <a:xfrm>
            <a:off x="156825" y="3649550"/>
            <a:ext cx="3416700" cy="12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Comparing attitudes toward police questions (APLS) with the questions from Tyler &amp; Jackson (HelpPolice &amp; HelpCJS), we see these fit into 2 distinct factors.</a:t>
            </a:r>
            <a:endParaRPr b="0" i="0" sz="1200" u="none" cap="none" strike="noStrike">
              <a:solidFill>
                <a:srgbClr val="000000"/>
              </a:solidFill>
              <a:latin typeface="Arial"/>
              <a:ea typeface="Arial"/>
              <a:cs typeface="Arial"/>
              <a:sym typeface="Arial"/>
            </a:endParaRPr>
          </a:p>
        </p:txBody>
      </p:sp>
      <p:sp>
        <p:nvSpPr>
          <p:cNvPr id="199" name="Google Shape;199;p17"/>
          <p:cNvSpPr txBox="1"/>
          <p:nvPr/>
        </p:nvSpPr>
        <p:spPr>
          <a:xfrm>
            <a:off x="3108500" y="135525"/>
            <a:ext cx="3798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Attitudes Towards Police (APLS), Helping Police (HelpPolice), Helping Legal System (HelpCJS)</a:t>
            </a:r>
            <a:endParaRPr b="0" i="0" sz="1400" u="none" cap="none" strike="noStrike">
              <a:solidFill>
                <a:srgbClr val="000000"/>
              </a:solidFill>
              <a:latin typeface="Arial"/>
              <a:ea typeface="Arial"/>
              <a:cs typeface="Arial"/>
              <a:sym typeface="Arial"/>
            </a:endParaRPr>
          </a:p>
        </p:txBody>
      </p:sp>
      <p:sp>
        <p:nvSpPr>
          <p:cNvPr id="200" name="Google Shape;200;p17"/>
          <p:cNvSpPr txBox="1"/>
          <p:nvPr/>
        </p:nvSpPr>
        <p:spPr>
          <a:xfrm>
            <a:off x="103125" y="2599463"/>
            <a:ext cx="3524100" cy="8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Explore whether the survey questions for attitude towards police (APLS) are a part of the same factor as the questions in Helping Police (HelpPolice) and Helping Legal System (HelpCJS) derived from Tyler &amp; Jackson (2014).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8"/>
          <p:cNvPicPr preferRelativeResize="0"/>
          <p:nvPr/>
        </p:nvPicPr>
        <p:blipFill rotWithShape="1">
          <a:blip r:embed="rId3">
            <a:alphaModFix/>
          </a:blip>
          <a:srcRect b="0" l="0" r="0" t="0"/>
          <a:stretch/>
        </p:blipFill>
        <p:spPr>
          <a:xfrm>
            <a:off x="4647334" y="864550"/>
            <a:ext cx="3504975" cy="4087876"/>
          </a:xfrm>
          <a:prstGeom prst="rect">
            <a:avLst/>
          </a:prstGeom>
          <a:noFill/>
          <a:ln>
            <a:noFill/>
          </a:ln>
        </p:spPr>
      </p:pic>
      <p:sp>
        <p:nvSpPr>
          <p:cNvPr id="206" name="Google Shape;206;p18"/>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txBox="1"/>
          <p:nvPr/>
        </p:nvSpPr>
        <p:spPr>
          <a:xfrm>
            <a:off x="109975" y="64150"/>
            <a:ext cx="4232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Factor Analysis Model 2</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(Scree Plot)</a:t>
            </a:r>
            <a:endParaRPr b="0" i="0" sz="2000" u="none" cap="none" strike="noStrike">
              <a:solidFill>
                <a:schemeClr val="dk1"/>
              </a:solidFill>
              <a:latin typeface="Arial"/>
              <a:ea typeface="Arial"/>
              <a:cs typeface="Arial"/>
              <a:sym typeface="Arial"/>
            </a:endParaRPr>
          </a:p>
        </p:txBody>
      </p:sp>
      <p:sp>
        <p:nvSpPr>
          <p:cNvPr id="208" name="Google Shape;208;p18"/>
          <p:cNvSpPr txBox="1"/>
          <p:nvPr/>
        </p:nvSpPr>
        <p:spPr>
          <a:xfrm>
            <a:off x="3108500" y="73125"/>
            <a:ext cx="5826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Attitudes Towards Police (APLS), Helping Police (HelpPolice), Helping Legal System (HelpCJS), Effectiveness of Police &amp; Legal System [Accuracy] (Acc), Sexism Women (ASI), Sexism Men (AMI), World Views (GBJW), Effectiveness of Police &amp; Legal System [Effectiveness] (Eff)</a:t>
            </a:r>
            <a:endParaRPr b="0" i="0" sz="1400" u="none" cap="none" strike="noStrike">
              <a:solidFill>
                <a:srgbClr val="000000"/>
              </a:solidFill>
              <a:latin typeface="Arial"/>
              <a:ea typeface="Arial"/>
              <a:cs typeface="Arial"/>
              <a:sym typeface="Arial"/>
            </a:endParaRPr>
          </a:p>
        </p:txBody>
      </p:sp>
      <p:sp>
        <p:nvSpPr>
          <p:cNvPr id="209" name="Google Shape;209;p18"/>
          <p:cNvSpPr txBox="1"/>
          <p:nvPr/>
        </p:nvSpPr>
        <p:spPr>
          <a:xfrm>
            <a:off x="109975" y="692025"/>
            <a:ext cx="2627400" cy="2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chemeClr val="lt2"/>
                </a:highlight>
                <a:latin typeface="Arial"/>
                <a:ea typeface="Arial"/>
                <a:cs typeface="Arial"/>
                <a:sym typeface="Arial"/>
              </a:rPr>
              <a:t>Appendices D,E,F</a:t>
            </a:r>
            <a:endParaRPr b="0" i="0" sz="1400" u="none" cap="none" strike="noStrike">
              <a:solidFill>
                <a:srgbClr val="000000"/>
              </a:solidFill>
              <a:highlight>
                <a:schemeClr val="lt2"/>
              </a:highlight>
              <a:latin typeface="Arial"/>
              <a:ea typeface="Arial"/>
              <a:cs typeface="Arial"/>
              <a:sym typeface="Arial"/>
            </a:endParaRPr>
          </a:p>
        </p:txBody>
      </p:sp>
      <p:sp>
        <p:nvSpPr>
          <p:cNvPr id="210" name="Google Shape;210;p18"/>
          <p:cNvSpPr txBox="1"/>
          <p:nvPr/>
        </p:nvSpPr>
        <p:spPr>
          <a:xfrm>
            <a:off x="177600" y="1516100"/>
            <a:ext cx="29376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Scree plot indicates 4 factors is ideal</a:t>
            </a:r>
            <a:endParaRPr b="0" i="0" sz="1400" u="none" cap="none" strike="noStrike">
              <a:solidFill>
                <a:srgbClr val="000000"/>
              </a:solidFill>
              <a:latin typeface="Arial"/>
              <a:ea typeface="Arial"/>
              <a:cs typeface="Arial"/>
              <a:sym typeface="Arial"/>
            </a:endParaRPr>
          </a:p>
        </p:txBody>
      </p:sp>
      <p:pic>
        <p:nvPicPr>
          <p:cNvPr id="211" name="Google Shape;211;p18"/>
          <p:cNvPicPr preferRelativeResize="0"/>
          <p:nvPr/>
        </p:nvPicPr>
        <p:blipFill rotWithShape="1">
          <a:blip r:embed="rId4">
            <a:alphaModFix/>
          </a:blip>
          <a:srcRect b="0" l="0" r="0" t="0"/>
          <a:stretch/>
        </p:blipFill>
        <p:spPr>
          <a:xfrm>
            <a:off x="177588" y="2660251"/>
            <a:ext cx="4097168" cy="67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9"/>
          <p:cNvSpPr txBox="1"/>
          <p:nvPr/>
        </p:nvSpPr>
        <p:spPr>
          <a:xfrm>
            <a:off x="109975" y="64150"/>
            <a:ext cx="4232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Factor Analysis Model 2</a:t>
            </a:r>
            <a:endParaRPr b="0" i="0" sz="2000" u="none" cap="none" strike="noStrike">
              <a:solidFill>
                <a:srgbClr val="000000"/>
              </a:solidFill>
              <a:latin typeface="Arial"/>
              <a:ea typeface="Arial"/>
              <a:cs typeface="Arial"/>
              <a:sym typeface="Arial"/>
            </a:endParaRPr>
          </a:p>
        </p:txBody>
      </p:sp>
      <p:sp>
        <p:nvSpPr>
          <p:cNvPr id="218" name="Google Shape;218;p19"/>
          <p:cNvSpPr txBox="1"/>
          <p:nvPr/>
        </p:nvSpPr>
        <p:spPr>
          <a:xfrm>
            <a:off x="3108500" y="73125"/>
            <a:ext cx="5826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Attitudes Towards Police (APLS), Helping Police (HelpPolice), Helping Legal System (HelpCJS), Effectiveness of Police &amp; Legal System [Accuracy] (Acc), Sexism Women (ASI), Sexism Men (AMI), World Views (GBJW), Effectiveness of Police &amp; Legal System [Effectiveness] (Eff)</a:t>
            </a:r>
            <a:endParaRPr b="0" i="0" sz="1400" u="none" cap="none" strike="noStrike">
              <a:solidFill>
                <a:srgbClr val="000000"/>
              </a:solidFill>
              <a:latin typeface="Arial"/>
              <a:ea typeface="Arial"/>
              <a:cs typeface="Arial"/>
              <a:sym typeface="Arial"/>
            </a:endParaRPr>
          </a:p>
        </p:txBody>
      </p:sp>
      <p:pic>
        <p:nvPicPr>
          <p:cNvPr id="219" name="Google Shape;219;p19"/>
          <p:cNvPicPr preferRelativeResize="0"/>
          <p:nvPr/>
        </p:nvPicPr>
        <p:blipFill rotWithShape="1">
          <a:blip r:embed="rId3">
            <a:alphaModFix/>
          </a:blip>
          <a:srcRect b="0" l="0" r="0" t="0"/>
          <a:stretch/>
        </p:blipFill>
        <p:spPr>
          <a:xfrm>
            <a:off x="67300" y="750825"/>
            <a:ext cx="6144601" cy="604850"/>
          </a:xfrm>
          <a:prstGeom prst="rect">
            <a:avLst/>
          </a:prstGeom>
          <a:noFill/>
          <a:ln>
            <a:noFill/>
          </a:ln>
        </p:spPr>
      </p:pic>
      <p:pic>
        <p:nvPicPr>
          <p:cNvPr id="220" name="Google Shape;220;p19"/>
          <p:cNvPicPr preferRelativeResize="0"/>
          <p:nvPr/>
        </p:nvPicPr>
        <p:blipFill rotWithShape="1">
          <a:blip r:embed="rId4">
            <a:alphaModFix/>
          </a:blip>
          <a:srcRect b="0" l="0" r="0" t="0"/>
          <a:stretch/>
        </p:blipFill>
        <p:spPr>
          <a:xfrm>
            <a:off x="109976" y="1448375"/>
            <a:ext cx="2627299" cy="3678219"/>
          </a:xfrm>
          <a:prstGeom prst="rect">
            <a:avLst/>
          </a:prstGeom>
          <a:noFill/>
          <a:ln>
            <a:noFill/>
          </a:ln>
        </p:spPr>
      </p:pic>
      <p:pic>
        <p:nvPicPr>
          <p:cNvPr id="221" name="Google Shape;221;p19"/>
          <p:cNvPicPr preferRelativeResize="0"/>
          <p:nvPr/>
        </p:nvPicPr>
        <p:blipFill rotWithShape="1">
          <a:blip r:embed="rId5">
            <a:alphaModFix/>
          </a:blip>
          <a:srcRect b="0" l="0" r="0" t="0"/>
          <a:stretch/>
        </p:blipFill>
        <p:spPr>
          <a:xfrm>
            <a:off x="2780876" y="1588075"/>
            <a:ext cx="2627299" cy="3555421"/>
          </a:xfrm>
          <a:prstGeom prst="rect">
            <a:avLst/>
          </a:prstGeom>
          <a:noFill/>
          <a:ln>
            <a:noFill/>
          </a:ln>
        </p:spPr>
      </p:pic>
      <p:pic>
        <p:nvPicPr>
          <p:cNvPr id="222" name="Google Shape;222;p19"/>
          <p:cNvPicPr preferRelativeResize="0"/>
          <p:nvPr/>
        </p:nvPicPr>
        <p:blipFill rotWithShape="1">
          <a:blip r:embed="rId6">
            <a:alphaModFix/>
          </a:blip>
          <a:srcRect b="0" l="0" r="0" t="0"/>
          <a:stretch/>
        </p:blipFill>
        <p:spPr>
          <a:xfrm>
            <a:off x="5503875" y="1494575"/>
            <a:ext cx="3431025" cy="2433707"/>
          </a:xfrm>
          <a:prstGeom prst="rect">
            <a:avLst/>
          </a:prstGeom>
          <a:noFill/>
          <a:ln>
            <a:noFill/>
          </a:ln>
        </p:spPr>
      </p:pic>
      <p:sp>
        <p:nvSpPr>
          <p:cNvPr id="223" name="Google Shape;223;p19"/>
          <p:cNvSpPr txBox="1"/>
          <p:nvPr/>
        </p:nvSpPr>
        <p:spPr>
          <a:xfrm>
            <a:off x="850950" y="1588075"/>
            <a:ext cx="397200" cy="35553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9"/>
          <p:cNvSpPr txBox="1"/>
          <p:nvPr/>
        </p:nvSpPr>
        <p:spPr>
          <a:xfrm>
            <a:off x="3622375" y="1549738"/>
            <a:ext cx="349800" cy="2655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9"/>
          <p:cNvSpPr txBox="1"/>
          <p:nvPr/>
        </p:nvSpPr>
        <p:spPr>
          <a:xfrm>
            <a:off x="4531175" y="1815266"/>
            <a:ext cx="349800" cy="6780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txBox="1"/>
          <p:nvPr/>
        </p:nvSpPr>
        <p:spPr>
          <a:xfrm>
            <a:off x="3622375" y="2493273"/>
            <a:ext cx="349800" cy="2112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9"/>
          <p:cNvSpPr txBox="1"/>
          <p:nvPr/>
        </p:nvSpPr>
        <p:spPr>
          <a:xfrm>
            <a:off x="4087925" y="2894269"/>
            <a:ext cx="349800" cy="22323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9"/>
          <p:cNvSpPr txBox="1"/>
          <p:nvPr/>
        </p:nvSpPr>
        <p:spPr>
          <a:xfrm>
            <a:off x="6622975" y="1494575"/>
            <a:ext cx="349800" cy="4926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9"/>
          <p:cNvSpPr txBox="1"/>
          <p:nvPr/>
        </p:nvSpPr>
        <p:spPr>
          <a:xfrm>
            <a:off x="6211900" y="2371652"/>
            <a:ext cx="349800" cy="4002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9"/>
          <p:cNvSpPr txBox="1"/>
          <p:nvPr/>
        </p:nvSpPr>
        <p:spPr>
          <a:xfrm>
            <a:off x="7411775" y="2760751"/>
            <a:ext cx="349800" cy="2112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9"/>
          <p:cNvSpPr txBox="1"/>
          <p:nvPr/>
        </p:nvSpPr>
        <p:spPr>
          <a:xfrm>
            <a:off x="6211900" y="1894775"/>
            <a:ext cx="349800" cy="2655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9"/>
          <p:cNvSpPr txBox="1"/>
          <p:nvPr/>
        </p:nvSpPr>
        <p:spPr>
          <a:xfrm>
            <a:off x="6622975" y="2174650"/>
            <a:ext cx="3498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9"/>
          <p:cNvSpPr txBox="1"/>
          <p:nvPr/>
        </p:nvSpPr>
        <p:spPr>
          <a:xfrm>
            <a:off x="1291475" y="1588075"/>
            <a:ext cx="3972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9"/>
          <p:cNvSpPr txBox="1"/>
          <p:nvPr/>
        </p:nvSpPr>
        <p:spPr>
          <a:xfrm>
            <a:off x="1732000" y="1588075"/>
            <a:ext cx="397200" cy="1041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9"/>
          <p:cNvSpPr txBox="1"/>
          <p:nvPr/>
        </p:nvSpPr>
        <p:spPr>
          <a:xfrm>
            <a:off x="2172525" y="1588075"/>
            <a:ext cx="397200" cy="1041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9"/>
          <p:cNvSpPr txBox="1"/>
          <p:nvPr/>
        </p:nvSpPr>
        <p:spPr>
          <a:xfrm>
            <a:off x="176375" y="370725"/>
            <a:ext cx="2627400" cy="2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chemeClr val="lt2"/>
                </a:highlight>
                <a:latin typeface="Arial"/>
                <a:ea typeface="Arial"/>
                <a:cs typeface="Arial"/>
                <a:sym typeface="Arial"/>
              </a:rPr>
              <a:t>Appendices D,E,F</a:t>
            </a:r>
            <a:endParaRPr b="0" i="0" sz="1400" u="none" cap="none" strike="noStrike">
              <a:solidFill>
                <a:srgbClr val="000000"/>
              </a:solidFill>
              <a:highlight>
                <a:schemeClr val="lt2"/>
              </a:highlight>
              <a:latin typeface="Arial"/>
              <a:ea typeface="Arial"/>
              <a:cs typeface="Arial"/>
              <a:sym typeface="Arial"/>
            </a:endParaRPr>
          </a:p>
        </p:txBody>
      </p:sp>
      <p:sp>
        <p:nvSpPr>
          <p:cNvPr id="237" name="Google Shape;237;p19"/>
          <p:cNvSpPr txBox="1"/>
          <p:nvPr/>
        </p:nvSpPr>
        <p:spPr>
          <a:xfrm>
            <a:off x="1917200" y="393225"/>
            <a:ext cx="119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E599"/>
                </a:highlight>
                <a:latin typeface="Arial"/>
                <a:ea typeface="Arial"/>
                <a:cs typeface="Arial"/>
                <a:sym typeface="Arial"/>
              </a:rPr>
              <a:t>4 Factors</a:t>
            </a:r>
            <a:endParaRPr b="0" i="0" sz="1400" u="none" cap="none" strike="noStrike">
              <a:solidFill>
                <a:srgbClr val="000000"/>
              </a:solidFill>
              <a:highlight>
                <a:srgbClr val="FFE599"/>
              </a:highlight>
              <a:latin typeface="Arial"/>
              <a:ea typeface="Arial"/>
              <a:cs typeface="Arial"/>
              <a:sym typeface="Arial"/>
            </a:endParaRPr>
          </a:p>
        </p:txBody>
      </p:sp>
      <p:sp>
        <p:nvSpPr>
          <p:cNvPr id="238" name="Google Shape;238;p19"/>
          <p:cNvSpPr txBox="1"/>
          <p:nvPr/>
        </p:nvSpPr>
        <p:spPr>
          <a:xfrm>
            <a:off x="2805973" y="2704475"/>
            <a:ext cx="2697900" cy="211200"/>
          </a:xfrm>
          <a:prstGeom prst="rect">
            <a:avLst/>
          </a:prstGeom>
          <a:solidFill>
            <a:srgbClr val="F1FF00">
              <a:alpha val="2156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9"/>
          <p:cNvSpPr txBox="1"/>
          <p:nvPr/>
        </p:nvSpPr>
        <p:spPr>
          <a:xfrm>
            <a:off x="6211900" y="2278751"/>
            <a:ext cx="349800" cy="1041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9"/>
          <p:cNvSpPr txBox="1"/>
          <p:nvPr/>
        </p:nvSpPr>
        <p:spPr>
          <a:xfrm>
            <a:off x="6622975" y="2278750"/>
            <a:ext cx="3498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0"/>
          <p:cNvSpPr txBox="1"/>
          <p:nvPr/>
        </p:nvSpPr>
        <p:spPr>
          <a:xfrm>
            <a:off x="109975" y="1655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Summary of Factor Analysis Model 2 ( With 4 Factors)</a:t>
            </a:r>
            <a:endParaRPr b="0" i="0" sz="2000" u="none" cap="none" strike="noStrike">
              <a:solidFill>
                <a:srgbClr val="000000"/>
              </a:solidFill>
              <a:latin typeface="Arial"/>
              <a:ea typeface="Arial"/>
              <a:cs typeface="Arial"/>
              <a:sym typeface="Arial"/>
            </a:endParaRPr>
          </a:p>
        </p:txBody>
      </p:sp>
      <p:sp>
        <p:nvSpPr>
          <p:cNvPr id="247" name="Google Shape;247;p20"/>
          <p:cNvSpPr txBox="1"/>
          <p:nvPr/>
        </p:nvSpPr>
        <p:spPr>
          <a:xfrm>
            <a:off x="198550" y="954950"/>
            <a:ext cx="4113000" cy="3914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APLS is correlated with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Acc1 and Acc2 are correlated with Factor 1, but Acc3 and Acc4 do not appear to be correlated with any particular factor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HelpPolice and HelpCJS are </a:t>
            </a:r>
            <a:r>
              <a:rPr b="0" i="0" lang="en" sz="1400" u="none" cap="none" strike="noStrike">
                <a:solidFill>
                  <a:schemeClr val="dk1"/>
                </a:solidFill>
                <a:latin typeface="Arial"/>
                <a:ea typeface="Arial"/>
                <a:cs typeface="Arial"/>
                <a:sym typeface="Arial"/>
              </a:rPr>
              <a:t>correlated </a:t>
            </a:r>
            <a:r>
              <a:rPr b="0" i="0" lang="en" sz="1400" u="none" cap="none" strike="noStrike">
                <a:solidFill>
                  <a:srgbClr val="000000"/>
                </a:solidFill>
                <a:latin typeface="Arial"/>
                <a:ea typeface="Arial"/>
                <a:cs typeface="Arial"/>
                <a:sym typeface="Arial"/>
              </a:rPr>
              <a:t>with Factor 3</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ASI and AMI are correlated with Factor 2</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Most of GBJW is contained within Factor 1, but GBJW_1 and GBJW_5 are similarly correlated with both factors 1 and 2.  Also, GBJW_4 is correlated with Factor 2 and not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Eff1 and Eff2 are correlated with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Eff3 and Eff4 are </a:t>
            </a:r>
            <a:r>
              <a:rPr b="0" i="0" lang="en" sz="1400" u="none" cap="none" strike="noStrike">
                <a:solidFill>
                  <a:schemeClr val="dk1"/>
                </a:solidFill>
                <a:latin typeface="Arial"/>
                <a:ea typeface="Arial"/>
                <a:cs typeface="Arial"/>
                <a:sym typeface="Arial"/>
              </a:rPr>
              <a:t>correlated </a:t>
            </a:r>
            <a:r>
              <a:rPr b="0" i="0" lang="en" sz="1400" u="none" cap="none" strike="noStrike">
                <a:solidFill>
                  <a:srgbClr val="000000"/>
                </a:solidFill>
                <a:latin typeface="Arial"/>
                <a:ea typeface="Arial"/>
                <a:cs typeface="Arial"/>
                <a:sym typeface="Arial"/>
              </a:rPr>
              <a:t>with Factor 4.</a:t>
            </a:r>
            <a:endParaRPr b="0" i="0" sz="1400" u="none" cap="none" strike="noStrike">
              <a:solidFill>
                <a:srgbClr val="000000"/>
              </a:solidFill>
              <a:latin typeface="Arial"/>
              <a:ea typeface="Arial"/>
              <a:cs typeface="Arial"/>
              <a:sym typeface="Arial"/>
            </a:endParaRPr>
          </a:p>
        </p:txBody>
      </p:sp>
      <p:graphicFrame>
        <p:nvGraphicFramePr>
          <p:cNvPr id="248" name="Google Shape;248;p20"/>
          <p:cNvGraphicFramePr/>
          <p:nvPr/>
        </p:nvGraphicFramePr>
        <p:xfrm>
          <a:off x="4633000" y="901550"/>
          <a:ext cx="3000000" cy="3000000"/>
        </p:xfrm>
        <a:graphic>
          <a:graphicData uri="http://schemas.openxmlformats.org/drawingml/2006/table">
            <a:tbl>
              <a:tblPr>
                <a:noFill/>
                <a:tableStyleId>{DA7CC374-F507-42E0-AB30-57CC7A5043BA}</a:tableStyleId>
              </a:tblPr>
              <a:tblGrid>
                <a:gridCol w="912625"/>
                <a:gridCol w="912625"/>
                <a:gridCol w="912625"/>
                <a:gridCol w="912625"/>
              </a:tblGrid>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F1</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APLS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HelpPolice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Eff3 &amp; Eff4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Acc1 &amp; Acc2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HelpCJS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Eff1 &amp; Eff2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GBJW_1–7 (except for GBJW_4)</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GBJW_1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GBJW_4</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GBJW_5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bl>
          </a:graphicData>
        </a:graphic>
      </p:graphicFrame>
      <p:sp>
        <p:nvSpPr>
          <p:cNvPr id="249" name="Google Shape;249;p20"/>
          <p:cNvSpPr txBox="1"/>
          <p:nvPr/>
        </p:nvSpPr>
        <p:spPr>
          <a:xfrm>
            <a:off x="3943850" y="831475"/>
            <a:ext cx="7806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CE5CD"/>
                </a:highlight>
                <a:latin typeface="Arial"/>
                <a:ea typeface="Arial"/>
                <a:cs typeface="Arial"/>
                <a:sym typeface="Arial"/>
              </a:rPr>
              <a:t>Factors</a:t>
            </a:r>
            <a:endParaRPr b="0" i="0" sz="1400" u="none" cap="none" strike="noStrike">
              <a:solidFill>
                <a:srgbClr val="000000"/>
              </a:solidFill>
              <a:highlight>
                <a:srgbClr val="FCE5CD"/>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109950" y="778500"/>
            <a:ext cx="8587200" cy="383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Exploring potential correlation between Appendix F: Just-World and Sexism Scales to </a:t>
            </a:r>
            <a:r>
              <a:rPr b="0" i="0" lang="en" sz="1400" u="none" cap="none" strike="noStrike">
                <a:solidFill>
                  <a:schemeClr val="dk1"/>
                </a:solidFill>
                <a:latin typeface="Arial"/>
                <a:ea typeface="Arial"/>
                <a:cs typeface="Arial"/>
                <a:sym typeface="Arial"/>
              </a:rPr>
              <a:t>Appendix D: Attitudes toward Police Legitimacy Scale (APLS)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Arial"/>
                <a:ea typeface="Arial"/>
                <a:cs typeface="Arial"/>
                <a:sym typeface="Arial"/>
              </a:rPr>
              <a:t>Recall:</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Arial"/>
              <a:buChar char="●"/>
            </a:pPr>
            <a:r>
              <a:rPr b="0" i="0" lang="en" sz="1700" u="none" cap="none" strike="noStrike">
                <a:solidFill>
                  <a:schemeClr val="dk1"/>
                </a:solidFill>
                <a:latin typeface="Arial"/>
                <a:ea typeface="Arial"/>
                <a:cs typeface="Arial"/>
                <a:sym typeface="Arial"/>
              </a:rPr>
              <a:t>Appendix D: Attitudes toward Police (APLS) has 34 questions in which survey takers choose a response from 1 to 6.</a:t>
            </a:r>
            <a:endParaRPr b="0" i="0" sz="17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Arial"/>
              <a:buChar char="●"/>
            </a:pPr>
            <a:r>
              <a:rPr b="0" i="0" lang="en" sz="1700" u="none" cap="none" strike="noStrike">
                <a:solidFill>
                  <a:schemeClr val="dk1"/>
                </a:solidFill>
                <a:latin typeface="Arial"/>
                <a:ea typeface="Arial"/>
                <a:cs typeface="Arial"/>
                <a:sym typeface="Arial"/>
              </a:rPr>
              <a:t>Appendix F can be broken down into 5 sections (each a survey question): </a:t>
            </a:r>
            <a:endParaRPr b="0" i="0" sz="1700" u="none" cap="none" strike="noStrike">
              <a:solidFill>
                <a:schemeClr val="dk1"/>
              </a:solidFill>
              <a:latin typeface="Arial"/>
              <a:ea typeface="Arial"/>
              <a:cs typeface="Arial"/>
              <a:sym typeface="Arial"/>
            </a:endParaRPr>
          </a:p>
          <a:p>
            <a:pPr indent="-336550" lvl="1" marL="914400" marR="0" rtl="0" algn="l">
              <a:lnSpc>
                <a:spcPct val="100000"/>
              </a:lnSpc>
              <a:spcBef>
                <a:spcPts val="0"/>
              </a:spcBef>
              <a:spcAft>
                <a:spcPts val="0"/>
              </a:spcAft>
              <a:buClr>
                <a:schemeClr val="dk1"/>
              </a:buClr>
              <a:buSzPts val="1700"/>
              <a:buFont typeface="Arial"/>
              <a:buChar char="○"/>
            </a:pPr>
            <a:r>
              <a:rPr b="0" i="0" lang="en" sz="1400" u="none" cap="none" strike="noStrike">
                <a:solidFill>
                  <a:schemeClr val="dk1"/>
                </a:solidFill>
                <a:latin typeface="Times New Roman"/>
                <a:ea typeface="Times New Roman"/>
                <a:cs typeface="Times New Roman"/>
                <a:sym typeface="Times New Roman"/>
              </a:rPr>
              <a:t>Global Belief in a Just World Scale (GBJW 1-7)</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Hostile Sexism Towards Women (ASI 1-6)</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Benevolent Sexism Towards Women (ASI 7-12)</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Hostile Sexism Towards Men (AMI 1-6)</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Benevolent Sexism Towards Men (AMI 7-12)</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Do any of these factors from Appendix F have correlation with attitudes towards police (APLS)?</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Question 1</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1"/>
          <p:cNvSpPr txBox="1"/>
          <p:nvPr/>
        </p:nvSpPr>
        <p:spPr>
          <a:xfrm>
            <a:off x="109975" y="64150"/>
            <a:ext cx="4232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Factor Analysis Model 2</a:t>
            </a:r>
            <a:endParaRPr b="0" i="0" sz="2000" u="none" cap="none" strike="noStrike">
              <a:solidFill>
                <a:srgbClr val="000000"/>
              </a:solidFill>
              <a:latin typeface="Arial"/>
              <a:ea typeface="Arial"/>
              <a:cs typeface="Arial"/>
              <a:sym typeface="Arial"/>
            </a:endParaRPr>
          </a:p>
        </p:txBody>
      </p:sp>
      <p:sp>
        <p:nvSpPr>
          <p:cNvPr id="256" name="Google Shape;256;p21"/>
          <p:cNvSpPr txBox="1"/>
          <p:nvPr/>
        </p:nvSpPr>
        <p:spPr>
          <a:xfrm>
            <a:off x="3108500" y="73125"/>
            <a:ext cx="5826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Attitudes Towards Police (APLS), Helping Police (HelpPolice), Helping Legal System (HelpCJS), Effectiveness of Police &amp; Legal System [Accuracy] (Acc), Sexism Women (ASI), Sexism Men (AMI), World Views (GBJW), Effectiveness of Police &amp; Legal System [Effectiveness] (Eff)</a:t>
            </a:r>
            <a:endParaRPr b="0" i="0" sz="1400" u="none" cap="none" strike="noStrike">
              <a:solidFill>
                <a:srgbClr val="000000"/>
              </a:solidFill>
              <a:latin typeface="Arial"/>
              <a:ea typeface="Arial"/>
              <a:cs typeface="Arial"/>
              <a:sym typeface="Arial"/>
            </a:endParaRPr>
          </a:p>
        </p:txBody>
      </p:sp>
      <p:sp>
        <p:nvSpPr>
          <p:cNvPr id="257" name="Google Shape;257;p21"/>
          <p:cNvSpPr txBox="1"/>
          <p:nvPr/>
        </p:nvSpPr>
        <p:spPr>
          <a:xfrm>
            <a:off x="176375" y="370725"/>
            <a:ext cx="2627400" cy="2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chemeClr val="lt2"/>
                </a:highlight>
                <a:latin typeface="Arial"/>
                <a:ea typeface="Arial"/>
                <a:cs typeface="Arial"/>
                <a:sym typeface="Arial"/>
              </a:rPr>
              <a:t>Appendices D,E,F</a:t>
            </a:r>
            <a:endParaRPr b="0" i="0" sz="1400" u="none" cap="none" strike="noStrike">
              <a:solidFill>
                <a:srgbClr val="000000"/>
              </a:solidFill>
              <a:highlight>
                <a:schemeClr val="lt2"/>
              </a:highlight>
              <a:latin typeface="Arial"/>
              <a:ea typeface="Arial"/>
              <a:cs typeface="Arial"/>
              <a:sym typeface="Arial"/>
            </a:endParaRPr>
          </a:p>
        </p:txBody>
      </p:sp>
      <p:sp>
        <p:nvSpPr>
          <p:cNvPr id="258" name="Google Shape;258;p21"/>
          <p:cNvSpPr txBox="1"/>
          <p:nvPr/>
        </p:nvSpPr>
        <p:spPr>
          <a:xfrm>
            <a:off x="1917200" y="393225"/>
            <a:ext cx="119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E599"/>
                </a:highlight>
                <a:latin typeface="Arial"/>
                <a:ea typeface="Arial"/>
                <a:cs typeface="Arial"/>
                <a:sym typeface="Arial"/>
              </a:rPr>
              <a:t>5 Factors</a:t>
            </a:r>
            <a:endParaRPr b="0" i="0" sz="1400" u="none" cap="none" strike="noStrike">
              <a:solidFill>
                <a:srgbClr val="000000"/>
              </a:solidFill>
              <a:highlight>
                <a:srgbClr val="FFE599"/>
              </a:highlight>
              <a:latin typeface="Arial"/>
              <a:ea typeface="Arial"/>
              <a:cs typeface="Arial"/>
              <a:sym typeface="Arial"/>
            </a:endParaRPr>
          </a:p>
        </p:txBody>
      </p:sp>
      <p:pic>
        <p:nvPicPr>
          <p:cNvPr id="259" name="Google Shape;259;p21"/>
          <p:cNvPicPr preferRelativeResize="0"/>
          <p:nvPr/>
        </p:nvPicPr>
        <p:blipFill rotWithShape="1">
          <a:blip r:embed="rId3">
            <a:alphaModFix/>
          </a:blip>
          <a:srcRect b="0" l="0" r="0" t="0"/>
          <a:stretch/>
        </p:blipFill>
        <p:spPr>
          <a:xfrm>
            <a:off x="109975" y="750825"/>
            <a:ext cx="3047974" cy="4308501"/>
          </a:xfrm>
          <a:prstGeom prst="rect">
            <a:avLst/>
          </a:prstGeom>
          <a:noFill/>
          <a:ln>
            <a:noFill/>
          </a:ln>
        </p:spPr>
      </p:pic>
      <p:pic>
        <p:nvPicPr>
          <p:cNvPr id="260" name="Google Shape;260;p21"/>
          <p:cNvPicPr preferRelativeResize="0"/>
          <p:nvPr/>
        </p:nvPicPr>
        <p:blipFill rotWithShape="1">
          <a:blip r:embed="rId4">
            <a:alphaModFix/>
          </a:blip>
          <a:srcRect b="0" l="0" r="0" t="0"/>
          <a:stretch/>
        </p:blipFill>
        <p:spPr>
          <a:xfrm>
            <a:off x="3272525" y="918225"/>
            <a:ext cx="3047975" cy="3903413"/>
          </a:xfrm>
          <a:prstGeom prst="rect">
            <a:avLst/>
          </a:prstGeom>
          <a:noFill/>
          <a:ln>
            <a:noFill/>
          </a:ln>
        </p:spPr>
      </p:pic>
      <p:pic>
        <p:nvPicPr>
          <p:cNvPr id="261" name="Google Shape;261;p21"/>
          <p:cNvPicPr preferRelativeResize="0"/>
          <p:nvPr/>
        </p:nvPicPr>
        <p:blipFill rotWithShape="1">
          <a:blip r:embed="rId5">
            <a:alphaModFix/>
          </a:blip>
          <a:srcRect b="0" l="0" r="0" t="0"/>
          <a:stretch/>
        </p:blipFill>
        <p:spPr>
          <a:xfrm>
            <a:off x="6320500" y="918225"/>
            <a:ext cx="2823501" cy="732517"/>
          </a:xfrm>
          <a:prstGeom prst="rect">
            <a:avLst/>
          </a:prstGeom>
          <a:noFill/>
          <a:ln>
            <a:noFill/>
          </a:ln>
        </p:spPr>
      </p:pic>
      <p:sp>
        <p:nvSpPr>
          <p:cNvPr id="262" name="Google Shape;262;p21"/>
          <p:cNvSpPr txBox="1"/>
          <p:nvPr/>
        </p:nvSpPr>
        <p:spPr>
          <a:xfrm>
            <a:off x="888750" y="860050"/>
            <a:ext cx="397200" cy="38580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1"/>
          <p:cNvSpPr txBox="1"/>
          <p:nvPr/>
        </p:nvSpPr>
        <p:spPr>
          <a:xfrm>
            <a:off x="1348800" y="860050"/>
            <a:ext cx="3972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1"/>
          <p:cNvSpPr txBox="1"/>
          <p:nvPr/>
        </p:nvSpPr>
        <p:spPr>
          <a:xfrm>
            <a:off x="4572000" y="1702650"/>
            <a:ext cx="397200" cy="26562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txBox="1"/>
          <p:nvPr/>
        </p:nvSpPr>
        <p:spPr>
          <a:xfrm>
            <a:off x="1808850" y="860050"/>
            <a:ext cx="397200" cy="1041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txBox="1"/>
          <p:nvPr/>
        </p:nvSpPr>
        <p:spPr>
          <a:xfrm>
            <a:off x="1808850" y="4718050"/>
            <a:ext cx="397200" cy="3414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txBox="1"/>
          <p:nvPr/>
        </p:nvSpPr>
        <p:spPr>
          <a:xfrm>
            <a:off x="5024675" y="918225"/>
            <a:ext cx="397200" cy="3414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txBox="1"/>
          <p:nvPr/>
        </p:nvSpPr>
        <p:spPr>
          <a:xfrm>
            <a:off x="2268900" y="860050"/>
            <a:ext cx="397200" cy="1041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txBox="1"/>
          <p:nvPr/>
        </p:nvSpPr>
        <p:spPr>
          <a:xfrm>
            <a:off x="5494175" y="4358850"/>
            <a:ext cx="397200" cy="4926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txBox="1"/>
          <p:nvPr/>
        </p:nvSpPr>
        <p:spPr>
          <a:xfrm>
            <a:off x="2732475" y="869850"/>
            <a:ext cx="397200" cy="104100"/>
          </a:xfrm>
          <a:prstGeom prst="rect">
            <a:avLst/>
          </a:prstGeom>
          <a:solidFill>
            <a:srgbClr val="FF3A00">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txBox="1"/>
          <p:nvPr/>
        </p:nvSpPr>
        <p:spPr>
          <a:xfrm>
            <a:off x="8746800" y="1439494"/>
            <a:ext cx="397200" cy="211200"/>
          </a:xfrm>
          <a:prstGeom prst="rect">
            <a:avLst/>
          </a:prstGeom>
          <a:solidFill>
            <a:srgbClr val="FF3A00">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txBox="1"/>
          <p:nvPr/>
        </p:nvSpPr>
        <p:spPr>
          <a:xfrm>
            <a:off x="4066750" y="1232475"/>
            <a:ext cx="397200" cy="2649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1"/>
          <p:cNvSpPr txBox="1"/>
          <p:nvPr/>
        </p:nvSpPr>
        <p:spPr>
          <a:xfrm>
            <a:off x="8349600" y="902025"/>
            <a:ext cx="397200" cy="3414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1"/>
          <p:cNvSpPr txBox="1"/>
          <p:nvPr/>
        </p:nvSpPr>
        <p:spPr>
          <a:xfrm>
            <a:off x="3290325" y="1493875"/>
            <a:ext cx="3048000" cy="211200"/>
          </a:xfrm>
          <a:prstGeom prst="rect">
            <a:avLst/>
          </a:prstGeom>
          <a:solidFill>
            <a:srgbClr val="F1FF00">
              <a:alpha val="2156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1"/>
          <p:cNvSpPr txBox="1"/>
          <p:nvPr/>
        </p:nvSpPr>
        <p:spPr>
          <a:xfrm>
            <a:off x="7074550" y="1232475"/>
            <a:ext cx="397200" cy="2112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2"/>
          <p:cNvSpPr txBox="1"/>
          <p:nvPr/>
        </p:nvSpPr>
        <p:spPr>
          <a:xfrm>
            <a:off x="109975" y="1655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Summary of Factor Analysis Model 2 ( With 5 Factors)</a:t>
            </a:r>
            <a:endParaRPr b="0" i="0" sz="2000" u="none" cap="none" strike="noStrike">
              <a:solidFill>
                <a:srgbClr val="000000"/>
              </a:solidFill>
              <a:latin typeface="Arial"/>
              <a:ea typeface="Arial"/>
              <a:cs typeface="Arial"/>
              <a:sym typeface="Arial"/>
            </a:endParaRPr>
          </a:p>
        </p:txBody>
      </p:sp>
      <p:sp>
        <p:nvSpPr>
          <p:cNvPr id="282" name="Google Shape;282;p22"/>
          <p:cNvSpPr txBox="1"/>
          <p:nvPr/>
        </p:nvSpPr>
        <p:spPr>
          <a:xfrm>
            <a:off x="198550" y="954950"/>
            <a:ext cx="4113000" cy="3914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observations of APLS are correlated with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observations of HelpPolice and HelpCJS are correlated with Factor 3</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observations of ASI and AMI are correlated with Factor 2</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Acc1 and Acc2 are correlated with Factor 1, but Acc3 and Acc4 are not correlated with any factors.  Even when increasing factor amount to 6, 7, and 8, Acc3 and Acc4 continued to not be correlated with any factor.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GBJW is correlated with Factor 4</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Eff1 and Eff2 are correlated with Factor 1, but Eff3 and Eff4 are correlated with Factor 5.</a:t>
            </a:r>
            <a:endParaRPr b="0" i="0" sz="1400" u="none" cap="none" strike="noStrike">
              <a:solidFill>
                <a:srgbClr val="000000"/>
              </a:solidFill>
              <a:latin typeface="Arial"/>
              <a:ea typeface="Arial"/>
              <a:cs typeface="Arial"/>
              <a:sym typeface="Arial"/>
            </a:endParaRPr>
          </a:p>
        </p:txBody>
      </p:sp>
      <p:graphicFrame>
        <p:nvGraphicFramePr>
          <p:cNvPr id="283" name="Google Shape;283;p22"/>
          <p:cNvGraphicFramePr/>
          <p:nvPr/>
        </p:nvGraphicFramePr>
        <p:xfrm>
          <a:off x="4311550" y="911000"/>
          <a:ext cx="3000000" cy="3000000"/>
        </p:xfrm>
        <a:graphic>
          <a:graphicData uri="http://schemas.openxmlformats.org/drawingml/2006/table">
            <a:tbl>
              <a:tblPr>
                <a:noFill/>
                <a:tableStyleId>{DA7CC374-F507-42E0-AB30-57CC7A5043BA}</a:tableStyleId>
              </a:tblPr>
              <a:tblGrid>
                <a:gridCol w="912625"/>
                <a:gridCol w="912625"/>
                <a:gridCol w="912625"/>
                <a:gridCol w="912625"/>
                <a:gridCol w="912625"/>
              </a:tblGrid>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F1</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F4</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F5</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APLS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HelpPolice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GBJW</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Eff3 &amp; Eff4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Acc1 &amp; Acc2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HelpCJS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Eff1 &amp; Eff2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bl>
          </a:graphicData>
        </a:graphic>
      </p:graphicFrame>
      <p:sp>
        <p:nvSpPr>
          <p:cNvPr id="284" name="Google Shape;284;p22"/>
          <p:cNvSpPr txBox="1"/>
          <p:nvPr/>
        </p:nvSpPr>
        <p:spPr>
          <a:xfrm>
            <a:off x="3607150" y="718575"/>
            <a:ext cx="7806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CE5CD"/>
                </a:highlight>
                <a:latin typeface="Arial"/>
                <a:ea typeface="Arial"/>
                <a:cs typeface="Arial"/>
                <a:sym typeface="Arial"/>
              </a:rPr>
              <a:t>Factors</a:t>
            </a:r>
            <a:endParaRPr b="0" i="0" sz="1400" u="none" cap="none" strike="noStrike">
              <a:solidFill>
                <a:srgbClr val="000000"/>
              </a:solidFill>
              <a:highlight>
                <a:srgbClr val="FCE5CD"/>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txBox="1"/>
          <p:nvPr/>
        </p:nvSpPr>
        <p:spPr>
          <a:xfrm>
            <a:off x="109975" y="893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Comparing Both Models ( 4 Factors and 5 Factors )</a:t>
            </a:r>
            <a:endParaRPr b="0" i="0" sz="2000" u="none" cap="none" strike="noStrike">
              <a:solidFill>
                <a:srgbClr val="000000"/>
              </a:solidFill>
              <a:latin typeface="Arial"/>
              <a:ea typeface="Arial"/>
              <a:cs typeface="Arial"/>
              <a:sym typeface="Arial"/>
            </a:endParaRPr>
          </a:p>
        </p:txBody>
      </p:sp>
      <p:graphicFrame>
        <p:nvGraphicFramePr>
          <p:cNvPr id="291" name="Google Shape;291;p23"/>
          <p:cNvGraphicFramePr/>
          <p:nvPr/>
        </p:nvGraphicFramePr>
        <p:xfrm>
          <a:off x="4684875" y="948800"/>
          <a:ext cx="3000000" cy="3000000"/>
        </p:xfrm>
        <a:graphic>
          <a:graphicData uri="http://schemas.openxmlformats.org/drawingml/2006/table">
            <a:tbl>
              <a:tblPr>
                <a:noFill/>
                <a:tableStyleId>{DA7CC374-F507-42E0-AB30-57CC7A5043BA}</a:tableStyleId>
              </a:tblPr>
              <a:tblGrid>
                <a:gridCol w="912625"/>
                <a:gridCol w="912625"/>
                <a:gridCol w="912625"/>
                <a:gridCol w="912625"/>
                <a:gridCol w="685700"/>
              </a:tblGrid>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F1</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F4</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F5</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APLS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HelpPolice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GBJW</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Eff3 &amp; Eff4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Acc1 &amp; Acc2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HelpCJS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Eff1 &amp; Eff2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bl>
          </a:graphicData>
        </a:graphic>
      </p:graphicFrame>
      <p:sp>
        <p:nvSpPr>
          <p:cNvPr id="292" name="Google Shape;292;p23"/>
          <p:cNvSpPr txBox="1"/>
          <p:nvPr/>
        </p:nvSpPr>
        <p:spPr>
          <a:xfrm>
            <a:off x="1210225" y="604550"/>
            <a:ext cx="1437300" cy="2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D9EAD3"/>
                </a:highlight>
                <a:latin typeface="Arial"/>
                <a:ea typeface="Arial"/>
                <a:cs typeface="Arial"/>
                <a:sym typeface="Arial"/>
              </a:rPr>
              <a:t>4 Factors</a:t>
            </a:r>
            <a:endParaRPr b="0" i="0" sz="1400" u="none" cap="none" strike="noStrike">
              <a:solidFill>
                <a:srgbClr val="000000"/>
              </a:solidFill>
              <a:highlight>
                <a:srgbClr val="D9EAD3"/>
              </a:highlight>
              <a:latin typeface="Arial"/>
              <a:ea typeface="Arial"/>
              <a:cs typeface="Arial"/>
              <a:sym typeface="Arial"/>
            </a:endParaRPr>
          </a:p>
        </p:txBody>
      </p:sp>
      <p:sp>
        <p:nvSpPr>
          <p:cNvPr id="293" name="Google Shape;293;p23"/>
          <p:cNvSpPr txBox="1"/>
          <p:nvPr/>
        </p:nvSpPr>
        <p:spPr>
          <a:xfrm>
            <a:off x="5343175" y="604550"/>
            <a:ext cx="1437300" cy="2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D9EAD3"/>
                </a:highlight>
                <a:latin typeface="Arial"/>
                <a:ea typeface="Arial"/>
                <a:cs typeface="Arial"/>
                <a:sym typeface="Arial"/>
              </a:rPr>
              <a:t>5 Factors</a:t>
            </a:r>
            <a:endParaRPr b="0" i="0" sz="1400" u="none" cap="none" strike="noStrike">
              <a:solidFill>
                <a:srgbClr val="000000"/>
              </a:solidFill>
              <a:highlight>
                <a:srgbClr val="D9EAD3"/>
              </a:highlight>
              <a:latin typeface="Arial"/>
              <a:ea typeface="Arial"/>
              <a:cs typeface="Arial"/>
              <a:sym typeface="Arial"/>
            </a:endParaRPr>
          </a:p>
        </p:txBody>
      </p:sp>
      <p:sp>
        <p:nvSpPr>
          <p:cNvPr id="294" name="Google Shape;294;p23"/>
          <p:cNvSpPr txBox="1"/>
          <p:nvPr/>
        </p:nvSpPr>
        <p:spPr>
          <a:xfrm>
            <a:off x="330925" y="3195800"/>
            <a:ext cx="3811500" cy="1597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APLS with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Acc1 &amp; Acc2 with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Eff1 &amp; Eff2 with factor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ASI &amp; AMI with factor 2</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HelpPolice &amp; HelpCJS with factor 3</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Eff3 &amp; Eff4 with their own factor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Acc3 &amp; Acc4 belong to no factor</a:t>
            </a:r>
            <a:endParaRPr b="0" i="0" sz="1400" u="none" cap="none" strike="noStrike">
              <a:solidFill>
                <a:srgbClr val="000000"/>
              </a:solidFill>
              <a:latin typeface="Arial"/>
              <a:ea typeface="Arial"/>
              <a:cs typeface="Arial"/>
              <a:sym typeface="Arial"/>
            </a:endParaRPr>
          </a:p>
        </p:txBody>
      </p:sp>
      <p:sp>
        <p:nvSpPr>
          <p:cNvPr id="295" name="Google Shape;295;p23"/>
          <p:cNvSpPr txBox="1"/>
          <p:nvPr/>
        </p:nvSpPr>
        <p:spPr>
          <a:xfrm>
            <a:off x="4142550" y="3148525"/>
            <a:ext cx="3280200" cy="1597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GBJW was originally split between factor 1 &amp; 2, but with the 5 factor model, it becomes correlated with its own factor 4.</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Eff3 &amp; Eff4 with factor 5 instead of 4</a:t>
            </a:r>
            <a:endParaRPr b="0" i="0" sz="1400" u="none" cap="none" strike="noStrike">
              <a:solidFill>
                <a:srgbClr val="000000"/>
              </a:solidFill>
              <a:latin typeface="Arial"/>
              <a:ea typeface="Arial"/>
              <a:cs typeface="Arial"/>
              <a:sym typeface="Arial"/>
            </a:endParaRPr>
          </a:p>
        </p:txBody>
      </p:sp>
      <p:graphicFrame>
        <p:nvGraphicFramePr>
          <p:cNvPr id="296" name="Google Shape;296;p23"/>
          <p:cNvGraphicFramePr/>
          <p:nvPr/>
        </p:nvGraphicFramePr>
        <p:xfrm>
          <a:off x="217100" y="936150"/>
          <a:ext cx="3000000" cy="3000000"/>
        </p:xfrm>
        <a:graphic>
          <a:graphicData uri="http://schemas.openxmlformats.org/drawingml/2006/table">
            <a:tbl>
              <a:tblPr>
                <a:noFill/>
                <a:tableStyleId>{DA7CC374-F507-42E0-AB30-57CC7A5043BA}</a:tableStyleId>
              </a:tblPr>
              <a:tblGrid>
                <a:gridCol w="1058000"/>
                <a:gridCol w="1058000"/>
                <a:gridCol w="1058000"/>
                <a:gridCol w="1058000"/>
              </a:tblGrid>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F1</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APLS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HelpPolice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Eff3 &amp; Eff4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Acc1 &amp; Acc2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HelpCJS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Eff1 &amp; Eff2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r h="6400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GBJW_1–7 (except for GBJW_4)</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GBJW_1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GBJW_4</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GBJW_5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bl>
          </a:graphicData>
        </a:graphic>
      </p:graphicFrame>
      <p:sp>
        <p:nvSpPr>
          <p:cNvPr id="297" name="Google Shape;297;p23"/>
          <p:cNvSpPr txBox="1"/>
          <p:nvPr/>
        </p:nvSpPr>
        <p:spPr>
          <a:xfrm>
            <a:off x="483325" y="2952550"/>
            <a:ext cx="3232500" cy="2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D9EAD3"/>
                </a:highlight>
                <a:latin typeface="Arial"/>
                <a:ea typeface="Arial"/>
                <a:cs typeface="Arial"/>
                <a:sym typeface="Arial"/>
              </a:rPr>
              <a:t>Similarities between Factors 4 and 5</a:t>
            </a:r>
            <a:endParaRPr b="0" i="0" sz="1400" u="none" cap="none" strike="noStrike">
              <a:solidFill>
                <a:srgbClr val="000000"/>
              </a:solidFill>
              <a:highlight>
                <a:srgbClr val="D9EAD3"/>
              </a:highlight>
              <a:latin typeface="Arial"/>
              <a:ea typeface="Arial"/>
              <a:cs typeface="Arial"/>
              <a:sym typeface="Arial"/>
            </a:endParaRPr>
          </a:p>
        </p:txBody>
      </p:sp>
      <p:sp>
        <p:nvSpPr>
          <p:cNvPr id="298" name="Google Shape;298;p23"/>
          <p:cNvSpPr txBox="1"/>
          <p:nvPr/>
        </p:nvSpPr>
        <p:spPr>
          <a:xfrm>
            <a:off x="4512250" y="2917200"/>
            <a:ext cx="1437300" cy="2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D9EAD3"/>
                </a:highlight>
                <a:latin typeface="Arial"/>
                <a:ea typeface="Arial"/>
                <a:cs typeface="Arial"/>
                <a:sym typeface="Arial"/>
              </a:rPr>
              <a:t>Differences</a:t>
            </a:r>
            <a:endParaRPr b="0" i="0" sz="1400" u="none" cap="none" strike="noStrike">
              <a:solidFill>
                <a:srgbClr val="000000"/>
              </a:solidFill>
              <a:highlight>
                <a:srgbClr val="D9EAD3"/>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txBox="1"/>
          <p:nvPr/>
        </p:nvSpPr>
        <p:spPr>
          <a:xfrm>
            <a:off x="109975" y="64150"/>
            <a:ext cx="4232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Factor Analysis Model 2</a:t>
            </a:r>
            <a:endParaRPr b="0" i="0" sz="2000" u="none" cap="none" strike="noStrike">
              <a:solidFill>
                <a:srgbClr val="000000"/>
              </a:solidFill>
              <a:latin typeface="Arial"/>
              <a:ea typeface="Arial"/>
              <a:cs typeface="Arial"/>
              <a:sym typeface="Arial"/>
            </a:endParaRPr>
          </a:p>
        </p:txBody>
      </p:sp>
      <p:sp>
        <p:nvSpPr>
          <p:cNvPr id="305" name="Google Shape;305;p24"/>
          <p:cNvSpPr txBox="1"/>
          <p:nvPr/>
        </p:nvSpPr>
        <p:spPr>
          <a:xfrm>
            <a:off x="176375" y="370725"/>
            <a:ext cx="2627400" cy="2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chemeClr val="lt2"/>
                </a:highlight>
                <a:latin typeface="Arial"/>
                <a:ea typeface="Arial"/>
                <a:cs typeface="Arial"/>
                <a:sym typeface="Arial"/>
              </a:rPr>
              <a:t>Appendices D,E,F</a:t>
            </a:r>
            <a:endParaRPr b="0" i="0" sz="1400" u="none" cap="none" strike="noStrike">
              <a:solidFill>
                <a:srgbClr val="000000"/>
              </a:solidFill>
              <a:highlight>
                <a:schemeClr val="lt2"/>
              </a:highlight>
              <a:latin typeface="Arial"/>
              <a:ea typeface="Arial"/>
              <a:cs typeface="Arial"/>
              <a:sym typeface="Arial"/>
            </a:endParaRPr>
          </a:p>
        </p:txBody>
      </p:sp>
      <p:sp>
        <p:nvSpPr>
          <p:cNvPr id="306" name="Google Shape;306;p24"/>
          <p:cNvSpPr txBox="1"/>
          <p:nvPr/>
        </p:nvSpPr>
        <p:spPr>
          <a:xfrm>
            <a:off x="1917200" y="393225"/>
            <a:ext cx="119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E599"/>
                </a:highlight>
                <a:latin typeface="Arial"/>
                <a:ea typeface="Arial"/>
                <a:cs typeface="Arial"/>
                <a:sym typeface="Arial"/>
              </a:rPr>
              <a:t>4 Factors</a:t>
            </a:r>
            <a:endParaRPr b="0" i="0" sz="1400" u="none" cap="none" strike="noStrike">
              <a:solidFill>
                <a:srgbClr val="000000"/>
              </a:solidFill>
              <a:highlight>
                <a:srgbClr val="FFE599"/>
              </a:highlight>
              <a:latin typeface="Arial"/>
              <a:ea typeface="Arial"/>
              <a:cs typeface="Arial"/>
              <a:sym typeface="Arial"/>
            </a:endParaRPr>
          </a:p>
        </p:txBody>
      </p:sp>
      <p:sp>
        <p:nvSpPr>
          <p:cNvPr id="307" name="Google Shape;307;p24"/>
          <p:cNvSpPr txBox="1"/>
          <p:nvPr/>
        </p:nvSpPr>
        <p:spPr>
          <a:xfrm>
            <a:off x="3108500" y="73125"/>
            <a:ext cx="5826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Attitudes Towards Police (APLS), Helping Police (HelpPolice), Helping Legal System (HelpCJS), Effectiveness of Police &amp; Legal System [Accuracy] (Acc), Sexism Women (ASI), Sexism Men (AMI), World Views (GBJW), Effectiveness of Police &amp; Legal System [Effectiveness] (Eff)</a:t>
            </a:r>
            <a:endParaRPr b="0" i="0" sz="1400" u="none" cap="none" strike="noStrike">
              <a:solidFill>
                <a:srgbClr val="000000"/>
              </a:solidFill>
              <a:latin typeface="Arial"/>
              <a:ea typeface="Arial"/>
              <a:cs typeface="Arial"/>
              <a:sym typeface="Arial"/>
            </a:endParaRPr>
          </a:p>
        </p:txBody>
      </p:sp>
      <p:sp>
        <p:nvSpPr>
          <p:cNvPr id="308" name="Google Shape;308;p24"/>
          <p:cNvSpPr txBox="1"/>
          <p:nvPr/>
        </p:nvSpPr>
        <p:spPr>
          <a:xfrm>
            <a:off x="236375" y="651825"/>
            <a:ext cx="362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EFEC8"/>
                </a:highlight>
                <a:latin typeface="Arial"/>
                <a:ea typeface="Arial"/>
                <a:cs typeface="Arial"/>
                <a:sym typeface="Arial"/>
              </a:rPr>
              <a:t>(With </a:t>
            </a:r>
            <a:r>
              <a:rPr b="0" i="0" lang="en" sz="1400" u="sng" cap="none" strike="noStrike">
                <a:solidFill>
                  <a:srgbClr val="000000"/>
                </a:solidFill>
                <a:highlight>
                  <a:srgbClr val="FEFEC8"/>
                </a:highlight>
                <a:latin typeface="Arial"/>
                <a:ea typeface="Arial"/>
                <a:cs typeface="Arial"/>
                <a:sym typeface="Arial"/>
              </a:rPr>
              <a:t>Reverse Scoring</a:t>
            </a:r>
            <a:r>
              <a:rPr b="0" i="0" lang="en" sz="1400" u="none" cap="none" strike="noStrike">
                <a:solidFill>
                  <a:srgbClr val="000000"/>
                </a:solidFill>
                <a:highlight>
                  <a:srgbClr val="FEFEC8"/>
                </a:highlight>
                <a:latin typeface="Arial"/>
                <a:ea typeface="Arial"/>
                <a:cs typeface="Arial"/>
                <a:sym typeface="Arial"/>
              </a:rPr>
              <a:t> for Acc3 &amp; Acc4)</a:t>
            </a:r>
            <a:endParaRPr b="0" i="0" sz="1400" u="none" cap="none" strike="noStrike">
              <a:solidFill>
                <a:srgbClr val="000000"/>
              </a:solidFill>
              <a:highlight>
                <a:srgbClr val="FEFEC8"/>
              </a:highlight>
              <a:latin typeface="Arial"/>
              <a:ea typeface="Arial"/>
              <a:cs typeface="Arial"/>
              <a:sym typeface="Arial"/>
            </a:endParaRPr>
          </a:p>
        </p:txBody>
      </p:sp>
      <p:pic>
        <p:nvPicPr>
          <p:cNvPr id="309" name="Google Shape;309;p24"/>
          <p:cNvPicPr preferRelativeResize="0"/>
          <p:nvPr/>
        </p:nvPicPr>
        <p:blipFill rotWithShape="1">
          <a:blip r:embed="rId3">
            <a:alphaModFix/>
          </a:blip>
          <a:srcRect b="0" l="0" r="0" t="0"/>
          <a:stretch/>
        </p:blipFill>
        <p:spPr>
          <a:xfrm>
            <a:off x="176375" y="986625"/>
            <a:ext cx="2264095" cy="4072875"/>
          </a:xfrm>
          <a:prstGeom prst="rect">
            <a:avLst/>
          </a:prstGeom>
          <a:noFill/>
          <a:ln>
            <a:noFill/>
          </a:ln>
        </p:spPr>
      </p:pic>
      <p:pic>
        <p:nvPicPr>
          <p:cNvPr id="310" name="Google Shape;310;p24"/>
          <p:cNvPicPr preferRelativeResize="0"/>
          <p:nvPr/>
        </p:nvPicPr>
        <p:blipFill rotWithShape="1">
          <a:blip r:embed="rId4">
            <a:alphaModFix/>
          </a:blip>
          <a:srcRect b="0" l="0" r="0" t="0"/>
          <a:stretch/>
        </p:blipFill>
        <p:spPr>
          <a:xfrm>
            <a:off x="2654045" y="1125500"/>
            <a:ext cx="2565031" cy="3795127"/>
          </a:xfrm>
          <a:prstGeom prst="rect">
            <a:avLst/>
          </a:prstGeom>
          <a:noFill/>
          <a:ln>
            <a:noFill/>
          </a:ln>
        </p:spPr>
      </p:pic>
      <p:pic>
        <p:nvPicPr>
          <p:cNvPr id="311" name="Google Shape;311;p24"/>
          <p:cNvPicPr preferRelativeResize="0"/>
          <p:nvPr/>
        </p:nvPicPr>
        <p:blipFill rotWithShape="1">
          <a:blip r:embed="rId5">
            <a:alphaModFix/>
          </a:blip>
          <a:srcRect b="0" l="0" r="0" t="0"/>
          <a:stretch/>
        </p:blipFill>
        <p:spPr>
          <a:xfrm>
            <a:off x="5219075" y="1125500"/>
            <a:ext cx="2658645" cy="492600"/>
          </a:xfrm>
          <a:prstGeom prst="rect">
            <a:avLst/>
          </a:prstGeom>
          <a:noFill/>
          <a:ln>
            <a:noFill/>
          </a:ln>
        </p:spPr>
      </p:pic>
      <p:sp>
        <p:nvSpPr>
          <p:cNvPr id="312" name="Google Shape;312;p24"/>
          <p:cNvSpPr txBox="1"/>
          <p:nvPr/>
        </p:nvSpPr>
        <p:spPr>
          <a:xfrm>
            <a:off x="841475" y="1094073"/>
            <a:ext cx="397200" cy="33876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txBox="1"/>
          <p:nvPr/>
        </p:nvSpPr>
        <p:spPr>
          <a:xfrm>
            <a:off x="1657550" y="1094075"/>
            <a:ext cx="397200" cy="1041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4"/>
          <p:cNvSpPr txBox="1"/>
          <p:nvPr/>
        </p:nvSpPr>
        <p:spPr>
          <a:xfrm>
            <a:off x="1657550" y="4481675"/>
            <a:ext cx="397200" cy="5778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4"/>
          <p:cNvSpPr txBox="1"/>
          <p:nvPr/>
        </p:nvSpPr>
        <p:spPr>
          <a:xfrm>
            <a:off x="3438325" y="1125500"/>
            <a:ext cx="397200" cy="4536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4"/>
          <p:cNvSpPr txBox="1"/>
          <p:nvPr/>
        </p:nvSpPr>
        <p:spPr>
          <a:xfrm>
            <a:off x="2054750" y="1094075"/>
            <a:ext cx="397200" cy="1041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4"/>
          <p:cNvSpPr txBox="1"/>
          <p:nvPr/>
        </p:nvSpPr>
        <p:spPr>
          <a:xfrm>
            <a:off x="4756675" y="1319750"/>
            <a:ext cx="397200" cy="1458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4"/>
          <p:cNvSpPr txBox="1"/>
          <p:nvPr/>
        </p:nvSpPr>
        <p:spPr>
          <a:xfrm>
            <a:off x="1238675" y="1094075"/>
            <a:ext cx="3972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4"/>
          <p:cNvSpPr txBox="1"/>
          <p:nvPr/>
        </p:nvSpPr>
        <p:spPr>
          <a:xfrm>
            <a:off x="3857675" y="1579100"/>
            <a:ext cx="397200" cy="26946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4"/>
          <p:cNvSpPr txBox="1"/>
          <p:nvPr/>
        </p:nvSpPr>
        <p:spPr>
          <a:xfrm>
            <a:off x="3438325" y="4169600"/>
            <a:ext cx="397200" cy="3120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4"/>
          <p:cNvSpPr txBox="1"/>
          <p:nvPr/>
        </p:nvSpPr>
        <p:spPr>
          <a:xfrm>
            <a:off x="3857675" y="4481675"/>
            <a:ext cx="397200" cy="2112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4"/>
          <p:cNvSpPr txBox="1"/>
          <p:nvPr/>
        </p:nvSpPr>
        <p:spPr>
          <a:xfrm>
            <a:off x="3438325" y="4692875"/>
            <a:ext cx="397200" cy="2112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4"/>
          <p:cNvSpPr txBox="1"/>
          <p:nvPr/>
        </p:nvSpPr>
        <p:spPr>
          <a:xfrm>
            <a:off x="6075025" y="1125500"/>
            <a:ext cx="397200" cy="2112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4"/>
          <p:cNvSpPr txBox="1"/>
          <p:nvPr/>
        </p:nvSpPr>
        <p:spPr>
          <a:xfrm>
            <a:off x="7470075" y="1336700"/>
            <a:ext cx="397200" cy="2649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4"/>
          <p:cNvSpPr txBox="1"/>
          <p:nvPr/>
        </p:nvSpPr>
        <p:spPr>
          <a:xfrm>
            <a:off x="4342375" y="3090200"/>
            <a:ext cx="397200" cy="1041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5"/>
          <p:cNvSpPr txBox="1"/>
          <p:nvPr/>
        </p:nvSpPr>
        <p:spPr>
          <a:xfrm>
            <a:off x="109975" y="3344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Summary of Factor Analysis Model 2 ( With 4 Factors)</a:t>
            </a:r>
            <a:endParaRPr b="0" i="0" sz="2000" u="none" cap="none" strike="noStrike">
              <a:solidFill>
                <a:srgbClr val="000000"/>
              </a:solidFill>
              <a:latin typeface="Arial"/>
              <a:ea typeface="Arial"/>
              <a:cs typeface="Arial"/>
              <a:sym typeface="Arial"/>
            </a:endParaRPr>
          </a:p>
        </p:txBody>
      </p:sp>
      <p:sp>
        <p:nvSpPr>
          <p:cNvPr id="332" name="Google Shape;332;p25"/>
          <p:cNvSpPr txBox="1"/>
          <p:nvPr/>
        </p:nvSpPr>
        <p:spPr>
          <a:xfrm>
            <a:off x="245825" y="74500"/>
            <a:ext cx="362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EFEC8"/>
                </a:highlight>
                <a:latin typeface="Arial"/>
                <a:ea typeface="Arial"/>
                <a:cs typeface="Arial"/>
                <a:sym typeface="Arial"/>
              </a:rPr>
              <a:t>(With </a:t>
            </a:r>
            <a:r>
              <a:rPr b="0" i="0" lang="en" sz="1400" u="sng" cap="none" strike="noStrike">
                <a:solidFill>
                  <a:srgbClr val="000000"/>
                </a:solidFill>
                <a:highlight>
                  <a:srgbClr val="FEFEC8"/>
                </a:highlight>
                <a:latin typeface="Arial"/>
                <a:ea typeface="Arial"/>
                <a:cs typeface="Arial"/>
                <a:sym typeface="Arial"/>
              </a:rPr>
              <a:t>Reverse Scoring</a:t>
            </a:r>
            <a:r>
              <a:rPr b="0" i="0" lang="en" sz="1400" u="none" cap="none" strike="noStrike">
                <a:solidFill>
                  <a:srgbClr val="000000"/>
                </a:solidFill>
                <a:highlight>
                  <a:srgbClr val="FEFEC8"/>
                </a:highlight>
                <a:latin typeface="Arial"/>
                <a:ea typeface="Arial"/>
                <a:cs typeface="Arial"/>
                <a:sym typeface="Arial"/>
              </a:rPr>
              <a:t> for Acc3 &amp; Acc4)</a:t>
            </a:r>
            <a:endParaRPr b="0" i="0" sz="1400" u="none" cap="none" strike="noStrike">
              <a:solidFill>
                <a:srgbClr val="000000"/>
              </a:solidFill>
              <a:highlight>
                <a:srgbClr val="FEFEC8"/>
              </a:highlight>
              <a:latin typeface="Arial"/>
              <a:ea typeface="Arial"/>
              <a:cs typeface="Arial"/>
              <a:sym typeface="Arial"/>
            </a:endParaRPr>
          </a:p>
        </p:txBody>
      </p:sp>
      <p:graphicFrame>
        <p:nvGraphicFramePr>
          <p:cNvPr id="333" name="Google Shape;333;p25"/>
          <p:cNvGraphicFramePr/>
          <p:nvPr/>
        </p:nvGraphicFramePr>
        <p:xfrm>
          <a:off x="5274850" y="1267875"/>
          <a:ext cx="3000000" cy="3000000"/>
        </p:xfrm>
        <a:graphic>
          <a:graphicData uri="http://schemas.openxmlformats.org/drawingml/2006/table">
            <a:tbl>
              <a:tblPr>
                <a:noFill/>
                <a:tableStyleId>{DA7CC374-F507-42E0-AB30-57CC7A5043BA}</a:tableStyleId>
              </a:tblPr>
              <a:tblGrid>
                <a:gridCol w="912625"/>
                <a:gridCol w="912625"/>
                <a:gridCol w="912625"/>
                <a:gridCol w="912625"/>
              </a:tblGrid>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F1</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APLS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HelpPolice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t>Acc3</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Acc</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HelpCJS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Eff3 &amp; Eff4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GBJW 1-3, and 6-7</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GBJW_4</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GBJW_5</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AMI_3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Eff 1-2</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bl>
          </a:graphicData>
        </a:graphic>
      </p:graphicFrame>
      <p:sp>
        <p:nvSpPr>
          <p:cNvPr id="334" name="Google Shape;334;p25"/>
          <p:cNvSpPr txBox="1"/>
          <p:nvPr/>
        </p:nvSpPr>
        <p:spPr>
          <a:xfrm>
            <a:off x="5223925" y="954950"/>
            <a:ext cx="7806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CE5CD"/>
                </a:highlight>
                <a:latin typeface="Arial"/>
                <a:ea typeface="Arial"/>
                <a:cs typeface="Arial"/>
                <a:sym typeface="Arial"/>
              </a:rPr>
              <a:t>Factors</a:t>
            </a:r>
            <a:endParaRPr b="0" i="0" sz="1400" u="none" cap="none" strike="noStrike">
              <a:solidFill>
                <a:srgbClr val="000000"/>
              </a:solidFill>
              <a:highlight>
                <a:srgbClr val="FCE5CD"/>
              </a:highlight>
              <a:latin typeface="Arial"/>
              <a:ea typeface="Arial"/>
              <a:cs typeface="Arial"/>
              <a:sym typeface="Arial"/>
            </a:endParaRPr>
          </a:p>
        </p:txBody>
      </p:sp>
      <p:sp>
        <p:nvSpPr>
          <p:cNvPr id="335" name="Google Shape;335;p25"/>
          <p:cNvSpPr txBox="1"/>
          <p:nvPr/>
        </p:nvSpPr>
        <p:spPr>
          <a:xfrm>
            <a:off x="198550" y="954950"/>
            <a:ext cx="4113000" cy="3914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All of APLS is correlated with factor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All of Acc is correlated with factor 1, but Acc3 is also correlated with factor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GBJW 1-3 and 6-7 are correlated with factor 1, but GBJW 4 &amp; 5 are correlated with factor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 1-2 is correlated with factor 1, but Eff 3-4 is correlated with factor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ASI and AMI are correlated with factor 2, but AMI_3 is also correlated with factor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HelpPolice and HelpCJS are correlated with factor 3</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6"/>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txBox="1"/>
          <p:nvPr/>
        </p:nvSpPr>
        <p:spPr>
          <a:xfrm>
            <a:off x="109975" y="64150"/>
            <a:ext cx="4232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Factor Analysis Model 2</a:t>
            </a:r>
            <a:endParaRPr b="0" i="0" sz="2000" u="none" cap="none" strike="noStrike">
              <a:solidFill>
                <a:srgbClr val="000000"/>
              </a:solidFill>
              <a:latin typeface="Arial"/>
              <a:ea typeface="Arial"/>
              <a:cs typeface="Arial"/>
              <a:sym typeface="Arial"/>
            </a:endParaRPr>
          </a:p>
        </p:txBody>
      </p:sp>
      <p:sp>
        <p:nvSpPr>
          <p:cNvPr id="342" name="Google Shape;342;p26"/>
          <p:cNvSpPr txBox="1"/>
          <p:nvPr/>
        </p:nvSpPr>
        <p:spPr>
          <a:xfrm>
            <a:off x="176375" y="370725"/>
            <a:ext cx="2627400" cy="2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chemeClr val="lt2"/>
                </a:highlight>
                <a:latin typeface="Arial"/>
                <a:ea typeface="Arial"/>
                <a:cs typeface="Arial"/>
                <a:sym typeface="Arial"/>
              </a:rPr>
              <a:t>Appendices D,E,F</a:t>
            </a:r>
            <a:endParaRPr b="0" i="0" sz="1400" u="none" cap="none" strike="noStrike">
              <a:solidFill>
                <a:srgbClr val="000000"/>
              </a:solidFill>
              <a:highlight>
                <a:schemeClr val="lt2"/>
              </a:highlight>
              <a:latin typeface="Arial"/>
              <a:ea typeface="Arial"/>
              <a:cs typeface="Arial"/>
              <a:sym typeface="Arial"/>
            </a:endParaRPr>
          </a:p>
        </p:txBody>
      </p:sp>
      <p:sp>
        <p:nvSpPr>
          <p:cNvPr id="343" name="Google Shape;343;p26"/>
          <p:cNvSpPr txBox="1"/>
          <p:nvPr/>
        </p:nvSpPr>
        <p:spPr>
          <a:xfrm>
            <a:off x="1917200" y="393225"/>
            <a:ext cx="119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E599"/>
                </a:highlight>
                <a:latin typeface="Arial"/>
                <a:ea typeface="Arial"/>
                <a:cs typeface="Arial"/>
                <a:sym typeface="Arial"/>
              </a:rPr>
              <a:t>5 Factors</a:t>
            </a:r>
            <a:endParaRPr b="0" i="0" sz="1400" u="none" cap="none" strike="noStrike">
              <a:solidFill>
                <a:srgbClr val="000000"/>
              </a:solidFill>
              <a:highlight>
                <a:srgbClr val="FFE599"/>
              </a:highlight>
              <a:latin typeface="Arial"/>
              <a:ea typeface="Arial"/>
              <a:cs typeface="Arial"/>
              <a:sym typeface="Arial"/>
            </a:endParaRPr>
          </a:p>
        </p:txBody>
      </p:sp>
      <p:sp>
        <p:nvSpPr>
          <p:cNvPr id="344" name="Google Shape;344;p26"/>
          <p:cNvSpPr txBox="1"/>
          <p:nvPr/>
        </p:nvSpPr>
        <p:spPr>
          <a:xfrm>
            <a:off x="3108500" y="73125"/>
            <a:ext cx="5826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Attitudes Towards Police (APLS), Helping Police (HelpPolice), Helping Legal System (HelpCJS), Effectiveness of Police &amp; Legal System [Accuracy] (Acc), Sexism Women (ASI), Sexism Men (AMI), World Views (GBJW), Effectiveness of Police &amp; Legal System [Effectiveness] (Eff)</a:t>
            </a:r>
            <a:endParaRPr b="0" i="0" sz="1400" u="none" cap="none" strike="noStrike">
              <a:solidFill>
                <a:srgbClr val="000000"/>
              </a:solidFill>
              <a:latin typeface="Arial"/>
              <a:ea typeface="Arial"/>
              <a:cs typeface="Arial"/>
              <a:sym typeface="Arial"/>
            </a:endParaRPr>
          </a:p>
        </p:txBody>
      </p:sp>
      <p:sp>
        <p:nvSpPr>
          <p:cNvPr id="345" name="Google Shape;345;p26"/>
          <p:cNvSpPr txBox="1"/>
          <p:nvPr/>
        </p:nvSpPr>
        <p:spPr>
          <a:xfrm>
            <a:off x="236375" y="651825"/>
            <a:ext cx="362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EFEC8"/>
                </a:highlight>
                <a:latin typeface="Arial"/>
                <a:ea typeface="Arial"/>
                <a:cs typeface="Arial"/>
                <a:sym typeface="Arial"/>
              </a:rPr>
              <a:t>(With </a:t>
            </a:r>
            <a:r>
              <a:rPr b="0" i="0" lang="en" sz="1400" u="sng" cap="none" strike="noStrike">
                <a:solidFill>
                  <a:srgbClr val="000000"/>
                </a:solidFill>
                <a:highlight>
                  <a:srgbClr val="FEFEC8"/>
                </a:highlight>
                <a:latin typeface="Arial"/>
                <a:ea typeface="Arial"/>
                <a:cs typeface="Arial"/>
                <a:sym typeface="Arial"/>
              </a:rPr>
              <a:t>Reverse Scoring</a:t>
            </a:r>
            <a:r>
              <a:rPr b="0" i="0" lang="en" sz="1400" u="none" cap="none" strike="noStrike">
                <a:solidFill>
                  <a:srgbClr val="000000"/>
                </a:solidFill>
                <a:highlight>
                  <a:srgbClr val="FEFEC8"/>
                </a:highlight>
                <a:latin typeface="Arial"/>
                <a:ea typeface="Arial"/>
                <a:cs typeface="Arial"/>
                <a:sym typeface="Arial"/>
              </a:rPr>
              <a:t> for Acc3 &amp; Acc4)</a:t>
            </a:r>
            <a:endParaRPr b="0" i="0" sz="1400" u="none" cap="none" strike="noStrike">
              <a:solidFill>
                <a:srgbClr val="000000"/>
              </a:solidFill>
              <a:highlight>
                <a:srgbClr val="FEFEC8"/>
              </a:highlight>
              <a:latin typeface="Arial"/>
              <a:ea typeface="Arial"/>
              <a:cs typeface="Arial"/>
              <a:sym typeface="Arial"/>
            </a:endParaRPr>
          </a:p>
        </p:txBody>
      </p:sp>
      <p:pic>
        <p:nvPicPr>
          <p:cNvPr id="346" name="Google Shape;346;p26"/>
          <p:cNvPicPr preferRelativeResize="0"/>
          <p:nvPr/>
        </p:nvPicPr>
        <p:blipFill rotWithShape="1">
          <a:blip r:embed="rId3">
            <a:alphaModFix/>
          </a:blip>
          <a:srcRect b="0" l="0" r="0" t="0"/>
          <a:stretch/>
        </p:blipFill>
        <p:spPr>
          <a:xfrm>
            <a:off x="0" y="1064888"/>
            <a:ext cx="3172800" cy="3980549"/>
          </a:xfrm>
          <a:prstGeom prst="rect">
            <a:avLst/>
          </a:prstGeom>
          <a:noFill/>
          <a:ln>
            <a:noFill/>
          </a:ln>
        </p:spPr>
      </p:pic>
      <p:pic>
        <p:nvPicPr>
          <p:cNvPr id="347" name="Google Shape;347;p26"/>
          <p:cNvPicPr preferRelativeResize="0"/>
          <p:nvPr/>
        </p:nvPicPr>
        <p:blipFill rotWithShape="1">
          <a:blip r:embed="rId4">
            <a:alphaModFix/>
          </a:blip>
          <a:srcRect b="0" l="0" r="0" t="0"/>
          <a:stretch/>
        </p:blipFill>
        <p:spPr>
          <a:xfrm>
            <a:off x="3229175" y="1042265"/>
            <a:ext cx="2898824" cy="4025785"/>
          </a:xfrm>
          <a:prstGeom prst="rect">
            <a:avLst/>
          </a:prstGeom>
          <a:noFill/>
          <a:ln>
            <a:noFill/>
          </a:ln>
        </p:spPr>
      </p:pic>
      <p:pic>
        <p:nvPicPr>
          <p:cNvPr id="348" name="Google Shape;348;p26"/>
          <p:cNvPicPr preferRelativeResize="0"/>
          <p:nvPr/>
        </p:nvPicPr>
        <p:blipFill rotWithShape="1">
          <a:blip r:embed="rId5">
            <a:alphaModFix/>
          </a:blip>
          <a:srcRect b="0" l="0" r="0" t="0"/>
          <a:stretch/>
        </p:blipFill>
        <p:spPr>
          <a:xfrm>
            <a:off x="6184375" y="1042275"/>
            <a:ext cx="2898825" cy="791200"/>
          </a:xfrm>
          <a:prstGeom prst="rect">
            <a:avLst/>
          </a:prstGeom>
          <a:noFill/>
          <a:ln>
            <a:noFill/>
          </a:ln>
        </p:spPr>
      </p:pic>
      <p:sp>
        <p:nvSpPr>
          <p:cNvPr id="349" name="Google Shape;349;p26"/>
          <p:cNvSpPr txBox="1"/>
          <p:nvPr/>
        </p:nvSpPr>
        <p:spPr>
          <a:xfrm>
            <a:off x="832025" y="1064900"/>
            <a:ext cx="397200" cy="39804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6"/>
          <p:cNvSpPr txBox="1"/>
          <p:nvPr/>
        </p:nvSpPr>
        <p:spPr>
          <a:xfrm>
            <a:off x="1291475" y="1105875"/>
            <a:ext cx="3972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6"/>
          <p:cNvSpPr txBox="1"/>
          <p:nvPr/>
        </p:nvSpPr>
        <p:spPr>
          <a:xfrm>
            <a:off x="1789900" y="1105875"/>
            <a:ext cx="397200" cy="1041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6"/>
          <p:cNvSpPr txBox="1"/>
          <p:nvPr/>
        </p:nvSpPr>
        <p:spPr>
          <a:xfrm>
            <a:off x="2260325" y="1105875"/>
            <a:ext cx="397200" cy="1041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6"/>
          <p:cNvSpPr txBox="1"/>
          <p:nvPr/>
        </p:nvSpPr>
        <p:spPr>
          <a:xfrm>
            <a:off x="2724400" y="1105875"/>
            <a:ext cx="417600" cy="104100"/>
          </a:xfrm>
          <a:prstGeom prst="rect">
            <a:avLst/>
          </a:prstGeom>
          <a:solidFill>
            <a:srgbClr val="FF3A00">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6"/>
          <p:cNvSpPr txBox="1"/>
          <p:nvPr/>
        </p:nvSpPr>
        <p:spPr>
          <a:xfrm>
            <a:off x="4826050" y="1042275"/>
            <a:ext cx="397200" cy="6219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6"/>
          <p:cNvSpPr txBox="1"/>
          <p:nvPr/>
        </p:nvSpPr>
        <p:spPr>
          <a:xfrm>
            <a:off x="4000575" y="1664175"/>
            <a:ext cx="397200" cy="4347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6"/>
          <p:cNvSpPr txBox="1"/>
          <p:nvPr/>
        </p:nvSpPr>
        <p:spPr>
          <a:xfrm>
            <a:off x="5710400" y="1882300"/>
            <a:ext cx="417600" cy="104100"/>
          </a:xfrm>
          <a:prstGeom prst="rect">
            <a:avLst/>
          </a:prstGeom>
          <a:solidFill>
            <a:srgbClr val="FF3A00">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6"/>
          <p:cNvSpPr txBox="1"/>
          <p:nvPr/>
        </p:nvSpPr>
        <p:spPr>
          <a:xfrm>
            <a:off x="4397775" y="2098875"/>
            <a:ext cx="397200" cy="25152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6"/>
          <p:cNvSpPr txBox="1"/>
          <p:nvPr/>
        </p:nvSpPr>
        <p:spPr>
          <a:xfrm>
            <a:off x="4826050" y="3574750"/>
            <a:ext cx="397200" cy="1041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6"/>
          <p:cNvSpPr txBox="1"/>
          <p:nvPr/>
        </p:nvSpPr>
        <p:spPr>
          <a:xfrm>
            <a:off x="5313200" y="4614075"/>
            <a:ext cx="397200" cy="4347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6"/>
          <p:cNvSpPr txBox="1"/>
          <p:nvPr/>
        </p:nvSpPr>
        <p:spPr>
          <a:xfrm>
            <a:off x="4397775" y="4941200"/>
            <a:ext cx="397200" cy="1041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6"/>
          <p:cNvSpPr txBox="1"/>
          <p:nvPr/>
        </p:nvSpPr>
        <p:spPr>
          <a:xfrm>
            <a:off x="8274800" y="1042275"/>
            <a:ext cx="397200" cy="3192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6"/>
          <p:cNvSpPr txBox="1"/>
          <p:nvPr/>
        </p:nvSpPr>
        <p:spPr>
          <a:xfrm>
            <a:off x="6942175" y="1361475"/>
            <a:ext cx="397200" cy="2112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6"/>
          <p:cNvSpPr txBox="1"/>
          <p:nvPr/>
        </p:nvSpPr>
        <p:spPr>
          <a:xfrm>
            <a:off x="8672000" y="1572675"/>
            <a:ext cx="417600" cy="211200"/>
          </a:xfrm>
          <a:prstGeom prst="rect">
            <a:avLst/>
          </a:prstGeom>
          <a:solidFill>
            <a:srgbClr val="FF3A00">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7"/>
          <p:cNvSpPr txBox="1"/>
          <p:nvPr/>
        </p:nvSpPr>
        <p:spPr>
          <a:xfrm>
            <a:off x="109975" y="3344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Summary of Factor Analysis Model 2 ( With 5 Factors)</a:t>
            </a:r>
            <a:endParaRPr b="0" i="0" sz="2000" u="none" cap="none" strike="noStrike">
              <a:solidFill>
                <a:srgbClr val="000000"/>
              </a:solidFill>
              <a:latin typeface="Arial"/>
              <a:ea typeface="Arial"/>
              <a:cs typeface="Arial"/>
              <a:sym typeface="Arial"/>
            </a:endParaRPr>
          </a:p>
        </p:txBody>
      </p:sp>
      <p:sp>
        <p:nvSpPr>
          <p:cNvPr id="370" name="Google Shape;370;p27"/>
          <p:cNvSpPr txBox="1"/>
          <p:nvPr/>
        </p:nvSpPr>
        <p:spPr>
          <a:xfrm>
            <a:off x="245825" y="74500"/>
            <a:ext cx="36213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EFEC8"/>
                </a:highlight>
                <a:latin typeface="Arial"/>
                <a:ea typeface="Arial"/>
                <a:cs typeface="Arial"/>
                <a:sym typeface="Arial"/>
              </a:rPr>
              <a:t>(With </a:t>
            </a:r>
            <a:r>
              <a:rPr b="0" i="0" lang="en" sz="1400" u="sng" cap="none" strike="noStrike">
                <a:solidFill>
                  <a:srgbClr val="000000"/>
                </a:solidFill>
                <a:highlight>
                  <a:srgbClr val="FEFEC8"/>
                </a:highlight>
                <a:latin typeface="Arial"/>
                <a:ea typeface="Arial"/>
                <a:cs typeface="Arial"/>
                <a:sym typeface="Arial"/>
              </a:rPr>
              <a:t>Reverse Scoring</a:t>
            </a:r>
            <a:r>
              <a:rPr b="0" i="0" lang="en" sz="1400" u="none" cap="none" strike="noStrike">
                <a:solidFill>
                  <a:srgbClr val="000000"/>
                </a:solidFill>
                <a:highlight>
                  <a:srgbClr val="FEFEC8"/>
                </a:highlight>
                <a:latin typeface="Arial"/>
                <a:ea typeface="Arial"/>
                <a:cs typeface="Arial"/>
                <a:sym typeface="Arial"/>
              </a:rPr>
              <a:t> for Acc3 &amp; Acc4)</a:t>
            </a:r>
            <a:endParaRPr b="0" i="0" sz="1400" u="none" cap="none" strike="noStrike">
              <a:solidFill>
                <a:srgbClr val="000000"/>
              </a:solidFill>
              <a:highlight>
                <a:srgbClr val="FEFEC8"/>
              </a:highlight>
              <a:latin typeface="Arial"/>
              <a:ea typeface="Arial"/>
              <a:cs typeface="Arial"/>
              <a:sym typeface="Arial"/>
            </a:endParaRPr>
          </a:p>
        </p:txBody>
      </p:sp>
      <p:graphicFrame>
        <p:nvGraphicFramePr>
          <p:cNvPr id="371" name="Google Shape;371;p27"/>
          <p:cNvGraphicFramePr/>
          <p:nvPr/>
        </p:nvGraphicFramePr>
        <p:xfrm>
          <a:off x="4778875" y="1100125"/>
          <a:ext cx="3000000" cy="3000000"/>
        </p:xfrm>
        <a:graphic>
          <a:graphicData uri="http://schemas.openxmlformats.org/drawingml/2006/table">
            <a:tbl>
              <a:tblPr>
                <a:noFill/>
                <a:tableStyleId>{DA7CC374-F507-42E0-AB30-57CC7A5043BA}</a:tableStyleId>
              </a:tblPr>
              <a:tblGrid>
                <a:gridCol w="912625"/>
                <a:gridCol w="912625"/>
                <a:gridCol w="912625"/>
                <a:gridCol w="695150"/>
                <a:gridCol w="855900"/>
              </a:tblGrid>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F1</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F4</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F5</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APLS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HelpPolice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GBJW</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Eff3 &amp; Eff4</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Acc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HelpCJS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Acc_3</a:t>
                      </a:r>
                      <a:endParaRPr sz="1000" u="none" cap="none" strike="noStrike"/>
                    </a:p>
                  </a:txBody>
                  <a:tcPr marT="91425" marB="91425" marR="91425" marL="91425"/>
                </a:tc>
              </a:tr>
              <a:tr h="258125">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Eff1 &amp; Eff2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GBJW_4</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AMI_3</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r>
            </a:tbl>
          </a:graphicData>
        </a:graphic>
      </p:graphicFrame>
      <p:sp>
        <p:nvSpPr>
          <p:cNvPr id="372" name="Google Shape;372;p27"/>
          <p:cNvSpPr txBox="1"/>
          <p:nvPr/>
        </p:nvSpPr>
        <p:spPr>
          <a:xfrm>
            <a:off x="4855075" y="793025"/>
            <a:ext cx="780600" cy="2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CE5CD"/>
                </a:highlight>
                <a:latin typeface="Arial"/>
                <a:ea typeface="Arial"/>
                <a:cs typeface="Arial"/>
                <a:sym typeface="Arial"/>
              </a:rPr>
              <a:t>Factors</a:t>
            </a:r>
            <a:endParaRPr b="0" i="0" sz="1400" u="none" cap="none" strike="noStrike">
              <a:solidFill>
                <a:srgbClr val="000000"/>
              </a:solidFill>
              <a:highlight>
                <a:srgbClr val="FCE5CD"/>
              </a:highlight>
              <a:latin typeface="Arial"/>
              <a:ea typeface="Arial"/>
              <a:cs typeface="Arial"/>
              <a:sym typeface="Arial"/>
            </a:endParaRPr>
          </a:p>
        </p:txBody>
      </p:sp>
      <p:sp>
        <p:nvSpPr>
          <p:cNvPr id="373" name="Google Shape;373;p27"/>
          <p:cNvSpPr txBox="1"/>
          <p:nvPr/>
        </p:nvSpPr>
        <p:spPr>
          <a:xfrm>
            <a:off x="198550" y="954950"/>
            <a:ext cx="4113000" cy="3914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All of APLS is correlated with factor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All of Acc is correlated with factor 1, but Acc3 is also correlated with factor 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Eff1 &amp; Eff2 is correlated with factor 1, while Eff3 &amp; Eff4 is correlated with factor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ASI and AMI are correlated with factor 2, but AMI_3 is also correlated with factor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All of GBJW is correlated with factor 4, but GBJW_4 is also correlated with factor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HelpPolice and HelpCJS are correlated with factor 3</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nvSpPr>
        <p:spPr>
          <a:xfrm>
            <a:off x="4404100" y="203475"/>
            <a:ext cx="2822700" cy="7320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9" name="Google Shape;379;p28"/>
          <p:cNvPicPr preferRelativeResize="0"/>
          <p:nvPr/>
        </p:nvPicPr>
        <p:blipFill rotWithShape="1">
          <a:blip r:embed="rId3">
            <a:alphaModFix/>
          </a:blip>
          <a:srcRect b="0" l="0" r="0" t="0"/>
          <a:stretch/>
        </p:blipFill>
        <p:spPr>
          <a:xfrm>
            <a:off x="2545325" y="356099"/>
            <a:ext cx="1858775" cy="4718177"/>
          </a:xfrm>
          <a:prstGeom prst="rect">
            <a:avLst/>
          </a:prstGeom>
          <a:noFill/>
          <a:ln>
            <a:noFill/>
          </a:ln>
        </p:spPr>
      </p:pic>
      <p:sp>
        <p:nvSpPr>
          <p:cNvPr id="380" name="Google Shape;380;p28"/>
          <p:cNvSpPr txBox="1"/>
          <p:nvPr/>
        </p:nvSpPr>
        <p:spPr>
          <a:xfrm>
            <a:off x="3372975" y="435225"/>
            <a:ext cx="425400" cy="3956400"/>
          </a:xfrm>
          <a:prstGeom prst="rect">
            <a:avLst/>
          </a:prstGeom>
          <a:solidFill>
            <a:srgbClr val="00FF2A">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txBox="1"/>
          <p:nvPr/>
        </p:nvSpPr>
        <p:spPr>
          <a:xfrm>
            <a:off x="3857650" y="4391625"/>
            <a:ext cx="375900" cy="682500"/>
          </a:xfrm>
          <a:prstGeom prst="rect">
            <a:avLst/>
          </a:prstGeom>
          <a:solidFill>
            <a:srgbClr val="00C0FF">
              <a:alpha val="1607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8"/>
          <p:cNvSpPr txBox="1"/>
          <p:nvPr/>
        </p:nvSpPr>
        <p:spPr>
          <a:xfrm>
            <a:off x="89050" y="128575"/>
            <a:ext cx="2364000" cy="19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Comparing the use of the two factor analysis functions, factanal() and fa(), to explore factor analysis model 1</a:t>
            </a:r>
            <a:endParaRPr b="0" i="0" sz="1400" u="none" cap="none" strike="noStrike">
              <a:solidFill>
                <a:srgbClr val="000000"/>
              </a:solidFill>
              <a:latin typeface="Arial"/>
              <a:ea typeface="Arial"/>
              <a:cs typeface="Arial"/>
              <a:sym typeface="Arial"/>
            </a:endParaRPr>
          </a:p>
        </p:txBody>
      </p:sp>
      <p:sp>
        <p:nvSpPr>
          <p:cNvPr id="383" name="Google Shape;383;p28"/>
          <p:cNvSpPr txBox="1"/>
          <p:nvPr/>
        </p:nvSpPr>
        <p:spPr>
          <a:xfrm>
            <a:off x="2545325" y="0"/>
            <a:ext cx="16815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factanal()</a:t>
            </a:r>
            <a:endParaRPr b="1" i="0" sz="1400" u="none" cap="none" strike="noStrike">
              <a:solidFill>
                <a:srgbClr val="000000"/>
              </a:solidFill>
              <a:latin typeface="Arial"/>
              <a:ea typeface="Arial"/>
              <a:cs typeface="Arial"/>
              <a:sym typeface="Arial"/>
            </a:endParaRPr>
          </a:p>
        </p:txBody>
      </p:sp>
      <p:sp>
        <p:nvSpPr>
          <p:cNvPr id="384" name="Google Shape;384;p28"/>
          <p:cNvSpPr txBox="1"/>
          <p:nvPr/>
        </p:nvSpPr>
        <p:spPr>
          <a:xfrm>
            <a:off x="7254550" y="12900"/>
            <a:ext cx="16815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fa()</a:t>
            </a:r>
            <a:endParaRPr b="1" i="0" sz="1400" u="none" cap="none" strike="noStrike">
              <a:solidFill>
                <a:srgbClr val="000000"/>
              </a:solidFill>
              <a:latin typeface="Arial"/>
              <a:ea typeface="Arial"/>
              <a:cs typeface="Arial"/>
              <a:sym typeface="Arial"/>
            </a:endParaRPr>
          </a:p>
        </p:txBody>
      </p:sp>
      <p:sp>
        <p:nvSpPr>
          <p:cNvPr id="385" name="Google Shape;385;p28"/>
          <p:cNvSpPr/>
          <p:nvPr/>
        </p:nvSpPr>
        <p:spPr>
          <a:xfrm rot="5400000">
            <a:off x="6431800" y="877775"/>
            <a:ext cx="652800" cy="657900"/>
          </a:xfrm>
          <a:prstGeom prst="bentUpArrow">
            <a:avLst>
              <a:gd fmla="val 12319" name="adj1"/>
              <a:gd fmla="val 25000" name="adj2"/>
              <a:gd fmla="val 21015" name="adj3"/>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8"/>
          <p:cNvSpPr txBox="1"/>
          <p:nvPr/>
        </p:nvSpPr>
        <p:spPr>
          <a:xfrm>
            <a:off x="148375" y="1651850"/>
            <a:ext cx="2235600" cy="2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Using factanal(), APLS appears to distinctly be a part of factor 1, with HelpPolice and HelpCJS part of factor 2.</a:t>
            </a:r>
            <a:endParaRPr b="0" i="0" sz="1400" u="none" cap="none" strike="noStrike">
              <a:solidFill>
                <a:srgbClr val="000000"/>
              </a:solidFill>
              <a:latin typeface="Arial"/>
              <a:ea typeface="Arial"/>
              <a:cs typeface="Arial"/>
              <a:sym typeface="Arial"/>
            </a:endParaRPr>
          </a:p>
        </p:txBody>
      </p:sp>
      <p:sp>
        <p:nvSpPr>
          <p:cNvPr id="387" name="Google Shape;387;p28"/>
          <p:cNvSpPr txBox="1"/>
          <p:nvPr/>
        </p:nvSpPr>
        <p:spPr>
          <a:xfrm>
            <a:off x="4496375" y="1701325"/>
            <a:ext cx="2235600" cy="2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Using fa(), we also get that APLS is part of factor 1 and HelpPolice and HelpCJS factor 2.</a:t>
            </a:r>
            <a:endParaRPr b="0" i="0" sz="1400" u="none" cap="none" strike="noStrike">
              <a:solidFill>
                <a:srgbClr val="000000"/>
              </a:solidFill>
              <a:latin typeface="Arial"/>
              <a:ea typeface="Arial"/>
              <a:cs typeface="Arial"/>
              <a:sym typeface="Arial"/>
            </a:endParaRPr>
          </a:p>
        </p:txBody>
      </p:sp>
      <p:pic>
        <p:nvPicPr>
          <p:cNvPr id="388" name="Google Shape;388;p28"/>
          <p:cNvPicPr preferRelativeResize="0"/>
          <p:nvPr/>
        </p:nvPicPr>
        <p:blipFill rotWithShape="1">
          <a:blip r:embed="rId4">
            <a:alphaModFix/>
          </a:blip>
          <a:srcRect b="0" l="0" r="0" t="0"/>
          <a:stretch/>
        </p:blipFill>
        <p:spPr>
          <a:xfrm>
            <a:off x="7254550" y="321487"/>
            <a:ext cx="1836400" cy="4787402"/>
          </a:xfrm>
          <a:prstGeom prst="rect">
            <a:avLst/>
          </a:prstGeom>
          <a:noFill/>
          <a:ln>
            <a:noFill/>
          </a:ln>
        </p:spPr>
      </p:pic>
      <p:sp>
        <p:nvSpPr>
          <p:cNvPr id="389" name="Google Shape;389;p28"/>
          <p:cNvSpPr txBox="1"/>
          <p:nvPr/>
        </p:nvSpPr>
        <p:spPr>
          <a:xfrm>
            <a:off x="8095175" y="548050"/>
            <a:ext cx="425400" cy="3843600"/>
          </a:xfrm>
          <a:prstGeom prst="rect">
            <a:avLst/>
          </a:prstGeom>
          <a:solidFill>
            <a:srgbClr val="FF9A00">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8"/>
          <p:cNvSpPr txBox="1"/>
          <p:nvPr/>
        </p:nvSpPr>
        <p:spPr>
          <a:xfrm>
            <a:off x="8560100" y="4336325"/>
            <a:ext cx="425400" cy="682500"/>
          </a:xfrm>
          <a:prstGeom prst="rect">
            <a:avLst/>
          </a:prstGeom>
          <a:solidFill>
            <a:srgbClr val="E700FF">
              <a:alpha val="15686"/>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1" name="Google Shape;391;p28"/>
          <p:cNvPicPr preferRelativeResize="0"/>
          <p:nvPr/>
        </p:nvPicPr>
        <p:blipFill rotWithShape="1">
          <a:blip r:embed="rId5">
            <a:alphaModFix/>
          </a:blip>
          <a:srcRect b="0" l="0" r="0" t="0"/>
          <a:stretch/>
        </p:blipFill>
        <p:spPr>
          <a:xfrm>
            <a:off x="4496375" y="343038"/>
            <a:ext cx="2571750" cy="45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nvSpPr>
        <p:spPr>
          <a:xfrm>
            <a:off x="9450" y="784750"/>
            <a:ext cx="9144000" cy="1616700"/>
          </a:xfrm>
          <a:prstGeom prst="rect">
            <a:avLst/>
          </a:prstGeom>
          <a:solidFill>
            <a:srgbClr val="D8DEE5">
              <a:alpha val="14117"/>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9"/>
          <p:cNvSpPr txBox="1"/>
          <p:nvPr/>
        </p:nvSpPr>
        <p:spPr>
          <a:xfrm>
            <a:off x="109975" y="893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Cronbach’s Alpha Both Models ( 4 Factors and 5 Factors )</a:t>
            </a:r>
            <a:endParaRPr b="0" i="0" sz="2000" u="none" cap="none" strike="noStrike">
              <a:solidFill>
                <a:srgbClr val="000000"/>
              </a:solidFill>
              <a:latin typeface="Arial"/>
              <a:ea typeface="Arial"/>
              <a:cs typeface="Arial"/>
              <a:sym typeface="Arial"/>
            </a:endParaRPr>
          </a:p>
        </p:txBody>
      </p:sp>
      <p:pic>
        <p:nvPicPr>
          <p:cNvPr id="399" name="Google Shape;399;p29"/>
          <p:cNvPicPr preferRelativeResize="0"/>
          <p:nvPr/>
        </p:nvPicPr>
        <p:blipFill rotWithShape="1">
          <a:blip r:embed="rId3">
            <a:alphaModFix/>
          </a:blip>
          <a:srcRect b="0" l="0" r="0" t="0"/>
          <a:stretch/>
        </p:blipFill>
        <p:spPr>
          <a:xfrm>
            <a:off x="5012150" y="1214125"/>
            <a:ext cx="4094026" cy="793350"/>
          </a:xfrm>
          <a:prstGeom prst="rect">
            <a:avLst/>
          </a:prstGeom>
          <a:noFill/>
          <a:ln>
            <a:noFill/>
          </a:ln>
        </p:spPr>
      </p:pic>
      <p:pic>
        <p:nvPicPr>
          <p:cNvPr id="400" name="Google Shape;400;p29"/>
          <p:cNvPicPr preferRelativeResize="0"/>
          <p:nvPr/>
        </p:nvPicPr>
        <p:blipFill rotWithShape="1">
          <a:blip r:embed="rId4">
            <a:alphaModFix/>
          </a:blip>
          <a:srcRect b="0" l="0" r="0" t="0"/>
          <a:stretch/>
        </p:blipFill>
        <p:spPr>
          <a:xfrm>
            <a:off x="67300" y="1214125"/>
            <a:ext cx="3960500" cy="860975"/>
          </a:xfrm>
          <a:prstGeom prst="rect">
            <a:avLst/>
          </a:prstGeom>
          <a:noFill/>
          <a:ln>
            <a:noFill/>
          </a:ln>
        </p:spPr>
      </p:pic>
      <p:sp>
        <p:nvSpPr>
          <p:cNvPr id="401" name="Google Shape;401;p29"/>
          <p:cNvSpPr txBox="1"/>
          <p:nvPr/>
        </p:nvSpPr>
        <p:spPr>
          <a:xfrm>
            <a:off x="94550" y="850950"/>
            <a:ext cx="3328200" cy="3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CE5CD"/>
                </a:highlight>
                <a:latin typeface="Arial"/>
                <a:ea typeface="Arial"/>
                <a:cs typeface="Arial"/>
                <a:sym typeface="Arial"/>
              </a:rPr>
              <a:t>Factor Analysis Model 1</a:t>
            </a:r>
            <a:endParaRPr b="0" i="0" sz="1400" u="none" cap="none" strike="noStrike">
              <a:solidFill>
                <a:srgbClr val="000000"/>
              </a:solidFill>
              <a:highlight>
                <a:srgbClr val="FCE5CD"/>
              </a:highlight>
              <a:latin typeface="Arial"/>
              <a:ea typeface="Arial"/>
              <a:cs typeface="Arial"/>
              <a:sym typeface="Arial"/>
            </a:endParaRPr>
          </a:p>
        </p:txBody>
      </p:sp>
      <p:sp>
        <p:nvSpPr>
          <p:cNvPr id="402" name="Google Shape;402;p29"/>
          <p:cNvSpPr txBox="1"/>
          <p:nvPr/>
        </p:nvSpPr>
        <p:spPr>
          <a:xfrm>
            <a:off x="661850" y="1815350"/>
            <a:ext cx="529500" cy="192000"/>
          </a:xfrm>
          <a:prstGeom prst="rect">
            <a:avLst/>
          </a:prstGeom>
          <a:solidFill>
            <a:srgbClr val="F1FF00">
              <a:alpha val="2156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EFEC8"/>
              </a:highlight>
              <a:latin typeface="Arial"/>
              <a:ea typeface="Arial"/>
              <a:cs typeface="Arial"/>
              <a:sym typeface="Arial"/>
            </a:endParaRPr>
          </a:p>
        </p:txBody>
      </p:sp>
      <p:sp>
        <p:nvSpPr>
          <p:cNvPr id="403" name="Google Shape;403;p29"/>
          <p:cNvSpPr txBox="1"/>
          <p:nvPr/>
        </p:nvSpPr>
        <p:spPr>
          <a:xfrm>
            <a:off x="5012150" y="800825"/>
            <a:ext cx="3328200" cy="3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CE5CD"/>
                </a:highlight>
                <a:latin typeface="Arial"/>
                <a:ea typeface="Arial"/>
                <a:cs typeface="Arial"/>
                <a:sym typeface="Arial"/>
              </a:rPr>
              <a:t>Factor Analysis Model 2</a:t>
            </a:r>
            <a:endParaRPr b="0" i="0" sz="1400" u="none" cap="none" strike="noStrike">
              <a:solidFill>
                <a:srgbClr val="000000"/>
              </a:solidFill>
              <a:highlight>
                <a:srgbClr val="FCE5CD"/>
              </a:highlight>
              <a:latin typeface="Arial"/>
              <a:ea typeface="Arial"/>
              <a:cs typeface="Arial"/>
              <a:sym typeface="Arial"/>
            </a:endParaRPr>
          </a:p>
        </p:txBody>
      </p:sp>
      <p:sp>
        <p:nvSpPr>
          <p:cNvPr id="404" name="Google Shape;404;p29"/>
          <p:cNvSpPr txBox="1"/>
          <p:nvPr/>
        </p:nvSpPr>
        <p:spPr>
          <a:xfrm>
            <a:off x="5598475" y="1815350"/>
            <a:ext cx="529500" cy="192000"/>
          </a:xfrm>
          <a:prstGeom prst="rect">
            <a:avLst/>
          </a:prstGeom>
          <a:solidFill>
            <a:srgbClr val="F1FF00">
              <a:alpha val="2156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EFEC8"/>
              </a:highlight>
              <a:latin typeface="Arial"/>
              <a:ea typeface="Arial"/>
              <a:cs typeface="Arial"/>
              <a:sym typeface="Arial"/>
            </a:endParaRPr>
          </a:p>
        </p:txBody>
      </p:sp>
      <p:sp>
        <p:nvSpPr>
          <p:cNvPr id="405" name="Google Shape;405;p29"/>
          <p:cNvSpPr txBox="1"/>
          <p:nvPr/>
        </p:nvSpPr>
        <p:spPr>
          <a:xfrm>
            <a:off x="189100" y="2707300"/>
            <a:ext cx="6022800" cy="1872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Alpha is  &gt; 0.7 for both models, indicating reliability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Despite factor analysis model 2 having a much larger number of items/questions than model 1, it produces a smaller value of alpha</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It appears that model 1 </a:t>
            </a:r>
            <a:r>
              <a:rPr b="0" i="0" lang="en" sz="1400" u="none" cap="none" strike="noStrike">
                <a:solidFill>
                  <a:schemeClr val="dk1"/>
                </a:solidFill>
                <a:latin typeface="Arial"/>
                <a:ea typeface="Arial"/>
                <a:cs typeface="Arial"/>
                <a:sym typeface="Arial"/>
              </a:rPr>
              <a:t>(APLS, HelpPolice, HelpCJS) may be a slightly more reliable model than model 2, which accounts for all questions in appendices D,E, and F.</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9"/>
          <p:cNvSpPr txBox="1"/>
          <p:nvPr/>
        </p:nvSpPr>
        <p:spPr>
          <a:xfrm>
            <a:off x="6996675" y="812575"/>
            <a:ext cx="2157000" cy="2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(Same for both 4 and 5  factors)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0"/>
          <p:cNvPicPr preferRelativeResize="0"/>
          <p:nvPr/>
        </p:nvPicPr>
        <p:blipFill rotWithShape="1">
          <a:blip r:embed="rId3">
            <a:alphaModFix/>
          </a:blip>
          <a:srcRect b="0" l="0" r="0" t="0"/>
          <a:stretch/>
        </p:blipFill>
        <p:spPr>
          <a:xfrm>
            <a:off x="6463075" y="552175"/>
            <a:ext cx="2615700" cy="3184346"/>
          </a:xfrm>
          <a:prstGeom prst="rect">
            <a:avLst/>
          </a:prstGeom>
          <a:noFill/>
          <a:ln>
            <a:noFill/>
          </a:ln>
        </p:spPr>
      </p:pic>
      <p:sp>
        <p:nvSpPr>
          <p:cNvPr id="412" name="Google Shape;412;p30"/>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3" name="Google Shape;413;p30"/>
          <p:cNvPicPr preferRelativeResize="0"/>
          <p:nvPr/>
        </p:nvPicPr>
        <p:blipFill rotWithShape="1">
          <a:blip r:embed="rId4">
            <a:alphaModFix/>
          </a:blip>
          <a:srcRect b="0" l="0" r="0" t="0"/>
          <a:stretch/>
        </p:blipFill>
        <p:spPr>
          <a:xfrm>
            <a:off x="108813" y="1516775"/>
            <a:ext cx="6310677" cy="1400050"/>
          </a:xfrm>
          <a:prstGeom prst="rect">
            <a:avLst/>
          </a:prstGeom>
          <a:noFill/>
          <a:ln>
            <a:noFill/>
          </a:ln>
        </p:spPr>
      </p:pic>
      <p:pic>
        <p:nvPicPr>
          <p:cNvPr id="414" name="Google Shape;414;p30"/>
          <p:cNvPicPr preferRelativeResize="0"/>
          <p:nvPr/>
        </p:nvPicPr>
        <p:blipFill rotWithShape="1">
          <a:blip r:embed="rId5">
            <a:alphaModFix/>
          </a:blip>
          <a:srcRect b="0" l="0" r="0" t="0"/>
          <a:stretch/>
        </p:blipFill>
        <p:spPr>
          <a:xfrm>
            <a:off x="152400" y="930190"/>
            <a:ext cx="6223500" cy="537100"/>
          </a:xfrm>
          <a:prstGeom prst="rect">
            <a:avLst/>
          </a:prstGeom>
          <a:noFill/>
          <a:ln>
            <a:noFill/>
          </a:ln>
        </p:spPr>
      </p:pic>
      <p:sp>
        <p:nvSpPr>
          <p:cNvPr id="415" name="Google Shape;415;p30"/>
          <p:cNvSpPr txBox="1"/>
          <p:nvPr/>
        </p:nvSpPr>
        <p:spPr>
          <a:xfrm>
            <a:off x="109975" y="13125"/>
            <a:ext cx="7028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Does Police Attitude (APLS) Correlate to Type of Criminal Justice Career Chosen (CJFutureCareer)?</a:t>
            </a:r>
            <a:endParaRPr b="0" i="0" sz="2000" u="none" cap="none" strike="noStrike">
              <a:solidFill>
                <a:srgbClr val="000000"/>
              </a:solidFill>
              <a:latin typeface="Arial"/>
              <a:ea typeface="Arial"/>
              <a:cs typeface="Arial"/>
              <a:sym typeface="Arial"/>
            </a:endParaRPr>
          </a:p>
        </p:txBody>
      </p:sp>
      <p:sp>
        <p:nvSpPr>
          <p:cNvPr id="416" name="Google Shape;416;p30"/>
          <p:cNvSpPr txBox="1"/>
          <p:nvPr/>
        </p:nvSpPr>
        <p:spPr>
          <a:xfrm>
            <a:off x="6757300" y="-2325"/>
            <a:ext cx="2386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Multinomial Log-Linear Model Using multinom() function from library(nnet)</a:t>
            </a:r>
            <a:endParaRPr b="0" i="0" sz="1400" u="none" cap="none" strike="noStrike">
              <a:solidFill>
                <a:srgbClr val="000000"/>
              </a:solidFill>
              <a:latin typeface="Arial"/>
              <a:ea typeface="Arial"/>
              <a:cs typeface="Arial"/>
              <a:sym typeface="Arial"/>
            </a:endParaRPr>
          </a:p>
        </p:txBody>
      </p:sp>
      <p:pic>
        <p:nvPicPr>
          <p:cNvPr id="417" name="Google Shape;417;p30"/>
          <p:cNvPicPr preferRelativeResize="0"/>
          <p:nvPr/>
        </p:nvPicPr>
        <p:blipFill rotWithShape="1">
          <a:blip r:embed="rId6">
            <a:alphaModFix/>
          </a:blip>
          <a:srcRect b="0" l="0" r="0" t="0"/>
          <a:stretch/>
        </p:blipFill>
        <p:spPr>
          <a:xfrm>
            <a:off x="152388" y="2854500"/>
            <a:ext cx="1882325" cy="1611000"/>
          </a:xfrm>
          <a:prstGeom prst="rect">
            <a:avLst/>
          </a:prstGeom>
          <a:noFill/>
          <a:ln>
            <a:noFill/>
          </a:ln>
        </p:spPr>
      </p:pic>
      <p:pic>
        <p:nvPicPr>
          <p:cNvPr id="418" name="Google Shape;418;p30"/>
          <p:cNvPicPr preferRelativeResize="0"/>
          <p:nvPr/>
        </p:nvPicPr>
        <p:blipFill rotWithShape="1">
          <a:blip r:embed="rId7">
            <a:alphaModFix/>
          </a:blip>
          <a:srcRect b="0" l="0" r="0" t="0"/>
          <a:stretch/>
        </p:blipFill>
        <p:spPr>
          <a:xfrm>
            <a:off x="108825" y="4465500"/>
            <a:ext cx="2989950" cy="628950"/>
          </a:xfrm>
          <a:prstGeom prst="rect">
            <a:avLst/>
          </a:prstGeom>
          <a:noFill/>
          <a:ln>
            <a:noFill/>
          </a:ln>
        </p:spPr>
      </p:pic>
      <p:sp>
        <p:nvSpPr>
          <p:cNvPr id="419" name="Google Shape;419;p30"/>
          <p:cNvSpPr txBox="1"/>
          <p:nvPr/>
        </p:nvSpPr>
        <p:spPr>
          <a:xfrm>
            <a:off x="2311225" y="2916825"/>
            <a:ext cx="3247500" cy="12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Example: If a student has an average response of 1 in APLS, there is a 72% chance they want to go into career 2</a:t>
            </a:r>
            <a:endParaRPr b="0" i="0" sz="1400" u="none" cap="none" strike="noStrike">
              <a:solidFill>
                <a:srgbClr val="000000"/>
              </a:solidFill>
              <a:latin typeface="Arial"/>
              <a:ea typeface="Arial"/>
              <a:cs typeface="Arial"/>
              <a:sym typeface="Arial"/>
            </a:endParaRPr>
          </a:p>
        </p:txBody>
      </p:sp>
      <p:sp>
        <p:nvSpPr>
          <p:cNvPr id="420" name="Google Shape;420;p30"/>
          <p:cNvSpPr txBox="1"/>
          <p:nvPr/>
        </p:nvSpPr>
        <p:spPr>
          <a:xfrm>
            <a:off x="142675" y="3205850"/>
            <a:ext cx="1830600" cy="130800"/>
          </a:xfrm>
          <a:prstGeom prst="rect">
            <a:avLst/>
          </a:prstGeom>
          <a:solidFill>
            <a:srgbClr val="FFFC00">
              <a:alpha val="19607"/>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0"/>
          <p:cNvSpPr txBox="1"/>
          <p:nvPr/>
        </p:nvSpPr>
        <p:spPr>
          <a:xfrm>
            <a:off x="393150" y="1823100"/>
            <a:ext cx="621300" cy="130800"/>
          </a:xfrm>
          <a:prstGeom prst="rect">
            <a:avLst/>
          </a:prstGeom>
          <a:solidFill>
            <a:srgbClr val="F1FF00">
              <a:alpha val="2156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0"/>
          <p:cNvSpPr txBox="1"/>
          <p:nvPr/>
        </p:nvSpPr>
        <p:spPr>
          <a:xfrm>
            <a:off x="1689925" y="1823100"/>
            <a:ext cx="621300" cy="130800"/>
          </a:xfrm>
          <a:prstGeom prst="rect">
            <a:avLst/>
          </a:prstGeom>
          <a:solidFill>
            <a:srgbClr val="F1FF00">
              <a:alpha val="21568"/>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0"/>
          <p:cNvSpPr txBox="1"/>
          <p:nvPr/>
        </p:nvSpPr>
        <p:spPr>
          <a:xfrm>
            <a:off x="6757300" y="3464425"/>
            <a:ext cx="2146800" cy="53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APLS average student response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nvSpPr>
        <p:spPr>
          <a:xfrm>
            <a:off x="158600" y="764875"/>
            <a:ext cx="87396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Which section of Appendix F has the greatest correlation on attitudes towards police APLS?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Create simple linear regression models using the mean values for each section of Appendix F so that a general idea of the correlations can be found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Using the Variable Codebook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txBox="1"/>
          <p:nvPr/>
        </p:nvSpPr>
        <p:spPr>
          <a:xfrm>
            <a:off x="-522075" y="2888875"/>
            <a:ext cx="5295900" cy="14775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Attitude Towards Police (APLS columns 1-34)</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Global Belief in a Just World Scale (GBJW columns 1-7)       </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Hostile Sexism Towards Women (ASI columns 1-6)</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Benevolent Sexism Towards Women (ASI columns 7-12)</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Hostile Sexism Towards Men (AMI columns 1-6)</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Benevolent Sexism Towards Men (AMI columns 7-12)</a:t>
            </a:r>
            <a:endParaRPr b="0" i="0" sz="1400" u="none" cap="none" strike="noStrike">
              <a:solidFill>
                <a:srgbClr val="000000"/>
              </a:solidFill>
              <a:latin typeface="Arial"/>
              <a:ea typeface="Arial"/>
              <a:cs typeface="Arial"/>
              <a:sym typeface="Arial"/>
            </a:endParaRPr>
          </a:p>
        </p:txBody>
      </p:sp>
      <p:sp>
        <p:nvSpPr>
          <p:cNvPr id="73" name="Google Shape;73;p3"/>
          <p:cNvSpPr txBox="1"/>
          <p:nvPr/>
        </p:nvSpPr>
        <p:spPr>
          <a:xfrm>
            <a:off x="4675925" y="2366850"/>
            <a:ext cx="3737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Titles of mean columns for each predictor (We will use these for the upcoming models)</a:t>
            </a:r>
            <a:endParaRPr b="0" i="0" sz="1400" u="none" cap="none" strike="noStrike">
              <a:solidFill>
                <a:srgbClr val="000000"/>
              </a:solidFill>
              <a:latin typeface="Arial"/>
              <a:ea typeface="Arial"/>
              <a:cs typeface="Arial"/>
              <a:sym typeface="Arial"/>
            </a:endParaRPr>
          </a:p>
        </p:txBody>
      </p:sp>
      <p:sp>
        <p:nvSpPr>
          <p:cNvPr id="74" name="Google Shape;74;p3"/>
          <p:cNvSpPr txBox="1"/>
          <p:nvPr/>
        </p:nvSpPr>
        <p:spPr>
          <a:xfrm>
            <a:off x="4991950" y="2888875"/>
            <a:ext cx="3487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GBJW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ASI_HostileSexism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ASI_BenevolentSexism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ATM_HostileSexism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ATM_Benevolent Sexism</a:t>
            </a:r>
            <a:endParaRPr b="0" i="0" sz="1400" u="none" cap="none" strike="noStrike">
              <a:solidFill>
                <a:srgbClr val="000000"/>
              </a:solidFill>
              <a:latin typeface="Arial"/>
              <a:ea typeface="Arial"/>
              <a:cs typeface="Arial"/>
              <a:sym typeface="Arial"/>
            </a:endParaRPr>
          </a:p>
        </p:txBody>
      </p:sp>
      <p:sp>
        <p:nvSpPr>
          <p:cNvPr id="75" name="Google Shape;75;p3"/>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Question 1</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1"/>
          <p:cNvPicPr preferRelativeResize="0"/>
          <p:nvPr/>
        </p:nvPicPr>
        <p:blipFill rotWithShape="1">
          <a:blip r:embed="rId3">
            <a:alphaModFix/>
          </a:blip>
          <a:srcRect b="0" l="0" r="0" t="0"/>
          <a:stretch/>
        </p:blipFill>
        <p:spPr>
          <a:xfrm>
            <a:off x="152400" y="2198973"/>
            <a:ext cx="3360998" cy="2944527"/>
          </a:xfrm>
          <a:prstGeom prst="rect">
            <a:avLst/>
          </a:prstGeom>
          <a:noFill/>
          <a:ln>
            <a:noFill/>
          </a:ln>
        </p:spPr>
      </p:pic>
      <p:pic>
        <p:nvPicPr>
          <p:cNvPr id="429" name="Google Shape;429;p31"/>
          <p:cNvPicPr preferRelativeResize="0"/>
          <p:nvPr/>
        </p:nvPicPr>
        <p:blipFill rotWithShape="1">
          <a:blip r:embed="rId4">
            <a:alphaModFix/>
          </a:blip>
          <a:srcRect b="0" l="0" r="0" t="0"/>
          <a:stretch/>
        </p:blipFill>
        <p:spPr>
          <a:xfrm>
            <a:off x="5732950" y="459700"/>
            <a:ext cx="3149300" cy="2833400"/>
          </a:xfrm>
          <a:prstGeom prst="rect">
            <a:avLst/>
          </a:prstGeom>
          <a:noFill/>
          <a:ln>
            <a:noFill/>
          </a:ln>
        </p:spPr>
      </p:pic>
      <p:sp>
        <p:nvSpPr>
          <p:cNvPr id="430" name="Google Shape;430;p31"/>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1" name="Google Shape;431;p31"/>
          <p:cNvPicPr preferRelativeResize="0"/>
          <p:nvPr/>
        </p:nvPicPr>
        <p:blipFill rotWithShape="1">
          <a:blip r:embed="rId5">
            <a:alphaModFix/>
          </a:blip>
          <a:srcRect b="0" l="0" r="0" t="0"/>
          <a:stretch/>
        </p:blipFill>
        <p:spPr>
          <a:xfrm>
            <a:off x="152400" y="903223"/>
            <a:ext cx="5461551" cy="990950"/>
          </a:xfrm>
          <a:prstGeom prst="rect">
            <a:avLst/>
          </a:prstGeom>
          <a:noFill/>
          <a:ln>
            <a:noFill/>
          </a:ln>
        </p:spPr>
      </p:pic>
      <p:pic>
        <p:nvPicPr>
          <p:cNvPr id="432" name="Google Shape;432;p31"/>
          <p:cNvPicPr preferRelativeResize="0"/>
          <p:nvPr/>
        </p:nvPicPr>
        <p:blipFill rotWithShape="1">
          <a:blip r:embed="rId6">
            <a:alphaModFix/>
          </a:blip>
          <a:srcRect b="0" l="0" r="0" t="0"/>
          <a:stretch/>
        </p:blipFill>
        <p:spPr>
          <a:xfrm>
            <a:off x="3420700" y="3411153"/>
            <a:ext cx="5461549" cy="824947"/>
          </a:xfrm>
          <a:prstGeom prst="rect">
            <a:avLst/>
          </a:prstGeom>
          <a:noFill/>
          <a:ln>
            <a:noFill/>
          </a:ln>
        </p:spPr>
      </p:pic>
      <p:sp>
        <p:nvSpPr>
          <p:cNvPr id="433" name="Google Shape;433;p31"/>
          <p:cNvSpPr/>
          <p:nvPr/>
        </p:nvSpPr>
        <p:spPr>
          <a:xfrm flipH="1" rot="10800000">
            <a:off x="4261910" y="1734694"/>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1"/>
          <p:cNvSpPr/>
          <p:nvPr/>
        </p:nvSpPr>
        <p:spPr>
          <a:xfrm flipH="1">
            <a:off x="3513410" y="2734194"/>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1"/>
          <p:cNvSpPr txBox="1"/>
          <p:nvPr/>
        </p:nvSpPr>
        <p:spPr>
          <a:xfrm>
            <a:off x="66375" y="1655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CJ Careers 3 and 4</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32"/>
          <p:cNvPicPr preferRelativeResize="0"/>
          <p:nvPr/>
        </p:nvPicPr>
        <p:blipFill rotWithShape="1">
          <a:blip r:embed="rId3">
            <a:alphaModFix/>
          </a:blip>
          <a:srcRect b="0" l="0" r="0" t="0"/>
          <a:stretch/>
        </p:blipFill>
        <p:spPr>
          <a:xfrm>
            <a:off x="66375" y="847400"/>
            <a:ext cx="5188076" cy="1035250"/>
          </a:xfrm>
          <a:prstGeom prst="rect">
            <a:avLst/>
          </a:prstGeom>
          <a:noFill/>
          <a:ln>
            <a:noFill/>
          </a:ln>
        </p:spPr>
      </p:pic>
      <p:sp>
        <p:nvSpPr>
          <p:cNvPr id="441" name="Google Shape;441;p32"/>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flipH="1" rot="10800000">
            <a:off x="4163835" y="1596944"/>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flipH="1">
            <a:off x="3513410" y="2734194"/>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txBox="1"/>
          <p:nvPr/>
        </p:nvSpPr>
        <p:spPr>
          <a:xfrm>
            <a:off x="66375" y="1655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CJ Careers 5 and 6</a:t>
            </a:r>
            <a:endParaRPr b="0" i="0" sz="2000" u="none" cap="none" strike="noStrike">
              <a:solidFill>
                <a:srgbClr val="000000"/>
              </a:solidFill>
              <a:latin typeface="Arial"/>
              <a:ea typeface="Arial"/>
              <a:cs typeface="Arial"/>
              <a:sym typeface="Arial"/>
            </a:endParaRPr>
          </a:p>
        </p:txBody>
      </p:sp>
      <p:pic>
        <p:nvPicPr>
          <p:cNvPr id="445" name="Google Shape;445;p32"/>
          <p:cNvPicPr preferRelativeResize="0"/>
          <p:nvPr/>
        </p:nvPicPr>
        <p:blipFill rotWithShape="1">
          <a:blip r:embed="rId4">
            <a:alphaModFix/>
          </a:blip>
          <a:srcRect b="0" l="0" r="0" t="0"/>
          <a:stretch/>
        </p:blipFill>
        <p:spPr>
          <a:xfrm>
            <a:off x="3567875" y="3707238"/>
            <a:ext cx="5188075" cy="916773"/>
          </a:xfrm>
          <a:prstGeom prst="rect">
            <a:avLst/>
          </a:prstGeom>
          <a:noFill/>
          <a:ln>
            <a:noFill/>
          </a:ln>
        </p:spPr>
      </p:pic>
      <p:pic>
        <p:nvPicPr>
          <p:cNvPr id="446" name="Google Shape;446;p32"/>
          <p:cNvPicPr preferRelativeResize="0"/>
          <p:nvPr/>
        </p:nvPicPr>
        <p:blipFill rotWithShape="1">
          <a:blip r:embed="rId5">
            <a:alphaModFix/>
          </a:blip>
          <a:srcRect b="0" l="0" r="0" t="0"/>
          <a:stretch/>
        </p:blipFill>
        <p:spPr>
          <a:xfrm>
            <a:off x="5677300" y="777175"/>
            <a:ext cx="3208610" cy="2811022"/>
          </a:xfrm>
          <a:prstGeom prst="rect">
            <a:avLst/>
          </a:prstGeom>
          <a:noFill/>
          <a:ln>
            <a:noFill/>
          </a:ln>
        </p:spPr>
      </p:pic>
      <p:pic>
        <p:nvPicPr>
          <p:cNvPr id="447" name="Google Shape;447;p32"/>
          <p:cNvPicPr preferRelativeResize="0"/>
          <p:nvPr/>
        </p:nvPicPr>
        <p:blipFill rotWithShape="1">
          <a:blip r:embed="rId6">
            <a:alphaModFix/>
          </a:blip>
          <a:srcRect b="0" l="0" r="0" t="0"/>
          <a:stretch/>
        </p:blipFill>
        <p:spPr>
          <a:xfrm>
            <a:off x="186260" y="2155850"/>
            <a:ext cx="3026655" cy="26516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3"/>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3"/>
          <p:cNvSpPr/>
          <p:nvPr/>
        </p:nvSpPr>
        <p:spPr>
          <a:xfrm flipH="1" rot="10800000">
            <a:off x="4163835" y="1596944"/>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3"/>
          <p:cNvSpPr/>
          <p:nvPr/>
        </p:nvSpPr>
        <p:spPr>
          <a:xfrm flipH="1">
            <a:off x="3404435" y="2838519"/>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3"/>
          <p:cNvSpPr txBox="1"/>
          <p:nvPr/>
        </p:nvSpPr>
        <p:spPr>
          <a:xfrm>
            <a:off x="66375" y="1655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CJ Careers 7 and 9</a:t>
            </a:r>
            <a:endParaRPr b="0" i="0" sz="2000" u="none" cap="none" strike="noStrike">
              <a:solidFill>
                <a:srgbClr val="000000"/>
              </a:solidFill>
              <a:latin typeface="Arial"/>
              <a:ea typeface="Arial"/>
              <a:cs typeface="Arial"/>
              <a:sym typeface="Arial"/>
            </a:endParaRPr>
          </a:p>
        </p:txBody>
      </p:sp>
      <p:pic>
        <p:nvPicPr>
          <p:cNvPr id="456" name="Google Shape;456;p33"/>
          <p:cNvPicPr preferRelativeResize="0"/>
          <p:nvPr/>
        </p:nvPicPr>
        <p:blipFill rotWithShape="1">
          <a:blip r:embed="rId3">
            <a:alphaModFix/>
          </a:blip>
          <a:srcRect b="0" l="0" r="0" t="0"/>
          <a:stretch/>
        </p:blipFill>
        <p:spPr>
          <a:xfrm>
            <a:off x="66375" y="969765"/>
            <a:ext cx="5416923" cy="627184"/>
          </a:xfrm>
          <a:prstGeom prst="rect">
            <a:avLst/>
          </a:prstGeom>
          <a:noFill/>
          <a:ln>
            <a:noFill/>
          </a:ln>
        </p:spPr>
      </p:pic>
      <p:pic>
        <p:nvPicPr>
          <p:cNvPr id="457" name="Google Shape;457;p33"/>
          <p:cNvPicPr preferRelativeResize="0"/>
          <p:nvPr/>
        </p:nvPicPr>
        <p:blipFill rotWithShape="1">
          <a:blip r:embed="rId4">
            <a:alphaModFix/>
          </a:blip>
          <a:srcRect b="0" l="0" r="0" t="0"/>
          <a:stretch/>
        </p:blipFill>
        <p:spPr>
          <a:xfrm>
            <a:off x="3212913" y="3762600"/>
            <a:ext cx="5699287" cy="678000"/>
          </a:xfrm>
          <a:prstGeom prst="rect">
            <a:avLst/>
          </a:prstGeom>
          <a:noFill/>
          <a:ln>
            <a:noFill/>
          </a:ln>
        </p:spPr>
      </p:pic>
      <p:pic>
        <p:nvPicPr>
          <p:cNvPr id="458" name="Google Shape;458;p33"/>
          <p:cNvPicPr preferRelativeResize="0"/>
          <p:nvPr/>
        </p:nvPicPr>
        <p:blipFill rotWithShape="1">
          <a:blip r:embed="rId5">
            <a:alphaModFix/>
          </a:blip>
          <a:srcRect b="0" l="0" r="0" t="0"/>
          <a:stretch/>
        </p:blipFill>
        <p:spPr>
          <a:xfrm>
            <a:off x="5635698" y="903225"/>
            <a:ext cx="3089848" cy="2706975"/>
          </a:xfrm>
          <a:prstGeom prst="rect">
            <a:avLst/>
          </a:prstGeom>
          <a:noFill/>
          <a:ln>
            <a:noFill/>
          </a:ln>
        </p:spPr>
      </p:pic>
      <p:pic>
        <p:nvPicPr>
          <p:cNvPr id="459" name="Google Shape;459;p33"/>
          <p:cNvPicPr preferRelativeResize="0"/>
          <p:nvPr/>
        </p:nvPicPr>
        <p:blipFill rotWithShape="1">
          <a:blip r:embed="rId6">
            <a:alphaModFix/>
          </a:blip>
          <a:srcRect b="0" l="0" r="0" t="0"/>
          <a:stretch/>
        </p:blipFill>
        <p:spPr>
          <a:xfrm>
            <a:off x="152400" y="1749349"/>
            <a:ext cx="2908113" cy="25477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4"/>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4"/>
          <p:cNvSpPr/>
          <p:nvPr/>
        </p:nvSpPr>
        <p:spPr>
          <a:xfrm flipH="1" rot="10800000">
            <a:off x="4163835" y="1596944"/>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4"/>
          <p:cNvSpPr/>
          <p:nvPr/>
        </p:nvSpPr>
        <p:spPr>
          <a:xfrm flipH="1">
            <a:off x="3404435" y="2838519"/>
            <a:ext cx="1253100" cy="55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4"/>
          <p:cNvSpPr txBox="1"/>
          <p:nvPr/>
        </p:nvSpPr>
        <p:spPr>
          <a:xfrm>
            <a:off x="66375" y="165525"/>
            <a:ext cx="702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CJ Careers 10 and 11</a:t>
            </a:r>
            <a:endParaRPr b="0" i="0" sz="2000" u="none" cap="none" strike="noStrike">
              <a:solidFill>
                <a:srgbClr val="000000"/>
              </a:solidFill>
              <a:latin typeface="Arial"/>
              <a:ea typeface="Arial"/>
              <a:cs typeface="Arial"/>
              <a:sym typeface="Arial"/>
            </a:endParaRPr>
          </a:p>
        </p:txBody>
      </p:sp>
      <p:pic>
        <p:nvPicPr>
          <p:cNvPr id="468" name="Google Shape;468;p34"/>
          <p:cNvPicPr preferRelativeResize="0"/>
          <p:nvPr/>
        </p:nvPicPr>
        <p:blipFill rotWithShape="1">
          <a:blip r:embed="rId3">
            <a:alphaModFix/>
          </a:blip>
          <a:srcRect b="0" l="0" r="0" t="0"/>
          <a:stretch/>
        </p:blipFill>
        <p:spPr>
          <a:xfrm>
            <a:off x="66375" y="878725"/>
            <a:ext cx="5404707" cy="678000"/>
          </a:xfrm>
          <a:prstGeom prst="rect">
            <a:avLst/>
          </a:prstGeom>
          <a:noFill/>
          <a:ln>
            <a:noFill/>
          </a:ln>
        </p:spPr>
      </p:pic>
      <p:pic>
        <p:nvPicPr>
          <p:cNvPr id="469" name="Google Shape;469;p34"/>
          <p:cNvPicPr preferRelativeResize="0"/>
          <p:nvPr/>
        </p:nvPicPr>
        <p:blipFill rotWithShape="1">
          <a:blip r:embed="rId4">
            <a:alphaModFix/>
          </a:blip>
          <a:srcRect b="0" l="0" r="0" t="0"/>
          <a:stretch/>
        </p:blipFill>
        <p:spPr>
          <a:xfrm>
            <a:off x="3252025" y="3900104"/>
            <a:ext cx="5666649" cy="745371"/>
          </a:xfrm>
          <a:prstGeom prst="rect">
            <a:avLst/>
          </a:prstGeom>
          <a:noFill/>
          <a:ln>
            <a:noFill/>
          </a:ln>
        </p:spPr>
      </p:pic>
      <p:pic>
        <p:nvPicPr>
          <p:cNvPr id="470" name="Google Shape;470;p34"/>
          <p:cNvPicPr preferRelativeResize="0"/>
          <p:nvPr/>
        </p:nvPicPr>
        <p:blipFill rotWithShape="1">
          <a:blip r:embed="rId5">
            <a:alphaModFix/>
          </a:blip>
          <a:srcRect b="0" l="0" r="0" t="0"/>
          <a:stretch/>
        </p:blipFill>
        <p:spPr>
          <a:xfrm>
            <a:off x="5569335" y="903225"/>
            <a:ext cx="3319437" cy="2908116"/>
          </a:xfrm>
          <a:prstGeom prst="rect">
            <a:avLst/>
          </a:prstGeom>
          <a:noFill/>
          <a:ln>
            <a:noFill/>
          </a:ln>
        </p:spPr>
      </p:pic>
      <p:pic>
        <p:nvPicPr>
          <p:cNvPr id="471" name="Google Shape;471;p34"/>
          <p:cNvPicPr preferRelativeResize="0"/>
          <p:nvPr/>
        </p:nvPicPr>
        <p:blipFill rotWithShape="1">
          <a:blip r:embed="rId6">
            <a:alphaModFix/>
          </a:blip>
          <a:srcRect b="0" l="0" r="0" t="0"/>
          <a:stretch/>
        </p:blipFill>
        <p:spPr>
          <a:xfrm>
            <a:off x="152400" y="1709121"/>
            <a:ext cx="3099635" cy="271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txBox="1"/>
          <p:nvPr/>
        </p:nvSpPr>
        <p:spPr>
          <a:xfrm>
            <a:off x="5384250" y="819350"/>
            <a:ext cx="3672300" cy="362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Generalized linear model comparing worldviews (GBJW) as predictor to attitudes towards police (APLS) as response.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Regression coefficient: 0.54</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P-value: 6.79e-09 (significant)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There appears to be a positive correlation between world view and attitude towards police.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For each 1 unit increase in worldview, there is a 0.54 increase in attitude towards police.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Recall: attitude towards police is measured on a 1-6 scale with 6 being positive attitude</a:t>
            </a:r>
            <a:endParaRPr b="0" i="0" sz="1400" u="none" cap="none" strike="noStrike">
              <a:solidFill>
                <a:schemeClr val="dk1"/>
              </a:solidFill>
              <a:latin typeface="Arial"/>
              <a:ea typeface="Arial"/>
              <a:cs typeface="Arial"/>
              <a:sym typeface="Arial"/>
            </a:endParaRPr>
          </a:p>
        </p:txBody>
      </p:sp>
      <p:pic>
        <p:nvPicPr>
          <p:cNvPr id="83" name="Google Shape;83;p4"/>
          <p:cNvPicPr preferRelativeResize="0"/>
          <p:nvPr/>
        </p:nvPicPr>
        <p:blipFill rotWithShape="1">
          <a:blip r:embed="rId3">
            <a:alphaModFix/>
          </a:blip>
          <a:srcRect b="0" l="0" r="0" t="0"/>
          <a:stretch/>
        </p:blipFill>
        <p:spPr>
          <a:xfrm>
            <a:off x="338775" y="959450"/>
            <a:ext cx="5045474" cy="3571224"/>
          </a:xfrm>
          <a:prstGeom prst="rect">
            <a:avLst/>
          </a:prstGeom>
          <a:noFill/>
          <a:ln>
            <a:noFill/>
          </a:ln>
        </p:spPr>
      </p:pic>
      <p:sp>
        <p:nvSpPr>
          <p:cNvPr id="84" name="Google Shape;84;p4"/>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1</a:t>
            </a:r>
            <a:endParaRPr b="0" i="0" sz="2000" u="none" cap="none" strike="noStrike">
              <a:solidFill>
                <a:srgbClr val="000000"/>
              </a:solidFill>
              <a:latin typeface="Arial"/>
              <a:ea typeface="Arial"/>
              <a:cs typeface="Arial"/>
              <a:sym typeface="Arial"/>
            </a:endParaRPr>
          </a:p>
        </p:txBody>
      </p:sp>
      <p:sp>
        <p:nvSpPr>
          <p:cNvPr id="85" name="Google Shape;85;p4"/>
          <p:cNvSpPr txBox="1"/>
          <p:nvPr/>
        </p:nvSpPr>
        <p:spPr>
          <a:xfrm>
            <a:off x="1602925" y="211725"/>
            <a:ext cx="744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World Views (GBJW) as predictor (X)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5"/>
          <p:cNvPicPr preferRelativeResize="0"/>
          <p:nvPr/>
        </p:nvPicPr>
        <p:blipFill rotWithShape="1">
          <a:blip r:embed="rId3">
            <a:alphaModFix/>
          </a:blip>
          <a:srcRect b="0" l="0" r="11917" t="0"/>
          <a:stretch/>
        </p:blipFill>
        <p:spPr>
          <a:xfrm>
            <a:off x="141475" y="862925"/>
            <a:ext cx="5471626" cy="3694175"/>
          </a:xfrm>
          <a:prstGeom prst="rect">
            <a:avLst/>
          </a:prstGeom>
          <a:noFill/>
          <a:ln>
            <a:noFill/>
          </a:ln>
        </p:spPr>
      </p:pic>
      <p:sp>
        <p:nvSpPr>
          <p:cNvPr id="92" name="Google Shape;92;p5"/>
          <p:cNvSpPr txBox="1"/>
          <p:nvPr/>
        </p:nvSpPr>
        <p:spPr>
          <a:xfrm>
            <a:off x="5654388" y="1007850"/>
            <a:ext cx="3000000" cy="368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Comparing hostile sexism Women (ASI_HostileSexism) to attitude towards police (APLS).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Regression coefficient: 0.22</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P-value: 0.00925 (significant)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There appears to be a positive correlation between hostile sexism towards women and attitude towards police.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93" name="Google Shape;93;p5"/>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2</a:t>
            </a:r>
            <a:endParaRPr b="0" i="0" sz="2000" u="none" cap="none" strike="noStrike">
              <a:solidFill>
                <a:srgbClr val="000000"/>
              </a:solidFill>
              <a:latin typeface="Arial"/>
              <a:ea typeface="Arial"/>
              <a:cs typeface="Arial"/>
              <a:sym typeface="Arial"/>
            </a:endParaRPr>
          </a:p>
        </p:txBody>
      </p:sp>
      <p:sp>
        <p:nvSpPr>
          <p:cNvPr id="94" name="Google Shape;94;p5"/>
          <p:cNvSpPr txBox="1"/>
          <p:nvPr/>
        </p:nvSpPr>
        <p:spPr>
          <a:xfrm>
            <a:off x="1602925" y="211725"/>
            <a:ext cx="744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Hostile Sexism Towards Women (ASI_HostileSexism) as predictor (X)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3</a:t>
            </a:r>
            <a:endParaRPr b="0" i="0" sz="2000" u="none" cap="none" strike="noStrike">
              <a:solidFill>
                <a:srgbClr val="000000"/>
              </a:solidFill>
              <a:latin typeface="Arial"/>
              <a:ea typeface="Arial"/>
              <a:cs typeface="Arial"/>
              <a:sym typeface="Arial"/>
            </a:endParaRPr>
          </a:p>
        </p:txBody>
      </p:sp>
      <p:sp>
        <p:nvSpPr>
          <p:cNvPr id="101" name="Google Shape;101;p6"/>
          <p:cNvSpPr txBox="1"/>
          <p:nvPr/>
        </p:nvSpPr>
        <p:spPr>
          <a:xfrm>
            <a:off x="1602925" y="211725"/>
            <a:ext cx="744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Hostile Sexism Towards Women (ASI_HostileSexism) and World Views (GBJW) as predictors (X)</a:t>
            </a:r>
            <a:endParaRPr b="0" i="0" sz="1400" u="none" cap="none" strike="noStrike">
              <a:solidFill>
                <a:srgbClr val="000000"/>
              </a:solidFill>
              <a:latin typeface="Arial"/>
              <a:ea typeface="Arial"/>
              <a:cs typeface="Arial"/>
              <a:sym typeface="Arial"/>
            </a:endParaRPr>
          </a:p>
        </p:txBody>
      </p:sp>
      <p:pic>
        <p:nvPicPr>
          <p:cNvPr id="102" name="Google Shape;102;p6"/>
          <p:cNvPicPr preferRelativeResize="0"/>
          <p:nvPr/>
        </p:nvPicPr>
        <p:blipFill rotWithShape="1">
          <a:blip r:embed="rId3">
            <a:alphaModFix/>
          </a:blip>
          <a:srcRect b="0" l="0" r="0" t="0"/>
          <a:stretch/>
        </p:blipFill>
        <p:spPr>
          <a:xfrm>
            <a:off x="152400" y="979725"/>
            <a:ext cx="5017575" cy="3631875"/>
          </a:xfrm>
          <a:prstGeom prst="rect">
            <a:avLst/>
          </a:prstGeom>
          <a:noFill/>
          <a:ln>
            <a:noFill/>
          </a:ln>
        </p:spPr>
      </p:pic>
      <p:sp>
        <p:nvSpPr>
          <p:cNvPr id="103" name="Google Shape;103;p6"/>
          <p:cNvSpPr txBox="1"/>
          <p:nvPr/>
        </p:nvSpPr>
        <p:spPr>
          <a:xfrm>
            <a:off x="5415775" y="866226"/>
            <a:ext cx="3636600" cy="417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Comparing hostile sexism Women (ASI 1-6) and worldviews (GBJW) simultaneously to attitude towards police (APLS).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Regression coefficient (worldview) : 0.52</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P-value(worldview) : 1.62e-07 (significant)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Regression coefficient (hostile sexism Women) : 0.072</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P-value(hostile sexism Women) : 0.359 (NOT significant)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hostile sexism (Women) and world views are taken into account simultaneously, it is found that hostile sexism towards women has no significant effect on attitudes towards police after all.  Meanwhile, world view continues to remain significant.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Model 4</a:t>
            </a:r>
            <a:endParaRPr b="0" i="0" sz="2000" u="none" cap="none" strike="noStrike">
              <a:solidFill>
                <a:srgbClr val="000000"/>
              </a:solidFill>
              <a:latin typeface="Arial"/>
              <a:ea typeface="Arial"/>
              <a:cs typeface="Arial"/>
              <a:sym typeface="Arial"/>
            </a:endParaRPr>
          </a:p>
        </p:txBody>
      </p:sp>
      <p:sp>
        <p:nvSpPr>
          <p:cNvPr id="110" name="Google Shape;110;p7"/>
          <p:cNvSpPr txBox="1"/>
          <p:nvPr/>
        </p:nvSpPr>
        <p:spPr>
          <a:xfrm>
            <a:off x="1602925" y="135525"/>
            <a:ext cx="744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all sections of appendix F as predictors (X)</a:t>
            </a:r>
            <a:endParaRPr b="0" i="0" sz="1400" u="none" cap="none" strike="noStrike">
              <a:solidFill>
                <a:srgbClr val="000000"/>
              </a:solidFill>
              <a:latin typeface="Arial"/>
              <a:ea typeface="Arial"/>
              <a:cs typeface="Arial"/>
              <a:sym typeface="Arial"/>
            </a:endParaRPr>
          </a:p>
        </p:txBody>
      </p:sp>
      <p:sp>
        <p:nvSpPr>
          <p:cNvPr id="111" name="Google Shape;111;p7"/>
          <p:cNvSpPr txBox="1"/>
          <p:nvPr/>
        </p:nvSpPr>
        <p:spPr>
          <a:xfrm>
            <a:off x="4351225" y="827325"/>
            <a:ext cx="47013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Comparing all sections of appendix F ( World Views, Hostile Sexism toward Women, Benevolent Sexism toward Women, Hostile Sexism toward Men, and Benevolent Sexism toward Men simultaneously to attitude towards police (APLS).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Regression coefficient (worldview) : 0.49</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P-value(worldview) : 3.03e-06 (significant)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Regression coefficient (hostile sexism Women) : 0.13</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P-value(hostile sexism Women) : 0.19 (NOT significant)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Regression coefficient (benevolent sexism Women) : -0.12</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P-value(benevolent sexism Women) : 0.3 (NOT significant)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Regression coefficient (hostile sexism Men) : -0.15</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P-value(hostile sexism Men) : 0.098 (NOT significant)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Regression coefficient (benevolent sexism Men) : 0.12</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P-value(benevolent sexism Men) : 0.27 (NOT significant)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12" name="Google Shape;112;p7"/>
          <p:cNvPicPr preferRelativeResize="0"/>
          <p:nvPr/>
        </p:nvPicPr>
        <p:blipFill rotWithShape="1">
          <a:blip r:embed="rId3">
            <a:alphaModFix/>
          </a:blip>
          <a:srcRect b="0" l="0" r="0" t="0"/>
          <a:stretch/>
        </p:blipFill>
        <p:spPr>
          <a:xfrm>
            <a:off x="109975" y="1154100"/>
            <a:ext cx="4054949" cy="3675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8"/>
          <p:cNvSpPr txBox="1"/>
          <p:nvPr/>
        </p:nvSpPr>
        <p:spPr>
          <a:xfrm>
            <a:off x="148075" y="2906425"/>
            <a:ext cx="84792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When all sections of Appendix F ( World Views, Hostile Sexism toward Women, Benevolent Sexism toward Women, Hostile Sexism toward Men, and Benevolent Sexism toward Men) are taken into consideration all together, it is found that the only significant predictor of attitude toward police (Appendix D) is world views. Since Model 1 has the lowest AIC value, we consider this model to be the best fit.  For each 1 unit increase in worldview, there is a 0.49 increase in attitude towards police.</a:t>
            </a:r>
            <a:endParaRPr b="0" i="0" sz="1700" u="none" cap="none" strike="noStrike">
              <a:solidFill>
                <a:srgbClr val="000000"/>
              </a:solidFill>
              <a:latin typeface="Arial"/>
              <a:ea typeface="Arial"/>
              <a:cs typeface="Arial"/>
              <a:sym typeface="Arial"/>
            </a:endParaRPr>
          </a:p>
        </p:txBody>
      </p:sp>
      <p:sp>
        <p:nvSpPr>
          <p:cNvPr id="119" name="Google Shape;119;p8"/>
          <p:cNvSpPr txBox="1"/>
          <p:nvPr/>
        </p:nvSpPr>
        <p:spPr>
          <a:xfrm>
            <a:off x="109975" y="165525"/>
            <a:ext cx="496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Results From Models 1-4</a:t>
            </a:r>
            <a:endParaRPr b="0" i="0" sz="2000" u="none" cap="none" strike="noStrike">
              <a:solidFill>
                <a:srgbClr val="000000"/>
              </a:solidFill>
              <a:latin typeface="Arial"/>
              <a:ea typeface="Arial"/>
              <a:cs typeface="Arial"/>
              <a:sym typeface="Arial"/>
            </a:endParaRPr>
          </a:p>
        </p:txBody>
      </p:sp>
      <p:sp>
        <p:nvSpPr>
          <p:cNvPr id="120" name="Google Shape;120;p8"/>
          <p:cNvSpPr txBox="1"/>
          <p:nvPr/>
        </p:nvSpPr>
        <p:spPr>
          <a:xfrm>
            <a:off x="109975" y="4241000"/>
            <a:ext cx="8707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Since World Views (GBJW) appears to be the only significant correlation with Attitude Towards Police (APLS), we choose Model 1 as the best response for determining </a:t>
            </a:r>
            <a:r>
              <a:rPr b="0" i="0" lang="en" sz="1400" u="none" cap="none" strike="noStrike">
                <a:solidFill>
                  <a:schemeClr val="dk1"/>
                </a:solidFill>
                <a:latin typeface="Arial"/>
                <a:ea typeface="Arial"/>
                <a:cs typeface="Arial"/>
                <a:sym typeface="Arial"/>
              </a:rPr>
              <a:t>which section of Appendix F has the greatest correlation on attitudes towards police APLS.</a:t>
            </a:r>
            <a:endParaRPr b="0" i="0" sz="1400" u="none" cap="none" strike="noStrike">
              <a:solidFill>
                <a:srgbClr val="000000"/>
              </a:solidFill>
              <a:latin typeface="Arial"/>
              <a:ea typeface="Arial"/>
              <a:cs typeface="Arial"/>
              <a:sym typeface="Arial"/>
            </a:endParaRPr>
          </a:p>
        </p:txBody>
      </p:sp>
      <p:graphicFrame>
        <p:nvGraphicFramePr>
          <p:cNvPr id="121" name="Google Shape;121;p8"/>
          <p:cNvGraphicFramePr/>
          <p:nvPr/>
        </p:nvGraphicFramePr>
        <p:xfrm>
          <a:off x="287600" y="796010"/>
          <a:ext cx="3000000" cy="3000000"/>
        </p:xfrm>
        <a:graphic>
          <a:graphicData uri="http://schemas.openxmlformats.org/drawingml/2006/table">
            <a:tbl>
              <a:tblPr>
                <a:noFill/>
                <a:tableStyleId>{DA7CC374-F507-42E0-AB30-57CC7A5043BA}</a:tableStyleId>
              </a:tblPr>
              <a:tblGrid>
                <a:gridCol w="812775"/>
                <a:gridCol w="6249625"/>
                <a:gridCol w="1467775"/>
              </a:tblGrid>
              <a:tr h="3613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Model </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Predictors of Attitudes Towards Police (APLS)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AIC Value</a:t>
                      </a:r>
                      <a:endParaRPr b="1" sz="1200" u="none" cap="none" strike="noStrike"/>
                    </a:p>
                  </a:txBody>
                  <a:tcPr marT="91425" marB="91425" marR="91425" marL="91425"/>
                </a:tc>
              </a:tr>
              <a:tr h="361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Model 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World Views (GBJW)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319.21</a:t>
                      </a:r>
                      <a:endParaRPr sz="1200" u="none" cap="none" strike="noStrike"/>
                    </a:p>
                  </a:txBody>
                  <a:tcPr marT="91425" marB="91425" marR="91425" marL="91425"/>
                </a:tc>
              </a:tr>
              <a:tr h="361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Model 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Hostile Sexism Towards Women (ASI_HostileSexism)</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346.57</a:t>
                      </a:r>
                      <a:endParaRPr sz="1200" u="none" cap="none" strike="noStrike"/>
                    </a:p>
                  </a:txBody>
                  <a:tcPr marT="91425" marB="91425" marR="91425" marL="91425"/>
                </a:tc>
              </a:tr>
              <a:tr h="361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Model 3</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Hostile Sexism Towards Women (ASI_HostileSexism) and World Views (GBJW)</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320.34</a:t>
                      </a:r>
                      <a:endParaRPr sz="1200" u="none" cap="none" strike="noStrike"/>
                    </a:p>
                  </a:txBody>
                  <a:tcPr marT="91425" marB="91425" marR="91425" marL="91425"/>
                </a:tc>
              </a:tr>
              <a:tr h="5269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Model 4</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All sections of appendix F (</a:t>
                      </a:r>
                      <a:r>
                        <a:rPr lang="en" sz="1100" u="none" cap="none" strike="noStrike">
                          <a:solidFill>
                            <a:schemeClr val="dk1"/>
                          </a:solidFill>
                        </a:rPr>
                        <a:t>World Views, Hostile Sexism toward Women, Benevolent Sexism toward Women, Hostile Sexism toward Men, and Benevolent Sexism toward Men)</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320.25</a:t>
                      </a:r>
                      <a:endParaRPr sz="12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nvSpPr>
        <p:spPr>
          <a:xfrm>
            <a:off x="0" y="72825"/>
            <a:ext cx="9144000" cy="678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 name="Google Shape;127;p9"/>
          <p:cNvPicPr preferRelativeResize="0"/>
          <p:nvPr/>
        </p:nvPicPr>
        <p:blipFill rotWithShape="1">
          <a:blip r:embed="rId3">
            <a:alphaModFix/>
          </a:blip>
          <a:srcRect b="0" l="0" r="0" t="0"/>
          <a:stretch/>
        </p:blipFill>
        <p:spPr>
          <a:xfrm>
            <a:off x="153525" y="863450"/>
            <a:ext cx="4827024" cy="3416601"/>
          </a:xfrm>
          <a:prstGeom prst="rect">
            <a:avLst/>
          </a:prstGeom>
          <a:noFill/>
          <a:ln>
            <a:noFill/>
          </a:ln>
        </p:spPr>
      </p:pic>
      <p:pic>
        <p:nvPicPr>
          <p:cNvPr id="128" name="Google Shape;128;p9"/>
          <p:cNvPicPr preferRelativeResize="0"/>
          <p:nvPr/>
        </p:nvPicPr>
        <p:blipFill rotWithShape="1">
          <a:blip r:embed="rId4">
            <a:alphaModFix/>
          </a:blip>
          <a:srcRect b="0" l="0" r="0" t="0"/>
          <a:stretch/>
        </p:blipFill>
        <p:spPr>
          <a:xfrm>
            <a:off x="4980550" y="939113"/>
            <a:ext cx="3719251" cy="3265275"/>
          </a:xfrm>
          <a:prstGeom prst="rect">
            <a:avLst/>
          </a:prstGeom>
          <a:noFill/>
          <a:ln>
            <a:noFill/>
          </a:ln>
        </p:spPr>
      </p:pic>
      <p:sp>
        <p:nvSpPr>
          <p:cNvPr id="129" name="Google Shape;129;p9"/>
          <p:cNvSpPr txBox="1"/>
          <p:nvPr/>
        </p:nvSpPr>
        <p:spPr>
          <a:xfrm>
            <a:off x="1602925" y="211725"/>
            <a:ext cx="744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Attitude Towards Police (APLS) as response (Y) and World Views (GBJW) as predictor (X)</a:t>
            </a:r>
            <a:endParaRPr b="0" i="0" sz="1400" u="none" cap="none" strike="noStrike">
              <a:solidFill>
                <a:srgbClr val="000000"/>
              </a:solidFill>
              <a:latin typeface="Arial"/>
              <a:ea typeface="Arial"/>
              <a:cs typeface="Arial"/>
              <a:sym typeface="Arial"/>
            </a:endParaRPr>
          </a:p>
        </p:txBody>
      </p:sp>
      <p:sp>
        <p:nvSpPr>
          <p:cNvPr id="130" name="Google Shape;130;p9"/>
          <p:cNvSpPr txBox="1"/>
          <p:nvPr/>
        </p:nvSpPr>
        <p:spPr>
          <a:xfrm>
            <a:off x="109975" y="165525"/>
            <a:ext cx="1907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Model 1</a:t>
            </a:r>
            <a:endParaRPr b="0" i="0" sz="2000" u="none" cap="none" strike="noStrike">
              <a:solidFill>
                <a:srgbClr val="000000"/>
              </a:solidFill>
              <a:latin typeface="Arial"/>
              <a:ea typeface="Arial"/>
              <a:cs typeface="Arial"/>
              <a:sym typeface="Arial"/>
            </a:endParaRPr>
          </a:p>
        </p:txBody>
      </p:sp>
      <p:sp>
        <p:nvSpPr>
          <p:cNvPr id="131" name="Google Shape;131;p9"/>
          <p:cNvSpPr txBox="1"/>
          <p:nvPr/>
        </p:nvSpPr>
        <p:spPr>
          <a:xfrm>
            <a:off x="3074025" y="4204400"/>
            <a:ext cx="5978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Histogram of survey responses Attitude Towards Police.  On a scale of 1-6, majority of survey respondents chose between 3-5. It appears most respondents have a more positive attitude towards police.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