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 Slab"/>
      <p:regular r:id="rId36"/>
      <p:bold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Nunito"/>
      <p:regular r:id="rId42"/>
      <p:bold r:id="rId43"/>
      <p:italic r:id="rId44"/>
      <p:boldItalic r:id="rId45"/>
    </p:embeddedFont>
    <p:embeddedFont>
      <p:font typeface="Maven Pro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2" Type="http://schemas.openxmlformats.org/officeDocument/2006/relationships/font" Target="fonts/Nunit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44" Type="http://schemas.openxmlformats.org/officeDocument/2006/relationships/font" Target="fonts/Nunito-italic.fntdata"/><Relationship Id="rId21" Type="http://schemas.openxmlformats.org/officeDocument/2006/relationships/slide" Target="slides/slide16.xml"/><Relationship Id="rId43" Type="http://schemas.openxmlformats.org/officeDocument/2006/relationships/font" Target="fonts/Nunito-bold.fntdata"/><Relationship Id="rId24" Type="http://schemas.openxmlformats.org/officeDocument/2006/relationships/slide" Target="slides/slide19.xml"/><Relationship Id="rId46" Type="http://schemas.openxmlformats.org/officeDocument/2006/relationships/font" Target="fonts/MavenPro-regular.fntdata"/><Relationship Id="rId23" Type="http://schemas.openxmlformats.org/officeDocument/2006/relationships/slide" Target="slides/slide18.xml"/><Relationship Id="rId45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avenPr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Slab-bold.fntdata"/><Relationship Id="rId14" Type="http://schemas.openxmlformats.org/officeDocument/2006/relationships/slide" Target="slides/slide9.xml"/><Relationship Id="rId36" Type="http://schemas.openxmlformats.org/officeDocument/2006/relationships/font" Target="fonts/RobotoSlab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01bea93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01bea93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01bea937e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201bea937e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01bea937e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201bea937e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201bea937e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201bea937e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201bea937e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201bea937e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201bea937e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201bea937e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201bea937e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201bea937e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201bea937e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201bea937e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01bea937e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201bea937e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201bea937e_1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201bea937e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bf1ac7723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bf1ac7723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201bea937e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201bea937e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201bea937e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201bea937e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f1250aa40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f1250aa40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f1250aa40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f1250aa40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f1250aa40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f1250aa40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f1250aa40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f1250aa40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f1250aa40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f1250aa40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201bea937e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201bea937e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201bea937e_1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201bea937e_1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201bea937e_1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201bea937e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1bf198fc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1bf198fc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201bea937e_1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201bea937e_1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bf198fc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bf198fc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01bea937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01bea937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bf198fc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bf198fc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1bf198fce2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1bf198fce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201bea937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201bea937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01bea937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201bea937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20124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9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Relationship Id="rId8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38.png"/><Relationship Id="rId7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42.png"/><Relationship Id="rId5" Type="http://schemas.openxmlformats.org/officeDocument/2006/relationships/image" Target="../media/image25.png"/><Relationship Id="rId6" Type="http://schemas.openxmlformats.org/officeDocument/2006/relationships/image" Target="../media/image33.png"/><Relationship Id="rId7" Type="http://schemas.openxmlformats.org/officeDocument/2006/relationships/image" Target="../media/image31.png"/><Relationship Id="rId8" Type="http://schemas.openxmlformats.org/officeDocument/2006/relationships/image" Target="../media/image3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5.png"/><Relationship Id="rId6" Type="http://schemas.openxmlformats.org/officeDocument/2006/relationships/image" Target="../media/image40.png"/><Relationship Id="rId7" Type="http://schemas.openxmlformats.org/officeDocument/2006/relationships/image" Target="../media/image39.png"/><Relationship Id="rId8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1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1554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40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</a:t>
            </a:r>
            <a:r>
              <a:rPr b="0" lang="es" sz="4000">
                <a:latin typeface="Roboto Slab"/>
                <a:ea typeface="Roboto Slab"/>
                <a:cs typeface="Roboto Slab"/>
                <a:sym typeface="Roboto Slab"/>
              </a:rPr>
              <a:t> y </a:t>
            </a:r>
            <a:r>
              <a:rPr b="0" lang="es" sz="40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</a:t>
            </a:r>
            <a:endParaRPr b="0">
              <a:solidFill>
                <a:srgbClr val="4A86E8"/>
              </a:solidFill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3321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Roboto"/>
                <a:ea typeface="Roboto"/>
                <a:cs typeface="Roboto"/>
                <a:sym typeface="Roboto"/>
              </a:rPr>
              <a:t>Comparación de lenguajes: Historia, 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características</a:t>
            </a:r>
            <a:r>
              <a:rPr lang="es" sz="1500">
                <a:latin typeface="Roboto"/>
                <a:ea typeface="Roboto"/>
                <a:cs typeface="Roboto"/>
                <a:sym typeface="Roboto"/>
              </a:rPr>
              <a:t>, BNF y benchmark en algoritmos.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 txBox="1"/>
          <p:nvPr/>
        </p:nvSpPr>
        <p:spPr>
          <a:xfrm>
            <a:off x="2577825" y="304025"/>
            <a:ext cx="44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Características</a:t>
            </a: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de</a:t>
            </a: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" sz="27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</a:t>
            </a:r>
            <a:endParaRPr sz="27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83" name="Google Shape;383;p22"/>
          <p:cNvPicPr preferRelativeResize="0"/>
          <p:nvPr/>
        </p:nvPicPr>
        <p:blipFill rotWithShape="1">
          <a:blip r:embed="rId3">
            <a:alphaModFix/>
          </a:blip>
          <a:srcRect b="0" l="0" r="74854" t="0"/>
          <a:stretch/>
        </p:blipFill>
        <p:spPr>
          <a:xfrm>
            <a:off x="237200" y="283800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2"/>
          <p:cNvPicPr preferRelativeResize="0"/>
          <p:nvPr/>
        </p:nvPicPr>
        <p:blipFill rotWithShape="1">
          <a:blip r:embed="rId4">
            <a:alphaModFix/>
          </a:blip>
          <a:srcRect b="0" l="27017" r="0" t="0"/>
          <a:stretch/>
        </p:blipFill>
        <p:spPr>
          <a:xfrm>
            <a:off x="703761" y="304029"/>
            <a:ext cx="1243940" cy="45646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2"/>
          <p:cNvSpPr txBox="1"/>
          <p:nvPr/>
        </p:nvSpPr>
        <p:spPr>
          <a:xfrm>
            <a:off x="6035425" y="2717850"/>
            <a:ext cx="207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Orientado a objetos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86" name="Google Shape;38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937" y="1406823"/>
            <a:ext cx="1215575" cy="11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2"/>
          <p:cNvPicPr preferRelativeResize="0"/>
          <p:nvPr/>
        </p:nvPicPr>
        <p:blipFill rotWithShape="1">
          <a:blip r:embed="rId6">
            <a:alphaModFix/>
          </a:blip>
          <a:srcRect b="0" l="10666" r="0" t="0"/>
          <a:stretch/>
        </p:blipFill>
        <p:spPr>
          <a:xfrm>
            <a:off x="5476875" y="3462450"/>
            <a:ext cx="863775" cy="8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 txBox="1"/>
          <p:nvPr/>
        </p:nvSpPr>
        <p:spPr>
          <a:xfrm>
            <a:off x="5323463" y="4470125"/>
            <a:ext cx="117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Funcional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3703900" y="2717850"/>
            <a:ext cx="124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Null safety</a:t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90" name="Google Shape;390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39125" y="1158500"/>
            <a:ext cx="1884334" cy="1413251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2"/>
          <p:cNvSpPr txBox="1"/>
          <p:nvPr/>
        </p:nvSpPr>
        <p:spPr>
          <a:xfrm>
            <a:off x="2047225" y="4477925"/>
            <a:ext cx="175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Interoperabilidad</a:t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92" name="Google Shape;39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18275" y="3265837"/>
            <a:ext cx="1215575" cy="12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78275" y="1406812"/>
            <a:ext cx="1215574" cy="112386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2"/>
          <p:cNvSpPr txBox="1"/>
          <p:nvPr/>
        </p:nvSpPr>
        <p:spPr>
          <a:xfrm>
            <a:off x="646474" y="2717850"/>
            <a:ext cx="221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Tipado </a:t>
            </a:r>
            <a:r>
              <a:rPr lang="es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estático</a:t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>
            <p:ph type="title"/>
          </p:nvPr>
        </p:nvSpPr>
        <p:spPr>
          <a:xfrm>
            <a:off x="3799050" y="1062200"/>
            <a:ext cx="154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 </a:t>
            </a:r>
            <a:r>
              <a:rPr lang="es" sz="8000"/>
              <a:t>04</a:t>
            </a:r>
            <a:endParaRPr sz="8000"/>
          </a:p>
        </p:txBody>
      </p:sp>
      <p:sp>
        <p:nvSpPr>
          <p:cNvPr id="400" name="Google Shape;400;p23"/>
          <p:cNvSpPr txBox="1"/>
          <p:nvPr/>
        </p:nvSpPr>
        <p:spPr>
          <a:xfrm>
            <a:off x="3721350" y="2657225"/>
            <a:ext cx="44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BNFs</a:t>
            </a:r>
            <a:endParaRPr sz="3600">
              <a:solidFill>
                <a:srgbClr val="E691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01" name="Google Shape;4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975" y="74700"/>
            <a:ext cx="1512876" cy="1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3"/>
          <p:cNvPicPr preferRelativeResize="0"/>
          <p:nvPr/>
        </p:nvPicPr>
        <p:blipFill rotWithShape="1">
          <a:blip r:embed="rId4">
            <a:alphaModFix/>
          </a:blip>
          <a:srcRect b="0" l="0" r="74854" t="0"/>
          <a:stretch/>
        </p:blipFill>
        <p:spPr>
          <a:xfrm>
            <a:off x="353025" y="4350900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3"/>
          <p:cNvPicPr preferRelativeResize="0"/>
          <p:nvPr/>
        </p:nvPicPr>
        <p:blipFill rotWithShape="1">
          <a:blip r:embed="rId5">
            <a:alphaModFix/>
          </a:blip>
          <a:srcRect b="0" l="27017" r="0" t="0"/>
          <a:stretch/>
        </p:blipFill>
        <p:spPr>
          <a:xfrm>
            <a:off x="819586" y="4371129"/>
            <a:ext cx="1243940" cy="45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4"/>
          <p:cNvSpPr txBox="1"/>
          <p:nvPr/>
        </p:nvSpPr>
        <p:spPr>
          <a:xfrm>
            <a:off x="3054700" y="367350"/>
            <a:ext cx="344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BNF</a:t>
            </a: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de </a:t>
            </a:r>
            <a:r>
              <a:rPr lang="es" sz="27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0" name="Google Shape;410;p24"/>
          <p:cNvSpPr txBox="1"/>
          <p:nvPr/>
        </p:nvSpPr>
        <p:spPr>
          <a:xfrm>
            <a:off x="840375" y="2763500"/>
            <a:ext cx="70395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-"/>
            </a:pPr>
            <a:r>
              <a:rPr lang="es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Declaración de variables.</a:t>
            </a:r>
            <a:br>
              <a:rPr lang="es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variable_declaration  =  &lt; modifier &gt; type variable_declarator  &lt;  "," variable_declarator  &gt;  ";"  .</a:t>
            </a:r>
            <a:b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variable_declarator  =  identifier  &lt;  "["  "]"  &gt;  [  "=" variable_initializer ]  .</a:t>
            </a:r>
            <a:b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data_type ::= "int" | "double" | "String" | "char" | "boolean" …</a:t>
            </a:r>
            <a:b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b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	int edad = 20;</a:t>
            </a:r>
            <a:b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	String nombre = “mercedes”;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1" name="Google Shape;411;p24"/>
          <p:cNvSpPr txBox="1"/>
          <p:nvPr/>
        </p:nvSpPr>
        <p:spPr>
          <a:xfrm>
            <a:off x="887700" y="1585075"/>
            <a:ext cx="73686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Char char="-"/>
            </a:pPr>
            <a:r>
              <a:rPr lang="es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Declaración de clases.</a:t>
            </a:r>
            <a:br>
              <a:rPr lang="es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class_declaration  =  &lt; modifier &gt;  "class" identifier [  "extends" class_name ]  [  "implements" interface_name  &lt;  "," interface_name &gt;  ]  "{"  &lt; field_declaration &gt;  "}"  .</a:t>
            </a:r>
            <a:b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modifier ::= "public" | "protected" | "private" | "static" | "abstract" | "final" …</a:t>
            </a:r>
            <a:b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field_declaration ::= data_type variable_name [ "=" initial_value ] ";"</a:t>
            </a:r>
            <a:b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	</a:t>
            </a:r>
            <a:b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lang="es" sz="1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	public class persona {   String nombre;  }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5"/>
          <p:cNvSpPr txBox="1"/>
          <p:nvPr/>
        </p:nvSpPr>
        <p:spPr>
          <a:xfrm>
            <a:off x="3054700" y="367350"/>
            <a:ext cx="344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BNF</a:t>
            </a: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de </a:t>
            </a:r>
            <a:r>
              <a:rPr lang="es" sz="27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8" name="Google Shape;418;p25"/>
          <p:cNvSpPr txBox="1"/>
          <p:nvPr/>
        </p:nvSpPr>
        <p:spPr>
          <a:xfrm>
            <a:off x="152425" y="1499575"/>
            <a:ext cx="73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9" name="Google Shape;419;p25"/>
          <p:cNvSpPr txBox="1"/>
          <p:nvPr/>
        </p:nvSpPr>
        <p:spPr>
          <a:xfrm>
            <a:off x="992575" y="1674875"/>
            <a:ext cx="6349800" cy="16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Keywords reservadas en java.</a:t>
            </a:r>
            <a:b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&lt;keyword&gt; ::= abstract | boolean | break | byte | case | catch | char | class | const | continue | default | do | double | else | extends | final | finally | float | for | goto | if | implements | import | instanceof | int | interface | long | native | new | package | private | protected | public | return | short | static | super | switch | synchronized | this | throw | throws | transient | try | void | volatile | while.</a:t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5"/>
          <p:cNvSpPr txBox="1"/>
          <p:nvPr/>
        </p:nvSpPr>
        <p:spPr>
          <a:xfrm>
            <a:off x="992575" y="2933925"/>
            <a:ext cx="3631500" cy="1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Comentarios</a:t>
            </a:r>
            <a:br>
              <a:rPr lang="es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doc_comment  =  "/**"  "... text ..."  "*/"  .</a:t>
            </a:r>
            <a:b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EndOfLineComment :    / / CharactersInLine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/>
          <p:nvPr/>
        </p:nvSpPr>
        <p:spPr>
          <a:xfrm>
            <a:off x="3054700" y="367350"/>
            <a:ext cx="344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BNF </a:t>
            </a: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 </a:t>
            </a:r>
            <a:r>
              <a:rPr lang="es" sz="27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</a:t>
            </a:r>
            <a:endParaRPr sz="27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26" name="Google Shape;426;p26"/>
          <p:cNvPicPr preferRelativeResize="0"/>
          <p:nvPr/>
        </p:nvPicPr>
        <p:blipFill rotWithShape="1">
          <a:blip r:embed="rId3">
            <a:alphaModFix/>
          </a:blip>
          <a:srcRect b="0" l="0" r="74854" t="0"/>
          <a:stretch/>
        </p:blipFill>
        <p:spPr>
          <a:xfrm>
            <a:off x="237200" y="283800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6"/>
          <p:cNvPicPr preferRelativeResize="0"/>
          <p:nvPr/>
        </p:nvPicPr>
        <p:blipFill rotWithShape="1">
          <a:blip r:embed="rId4">
            <a:alphaModFix/>
          </a:blip>
          <a:srcRect b="0" l="27017" r="0" t="0"/>
          <a:stretch/>
        </p:blipFill>
        <p:spPr>
          <a:xfrm>
            <a:off x="703761" y="304029"/>
            <a:ext cx="1243940" cy="456466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6"/>
          <p:cNvSpPr txBox="1"/>
          <p:nvPr/>
        </p:nvSpPr>
        <p:spPr>
          <a:xfrm>
            <a:off x="775800" y="1458749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Declaración de Clases y Funciones.</a:t>
            </a:r>
            <a:b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class_declaration ::= "class" class_name "{" declaraciones "}"</a:t>
            </a:r>
            <a:b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class_declaration ::= "fun" function_name "(" functionTypeParameters")" ":" return_type "{" expression* "}"</a:t>
            </a:r>
            <a:b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 persona(val nombre: String, var edad: Int){</a:t>
            </a:r>
            <a:b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fun muestra(){</a:t>
            </a:r>
            <a:b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println("Hola, soy $nombre y tengo $edad años.")</a:t>
            </a:r>
            <a:b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	          }</a:t>
            </a:r>
            <a:b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Declaración de variables.</a:t>
            </a:r>
            <a:b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variable_declaration ::= variable_modifiers data_type variable_name [ "=" initial_value ]</a:t>
            </a:r>
            <a:b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val nombre: String = "Mercedes"</a:t>
            </a:r>
            <a:b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 edad: Int = 20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"/>
          <p:cNvSpPr txBox="1"/>
          <p:nvPr/>
        </p:nvSpPr>
        <p:spPr>
          <a:xfrm>
            <a:off x="3054700" y="367350"/>
            <a:ext cx="344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BNF de </a:t>
            </a:r>
            <a:r>
              <a:rPr lang="es" sz="27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</a:t>
            </a:r>
            <a:endParaRPr sz="27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34" name="Google Shape;434;p27"/>
          <p:cNvPicPr preferRelativeResize="0"/>
          <p:nvPr/>
        </p:nvPicPr>
        <p:blipFill rotWithShape="1">
          <a:blip r:embed="rId3">
            <a:alphaModFix/>
          </a:blip>
          <a:srcRect b="0" l="0" r="74854" t="0"/>
          <a:stretch/>
        </p:blipFill>
        <p:spPr>
          <a:xfrm>
            <a:off x="237200" y="283800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7"/>
          <p:cNvPicPr preferRelativeResize="0"/>
          <p:nvPr/>
        </p:nvPicPr>
        <p:blipFill rotWithShape="1">
          <a:blip r:embed="rId4">
            <a:alphaModFix/>
          </a:blip>
          <a:srcRect b="0" l="27017" r="0" t="0"/>
          <a:stretch/>
        </p:blipFill>
        <p:spPr>
          <a:xfrm>
            <a:off x="703761" y="304029"/>
            <a:ext cx="1243940" cy="45646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7"/>
          <p:cNvSpPr txBox="1"/>
          <p:nvPr/>
        </p:nvSpPr>
        <p:spPr>
          <a:xfrm>
            <a:off x="660875" y="147427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-"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eywords reservadas de kotlin.</a:t>
            </a:r>
            <a:b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&lt;keyword&gt; ::= as | as? | break | class | continue | do | else | false | for | fun | if | in | !in | interface | is | !is | null | object | package | return | super | this | throw | true | try | typealias | val | var | when | while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-"/>
            </a:pPr>
            <a:r>
              <a:rPr lang="e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Comentarios.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Iguales que a Java</a:t>
            </a: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b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Usamos // para comentar una línea.</a:t>
            </a:r>
            <a:b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Y usamos /* */ para comentar un </a:t>
            </a: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párrafo</a:t>
            </a:r>
            <a:r>
              <a:rPr lang="es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/>
          <p:cNvSpPr txBox="1"/>
          <p:nvPr>
            <p:ph type="title"/>
          </p:nvPr>
        </p:nvSpPr>
        <p:spPr>
          <a:xfrm>
            <a:off x="3799050" y="1062200"/>
            <a:ext cx="154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 </a:t>
            </a:r>
            <a:r>
              <a:rPr lang="es" sz="8000"/>
              <a:t>05</a:t>
            </a:r>
            <a:endParaRPr sz="8000"/>
          </a:p>
        </p:txBody>
      </p:sp>
      <p:sp>
        <p:nvSpPr>
          <p:cNvPr id="442" name="Google Shape;442;p28"/>
          <p:cNvSpPr txBox="1"/>
          <p:nvPr/>
        </p:nvSpPr>
        <p:spPr>
          <a:xfrm>
            <a:off x="1631625" y="2657225"/>
            <a:ext cx="679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Benchmark en algoritmos</a:t>
            </a:r>
            <a:endParaRPr sz="3600">
              <a:solidFill>
                <a:srgbClr val="E691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43" name="Google Shape;4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975" y="74700"/>
            <a:ext cx="1512876" cy="1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8"/>
          <p:cNvPicPr preferRelativeResize="0"/>
          <p:nvPr/>
        </p:nvPicPr>
        <p:blipFill rotWithShape="1">
          <a:blip r:embed="rId4">
            <a:alphaModFix/>
          </a:blip>
          <a:srcRect b="0" l="0" r="74854" t="0"/>
          <a:stretch/>
        </p:blipFill>
        <p:spPr>
          <a:xfrm>
            <a:off x="353025" y="4350900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8"/>
          <p:cNvPicPr preferRelativeResize="0"/>
          <p:nvPr/>
        </p:nvPicPr>
        <p:blipFill rotWithShape="1">
          <a:blip r:embed="rId5">
            <a:alphaModFix/>
          </a:blip>
          <a:srcRect b="0" l="27017" r="0" t="0"/>
          <a:stretch/>
        </p:blipFill>
        <p:spPr>
          <a:xfrm>
            <a:off x="819586" y="4371129"/>
            <a:ext cx="1243940" cy="45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9"/>
          <p:cNvSpPr txBox="1"/>
          <p:nvPr/>
        </p:nvSpPr>
        <p:spPr>
          <a:xfrm>
            <a:off x="2463150" y="444250"/>
            <a:ext cx="421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Bubble Sort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52" name="Google Shape;452;p29"/>
          <p:cNvPicPr preferRelativeResize="0"/>
          <p:nvPr/>
        </p:nvPicPr>
        <p:blipFill rotWithShape="1">
          <a:blip r:embed="rId4">
            <a:alphaModFix/>
          </a:blip>
          <a:srcRect b="0" l="0" r="74854" t="0"/>
          <a:stretch/>
        </p:blipFill>
        <p:spPr>
          <a:xfrm>
            <a:off x="7268725" y="4404063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9"/>
          <p:cNvPicPr preferRelativeResize="0"/>
          <p:nvPr/>
        </p:nvPicPr>
        <p:blipFill rotWithShape="1">
          <a:blip r:embed="rId5">
            <a:alphaModFix/>
          </a:blip>
          <a:srcRect b="0" l="27017" r="0" t="0"/>
          <a:stretch/>
        </p:blipFill>
        <p:spPr>
          <a:xfrm>
            <a:off x="7735286" y="4424292"/>
            <a:ext cx="1243940" cy="456466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9"/>
          <p:cNvSpPr txBox="1"/>
          <p:nvPr/>
        </p:nvSpPr>
        <p:spPr>
          <a:xfrm>
            <a:off x="1868250" y="1044550"/>
            <a:ext cx="5407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Bubble Sort funciona comparando repetidamente pares adyacentes de elementos y permutándolos si están en el orden incorrecto. 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Este proceso se repite hasta que la lista esté ordenada.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55" name="Google Shape;45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2163" y="1926200"/>
            <a:ext cx="5059675" cy="22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0"/>
          <p:cNvSpPr txBox="1"/>
          <p:nvPr/>
        </p:nvSpPr>
        <p:spPr>
          <a:xfrm>
            <a:off x="2042175" y="444250"/>
            <a:ext cx="460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Bubble Sort en </a:t>
            </a:r>
            <a:r>
              <a:rPr lang="es" sz="27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62" name="Google Shape;4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350" y="1596325"/>
            <a:ext cx="4930125" cy="29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0"/>
          <p:cNvSpPr txBox="1"/>
          <p:nvPr/>
        </p:nvSpPr>
        <p:spPr>
          <a:xfrm>
            <a:off x="196425" y="1673863"/>
            <a:ext cx="4475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AutoNum type="arabicParenR"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 realiza la </a:t>
            </a:r>
            <a:r>
              <a:rPr lang="es" u="sng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primera iteración</a:t>
            </a: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 iteran todos los elementos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del array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AutoNum type="arabicParenR"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 realiza la </a:t>
            </a:r>
            <a:r>
              <a:rPr lang="es" u="sng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segunda iteración.</a:t>
            </a:r>
            <a:endParaRPr u="sng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 verifica si el siguiente 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elemento es mayor al actual, 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intercambiando posiciones si esto es verdadero.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AutoNum type="arabicParenR"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La función ordena el array 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ascendentemente.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1"/>
          <p:cNvSpPr txBox="1"/>
          <p:nvPr/>
        </p:nvSpPr>
        <p:spPr>
          <a:xfrm>
            <a:off x="2042175" y="444250"/>
            <a:ext cx="460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Bubble Sort en </a:t>
            </a:r>
            <a:r>
              <a:rPr lang="es" sz="27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70" name="Google Shape;47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913" y="2703875"/>
            <a:ext cx="5972175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1"/>
          <p:cNvSpPr txBox="1"/>
          <p:nvPr/>
        </p:nvSpPr>
        <p:spPr>
          <a:xfrm>
            <a:off x="1778588" y="1390775"/>
            <a:ext cx="5011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 tomó un array de 10000 elementos y se ordenó utilizando Bubble Sort de manera ascendente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s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Su tiempo de ejecución fue de 41 Milisegundos.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3799050" y="1062200"/>
            <a:ext cx="154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 </a:t>
            </a:r>
            <a:r>
              <a:rPr lang="es" sz="8000"/>
              <a:t>01</a:t>
            </a:r>
            <a:endParaRPr sz="8000"/>
          </a:p>
        </p:txBody>
      </p:sp>
      <p:sp>
        <p:nvSpPr>
          <p:cNvPr id="284" name="Google Shape;284;p14"/>
          <p:cNvSpPr txBox="1"/>
          <p:nvPr/>
        </p:nvSpPr>
        <p:spPr>
          <a:xfrm>
            <a:off x="2551825" y="2610650"/>
            <a:ext cx="44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Historia </a:t>
            </a:r>
            <a:endParaRPr sz="3600">
              <a:solidFill>
                <a:srgbClr val="E691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975" y="74700"/>
            <a:ext cx="1512876" cy="1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 rotWithShape="1">
          <a:blip r:embed="rId4">
            <a:alphaModFix/>
          </a:blip>
          <a:srcRect b="0" l="0" r="74854" t="0"/>
          <a:stretch/>
        </p:blipFill>
        <p:spPr>
          <a:xfrm>
            <a:off x="353025" y="4350900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 rotWithShape="1">
          <a:blip r:embed="rId5">
            <a:alphaModFix/>
          </a:blip>
          <a:srcRect b="0" l="27017" r="0" t="0"/>
          <a:stretch/>
        </p:blipFill>
        <p:spPr>
          <a:xfrm>
            <a:off x="819586" y="4371129"/>
            <a:ext cx="1243940" cy="45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"/>
          <p:cNvSpPr txBox="1"/>
          <p:nvPr/>
        </p:nvSpPr>
        <p:spPr>
          <a:xfrm>
            <a:off x="2042175" y="444250"/>
            <a:ext cx="515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Bubble Sort en </a:t>
            </a:r>
            <a:r>
              <a:rPr lang="es" sz="27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</a:t>
            </a:r>
            <a:endParaRPr sz="27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77" name="Google Shape;477;p32"/>
          <p:cNvPicPr preferRelativeResize="0"/>
          <p:nvPr/>
        </p:nvPicPr>
        <p:blipFill rotWithShape="1">
          <a:blip r:embed="rId3">
            <a:alphaModFix/>
          </a:blip>
          <a:srcRect b="0" l="0" r="74854" t="0"/>
          <a:stretch/>
        </p:blipFill>
        <p:spPr>
          <a:xfrm>
            <a:off x="485850" y="495938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2"/>
          <p:cNvPicPr preferRelativeResize="0"/>
          <p:nvPr/>
        </p:nvPicPr>
        <p:blipFill rotWithShape="1">
          <a:blip r:embed="rId4">
            <a:alphaModFix/>
          </a:blip>
          <a:srcRect b="0" l="27017" r="0" t="0"/>
          <a:stretch/>
        </p:blipFill>
        <p:spPr>
          <a:xfrm>
            <a:off x="952411" y="516167"/>
            <a:ext cx="1243940" cy="45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8613" y="1220250"/>
            <a:ext cx="4619625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3"/>
          <p:cNvSpPr txBox="1"/>
          <p:nvPr/>
        </p:nvSpPr>
        <p:spPr>
          <a:xfrm>
            <a:off x="2042175" y="444250"/>
            <a:ext cx="515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Bubble Sort en </a:t>
            </a:r>
            <a:r>
              <a:rPr lang="es" sz="27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</a:t>
            </a:r>
            <a:endParaRPr sz="27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85" name="Google Shape;4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75" y="2851450"/>
            <a:ext cx="58293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3"/>
          <p:cNvSpPr txBox="1"/>
          <p:nvPr/>
        </p:nvSpPr>
        <p:spPr>
          <a:xfrm>
            <a:off x="1761150" y="1620850"/>
            <a:ext cx="5011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 </a:t>
            </a: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tomó</a:t>
            </a: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un array de 10000 elementos y se </a:t>
            </a: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ordenó</a:t>
            </a: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utilizando Bubble Sort de manera ascendente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s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Su tiempo de ejecución fue de 42 Milisegundos.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87" name="Google Shape;487;p33"/>
          <p:cNvPicPr preferRelativeResize="0"/>
          <p:nvPr/>
        </p:nvPicPr>
        <p:blipFill rotWithShape="1">
          <a:blip r:embed="rId4">
            <a:alphaModFix/>
          </a:blip>
          <a:srcRect b="0" l="0" r="74854" t="0"/>
          <a:stretch/>
        </p:blipFill>
        <p:spPr>
          <a:xfrm>
            <a:off x="485850" y="495938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3"/>
          <p:cNvPicPr preferRelativeResize="0"/>
          <p:nvPr/>
        </p:nvPicPr>
        <p:blipFill rotWithShape="1">
          <a:blip r:embed="rId5">
            <a:alphaModFix/>
          </a:blip>
          <a:srcRect b="0" l="27017" r="0" t="0"/>
          <a:stretch/>
        </p:blipFill>
        <p:spPr>
          <a:xfrm>
            <a:off x="952411" y="516167"/>
            <a:ext cx="1243940" cy="45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4"/>
          <p:cNvSpPr txBox="1"/>
          <p:nvPr/>
        </p:nvSpPr>
        <p:spPr>
          <a:xfrm>
            <a:off x="2463150" y="444250"/>
            <a:ext cx="421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Quick Sort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95" name="Google Shape;495;p34"/>
          <p:cNvPicPr preferRelativeResize="0"/>
          <p:nvPr/>
        </p:nvPicPr>
        <p:blipFill rotWithShape="1">
          <a:blip r:embed="rId4">
            <a:alphaModFix/>
          </a:blip>
          <a:srcRect b="0" l="0" r="74854" t="0"/>
          <a:stretch/>
        </p:blipFill>
        <p:spPr>
          <a:xfrm>
            <a:off x="7268725" y="4404063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4"/>
          <p:cNvPicPr preferRelativeResize="0"/>
          <p:nvPr/>
        </p:nvPicPr>
        <p:blipFill rotWithShape="1">
          <a:blip r:embed="rId5">
            <a:alphaModFix/>
          </a:blip>
          <a:srcRect b="0" l="27017" r="0" t="0"/>
          <a:stretch/>
        </p:blipFill>
        <p:spPr>
          <a:xfrm>
            <a:off x="7735286" y="4424292"/>
            <a:ext cx="1243940" cy="456466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4"/>
          <p:cNvSpPr txBox="1"/>
          <p:nvPr/>
        </p:nvSpPr>
        <p:spPr>
          <a:xfrm>
            <a:off x="1868250" y="1044550"/>
            <a:ext cx="5407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Es un algoritmo de ordenamiento basado en la idea de “Dividir y Conquistar”. Se elige un elemento llamado “Pivote” y se particiona la lista alrededor de este pivote, 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colocándolo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en su posición correcta en la lista ordenada. 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498" name="Google Shape;49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55813" y="2029750"/>
            <a:ext cx="3832376" cy="2561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5"/>
          <p:cNvSpPr txBox="1"/>
          <p:nvPr/>
        </p:nvSpPr>
        <p:spPr>
          <a:xfrm>
            <a:off x="2042175" y="444250"/>
            <a:ext cx="460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Quick Sort en </a:t>
            </a:r>
            <a:r>
              <a:rPr lang="es" sz="27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05" name="Google Shape;505;p35"/>
          <p:cNvSpPr txBox="1"/>
          <p:nvPr/>
        </p:nvSpPr>
        <p:spPr>
          <a:xfrm>
            <a:off x="196425" y="1449750"/>
            <a:ext cx="40119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AutoNum type="arabicParenR"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 elige el </a:t>
            </a:r>
            <a:r>
              <a:rPr b="1"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pivote</a:t>
            </a: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. En este caso, el </a:t>
            </a: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último</a:t>
            </a: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elemento del array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AutoNum type="arabicParenR"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 particiona el array de forma que todos los elementos menores al pivote vayan a la izquierda, y los mayores a su derecha. El pivote se coloca en su posición final en el arreglo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AutoNum type="arabicParenR"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Quick Sort se aplica recursivamente a los </a:t>
            </a: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subarreglos</a:t>
            </a: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de la izquierda y de la derecha del pivote. Estos se particionan y ordenan de la misma forma 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06" name="Google Shape;50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350" y="1133563"/>
            <a:ext cx="4167375" cy="369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6"/>
          <p:cNvSpPr txBox="1"/>
          <p:nvPr/>
        </p:nvSpPr>
        <p:spPr>
          <a:xfrm>
            <a:off x="2042175" y="444250"/>
            <a:ext cx="460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Quick Sort en </a:t>
            </a:r>
            <a:r>
              <a:rPr lang="es" sz="27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13" name="Google Shape;513;p36"/>
          <p:cNvSpPr txBox="1"/>
          <p:nvPr/>
        </p:nvSpPr>
        <p:spPr>
          <a:xfrm>
            <a:off x="1715025" y="1426600"/>
            <a:ext cx="5222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 tomó un array de 10000 elementos y se ordenó utilizando Quick Sort de manera ascendente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s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Su tiempo de ejecución fue de 1 (Un) Milisegundo.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14" name="Google Shape;51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4538" y="2571750"/>
            <a:ext cx="51149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7"/>
          <p:cNvSpPr txBox="1"/>
          <p:nvPr/>
        </p:nvSpPr>
        <p:spPr>
          <a:xfrm>
            <a:off x="2042175" y="444250"/>
            <a:ext cx="515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Quick Sort en </a:t>
            </a:r>
            <a:r>
              <a:rPr lang="es" sz="27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</a:t>
            </a:r>
            <a:endParaRPr sz="27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20" name="Google Shape;520;p37"/>
          <p:cNvPicPr preferRelativeResize="0"/>
          <p:nvPr/>
        </p:nvPicPr>
        <p:blipFill rotWithShape="1">
          <a:blip r:embed="rId3">
            <a:alphaModFix/>
          </a:blip>
          <a:srcRect b="0" l="0" r="74854" t="0"/>
          <a:stretch/>
        </p:blipFill>
        <p:spPr>
          <a:xfrm>
            <a:off x="485850" y="495938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7"/>
          <p:cNvPicPr preferRelativeResize="0"/>
          <p:nvPr/>
        </p:nvPicPr>
        <p:blipFill rotWithShape="1">
          <a:blip r:embed="rId4">
            <a:alphaModFix/>
          </a:blip>
          <a:srcRect b="0" l="27017" r="0" t="0"/>
          <a:stretch/>
        </p:blipFill>
        <p:spPr>
          <a:xfrm>
            <a:off x="952411" y="516167"/>
            <a:ext cx="1243940" cy="45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25" y="1663175"/>
            <a:ext cx="3952750" cy="149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4550" y="1329025"/>
            <a:ext cx="4157575" cy="18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2175" y="3410075"/>
            <a:ext cx="4718720" cy="15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"/>
          <p:cNvSpPr txBox="1"/>
          <p:nvPr/>
        </p:nvSpPr>
        <p:spPr>
          <a:xfrm>
            <a:off x="2042175" y="444250"/>
            <a:ext cx="515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Quick Sort en </a:t>
            </a:r>
            <a:r>
              <a:rPr lang="es" sz="27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</a:t>
            </a:r>
            <a:endParaRPr sz="27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30" name="Google Shape;530;p38"/>
          <p:cNvSpPr txBox="1"/>
          <p:nvPr/>
        </p:nvSpPr>
        <p:spPr>
          <a:xfrm>
            <a:off x="2112675" y="1496525"/>
            <a:ext cx="5011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Se tomó un array de 10000 elementos y se ordenó utilizando Quick Sort de manera ascendente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 Slab"/>
              <a:buChar char="●"/>
            </a:pPr>
            <a:r>
              <a:rPr lang="es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Su tiempo de ejecución fue de 2 Milisegundos.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31" name="Google Shape;531;p38"/>
          <p:cNvPicPr preferRelativeResize="0"/>
          <p:nvPr/>
        </p:nvPicPr>
        <p:blipFill rotWithShape="1">
          <a:blip r:embed="rId3">
            <a:alphaModFix/>
          </a:blip>
          <a:srcRect b="0" l="0" r="74854" t="0"/>
          <a:stretch/>
        </p:blipFill>
        <p:spPr>
          <a:xfrm>
            <a:off x="485850" y="495938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38"/>
          <p:cNvPicPr preferRelativeResize="0"/>
          <p:nvPr/>
        </p:nvPicPr>
        <p:blipFill rotWithShape="1">
          <a:blip r:embed="rId4">
            <a:alphaModFix/>
          </a:blip>
          <a:srcRect b="0" l="27017" r="0" t="0"/>
          <a:stretch/>
        </p:blipFill>
        <p:spPr>
          <a:xfrm>
            <a:off x="952411" y="516167"/>
            <a:ext cx="1243940" cy="45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363" y="2726475"/>
            <a:ext cx="48101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"/>
          <p:cNvSpPr txBox="1"/>
          <p:nvPr>
            <p:ph type="title"/>
          </p:nvPr>
        </p:nvSpPr>
        <p:spPr>
          <a:xfrm>
            <a:off x="3799050" y="1062200"/>
            <a:ext cx="154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 </a:t>
            </a:r>
            <a:r>
              <a:rPr lang="es" sz="8000"/>
              <a:t>06</a:t>
            </a:r>
            <a:endParaRPr sz="8000"/>
          </a:p>
        </p:txBody>
      </p:sp>
      <p:sp>
        <p:nvSpPr>
          <p:cNvPr id="539" name="Google Shape;539;p39"/>
          <p:cNvSpPr txBox="1"/>
          <p:nvPr/>
        </p:nvSpPr>
        <p:spPr>
          <a:xfrm>
            <a:off x="1631625" y="2657225"/>
            <a:ext cx="679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Conclusiones </a:t>
            </a:r>
            <a:endParaRPr sz="3600">
              <a:solidFill>
                <a:srgbClr val="E691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40" name="Google Shape;5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975" y="74700"/>
            <a:ext cx="1512876" cy="1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9"/>
          <p:cNvPicPr preferRelativeResize="0"/>
          <p:nvPr/>
        </p:nvPicPr>
        <p:blipFill rotWithShape="1">
          <a:blip r:embed="rId4">
            <a:alphaModFix/>
          </a:blip>
          <a:srcRect b="0" l="0" r="74854" t="0"/>
          <a:stretch/>
        </p:blipFill>
        <p:spPr>
          <a:xfrm>
            <a:off x="353025" y="4350900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9"/>
          <p:cNvPicPr preferRelativeResize="0"/>
          <p:nvPr/>
        </p:nvPicPr>
        <p:blipFill rotWithShape="1">
          <a:blip r:embed="rId5">
            <a:alphaModFix/>
          </a:blip>
          <a:srcRect b="0" l="27017" r="0" t="0"/>
          <a:stretch/>
        </p:blipFill>
        <p:spPr>
          <a:xfrm>
            <a:off x="819586" y="4371129"/>
            <a:ext cx="1243940" cy="45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40"/>
          <p:cNvSpPr txBox="1"/>
          <p:nvPr/>
        </p:nvSpPr>
        <p:spPr>
          <a:xfrm>
            <a:off x="2463150" y="444250"/>
            <a:ext cx="421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Conclusiones 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49" name="Google Shape;549;p40"/>
          <p:cNvPicPr preferRelativeResize="0"/>
          <p:nvPr/>
        </p:nvPicPr>
        <p:blipFill rotWithShape="1">
          <a:blip r:embed="rId4">
            <a:alphaModFix/>
          </a:blip>
          <a:srcRect b="0" l="0" r="74854" t="0"/>
          <a:stretch/>
        </p:blipFill>
        <p:spPr>
          <a:xfrm>
            <a:off x="7268725" y="4404063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0"/>
          <p:cNvPicPr preferRelativeResize="0"/>
          <p:nvPr/>
        </p:nvPicPr>
        <p:blipFill rotWithShape="1">
          <a:blip r:embed="rId5">
            <a:alphaModFix/>
          </a:blip>
          <a:srcRect b="0" l="27017" r="0" t="0"/>
          <a:stretch/>
        </p:blipFill>
        <p:spPr>
          <a:xfrm>
            <a:off x="7735286" y="4424292"/>
            <a:ext cx="1243940" cy="456466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0"/>
          <p:cNvSpPr txBox="1"/>
          <p:nvPr/>
        </p:nvSpPr>
        <p:spPr>
          <a:xfrm>
            <a:off x="196425" y="1510463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 </a:t>
            </a:r>
            <a:r>
              <a:rPr lang="es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ordenando 10000 elementos </a:t>
            </a:r>
            <a:r>
              <a:rPr b="1" lang="es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(Bubble Sort)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52" name="Google Shape;552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2425" y="2030350"/>
            <a:ext cx="1830987" cy="3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0"/>
          <p:cNvSpPr txBox="1"/>
          <p:nvPr/>
        </p:nvSpPr>
        <p:spPr>
          <a:xfrm>
            <a:off x="4668600" y="1499550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 </a:t>
            </a:r>
            <a:r>
              <a:rPr lang="es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ordenando 10000 elementos </a:t>
            </a:r>
            <a:r>
              <a:rPr b="1" lang="es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(Bubble Sort)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54" name="Google Shape;55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1300" y="2006888"/>
            <a:ext cx="2049989" cy="3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40"/>
          <p:cNvSpPr txBox="1"/>
          <p:nvPr/>
        </p:nvSpPr>
        <p:spPr>
          <a:xfrm>
            <a:off x="196425" y="2738250"/>
            <a:ext cx="447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 </a:t>
            </a:r>
            <a:r>
              <a:rPr lang="es" sz="1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ordenando 10000 elementos </a:t>
            </a:r>
            <a:r>
              <a:rPr b="1" lang="es" sz="1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(Quick Sort)</a:t>
            </a:r>
            <a:endParaRPr b="1" sz="15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6" name="Google Shape;556;p40"/>
          <p:cNvSpPr txBox="1"/>
          <p:nvPr/>
        </p:nvSpPr>
        <p:spPr>
          <a:xfrm>
            <a:off x="4668600" y="2745888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 </a:t>
            </a:r>
            <a:r>
              <a:rPr lang="es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ordenando 10000 elementos </a:t>
            </a:r>
            <a:r>
              <a:rPr b="1" lang="es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(Quick Sort)</a:t>
            </a:r>
            <a:endParaRPr b="1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7" name="Google Shape;557;p40"/>
          <p:cNvSpPr txBox="1"/>
          <p:nvPr/>
        </p:nvSpPr>
        <p:spPr>
          <a:xfrm>
            <a:off x="2793325" y="3981325"/>
            <a:ext cx="447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Performances </a:t>
            </a:r>
            <a:r>
              <a:rPr lang="es" sz="16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muy</a:t>
            </a:r>
            <a:r>
              <a:rPr lang="es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" sz="16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parecidas</a:t>
            </a:r>
            <a:r>
              <a:rPr lang="es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¿Pero </a:t>
            </a:r>
            <a:r>
              <a:rPr lang="es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qué</a:t>
            </a:r>
            <a:r>
              <a:rPr lang="es" sz="1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tan parecidos son? </a:t>
            </a:r>
            <a:endParaRPr sz="16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58" name="Google Shape;558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62425" y="3236225"/>
            <a:ext cx="1795492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81302" y="3194038"/>
            <a:ext cx="1909526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1"/>
          <p:cNvSpPr txBox="1"/>
          <p:nvPr/>
        </p:nvSpPr>
        <p:spPr>
          <a:xfrm>
            <a:off x="2463150" y="444250"/>
            <a:ext cx="421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Conclusiones 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66" name="Google Shape;566;p41"/>
          <p:cNvPicPr preferRelativeResize="0"/>
          <p:nvPr/>
        </p:nvPicPr>
        <p:blipFill rotWithShape="1">
          <a:blip r:embed="rId4">
            <a:alphaModFix/>
          </a:blip>
          <a:srcRect b="0" l="0" r="74854" t="0"/>
          <a:stretch/>
        </p:blipFill>
        <p:spPr>
          <a:xfrm>
            <a:off x="7268725" y="4404063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1"/>
          <p:cNvPicPr preferRelativeResize="0"/>
          <p:nvPr/>
        </p:nvPicPr>
        <p:blipFill rotWithShape="1">
          <a:blip r:embed="rId5">
            <a:alphaModFix/>
          </a:blip>
          <a:srcRect b="0" l="27017" r="0" t="0"/>
          <a:stretch/>
        </p:blipFill>
        <p:spPr>
          <a:xfrm>
            <a:off x="7735286" y="4424292"/>
            <a:ext cx="1243940" cy="45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4600" y="1600950"/>
            <a:ext cx="854250" cy="8542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1"/>
          <p:cNvSpPr txBox="1"/>
          <p:nvPr/>
        </p:nvSpPr>
        <p:spPr>
          <a:xfrm>
            <a:off x="652625" y="2773775"/>
            <a:ext cx="2105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Tanto </a:t>
            </a:r>
            <a:r>
              <a:rPr lang="es" sz="13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</a:t>
            </a: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como </a:t>
            </a:r>
            <a:r>
              <a:rPr lang="es" sz="13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 </a:t>
            </a:r>
            <a:endParaRPr sz="13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se compilan a bytecode,</a:t>
            </a:r>
            <a:endParaRPr sz="13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permitiéndoles</a:t>
            </a: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así</a:t>
            </a: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ser </a:t>
            </a:r>
            <a:endParaRPr sz="13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 u="sng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multiplataforma</a:t>
            </a:r>
            <a:endParaRPr sz="1300" u="sng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70" name="Google Shape;57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6150" y="1576788"/>
            <a:ext cx="1081225" cy="9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1"/>
          <p:cNvSpPr txBox="1"/>
          <p:nvPr/>
        </p:nvSpPr>
        <p:spPr>
          <a:xfrm>
            <a:off x="3796325" y="2781613"/>
            <a:ext cx="204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La </a:t>
            </a: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Máquina</a:t>
            </a: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Virtual de Java </a:t>
            </a:r>
            <a:r>
              <a:rPr b="1"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(JVM)</a:t>
            </a: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interpreta y ejecuta el bytecode</a:t>
            </a:r>
            <a:endParaRPr sz="1300" u="sng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72" name="Google Shape;572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61400" y="1536975"/>
            <a:ext cx="1018025" cy="9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1"/>
          <p:cNvSpPr txBox="1"/>
          <p:nvPr/>
        </p:nvSpPr>
        <p:spPr>
          <a:xfrm>
            <a:off x="6571413" y="2836988"/>
            <a:ext cx="2046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La </a:t>
            </a:r>
            <a:r>
              <a:rPr b="1"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JVM</a:t>
            </a: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utiliza el compilador </a:t>
            </a:r>
            <a:r>
              <a:rPr b="1"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JIT </a:t>
            </a:r>
            <a:r>
              <a:rPr lang="es" sz="13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(Just-In-Time) para optimizar el bytecode durante la ejecución. </a:t>
            </a:r>
            <a:endParaRPr sz="1300" u="sng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5"/>
          <p:cNvSpPr txBox="1"/>
          <p:nvPr/>
        </p:nvSpPr>
        <p:spPr>
          <a:xfrm>
            <a:off x="3054700" y="367350"/>
            <a:ext cx="344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Orígenes</a:t>
            </a: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de </a:t>
            </a:r>
            <a:r>
              <a:rPr lang="es" sz="27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380750" y="1577300"/>
            <a:ext cx="472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Slab"/>
              <a:buChar char="●"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¿Quienes lo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desarrollaron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? 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0650" y="1757150"/>
            <a:ext cx="1315250" cy="75989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/>
        </p:nvSpPr>
        <p:spPr>
          <a:xfrm>
            <a:off x="629150" y="2046175"/>
            <a:ext cx="447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Desarrollado por 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Ariel Gosling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, en conjunto con el equipo de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Sun Microsystems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en 1991 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7700" y="3136363"/>
            <a:ext cx="461169" cy="83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3950200" y="27964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Slab"/>
              <a:buChar char="●"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¿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Como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y 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por que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surge? 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3845975" y="3181375"/>
            <a:ext cx="4475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Originalmente conocido como 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Oak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o 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Green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, este lenguaje de programación surge por la necesidad de resolver el problema de 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dependencia de plataformas</a:t>
            </a:r>
            <a:endParaRPr b="1"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380750" y="39983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Slab"/>
              <a:buChar char="●"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¿Que la 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caracteriza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? 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706850" y="4383275"/>
            <a:ext cx="512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Entre tantas cosas, su sintaxis derivada de 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C/C++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, y estar </a:t>
            </a:r>
            <a:r>
              <a:rPr lang="es" sz="1300" u="sng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orientada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al 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paradigma de objetos</a:t>
            </a:r>
            <a:endParaRPr b="1"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/>
          <p:nvPr/>
        </p:nvSpPr>
        <p:spPr>
          <a:xfrm>
            <a:off x="1887900" y="661550"/>
            <a:ext cx="536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¡Muchas Gracias!</a:t>
            </a:r>
            <a:endParaRPr sz="50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579" name="Google Shape;5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4300" y="1728975"/>
            <a:ext cx="4735400" cy="2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42"/>
          <p:cNvSpPr txBox="1"/>
          <p:nvPr/>
        </p:nvSpPr>
        <p:spPr>
          <a:xfrm>
            <a:off x="0" y="4758600"/>
            <a:ext cx="503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Miembros: </a:t>
            </a:r>
            <a:r>
              <a:rPr lang="es" sz="1300">
                <a:solidFill>
                  <a:schemeClr val="accent4"/>
                </a:solidFill>
                <a:latin typeface="Nunito"/>
                <a:ea typeface="Nunito"/>
                <a:cs typeface="Nunito"/>
                <a:sym typeface="Nunito"/>
              </a:rPr>
              <a:t>Barbieri - Cantarero - Chocobar - López - Pardo</a:t>
            </a:r>
            <a:endParaRPr sz="1300">
              <a:solidFill>
                <a:schemeClr val="accent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/>
        </p:nvSpPr>
        <p:spPr>
          <a:xfrm>
            <a:off x="3054700" y="367350"/>
            <a:ext cx="344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Orígenes</a:t>
            </a: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de</a:t>
            </a: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s" sz="27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</a:t>
            </a:r>
            <a:endParaRPr sz="27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 b="0" l="0" r="74854" t="0"/>
          <a:stretch/>
        </p:blipFill>
        <p:spPr>
          <a:xfrm>
            <a:off x="237200" y="367350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 rotWithShape="1">
          <a:blip r:embed="rId4">
            <a:alphaModFix/>
          </a:blip>
          <a:srcRect b="0" l="27017" r="0" t="0"/>
          <a:stretch/>
        </p:blipFill>
        <p:spPr>
          <a:xfrm>
            <a:off x="703761" y="387579"/>
            <a:ext cx="1243940" cy="45646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/>
        </p:nvSpPr>
        <p:spPr>
          <a:xfrm>
            <a:off x="180475" y="12801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Slab"/>
              <a:buChar char="●"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¿Quienes lo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desarrollaron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? 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0" name="Google Shape;310;p16"/>
          <p:cNvSpPr txBox="1"/>
          <p:nvPr/>
        </p:nvSpPr>
        <p:spPr>
          <a:xfrm>
            <a:off x="414125" y="1718675"/>
            <a:ext cx="501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Fue creado por JetBrains a partir del año 2011. Su lanzamiento al público se llevó a cabo en febrero de 2016.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11" name="Google Shape;3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550" y="1380037"/>
            <a:ext cx="1173675" cy="7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 txBox="1"/>
          <p:nvPr/>
        </p:nvSpPr>
        <p:spPr>
          <a:xfrm>
            <a:off x="470850" y="4066875"/>
            <a:ext cx="5018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Es un lenguaje orientado a objetos que cuenta con ciertas partes funcionales. 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Además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, es compatible con todas las plataformas Java.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237200" y="36819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Slab"/>
              <a:buChar char="●"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¿Que la 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caracteriza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? 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3423750" y="25119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Slab"/>
              <a:buChar char="●"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¿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Como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y </a:t>
            </a:r>
            <a:r>
              <a:rPr b="1"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por que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surge? 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3342625" y="2896863"/>
            <a:ext cx="566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El líder de JetBrains, Dmitry Jemerov, dijo que la mayoría de lenguajes no tienen las características que buscaban. </a:t>
            </a:r>
            <a:r>
              <a:rPr lang="es" sz="13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Uno de los objetivos establecidos de Kotlin es el de compilar tan rápido como Java.</a:t>
            </a:r>
            <a:endParaRPr sz="13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3799050" y="1062200"/>
            <a:ext cx="154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 </a:t>
            </a:r>
            <a:r>
              <a:rPr lang="es" sz="8000"/>
              <a:t>02</a:t>
            </a:r>
            <a:endParaRPr sz="8000"/>
          </a:p>
        </p:txBody>
      </p:sp>
      <p:sp>
        <p:nvSpPr>
          <p:cNvPr id="321" name="Google Shape;321;p17"/>
          <p:cNvSpPr txBox="1"/>
          <p:nvPr/>
        </p:nvSpPr>
        <p:spPr>
          <a:xfrm>
            <a:off x="2876900" y="2610600"/>
            <a:ext cx="44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        Usos</a:t>
            </a:r>
            <a:endParaRPr sz="3600">
              <a:solidFill>
                <a:srgbClr val="E691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975" y="74700"/>
            <a:ext cx="1512876" cy="1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 rotWithShape="1">
          <a:blip r:embed="rId4">
            <a:alphaModFix/>
          </a:blip>
          <a:srcRect b="0" l="0" r="74854" t="0"/>
          <a:stretch/>
        </p:blipFill>
        <p:spPr>
          <a:xfrm>
            <a:off x="353025" y="4350900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 rotWithShape="1">
          <a:blip r:embed="rId5">
            <a:alphaModFix/>
          </a:blip>
          <a:srcRect b="0" l="27017" r="0" t="0"/>
          <a:stretch/>
        </p:blipFill>
        <p:spPr>
          <a:xfrm>
            <a:off x="819586" y="4371129"/>
            <a:ext cx="1243940" cy="45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8"/>
          <p:cNvSpPr txBox="1"/>
          <p:nvPr/>
        </p:nvSpPr>
        <p:spPr>
          <a:xfrm>
            <a:off x="3054700" y="367350"/>
            <a:ext cx="344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Donde se usa </a:t>
            </a:r>
            <a:r>
              <a:rPr lang="es" sz="27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31" name="Google Shape;3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50" y="1437400"/>
            <a:ext cx="1165104" cy="94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 txBox="1"/>
          <p:nvPr/>
        </p:nvSpPr>
        <p:spPr>
          <a:xfrm>
            <a:off x="2267050" y="2396276"/>
            <a:ext cx="413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Videojuegos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33" name="Google Shape;3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2500" y="1528725"/>
            <a:ext cx="1619444" cy="80066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8"/>
          <p:cNvSpPr txBox="1"/>
          <p:nvPr/>
        </p:nvSpPr>
        <p:spPr>
          <a:xfrm>
            <a:off x="4595325" y="2396285"/>
            <a:ext cx="37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Programación en la nube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35" name="Google Shape;33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6023" y="3006425"/>
            <a:ext cx="1227136" cy="124037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8"/>
          <p:cNvSpPr txBox="1"/>
          <p:nvPr/>
        </p:nvSpPr>
        <p:spPr>
          <a:xfrm>
            <a:off x="548275" y="4301576"/>
            <a:ext cx="417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Inteligencia Artificial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37" name="Google Shape;33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0200" y="3383150"/>
            <a:ext cx="2003603" cy="6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45250" y="3282974"/>
            <a:ext cx="681821" cy="80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8"/>
          <p:cNvSpPr txBox="1"/>
          <p:nvPr/>
        </p:nvSpPr>
        <p:spPr>
          <a:xfrm>
            <a:off x="6448763" y="4301585"/>
            <a:ext cx="37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Aplicaciones </a:t>
            </a: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móviles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3471000" y="4083625"/>
            <a:ext cx="3063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Aplicaciones web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Aplicaciones de escritorio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Servicios RESTful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/>
        </p:nvSpPr>
        <p:spPr>
          <a:xfrm>
            <a:off x="3054700" y="367350"/>
            <a:ext cx="3440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Donde se usa </a:t>
            </a:r>
            <a:r>
              <a:rPr lang="es" sz="2700">
                <a:solidFill>
                  <a:srgbClr val="4A86E8"/>
                </a:solidFill>
                <a:latin typeface="Roboto Slab"/>
                <a:ea typeface="Roboto Slab"/>
                <a:cs typeface="Roboto Slab"/>
                <a:sym typeface="Roboto Slab"/>
              </a:rPr>
              <a:t>Kotlin</a:t>
            </a:r>
            <a:endParaRPr sz="2700">
              <a:solidFill>
                <a:srgbClr val="4A86E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46" name="Google Shape;346;p19"/>
          <p:cNvPicPr preferRelativeResize="0"/>
          <p:nvPr/>
        </p:nvPicPr>
        <p:blipFill rotWithShape="1">
          <a:blip r:embed="rId3">
            <a:alphaModFix/>
          </a:blip>
          <a:srcRect b="0" l="0" r="74854" t="0"/>
          <a:stretch/>
        </p:blipFill>
        <p:spPr>
          <a:xfrm>
            <a:off x="237200" y="283800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9"/>
          <p:cNvPicPr preferRelativeResize="0"/>
          <p:nvPr/>
        </p:nvPicPr>
        <p:blipFill rotWithShape="1">
          <a:blip r:embed="rId4">
            <a:alphaModFix/>
          </a:blip>
          <a:srcRect b="0" l="27017" r="0" t="0"/>
          <a:stretch/>
        </p:blipFill>
        <p:spPr>
          <a:xfrm>
            <a:off x="703761" y="304029"/>
            <a:ext cx="1243940" cy="45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2600" y="1387050"/>
            <a:ext cx="714264" cy="784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9905" y="2289199"/>
            <a:ext cx="838770" cy="784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0513" y="3207623"/>
            <a:ext cx="678429" cy="634302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9"/>
          <p:cNvSpPr txBox="1"/>
          <p:nvPr/>
        </p:nvSpPr>
        <p:spPr>
          <a:xfrm>
            <a:off x="2324804" y="1658145"/>
            <a:ext cx="4900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Aplicaciones </a:t>
            </a:r>
            <a:r>
              <a:rPr lang="es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Móviles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Desarrollo Multiplataforma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Desarrollo back-end y front-end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>
            <p:ph type="title"/>
          </p:nvPr>
        </p:nvSpPr>
        <p:spPr>
          <a:xfrm>
            <a:off x="3799050" y="1062200"/>
            <a:ext cx="1545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 </a:t>
            </a:r>
            <a:r>
              <a:rPr lang="es" sz="8000"/>
              <a:t>03</a:t>
            </a:r>
            <a:endParaRPr sz="8000"/>
          </a:p>
        </p:txBody>
      </p:sp>
      <p:sp>
        <p:nvSpPr>
          <p:cNvPr id="357" name="Google Shape;357;p20"/>
          <p:cNvSpPr txBox="1"/>
          <p:nvPr/>
        </p:nvSpPr>
        <p:spPr>
          <a:xfrm>
            <a:off x="2783650" y="2633925"/>
            <a:ext cx="44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 </a:t>
            </a:r>
            <a:r>
              <a:rPr lang="es" sz="3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Características</a:t>
            </a:r>
            <a:endParaRPr sz="3600">
              <a:solidFill>
                <a:srgbClr val="E6913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58" name="Google Shape;3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975" y="74700"/>
            <a:ext cx="1512876" cy="14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0"/>
          <p:cNvPicPr preferRelativeResize="0"/>
          <p:nvPr/>
        </p:nvPicPr>
        <p:blipFill rotWithShape="1">
          <a:blip r:embed="rId4">
            <a:alphaModFix/>
          </a:blip>
          <a:srcRect b="0" l="0" r="74854" t="0"/>
          <a:stretch/>
        </p:blipFill>
        <p:spPr>
          <a:xfrm>
            <a:off x="353025" y="4350900"/>
            <a:ext cx="466560" cy="4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0"/>
          <p:cNvPicPr preferRelativeResize="0"/>
          <p:nvPr/>
        </p:nvPicPr>
        <p:blipFill rotWithShape="1">
          <a:blip r:embed="rId5">
            <a:alphaModFix/>
          </a:blip>
          <a:srcRect b="0" l="27017" r="0" t="0"/>
          <a:stretch/>
        </p:blipFill>
        <p:spPr>
          <a:xfrm>
            <a:off x="819586" y="4371129"/>
            <a:ext cx="1243940" cy="45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25" y="98025"/>
            <a:ext cx="1315250" cy="12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1"/>
          <p:cNvSpPr txBox="1"/>
          <p:nvPr/>
        </p:nvSpPr>
        <p:spPr>
          <a:xfrm>
            <a:off x="2478150" y="367350"/>
            <a:ext cx="418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Características</a:t>
            </a:r>
            <a:r>
              <a:rPr lang="es" sz="2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de </a:t>
            </a:r>
            <a:r>
              <a:rPr lang="es" sz="27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rPr>
              <a:t>Java</a:t>
            </a:r>
            <a:endParaRPr sz="2700">
              <a:solidFill>
                <a:srgbClr val="FF9900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67" name="Google Shape;3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3753" y="1390775"/>
            <a:ext cx="895006" cy="130626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1"/>
          <p:cNvSpPr txBox="1"/>
          <p:nvPr/>
        </p:nvSpPr>
        <p:spPr>
          <a:xfrm>
            <a:off x="1561675" y="2922644"/>
            <a:ext cx="495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9" name="Google Shape;369;p21"/>
          <p:cNvSpPr txBox="1"/>
          <p:nvPr/>
        </p:nvSpPr>
        <p:spPr>
          <a:xfrm>
            <a:off x="1656350" y="2761626"/>
            <a:ext cx="457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Estructurado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70" name="Google Shape;3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5600" y="1390775"/>
            <a:ext cx="766475" cy="1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1"/>
          <p:cNvSpPr txBox="1"/>
          <p:nvPr/>
        </p:nvSpPr>
        <p:spPr>
          <a:xfrm>
            <a:off x="3859950" y="2795550"/>
            <a:ext cx="142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Imperativo 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5744975" y="2795539"/>
            <a:ext cx="457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Orientado a objetos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73" name="Google Shape;37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2450" y="1470223"/>
            <a:ext cx="1215575" cy="11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67300" y="3533175"/>
            <a:ext cx="2029225" cy="7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1"/>
          <p:cNvSpPr txBox="1"/>
          <p:nvPr/>
        </p:nvSpPr>
        <p:spPr>
          <a:xfrm>
            <a:off x="1656350" y="4438801"/>
            <a:ext cx="457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      Fuertemente tipado 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4915613" y="4438800"/>
            <a:ext cx="279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Compilado e Interpretado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77" name="Google Shape;377;p21"/>
          <p:cNvPicPr preferRelativeResize="0"/>
          <p:nvPr/>
        </p:nvPicPr>
        <p:blipFill rotWithShape="1">
          <a:blip r:embed="rId8">
            <a:alphaModFix/>
          </a:blip>
          <a:srcRect b="37510" l="5972" r="4486" t="9990"/>
          <a:stretch/>
        </p:blipFill>
        <p:spPr>
          <a:xfrm>
            <a:off x="4915575" y="3624475"/>
            <a:ext cx="2799974" cy="66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