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\Documents\Hopkins%2013-14\Computational%20Genomics\project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v>Rebuild</c:v>
          </c:tx>
          <c:xVal>
            <c:numRef>
              <c:f>'Update vs Build Time'!$A$2:$A$4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xVal>
          <c:yVal>
            <c:numRef>
              <c:f>'Update vs Build Time'!$B$2:$B$4</c:f>
              <c:numCache>
                <c:formatCode>General</c:formatCode>
                <c:ptCount val="3"/>
                <c:pt idx="0">
                  <c:v>3.6000000000000024E-4</c:v>
                </c:pt>
                <c:pt idx="1">
                  <c:v>2.7980000000000012E-2</c:v>
                </c:pt>
                <c:pt idx="2">
                  <c:v>4.1499999999999995</c:v>
                </c:pt>
              </c:numCache>
            </c:numRef>
          </c:yVal>
        </c:ser>
        <c:ser>
          <c:idx val="1"/>
          <c:order val="1"/>
          <c:tx>
            <c:v>Update</c:v>
          </c:tx>
          <c:xVal>
            <c:numRef>
              <c:f>'Update vs Build Time'!$A$2:$A$4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xVal>
          <c:yVal>
            <c:numRef>
              <c:f>'Update vs Build Time'!$C$2:$C$4</c:f>
              <c:numCache>
                <c:formatCode>General</c:formatCode>
                <c:ptCount val="3"/>
                <c:pt idx="0">
                  <c:v>9.2300000000000062E-5</c:v>
                </c:pt>
                <c:pt idx="1">
                  <c:v>3.9500000000000017E-4</c:v>
                </c:pt>
                <c:pt idx="2">
                  <c:v>6.5390000000000031E-2</c:v>
                </c:pt>
              </c:numCache>
            </c:numRef>
          </c:yVal>
        </c:ser>
        <c:axId val="67020288"/>
        <c:axId val="67022208"/>
      </c:scatterChart>
      <c:valAx>
        <c:axId val="67020288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Genome 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7022208"/>
        <c:crosses val="autoZero"/>
        <c:crossBetween val="midCat"/>
      </c:valAx>
      <c:valAx>
        <c:axId val="670222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70202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v>No Update</c:v>
          </c:tx>
          <c:xVal>
            <c:numRef>
              <c:f>'Iterative Update'!$G$10:$G$15</c:f>
              <c:numCache>
                <c:formatCode>General</c:formatCode>
                <c:ptCount val="6"/>
                <c:pt idx="0">
                  <c:v>0</c:v>
                </c:pt>
                <c:pt idx="1">
                  <c:v>1.0000000000000002E-2</c:v>
                </c:pt>
                <c:pt idx="2">
                  <c:v>2.0000000000000004E-2</c:v>
                </c:pt>
                <c:pt idx="3">
                  <c:v>3.0000000000000002E-2</c:v>
                </c:pt>
                <c:pt idx="4">
                  <c:v>4.0000000000000008E-2</c:v>
                </c:pt>
                <c:pt idx="5">
                  <c:v>0.05</c:v>
                </c:pt>
              </c:numCache>
            </c:numRef>
          </c:xVal>
          <c:yVal>
            <c:numRef>
              <c:f>'Iterative Update'!$H$10:$H$15</c:f>
              <c:numCache>
                <c:formatCode>General</c:formatCode>
                <c:ptCount val="6"/>
                <c:pt idx="0">
                  <c:v>1</c:v>
                </c:pt>
                <c:pt idx="1">
                  <c:v>0.92480000000000007</c:v>
                </c:pt>
                <c:pt idx="2">
                  <c:v>0.77080000000000015</c:v>
                </c:pt>
                <c:pt idx="3">
                  <c:v>0.63480000000000014</c:v>
                </c:pt>
                <c:pt idx="4">
                  <c:v>0.4632</c:v>
                </c:pt>
                <c:pt idx="5">
                  <c:v>0.34200000000000008</c:v>
                </c:pt>
              </c:numCache>
            </c:numRef>
          </c:yVal>
        </c:ser>
        <c:ser>
          <c:idx val="1"/>
          <c:order val="1"/>
          <c:tx>
            <c:v>Iterative EM</c:v>
          </c:tx>
          <c:xVal>
            <c:numRef>
              <c:f>'Iterative Update'!$G$10:$G$15</c:f>
              <c:numCache>
                <c:formatCode>General</c:formatCode>
                <c:ptCount val="6"/>
                <c:pt idx="0">
                  <c:v>0</c:v>
                </c:pt>
                <c:pt idx="1">
                  <c:v>1.0000000000000002E-2</c:v>
                </c:pt>
                <c:pt idx="2">
                  <c:v>2.0000000000000004E-2</c:v>
                </c:pt>
                <c:pt idx="3">
                  <c:v>3.0000000000000002E-2</c:v>
                </c:pt>
                <c:pt idx="4">
                  <c:v>4.0000000000000008E-2</c:v>
                </c:pt>
                <c:pt idx="5">
                  <c:v>0.05</c:v>
                </c:pt>
              </c:numCache>
            </c:numRef>
          </c:xVal>
          <c:yVal>
            <c:numRef>
              <c:f>'Iterative Update'!$I$10:$I$15</c:f>
              <c:numCache>
                <c:formatCode>General</c:formatCode>
                <c:ptCount val="6"/>
                <c:pt idx="0">
                  <c:v>1</c:v>
                </c:pt>
                <c:pt idx="1">
                  <c:v>0.93280000000000007</c:v>
                </c:pt>
                <c:pt idx="2">
                  <c:v>0.78600000000000003</c:v>
                </c:pt>
                <c:pt idx="3">
                  <c:v>0.65880000000000016</c:v>
                </c:pt>
                <c:pt idx="4">
                  <c:v>0.48240000000000005</c:v>
                </c:pt>
                <c:pt idx="5">
                  <c:v>0.3680000000000001</c:v>
                </c:pt>
              </c:numCache>
            </c:numRef>
          </c:yVal>
        </c:ser>
        <c:axId val="68339200"/>
        <c:axId val="68341120"/>
      </c:scatterChart>
      <c:valAx>
        <c:axId val="68339200"/>
        <c:scaling>
          <c:orientation val="minMax"/>
          <c:max val="0.05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Mutation Frequency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341120"/>
        <c:crosses val="autoZero"/>
        <c:crossBetween val="midCat"/>
      </c:valAx>
      <c:valAx>
        <c:axId val="68341120"/>
        <c:scaling>
          <c:orientation val="minMax"/>
          <c:max val="1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3392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v>No Update</c:v>
          </c:tx>
          <c:xVal>
            <c:numRef>
              <c:f>'Iterative Update'!$A$10:$A$19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'Iterative Update'!$B$10:$B$19</c:f>
              <c:numCache>
                <c:formatCode>General</c:formatCode>
                <c:ptCount val="10"/>
                <c:pt idx="0">
                  <c:v>0.99</c:v>
                </c:pt>
                <c:pt idx="1">
                  <c:v>0.94799999999999995</c:v>
                </c:pt>
                <c:pt idx="2">
                  <c:v>0.9042</c:v>
                </c:pt>
                <c:pt idx="3">
                  <c:v>0.83840000000000003</c:v>
                </c:pt>
                <c:pt idx="4">
                  <c:v>0.78100000000000003</c:v>
                </c:pt>
                <c:pt idx="5">
                  <c:v>0.72419999999999995</c:v>
                </c:pt>
                <c:pt idx="6">
                  <c:v>0.63859999999999995</c:v>
                </c:pt>
                <c:pt idx="7">
                  <c:v>0.57640000000000002</c:v>
                </c:pt>
              </c:numCache>
            </c:numRef>
          </c:yVal>
        </c:ser>
        <c:ser>
          <c:idx val="1"/>
          <c:order val="1"/>
          <c:tx>
            <c:v>Iterative EM</c:v>
          </c:tx>
          <c:xVal>
            <c:numRef>
              <c:f>'Iterative Update'!$A$10:$A$19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'Iterative Update'!$C$10:$C$19</c:f>
              <c:numCache>
                <c:formatCode>General</c:formatCode>
                <c:ptCount val="10"/>
                <c:pt idx="0">
                  <c:v>0.99060000000000004</c:v>
                </c:pt>
                <c:pt idx="1">
                  <c:v>0.95100000000000018</c:v>
                </c:pt>
                <c:pt idx="2">
                  <c:v>0.91720000000000002</c:v>
                </c:pt>
                <c:pt idx="3">
                  <c:v>0.85360000000000025</c:v>
                </c:pt>
                <c:pt idx="4">
                  <c:v>0.80680000000000018</c:v>
                </c:pt>
                <c:pt idx="5">
                  <c:v>0.76620000000000021</c:v>
                </c:pt>
                <c:pt idx="6">
                  <c:v>0.69359999999999999</c:v>
                </c:pt>
                <c:pt idx="7">
                  <c:v>0.63000000000000023</c:v>
                </c:pt>
              </c:numCache>
            </c:numRef>
          </c:yVal>
        </c:ser>
        <c:axId val="68648960"/>
        <c:axId val="68650880"/>
      </c:scatterChart>
      <c:valAx>
        <c:axId val="68648960"/>
        <c:scaling>
          <c:orientation val="minMax"/>
          <c:max val="80"/>
          <c:min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 Length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650880"/>
        <c:crosses val="autoZero"/>
        <c:crossBetween val="midCat"/>
        <c:majorUnit val="10"/>
      </c:valAx>
      <c:valAx>
        <c:axId val="68650880"/>
        <c:scaling>
          <c:orientation val="minMax"/>
          <c:max val="1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648960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xVal>
            <c:numRef>
              <c:f>'Iterative Update Errors'!$A$31:$A$35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</c:numCache>
            </c:numRef>
          </c:xVal>
          <c:yVal>
            <c:numRef>
              <c:f>'Iterative Update Errors'!$C$31:$C$35</c:f>
              <c:numCache>
                <c:formatCode>General</c:formatCode>
                <c:ptCount val="5"/>
                <c:pt idx="0">
                  <c:v>2996.2</c:v>
                </c:pt>
                <c:pt idx="1">
                  <c:v>5592</c:v>
                </c:pt>
                <c:pt idx="2">
                  <c:v>8179</c:v>
                </c:pt>
                <c:pt idx="3">
                  <c:v>10386.6</c:v>
                </c:pt>
                <c:pt idx="4">
                  <c:v>12026.4</c:v>
                </c:pt>
              </c:numCache>
            </c:numRef>
          </c:yVal>
        </c:ser>
        <c:axId val="68670976"/>
        <c:axId val="68672896"/>
      </c:scatterChart>
      <c:valAx>
        <c:axId val="68670976"/>
        <c:scaling>
          <c:orientation val="minMax"/>
          <c:max val="2500"/>
          <c:min val="5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Reads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672896"/>
        <c:crosses val="autoZero"/>
        <c:crossBetween val="midCat"/>
      </c:valAx>
      <c:valAx>
        <c:axId val="68672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670976"/>
        <c:crosses val="autoZero"/>
        <c:crossBetween val="midCat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xVal>
            <c:numRef>
              <c:f>'Iterative Update Errors'!$G$31:$G$41</c:f>
              <c:numCache>
                <c:formatCode>General</c:formatCode>
                <c:ptCount val="11"/>
                <c:pt idx="0">
                  <c:v>0</c:v>
                </c:pt>
                <c:pt idx="1">
                  <c:v>5.000000000000001E-3</c:v>
                </c:pt>
                <c:pt idx="2">
                  <c:v>1.0000000000000002E-2</c:v>
                </c:pt>
                <c:pt idx="3">
                  <c:v>1.4999999999999998E-2</c:v>
                </c:pt>
                <c:pt idx="4">
                  <c:v>2.0000000000000004E-2</c:v>
                </c:pt>
                <c:pt idx="5">
                  <c:v>2.5000000000000001E-2</c:v>
                </c:pt>
                <c:pt idx="6">
                  <c:v>3.0000000000000002E-2</c:v>
                </c:pt>
                <c:pt idx="7">
                  <c:v>3.500000000000001E-2</c:v>
                </c:pt>
                <c:pt idx="8">
                  <c:v>4.0000000000000008E-2</c:v>
                </c:pt>
                <c:pt idx="9">
                  <c:v>4.5000000000000005E-2</c:v>
                </c:pt>
                <c:pt idx="10">
                  <c:v>0.05</c:v>
                </c:pt>
              </c:numCache>
            </c:numRef>
          </c:xVal>
          <c:yVal>
            <c:numRef>
              <c:f>'Iterative Update Errors'!$J$31:$J$41</c:f>
              <c:numCache>
                <c:formatCode>General</c:formatCode>
                <c:ptCount val="11"/>
                <c:pt idx="0">
                  <c:v>1473.6</c:v>
                </c:pt>
                <c:pt idx="1">
                  <c:v>4110</c:v>
                </c:pt>
                <c:pt idx="2">
                  <c:v>5354</c:v>
                </c:pt>
                <c:pt idx="3">
                  <c:v>6689</c:v>
                </c:pt>
                <c:pt idx="4">
                  <c:v>6906</c:v>
                </c:pt>
                <c:pt idx="5">
                  <c:v>7224</c:v>
                </c:pt>
                <c:pt idx="6">
                  <c:v>7203</c:v>
                </c:pt>
                <c:pt idx="7">
                  <c:v>6801.6</c:v>
                </c:pt>
                <c:pt idx="8">
                  <c:v>6353.6</c:v>
                </c:pt>
                <c:pt idx="9">
                  <c:v>6099.4</c:v>
                </c:pt>
                <c:pt idx="10">
                  <c:v>5387.4</c:v>
                </c:pt>
              </c:numCache>
            </c:numRef>
          </c:yVal>
        </c:ser>
        <c:axId val="69151360"/>
        <c:axId val="69157632"/>
      </c:scatterChart>
      <c:valAx>
        <c:axId val="69151360"/>
        <c:scaling>
          <c:orientation val="minMax"/>
          <c:max val="0.0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Frequency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9157632"/>
        <c:crosses val="autoZero"/>
        <c:crossBetween val="midCat"/>
      </c:valAx>
      <c:valAx>
        <c:axId val="69157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9151360"/>
        <c:crosses val="autoZero"/>
        <c:crossBetween val="midCat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Comparison!$B$20</c:f>
              <c:strCache>
                <c:ptCount val="1"/>
                <c:pt idx="0">
                  <c:v>Original</c:v>
                </c:pt>
              </c:strCache>
            </c:strRef>
          </c:tx>
          <c:marker>
            <c:symbol val="none"/>
          </c:marker>
          <c:xVal>
            <c:numRef>
              <c:f>Comparison!$A$21:$A$28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Comparison!$B$21:$B$28</c:f>
              <c:numCache>
                <c:formatCode>General</c:formatCode>
                <c:ptCount val="8"/>
                <c:pt idx="0">
                  <c:v>0.99160000000000004</c:v>
                </c:pt>
                <c:pt idx="1">
                  <c:v>0.97200000000000009</c:v>
                </c:pt>
                <c:pt idx="2">
                  <c:v>0.92400000000000004</c:v>
                </c:pt>
                <c:pt idx="3">
                  <c:v>0.86720000000000008</c:v>
                </c:pt>
                <c:pt idx="4">
                  <c:v>0.8388000000000001</c:v>
                </c:pt>
                <c:pt idx="5">
                  <c:v>0.78359999999999996</c:v>
                </c:pt>
                <c:pt idx="6">
                  <c:v>0.72119999999999995</c:v>
                </c:pt>
                <c:pt idx="7">
                  <c:v>0.67920000000000014</c:v>
                </c:pt>
              </c:numCache>
            </c:numRef>
          </c:yVal>
        </c:ser>
        <c:ser>
          <c:idx val="1"/>
          <c:order val="1"/>
          <c:tx>
            <c:strRef>
              <c:f>Comparison!$C$20</c:f>
              <c:strCache>
                <c:ptCount val="1"/>
                <c:pt idx="0">
                  <c:v>Reduced (1%)</c:v>
                </c:pt>
              </c:strCache>
            </c:strRef>
          </c:tx>
          <c:marker>
            <c:symbol val="none"/>
          </c:marker>
          <c:xVal>
            <c:numRef>
              <c:f>Comparison!$A$21:$A$28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Comparison!$C$21:$C$28</c:f>
              <c:numCache>
                <c:formatCode>General</c:formatCode>
                <c:ptCount val="8"/>
                <c:pt idx="0">
                  <c:v>0.99160000000000004</c:v>
                </c:pt>
                <c:pt idx="1">
                  <c:v>0.97040000000000004</c:v>
                </c:pt>
                <c:pt idx="2">
                  <c:v>0.91720000000000002</c:v>
                </c:pt>
                <c:pt idx="3">
                  <c:v>0.8660000000000001</c:v>
                </c:pt>
                <c:pt idx="4">
                  <c:v>0.82720000000000005</c:v>
                </c:pt>
                <c:pt idx="5">
                  <c:v>0.76559999999999995</c:v>
                </c:pt>
                <c:pt idx="6">
                  <c:v>0.70920000000000005</c:v>
                </c:pt>
                <c:pt idx="7">
                  <c:v>0.63680000000000014</c:v>
                </c:pt>
              </c:numCache>
            </c:numRef>
          </c:yVal>
        </c:ser>
        <c:ser>
          <c:idx val="2"/>
          <c:order val="2"/>
          <c:tx>
            <c:strRef>
              <c:f>Comparison!$D$20</c:f>
              <c:strCache>
                <c:ptCount val="1"/>
                <c:pt idx="0">
                  <c:v>Chunk=1, Depth=1</c:v>
                </c:pt>
              </c:strCache>
            </c:strRef>
          </c:tx>
          <c:marker>
            <c:symbol val="none"/>
          </c:marker>
          <c:xVal>
            <c:numRef>
              <c:f>Comparison!$A$21:$A$28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Comparison!$D$21:$D$28</c:f>
              <c:numCache>
                <c:formatCode>General</c:formatCode>
                <c:ptCount val="8"/>
                <c:pt idx="0">
                  <c:v>0.99119999999999997</c:v>
                </c:pt>
                <c:pt idx="1">
                  <c:v>0.97240000000000004</c:v>
                </c:pt>
                <c:pt idx="2">
                  <c:v>0.92920000000000003</c:v>
                </c:pt>
                <c:pt idx="3">
                  <c:v>0.87760000000000016</c:v>
                </c:pt>
                <c:pt idx="4">
                  <c:v>0.83160000000000012</c:v>
                </c:pt>
                <c:pt idx="5">
                  <c:v>0.80120000000000002</c:v>
                </c:pt>
                <c:pt idx="6">
                  <c:v>0.72240000000000004</c:v>
                </c:pt>
                <c:pt idx="7">
                  <c:v>0.66080000000000017</c:v>
                </c:pt>
              </c:numCache>
            </c:numRef>
          </c:yVal>
        </c:ser>
        <c:ser>
          <c:idx val="3"/>
          <c:order val="3"/>
          <c:tx>
            <c:strRef>
              <c:f>Comparison!$E$20</c:f>
              <c:strCache>
                <c:ptCount val="1"/>
                <c:pt idx="0">
                  <c:v>Chunk=1, Depth=2</c:v>
                </c:pt>
              </c:strCache>
            </c:strRef>
          </c:tx>
          <c:marker>
            <c:symbol val="none"/>
          </c:marker>
          <c:xVal>
            <c:numRef>
              <c:f>Comparison!$A$21:$A$28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Comparison!$E$21:$E$28</c:f>
              <c:numCache>
                <c:formatCode>General</c:formatCode>
                <c:ptCount val="8"/>
                <c:pt idx="0">
                  <c:v>0.99160000000000004</c:v>
                </c:pt>
                <c:pt idx="1">
                  <c:v>0.97480000000000011</c:v>
                </c:pt>
                <c:pt idx="2">
                  <c:v>0.92480000000000007</c:v>
                </c:pt>
                <c:pt idx="3">
                  <c:v>0.87000000000000011</c:v>
                </c:pt>
                <c:pt idx="4">
                  <c:v>0.83560000000000012</c:v>
                </c:pt>
                <c:pt idx="5">
                  <c:v>0.79039999999999999</c:v>
                </c:pt>
                <c:pt idx="6">
                  <c:v>0.72200000000000009</c:v>
                </c:pt>
                <c:pt idx="7">
                  <c:v>0.6644000000000001</c:v>
                </c:pt>
              </c:numCache>
            </c:numRef>
          </c:yVal>
        </c:ser>
        <c:ser>
          <c:idx val="4"/>
          <c:order val="4"/>
          <c:tx>
            <c:strRef>
              <c:f>Comparison!$F$20</c:f>
              <c:strCache>
                <c:ptCount val="1"/>
                <c:pt idx="0">
                  <c:v>Chunk=50, Depth=2</c:v>
                </c:pt>
              </c:strCache>
            </c:strRef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Comparison!$A$21:$A$28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Comparison!$F$21:$F$28</c:f>
              <c:numCache>
                <c:formatCode>General</c:formatCode>
                <c:ptCount val="8"/>
                <c:pt idx="0">
                  <c:v>0.99160000000000004</c:v>
                </c:pt>
                <c:pt idx="1">
                  <c:v>0.97240000000000004</c:v>
                </c:pt>
                <c:pt idx="2">
                  <c:v>0.9244</c:v>
                </c:pt>
                <c:pt idx="3">
                  <c:v>0.87280000000000013</c:v>
                </c:pt>
                <c:pt idx="4">
                  <c:v>0.84319999999999995</c:v>
                </c:pt>
                <c:pt idx="5">
                  <c:v>0.78839999999999999</c:v>
                </c:pt>
                <c:pt idx="6">
                  <c:v>0.72119999999999995</c:v>
                </c:pt>
                <c:pt idx="7">
                  <c:v>0.6604000000000001</c:v>
                </c:pt>
              </c:numCache>
            </c:numRef>
          </c:yVal>
        </c:ser>
        <c:axId val="68816896"/>
        <c:axId val="68818816"/>
      </c:scatterChart>
      <c:valAx>
        <c:axId val="68816896"/>
        <c:scaling>
          <c:orientation val="minMax"/>
          <c:max val="80"/>
          <c:min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 Length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818816"/>
        <c:crosses val="autoZero"/>
        <c:crossBetween val="midCat"/>
      </c:valAx>
      <c:valAx>
        <c:axId val="68818816"/>
        <c:scaling>
          <c:orientation val="minMax"/>
          <c:max val="1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8168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Comparison!$B$30</c:f>
              <c:strCache>
                <c:ptCount val="1"/>
                <c:pt idx="0">
                  <c:v>Original</c:v>
                </c:pt>
              </c:strCache>
            </c:strRef>
          </c:tx>
          <c:marker>
            <c:symbol val="none"/>
          </c:marker>
          <c:xVal>
            <c:numRef>
              <c:f>Comparison!$A$31:$A$38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Comparison!$B$31:$B$38</c:f>
              <c:numCache>
                <c:formatCode>General</c:formatCode>
                <c:ptCount val="8"/>
                <c:pt idx="0">
                  <c:v>2446.1999999999998</c:v>
                </c:pt>
                <c:pt idx="1">
                  <c:v>2550.1999999999998</c:v>
                </c:pt>
                <c:pt idx="2">
                  <c:v>2965.4</c:v>
                </c:pt>
                <c:pt idx="3">
                  <c:v>3065.6</c:v>
                </c:pt>
                <c:pt idx="4">
                  <c:v>3430.6</c:v>
                </c:pt>
                <c:pt idx="5">
                  <c:v>3078.6</c:v>
                </c:pt>
                <c:pt idx="6">
                  <c:v>2964.4</c:v>
                </c:pt>
                <c:pt idx="7">
                  <c:v>2805.6</c:v>
                </c:pt>
              </c:numCache>
            </c:numRef>
          </c:yVal>
        </c:ser>
        <c:ser>
          <c:idx val="1"/>
          <c:order val="1"/>
          <c:tx>
            <c:strRef>
              <c:f>Comparison!$C$30</c:f>
              <c:strCache>
                <c:ptCount val="1"/>
                <c:pt idx="0">
                  <c:v>Reduced (1%)</c:v>
                </c:pt>
              </c:strCache>
            </c:strRef>
          </c:tx>
          <c:marker>
            <c:symbol val="none"/>
          </c:marker>
          <c:xVal>
            <c:numRef>
              <c:f>Comparison!$A$31:$A$38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Comparison!$C$31:$C$38</c:f>
              <c:numCache>
                <c:formatCode>General</c:formatCode>
                <c:ptCount val="8"/>
                <c:pt idx="0">
                  <c:v>251.4</c:v>
                </c:pt>
                <c:pt idx="1">
                  <c:v>383.2</c:v>
                </c:pt>
                <c:pt idx="2">
                  <c:v>472</c:v>
                </c:pt>
                <c:pt idx="3">
                  <c:v>449.6</c:v>
                </c:pt>
                <c:pt idx="4">
                  <c:v>479.6</c:v>
                </c:pt>
                <c:pt idx="5">
                  <c:v>392</c:v>
                </c:pt>
                <c:pt idx="6">
                  <c:v>429</c:v>
                </c:pt>
                <c:pt idx="7">
                  <c:v>376.8</c:v>
                </c:pt>
              </c:numCache>
            </c:numRef>
          </c:yVal>
        </c:ser>
        <c:ser>
          <c:idx val="2"/>
          <c:order val="2"/>
          <c:tx>
            <c:strRef>
              <c:f>Comparison!$D$30</c:f>
              <c:strCache>
                <c:ptCount val="1"/>
                <c:pt idx="0">
                  <c:v>Chunk=1, Depth=1</c:v>
                </c:pt>
              </c:strCache>
            </c:strRef>
          </c:tx>
          <c:marker>
            <c:symbol val="none"/>
          </c:marker>
          <c:xVal>
            <c:numRef>
              <c:f>Comparison!$A$31:$A$38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Comparison!$D$31:$D$38</c:f>
              <c:numCache>
                <c:formatCode>General</c:formatCode>
                <c:ptCount val="8"/>
                <c:pt idx="0">
                  <c:v>41575.599999999999</c:v>
                </c:pt>
                <c:pt idx="1">
                  <c:v>41446.199999999997</c:v>
                </c:pt>
                <c:pt idx="2">
                  <c:v>41535.4</c:v>
                </c:pt>
                <c:pt idx="3">
                  <c:v>41398.6</c:v>
                </c:pt>
                <c:pt idx="4">
                  <c:v>41383.599999999999</c:v>
                </c:pt>
                <c:pt idx="5">
                  <c:v>41180</c:v>
                </c:pt>
                <c:pt idx="6">
                  <c:v>41139.4</c:v>
                </c:pt>
                <c:pt idx="7">
                  <c:v>41044.199999999997</c:v>
                </c:pt>
              </c:numCache>
            </c:numRef>
          </c:yVal>
        </c:ser>
        <c:ser>
          <c:idx val="3"/>
          <c:order val="3"/>
          <c:tx>
            <c:strRef>
              <c:f>Comparison!$E$30</c:f>
              <c:strCache>
                <c:ptCount val="1"/>
                <c:pt idx="0">
                  <c:v>Chunk=1, Depth=2</c:v>
                </c:pt>
              </c:strCache>
            </c:strRef>
          </c:tx>
          <c:marker>
            <c:symbol val="none"/>
          </c:marker>
          <c:xVal>
            <c:numRef>
              <c:f>Comparison!$A$31:$A$38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Comparison!$E$31:$E$38</c:f>
              <c:numCache>
                <c:formatCode>General</c:formatCode>
                <c:ptCount val="8"/>
                <c:pt idx="0">
                  <c:v>42176.4</c:v>
                </c:pt>
                <c:pt idx="1">
                  <c:v>42077.8</c:v>
                </c:pt>
                <c:pt idx="2">
                  <c:v>42162.6</c:v>
                </c:pt>
                <c:pt idx="3">
                  <c:v>41911.599999999999</c:v>
                </c:pt>
                <c:pt idx="4">
                  <c:v>41914.800000000003</c:v>
                </c:pt>
                <c:pt idx="5">
                  <c:v>41630</c:v>
                </c:pt>
                <c:pt idx="6">
                  <c:v>41550.199999999997</c:v>
                </c:pt>
                <c:pt idx="7">
                  <c:v>41409.800000000003</c:v>
                </c:pt>
              </c:numCache>
            </c:numRef>
          </c:yVal>
        </c:ser>
        <c:ser>
          <c:idx val="4"/>
          <c:order val="4"/>
          <c:tx>
            <c:strRef>
              <c:f>Comparison!$F$30</c:f>
              <c:strCache>
                <c:ptCount val="1"/>
                <c:pt idx="0">
                  <c:v>Chunk=50, Depth=2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Comparison!$A$31:$A$38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</c:numCache>
            </c:numRef>
          </c:xVal>
          <c:yVal>
            <c:numRef>
              <c:f>Comparison!$F$31:$F$38</c:f>
              <c:numCache>
                <c:formatCode>General</c:formatCode>
                <c:ptCount val="8"/>
                <c:pt idx="0">
                  <c:v>3305.4</c:v>
                </c:pt>
                <c:pt idx="1">
                  <c:v>3190</c:v>
                </c:pt>
                <c:pt idx="2">
                  <c:v>3182.8</c:v>
                </c:pt>
                <c:pt idx="3">
                  <c:v>2905</c:v>
                </c:pt>
                <c:pt idx="4">
                  <c:v>2918.2</c:v>
                </c:pt>
                <c:pt idx="5">
                  <c:v>2600</c:v>
                </c:pt>
                <c:pt idx="6">
                  <c:v>2475.6</c:v>
                </c:pt>
                <c:pt idx="7">
                  <c:v>2372.8000000000002</c:v>
                </c:pt>
              </c:numCache>
            </c:numRef>
          </c:yVal>
        </c:ser>
        <c:axId val="68850432"/>
        <c:axId val="68852352"/>
      </c:scatterChart>
      <c:valAx>
        <c:axId val="68850432"/>
        <c:scaling>
          <c:orientation val="minMax"/>
          <c:max val="80"/>
          <c:min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68852352"/>
        <c:crosses val="autoZero"/>
        <c:crossBetween val="midCat"/>
      </c:valAx>
      <c:valAx>
        <c:axId val="688523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 (bytes)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8850432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Efficiently Improving the Reference Genome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Jacob Pritt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Approximate matching with up to 2 errors</a:t>
            </a:r>
          </a:p>
          <a:p>
            <a:r>
              <a:rPr lang="en-US" smtClean="0"/>
              <a:t>Test on real data</a:t>
            </a:r>
          </a:p>
          <a:p>
            <a:r>
              <a:rPr lang="en-US" smtClean="0"/>
              <a:t>Incorporate PHRED quality score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Reference Genome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62108" y="3200400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ATGCTAGCTAG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7395" y="1752600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2129135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43840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4595" y="273873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404" y="3195935"/>
            <a:ext cx="152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Reference:</a:t>
            </a:r>
            <a:endParaRPr lang="en-US" sz="2400"/>
          </a:p>
        </p:txBody>
      </p:sp>
      <p:sp>
        <p:nvSpPr>
          <p:cNvPr id="12" name="Down Arrow 11"/>
          <p:cNvSpPr/>
          <p:nvPr/>
        </p:nvSpPr>
        <p:spPr>
          <a:xfrm>
            <a:off x="4038600" y="3657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491335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ATGCTAGCTAG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Reference Genome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62108" y="3200400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ATGCTAGCTAG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7395" y="1752600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2129135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43840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--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4595" y="273873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404" y="3195935"/>
            <a:ext cx="152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Reference:</a:t>
            </a:r>
            <a:endParaRPr lang="en-US" sz="2400"/>
          </a:p>
        </p:txBody>
      </p:sp>
      <p:sp>
        <p:nvSpPr>
          <p:cNvPr id="12" name="Down Arrow 11"/>
          <p:cNvSpPr/>
          <p:nvPr/>
        </p:nvSpPr>
        <p:spPr>
          <a:xfrm>
            <a:off x="4038600" y="3657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491335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AACGTTATC</a:t>
            </a:r>
            <a:r>
              <a:rPr lang="en-US" sz="2400" spc="1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2400" spc="1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ATGCTAGCTAG</a:t>
            </a:r>
            <a:endParaRPr lang="en-US" sz="2400" spc="1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86600" y="1203960"/>
          <a:ext cx="18288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L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SA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B</a:t>
                      </a:r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$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...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10400" y="4328160"/>
          <a:ext cx="18288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L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SA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B</a:t>
                      </a:r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$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...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…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7696200" y="3657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6200" y="35814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?</a:t>
            </a:r>
            <a:endParaRPr lang="en-US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FM Index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264" y="1600200"/>
            <a:ext cx="131253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524000"/>
            <a:ext cx="6248400" cy="197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hart 5"/>
          <p:cNvGraphicFramePr/>
          <p:nvPr/>
        </p:nvGraphicFramePr>
        <p:xfrm>
          <a:off x="381000" y="3581400"/>
          <a:ext cx="5257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0" y="4038600"/>
          <a:ext cx="3048000" cy="1676400"/>
        </p:xfrm>
        <a:graphic>
          <a:graphicData uri="http://schemas.openxmlformats.org/drawingml/2006/table">
            <a:tbl>
              <a:tblPr/>
              <a:tblGrid>
                <a:gridCol w="981906"/>
                <a:gridCol w="981906"/>
                <a:gridCol w="1084188"/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Rebuild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0.0000923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0.02798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Referencing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Ghanayim and Geiger, 2013</a:t>
            </a:r>
          </a:p>
          <a:p>
            <a:endParaRPr lang="en-US" smtClean="0"/>
          </a:p>
          <a:p>
            <a:r>
              <a:rPr lang="en-US" smtClean="0"/>
              <a:t>Algorithm:</a:t>
            </a:r>
          </a:p>
          <a:p>
            <a:pPr lvl="1"/>
            <a:r>
              <a:rPr lang="en-US" smtClean="0"/>
              <a:t>Match all reads to reference genome</a:t>
            </a:r>
          </a:p>
          <a:p>
            <a:pPr lvl="1"/>
            <a:r>
              <a:rPr lang="en-US" smtClean="0"/>
              <a:t>Search among matched reads for common mutations</a:t>
            </a:r>
          </a:p>
          <a:p>
            <a:pPr lvl="1"/>
            <a:r>
              <a:rPr lang="en-US" smtClean="0"/>
              <a:t>Update FM index</a:t>
            </a:r>
          </a:p>
          <a:p>
            <a:pPr lvl="1"/>
            <a:r>
              <a:rPr lang="en-US" smtClean="0"/>
              <a:t>Repeat until no new reads are matched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Referencing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09799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Genome length: 5000 nt</a:t>
            </a:r>
          </a:p>
          <a:p>
            <a:r>
              <a:rPr lang="en-US" smtClean="0"/>
              <a:t>5000 reads of length 50</a:t>
            </a:r>
          </a:p>
          <a:p>
            <a:r>
              <a:rPr lang="en-US" smtClean="0"/>
              <a:t>Genome mutation rate: 0.02</a:t>
            </a:r>
          </a:p>
          <a:p>
            <a:r>
              <a:rPr lang="en-US" smtClean="0"/>
              <a:t>Matching up to 1 error per read</a:t>
            </a:r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343400" y="3962400"/>
          <a:ext cx="4800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0" y="3962400"/>
          <a:ext cx="4572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 Space?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19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4000"/>
          </a:xfrm>
        </p:spPr>
        <p:txBody>
          <a:bodyPr>
            <a:normAutofit/>
          </a:bodyPr>
          <a:lstStyle/>
          <a:p>
            <a:r>
              <a:rPr lang="en-US" smtClean="0"/>
              <a:t>Linear with number of reads</a:t>
            </a:r>
          </a:p>
          <a:p>
            <a:r>
              <a:rPr lang="en-US" smtClean="0"/>
              <a:t>Linear with error frequency for small values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Space-efficient Alternatives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Store mutations from </a:t>
            </a:r>
          </a:p>
          <a:p>
            <a:pPr lvl="1"/>
            <a:r>
              <a:rPr lang="en-US" smtClean="0"/>
              <a:t>every matched read</a:t>
            </a:r>
          </a:p>
          <a:p>
            <a:pPr lvl="1"/>
            <a:r>
              <a:rPr lang="en-US" smtClean="0"/>
              <a:t>1% of matched reads</a:t>
            </a:r>
          </a:p>
          <a:p>
            <a:pPr lvl="1"/>
            <a:r>
              <a:rPr lang="en-US" smtClean="0"/>
              <a:t>first n mapped reads for every base</a:t>
            </a:r>
          </a:p>
          <a:p>
            <a:pPr lvl="1"/>
            <a:r>
              <a:rPr lang="en-US" smtClean="0"/>
              <a:t>first n mapped reads for chunks of the genome</a:t>
            </a:r>
          </a:p>
          <a:p>
            <a:endParaRPr lang="en-US" smtClean="0"/>
          </a:p>
          <a:p>
            <a:r>
              <a:rPr lang="en-US" smtClean="0"/>
              <a:t>Still O(# reads), but can reduce space significantly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Space-efficient Alternatives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419603"/>
          <a:ext cx="8077200" cy="2209797"/>
        </p:xfrm>
        <a:graphic>
          <a:graphicData uri="http://schemas.openxmlformats.org/drawingml/2006/table">
            <a:tbl>
              <a:tblPr/>
              <a:tblGrid>
                <a:gridCol w="1261928"/>
                <a:gridCol w="1071775"/>
                <a:gridCol w="920516"/>
                <a:gridCol w="1555800"/>
                <a:gridCol w="1607660"/>
                <a:gridCol w="1659521"/>
              </a:tblGrid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Read Length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Original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Reduced (1%)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Chunk=1, Depth=1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Chunk=1, Depth=2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Chunk=50, Depth=2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-152400" y="1371600"/>
          <a:ext cx="51815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876800" y="1447800"/>
          <a:ext cx="4267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321</Words>
  <Application>Microsoft Office PowerPoint</Application>
  <PresentationFormat>On-screen Show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Efficiently Improving the Reference Genome</vt:lpstr>
      <vt:lpstr>Improving the Reference Genome</vt:lpstr>
      <vt:lpstr>Improving the Reference Genome</vt:lpstr>
      <vt:lpstr>Updating the FM Index</vt:lpstr>
      <vt:lpstr>Iterative Referencing</vt:lpstr>
      <vt:lpstr>Iterative Referencing</vt:lpstr>
      <vt:lpstr>Reduce Space?</vt:lpstr>
      <vt:lpstr>Space-efficient Alternatives</vt:lpstr>
      <vt:lpstr>Space-efficient Alternatives</vt:lpstr>
      <vt:lpstr>Further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</dc:creator>
  <cp:lastModifiedBy>Jacob</cp:lastModifiedBy>
  <cp:revision>31</cp:revision>
  <dcterms:created xsi:type="dcterms:W3CDTF">2006-08-16T00:00:00Z</dcterms:created>
  <dcterms:modified xsi:type="dcterms:W3CDTF">2013-12-04T19:27:55Z</dcterms:modified>
</cp:coreProperties>
</file>