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45" r:id="rId2"/>
    <p:sldMasterId id="2147483758" r:id="rId3"/>
  </p:sldMasterIdLst>
  <p:notesMasterIdLst>
    <p:notesMasterId r:id="rId25"/>
  </p:notesMasterIdLst>
  <p:sldIdLst>
    <p:sldId id="1025" r:id="rId4"/>
    <p:sldId id="1818" r:id="rId5"/>
    <p:sldId id="1819" r:id="rId6"/>
    <p:sldId id="1821" r:id="rId7"/>
    <p:sldId id="1820" r:id="rId8"/>
    <p:sldId id="1803" r:id="rId9"/>
    <p:sldId id="1811" r:id="rId10"/>
    <p:sldId id="1804" r:id="rId11"/>
    <p:sldId id="1802" r:id="rId12"/>
    <p:sldId id="1805" r:id="rId13"/>
    <p:sldId id="1806" r:id="rId14"/>
    <p:sldId id="1808" r:id="rId15"/>
    <p:sldId id="1816" r:id="rId16"/>
    <p:sldId id="1807" r:id="rId17"/>
    <p:sldId id="1813" r:id="rId18"/>
    <p:sldId id="1814" r:id="rId19"/>
    <p:sldId id="1815" r:id="rId20"/>
    <p:sldId id="1812" r:id="rId21"/>
    <p:sldId id="1809" r:id="rId22"/>
    <p:sldId id="1817" r:id="rId23"/>
    <p:sldId id="182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CECFF"/>
    <a:srgbClr val="F8F8F8"/>
    <a:srgbClr val="B90F22"/>
    <a:srgbClr val="EAEAEA"/>
    <a:srgbClr val="66CCFF"/>
    <a:srgbClr val="009242"/>
    <a:srgbClr val="EA8B00"/>
    <a:srgbClr val="CC33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85374" autoAdjust="0"/>
  </p:normalViewPr>
  <p:slideViewPr>
    <p:cSldViewPr>
      <p:cViewPr varScale="1">
        <p:scale>
          <a:sx n="92" d="100"/>
          <a:sy n="92" d="100"/>
        </p:scale>
        <p:origin x="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notesViewPr>
    <p:cSldViewPr>
      <p:cViewPr varScale="1">
        <p:scale>
          <a:sx n="81" d="100"/>
          <a:sy n="81" d="100"/>
        </p:scale>
        <p:origin x="-274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B37BB-7AD7-8C4D-B51E-7D4970C7B954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38D15A2-29B7-A443-9980-090272B16395}">
      <dgm:prSet phldrT="[Text]"/>
      <dgm:spPr/>
      <dgm:t>
        <a:bodyPr/>
        <a:lstStyle/>
        <a:p>
          <a:r>
            <a:rPr lang="de-DE" err="1">
              <a:solidFill>
                <a:schemeClr val="tx1"/>
              </a:solidFill>
            </a:rPr>
            <a:t>Machine</a:t>
          </a:r>
          <a:r>
            <a:rPr lang="de-DE">
              <a:solidFill>
                <a:schemeClr val="tx1"/>
              </a:solidFill>
            </a:rPr>
            <a:t> Learning</a:t>
          </a:r>
        </a:p>
      </dgm:t>
    </dgm:pt>
    <dgm:pt modelId="{67F23945-A5AB-A642-944F-4B938BE20D91}" type="parTrans" cxnId="{EBA3A22C-956D-E34D-AE89-9B4A2986130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C23A7AF-9883-3F47-A1C4-C47DACB9E372}" type="sibTrans" cxnId="{EBA3A22C-956D-E34D-AE89-9B4A2986130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B133C4B-6FA3-1547-878A-41B8EF986ED3}">
      <dgm:prSet phldrT="[Text]"/>
      <dgm:spPr/>
      <dgm:t>
        <a:bodyPr/>
        <a:lstStyle/>
        <a:p>
          <a:r>
            <a:rPr lang="de-DE" err="1">
              <a:solidFill>
                <a:schemeClr val="tx1"/>
              </a:solidFill>
            </a:rPr>
            <a:t>Supervised</a:t>
          </a:r>
          <a:r>
            <a:rPr lang="de-DE">
              <a:solidFill>
                <a:schemeClr val="tx1"/>
              </a:solidFill>
            </a:rPr>
            <a:t> ML</a:t>
          </a:r>
        </a:p>
      </dgm:t>
    </dgm:pt>
    <dgm:pt modelId="{15E78EBA-7816-BF4D-8637-EF856C306175}" type="parTrans" cxnId="{4C7671A0-818C-D743-A519-A5B07EE6A8C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C230E64-50A8-9C45-A63A-3F61DEC316A4}" type="sibTrans" cxnId="{4C7671A0-818C-D743-A519-A5B07EE6A8C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D148DF9-019A-7F4E-8F17-38BC6B8BD800}">
      <dgm:prSet phldrT="[Text]"/>
      <dgm:spPr/>
      <dgm:t>
        <a:bodyPr/>
        <a:lstStyle/>
        <a:p>
          <a:r>
            <a:rPr lang="de-DE" err="1">
              <a:solidFill>
                <a:schemeClr val="tx1"/>
              </a:solidFill>
            </a:rPr>
            <a:t>Unsupervised</a:t>
          </a:r>
          <a:r>
            <a:rPr lang="de-DE">
              <a:solidFill>
                <a:schemeClr val="tx1"/>
              </a:solidFill>
            </a:rPr>
            <a:t> ML</a:t>
          </a:r>
        </a:p>
      </dgm:t>
    </dgm:pt>
    <dgm:pt modelId="{ABC6FA7F-629F-9043-9E2D-EB89B812CB08}" type="parTrans" cxnId="{BB4D4326-4A6C-2741-A2C2-2ACAEB433F7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E33BC86-318F-3F49-AD68-AAA75BB686C0}" type="sibTrans" cxnId="{BB4D4326-4A6C-2741-A2C2-2ACAEB433F7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CAC46ED-F593-D641-86F1-AE00FCB24D1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Reinforcement Learning</a:t>
          </a:r>
        </a:p>
      </dgm:t>
    </dgm:pt>
    <dgm:pt modelId="{4EBC9117-286C-094C-9A17-26F58AC42D1F}" type="parTrans" cxnId="{E362286C-30A2-EE4F-A59A-9CF41D828E8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E14A7D5-BF77-B641-A2B7-FF05B77492A3}" type="sibTrans" cxnId="{E362286C-30A2-EE4F-A59A-9CF41D828E8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9FC72D0-9CC0-A244-A2BB-3783124221D8}" type="pres">
      <dgm:prSet presAssocID="{B1CB37BB-7AD7-8C4D-B51E-7D4970C7B9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62A635-7A59-504C-BBC5-D6B0288E0F75}" type="pres">
      <dgm:prSet presAssocID="{F38D15A2-29B7-A443-9980-090272B16395}" presName="hierRoot1" presStyleCnt="0">
        <dgm:presLayoutVars>
          <dgm:hierBranch val="init"/>
        </dgm:presLayoutVars>
      </dgm:prSet>
      <dgm:spPr/>
    </dgm:pt>
    <dgm:pt modelId="{00EDEE92-28D3-3D46-91CE-E01B6CBF396D}" type="pres">
      <dgm:prSet presAssocID="{F38D15A2-29B7-A443-9980-090272B16395}" presName="rootComposite1" presStyleCnt="0"/>
      <dgm:spPr/>
    </dgm:pt>
    <dgm:pt modelId="{41A4B9F0-DC44-C640-A686-85DA5B85F38A}" type="pres">
      <dgm:prSet presAssocID="{F38D15A2-29B7-A443-9980-090272B16395}" presName="rootText1" presStyleLbl="node0" presStyleIdx="0" presStyleCnt="1" custScaleX="153238" custScaleY="186079">
        <dgm:presLayoutVars>
          <dgm:chPref val="3"/>
        </dgm:presLayoutVars>
      </dgm:prSet>
      <dgm:spPr/>
    </dgm:pt>
    <dgm:pt modelId="{0EA1374C-7319-BA4B-955B-648E8E7F6181}" type="pres">
      <dgm:prSet presAssocID="{F38D15A2-29B7-A443-9980-090272B16395}" presName="rootConnector1" presStyleLbl="node1" presStyleIdx="0" presStyleCnt="0"/>
      <dgm:spPr/>
    </dgm:pt>
    <dgm:pt modelId="{70650B36-7F88-1F4A-9A72-FB6E29ED8D43}" type="pres">
      <dgm:prSet presAssocID="{F38D15A2-29B7-A443-9980-090272B16395}" presName="hierChild2" presStyleCnt="0"/>
      <dgm:spPr/>
    </dgm:pt>
    <dgm:pt modelId="{1543D8E4-8252-B849-A57B-380A74F33293}" type="pres">
      <dgm:prSet presAssocID="{15E78EBA-7816-BF4D-8637-EF856C306175}" presName="Name37" presStyleLbl="parChTrans1D2" presStyleIdx="0" presStyleCnt="3"/>
      <dgm:spPr/>
    </dgm:pt>
    <dgm:pt modelId="{FAB54BFC-5D46-824B-AF13-ED10128DC324}" type="pres">
      <dgm:prSet presAssocID="{6B133C4B-6FA3-1547-878A-41B8EF986ED3}" presName="hierRoot2" presStyleCnt="0">
        <dgm:presLayoutVars>
          <dgm:hierBranch val="init"/>
        </dgm:presLayoutVars>
      </dgm:prSet>
      <dgm:spPr/>
    </dgm:pt>
    <dgm:pt modelId="{81F762D9-AB00-2C48-A9F7-58AFB0607A1C}" type="pres">
      <dgm:prSet presAssocID="{6B133C4B-6FA3-1547-878A-41B8EF986ED3}" presName="rootComposite" presStyleCnt="0"/>
      <dgm:spPr/>
    </dgm:pt>
    <dgm:pt modelId="{96E342EE-002A-F74D-A9C6-7A84B5CD900C}" type="pres">
      <dgm:prSet presAssocID="{6B133C4B-6FA3-1547-878A-41B8EF986ED3}" presName="rootText" presStyleLbl="node2" presStyleIdx="0" presStyleCnt="3" custAng="10800000" custFlipVert="1" custScaleX="176025" custScaleY="195256">
        <dgm:presLayoutVars>
          <dgm:chPref val="3"/>
        </dgm:presLayoutVars>
      </dgm:prSet>
      <dgm:spPr/>
    </dgm:pt>
    <dgm:pt modelId="{D1659E54-6E64-9445-A869-BA9D3E616CCA}" type="pres">
      <dgm:prSet presAssocID="{6B133C4B-6FA3-1547-878A-41B8EF986ED3}" presName="rootConnector" presStyleLbl="node2" presStyleIdx="0" presStyleCnt="3"/>
      <dgm:spPr/>
    </dgm:pt>
    <dgm:pt modelId="{2EC18933-94F2-8E44-BF58-44A02999DEEF}" type="pres">
      <dgm:prSet presAssocID="{6B133C4B-6FA3-1547-878A-41B8EF986ED3}" presName="hierChild4" presStyleCnt="0"/>
      <dgm:spPr/>
    </dgm:pt>
    <dgm:pt modelId="{3D103546-757E-0140-86DC-6E8173ECEDF4}" type="pres">
      <dgm:prSet presAssocID="{6B133C4B-6FA3-1547-878A-41B8EF986ED3}" presName="hierChild5" presStyleCnt="0"/>
      <dgm:spPr/>
    </dgm:pt>
    <dgm:pt modelId="{4A2EEA05-DE79-FF46-A7EA-EF36B4D72D95}" type="pres">
      <dgm:prSet presAssocID="{ABC6FA7F-629F-9043-9E2D-EB89B812CB08}" presName="Name37" presStyleLbl="parChTrans1D2" presStyleIdx="1" presStyleCnt="3"/>
      <dgm:spPr/>
    </dgm:pt>
    <dgm:pt modelId="{C7017E13-60E6-824C-84B5-FD476F6C4393}" type="pres">
      <dgm:prSet presAssocID="{7D148DF9-019A-7F4E-8F17-38BC6B8BD800}" presName="hierRoot2" presStyleCnt="0">
        <dgm:presLayoutVars>
          <dgm:hierBranch val="init"/>
        </dgm:presLayoutVars>
      </dgm:prSet>
      <dgm:spPr/>
    </dgm:pt>
    <dgm:pt modelId="{5A9B22E2-B323-B147-91B8-11E238E633E8}" type="pres">
      <dgm:prSet presAssocID="{7D148DF9-019A-7F4E-8F17-38BC6B8BD800}" presName="rootComposite" presStyleCnt="0"/>
      <dgm:spPr/>
    </dgm:pt>
    <dgm:pt modelId="{A0BF480D-700D-7C42-8276-2861FBDF8D07}" type="pres">
      <dgm:prSet presAssocID="{7D148DF9-019A-7F4E-8F17-38BC6B8BD800}" presName="rootText" presStyleLbl="node2" presStyleIdx="1" presStyleCnt="3" custAng="10800000" custFlipVert="1" custScaleX="176025" custScaleY="195256">
        <dgm:presLayoutVars>
          <dgm:chPref val="3"/>
        </dgm:presLayoutVars>
      </dgm:prSet>
      <dgm:spPr/>
    </dgm:pt>
    <dgm:pt modelId="{1408894A-2A26-C647-912F-31A62EA4AD32}" type="pres">
      <dgm:prSet presAssocID="{7D148DF9-019A-7F4E-8F17-38BC6B8BD800}" presName="rootConnector" presStyleLbl="node2" presStyleIdx="1" presStyleCnt="3"/>
      <dgm:spPr/>
    </dgm:pt>
    <dgm:pt modelId="{37398D07-975E-3949-ACF6-D62A6A68FDBC}" type="pres">
      <dgm:prSet presAssocID="{7D148DF9-019A-7F4E-8F17-38BC6B8BD800}" presName="hierChild4" presStyleCnt="0"/>
      <dgm:spPr/>
    </dgm:pt>
    <dgm:pt modelId="{03D53A6D-510C-774E-84B9-08B53214E1F2}" type="pres">
      <dgm:prSet presAssocID="{7D148DF9-019A-7F4E-8F17-38BC6B8BD800}" presName="hierChild5" presStyleCnt="0"/>
      <dgm:spPr/>
    </dgm:pt>
    <dgm:pt modelId="{07CADC8E-1136-CD44-BD61-8679FD5E3EA2}" type="pres">
      <dgm:prSet presAssocID="{4EBC9117-286C-094C-9A17-26F58AC42D1F}" presName="Name37" presStyleLbl="parChTrans1D2" presStyleIdx="2" presStyleCnt="3"/>
      <dgm:spPr/>
    </dgm:pt>
    <dgm:pt modelId="{2306D993-0DAD-EA4E-A219-B27B058EA818}" type="pres">
      <dgm:prSet presAssocID="{BCAC46ED-F593-D641-86F1-AE00FCB24D13}" presName="hierRoot2" presStyleCnt="0">
        <dgm:presLayoutVars>
          <dgm:hierBranch val="init"/>
        </dgm:presLayoutVars>
      </dgm:prSet>
      <dgm:spPr/>
    </dgm:pt>
    <dgm:pt modelId="{CFA734EF-C929-D049-943E-A87C6B0AA6D3}" type="pres">
      <dgm:prSet presAssocID="{BCAC46ED-F593-D641-86F1-AE00FCB24D13}" presName="rootComposite" presStyleCnt="0"/>
      <dgm:spPr/>
    </dgm:pt>
    <dgm:pt modelId="{346AA61D-B2DB-E148-B560-53B1B040FCFD}" type="pres">
      <dgm:prSet presAssocID="{BCAC46ED-F593-D641-86F1-AE00FCB24D13}" presName="rootText" presStyleLbl="node2" presStyleIdx="2" presStyleCnt="3" custAng="10800000" custFlipVert="1" custScaleX="176025" custScaleY="195256">
        <dgm:presLayoutVars>
          <dgm:chPref val="3"/>
        </dgm:presLayoutVars>
      </dgm:prSet>
      <dgm:spPr/>
    </dgm:pt>
    <dgm:pt modelId="{2E8D1645-E81D-894C-9357-193E4874CB9E}" type="pres">
      <dgm:prSet presAssocID="{BCAC46ED-F593-D641-86F1-AE00FCB24D13}" presName="rootConnector" presStyleLbl="node2" presStyleIdx="2" presStyleCnt="3"/>
      <dgm:spPr/>
    </dgm:pt>
    <dgm:pt modelId="{B015AE7A-A97F-9A4A-B5AC-5634591ABA75}" type="pres">
      <dgm:prSet presAssocID="{BCAC46ED-F593-D641-86F1-AE00FCB24D13}" presName="hierChild4" presStyleCnt="0"/>
      <dgm:spPr/>
    </dgm:pt>
    <dgm:pt modelId="{E24AC13D-72A2-B442-8A92-36C91B268600}" type="pres">
      <dgm:prSet presAssocID="{BCAC46ED-F593-D641-86F1-AE00FCB24D13}" presName="hierChild5" presStyleCnt="0"/>
      <dgm:spPr/>
    </dgm:pt>
    <dgm:pt modelId="{CBED6400-F911-A349-8CED-79135FFC8781}" type="pres">
      <dgm:prSet presAssocID="{F38D15A2-29B7-A443-9980-090272B16395}" presName="hierChild3" presStyleCnt="0"/>
      <dgm:spPr/>
    </dgm:pt>
  </dgm:ptLst>
  <dgm:cxnLst>
    <dgm:cxn modelId="{BB4D4326-4A6C-2741-A2C2-2ACAEB433F71}" srcId="{F38D15A2-29B7-A443-9980-090272B16395}" destId="{7D148DF9-019A-7F4E-8F17-38BC6B8BD800}" srcOrd="1" destOrd="0" parTransId="{ABC6FA7F-629F-9043-9E2D-EB89B812CB08}" sibTransId="{6E33BC86-318F-3F49-AD68-AAA75BB686C0}"/>
    <dgm:cxn modelId="{2B15FC27-C618-C34B-B430-CA1327F82DDC}" type="presOf" srcId="{7D148DF9-019A-7F4E-8F17-38BC6B8BD800}" destId="{1408894A-2A26-C647-912F-31A62EA4AD32}" srcOrd="1" destOrd="0" presId="urn:microsoft.com/office/officeart/2005/8/layout/orgChart1"/>
    <dgm:cxn modelId="{EBA3A22C-956D-E34D-AE89-9B4A29861304}" srcId="{B1CB37BB-7AD7-8C4D-B51E-7D4970C7B954}" destId="{F38D15A2-29B7-A443-9980-090272B16395}" srcOrd="0" destOrd="0" parTransId="{67F23945-A5AB-A642-944F-4B938BE20D91}" sibTransId="{3C23A7AF-9883-3F47-A1C4-C47DACB9E372}"/>
    <dgm:cxn modelId="{3DD3663D-941D-4F45-9B5F-0D5D99646560}" type="presOf" srcId="{BCAC46ED-F593-D641-86F1-AE00FCB24D13}" destId="{346AA61D-B2DB-E148-B560-53B1B040FCFD}" srcOrd="0" destOrd="0" presId="urn:microsoft.com/office/officeart/2005/8/layout/orgChart1"/>
    <dgm:cxn modelId="{E362286C-30A2-EE4F-A59A-9CF41D828E80}" srcId="{F38D15A2-29B7-A443-9980-090272B16395}" destId="{BCAC46ED-F593-D641-86F1-AE00FCB24D13}" srcOrd="2" destOrd="0" parTransId="{4EBC9117-286C-094C-9A17-26F58AC42D1F}" sibTransId="{FE14A7D5-BF77-B641-A2B7-FF05B77492A3}"/>
    <dgm:cxn modelId="{39FA296C-8299-DA42-BAE3-B7605F10C63F}" type="presOf" srcId="{F38D15A2-29B7-A443-9980-090272B16395}" destId="{41A4B9F0-DC44-C640-A686-85DA5B85F38A}" srcOrd="0" destOrd="0" presId="urn:microsoft.com/office/officeart/2005/8/layout/orgChart1"/>
    <dgm:cxn modelId="{4CB73C80-5693-C545-AC50-81F92C8873C5}" type="presOf" srcId="{6B133C4B-6FA3-1547-878A-41B8EF986ED3}" destId="{96E342EE-002A-F74D-A9C6-7A84B5CD900C}" srcOrd="0" destOrd="0" presId="urn:microsoft.com/office/officeart/2005/8/layout/orgChart1"/>
    <dgm:cxn modelId="{4C7671A0-818C-D743-A519-A5B07EE6A8CA}" srcId="{F38D15A2-29B7-A443-9980-090272B16395}" destId="{6B133C4B-6FA3-1547-878A-41B8EF986ED3}" srcOrd="0" destOrd="0" parTransId="{15E78EBA-7816-BF4D-8637-EF856C306175}" sibTransId="{9C230E64-50A8-9C45-A63A-3F61DEC316A4}"/>
    <dgm:cxn modelId="{D79E1AA2-9B54-FD45-A15A-72043C678CF9}" type="presOf" srcId="{B1CB37BB-7AD7-8C4D-B51E-7D4970C7B954}" destId="{69FC72D0-9CC0-A244-A2BB-3783124221D8}" srcOrd="0" destOrd="0" presId="urn:microsoft.com/office/officeart/2005/8/layout/orgChart1"/>
    <dgm:cxn modelId="{0BB075A6-ACB3-724F-8FE0-66C4A980968F}" type="presOf" srcId="{ABC6FA7F-629F-9043-9E2D-EB89B812CB08}" destId="{4A2EEA05-DE79-FF46-A7EA-EF36B4D72D95}" srcOrd="0" destOrd="0" presId="urn:microsoft.com/office/officeart/2005/8/layout/orgChart1"/>
    <dgm:cxn modelId="{620555AE-06B9-DA42-BDFB-3149D510A209}" type="presOf" srcId="{BCAC46ED-F593-D641-86F1-AE00FCB24D13}" destId="{2E8D1645-E81D-894C-9357-193E4874CB9E}" srcOrd="1" destOrd="0" presId="urn:microsoft.com/office/officeart/2005/8/layout/orgChart1"/>
    <dgm:cxn modelId="{E6872EB8-468E-1147-8644-F848C3F20497}" type="presOf" srcId="{15E78EBA-7816-BF4D-8637-EF856C306175}" destId="{1543D8E4-8252-B849-A57B-380A74F33293}" srcOrd="0" destOrd="0" presId="urn:microsoft.com/office/officeart/2005/8/layout/orgChart1"/>
    <dgm:cxn modelId="{282181C2-54B8-1549-9937-6C58B3552E6D}" type="presOf" srcId="{6B133C4B-6FA3-1547-878A-41B8EF986ED3}" destId="{D1659E54-6E64-9445-A869-BA9D3E616CCA}" srcOrd="1" destOrd="0" presId="urn:microsoft.com/office/officeart/2005/8/layout/orgChart1"/>
    <dgm:cxn modelId="{D4CAC2E8-FF70-8742-A286-7B50ECA3A94F}" type="presOf" srcId="{F38D15A2-29B7-A443-9980-090272B16395}" destId="{0EA1374C-7319-BA4B-955B-648E8E7F6181}" srcOrd="1" destOrd="0" presId="urn:microsoft.com/office/officeart/2005/8/layout/orgChart1"/>
    <dgm:cxn modelId="{3E3AAEEE-C00A-0447-B744-D716AA654662}" type="presOf" srcId="{4EBC9117-286C-094C-9A17-26F58AC42D1F}" destId="{07CADC8E-1136-CD44-BD61-8679FD5E3EA2}" srcOrd="0" destOrd="0" presId="urn:microsoft.com/office/officeart/2005/8/layout/orgChart1"/>
    <dgm:cxn modelId="{3BCF82F0-184E-DF48-904D-9F81A54CB197}" type="presOf" srcId="{7D148DF9-019A-7F4E-8F17-38BC6B8BD800}" destId="{A0BF480D-700D-7C42-8276-2861FBDF8D07}" srcOrd="0" destOrd="0" presId="urn:microsoft.com/office/officeart/2005/8/layout/orgChart1"/>
    <dgm:cxn modelId="{688639B7-B135-4B48-8FD5-8C3749A87506}" type="presParOf" srcId="{69FC72D0-9CC0-A244-A2BB-3783124221D8}" destId="{4962A635-7A59-504C-BBC5-D6B0288E0F75}" srcOrd="0" destOrd="0" presId="urn:microsoft.com/office/officeart/2005/8/layout/orgChart1"/>
    <dgm:cxn modelId="{122CEF97-6047-3A48-AB23-EBA7B7FD62FF}" type="presParOf" srcId="{4962A635-7A59-504C-BBC5-D6B0288E0F75}" destId="{00EDEE92-28D3-3D46-91CE-E01B6CBF396D}" srcOrd="0" destOrd="0" presId="urn:microsoft.com/office/officeart/2005/8/layout/orgChart1"/>
    <dgm:cxn modelId="{20DE0019-8FC1-A446-83A4-F466975094C8}" type="presParOf" srcId="{00EDEE92-28D3-3D46-91CE-E01B6CBF396D}" destId="{41A4B9F0-DC44-C640-A686-85DA5B85F38A}" srcOrd="0" destOrd="0" presId="urn:microsoft.com/office/officeart/2005/8/layout/orgChart1"/>
    <dgm:cxn modelId="{EF948CCA-D63B-A04F-93D8-3FFF66D8D9DD}" type="presParOf" srcId="{00EDEE92-28D3-3D46-91CE-E01B6CBF396D}" destId="{0EA1374C-7319-BA4B-955B-648E8E7F6181}" srcOrd="1" destOrd="0" presId="urn:microsoft.com/office/officeart/2005/8/layout/orgChart1"/>
    <dgm:cxn modelId="{7C162281-AFB3-5940-BEDE-F4FF11901DCB}" type="presParOf" srcId="{4962A635-7A59-504C-BBC5-D6B0288E0F75}" destId="{70650B36-7F88-1F4A-9A72-FB6E29ED8D43}" srcOrd="1" destOrd="0" presId="urn:microsoft.com/office/officeart/2005/8/layout/orgChart1"/>
    <dgm:cxn modelId="{295A3634-4993-8F48-8FFF-8AAC2AC1F55F}" type="presParOf" srcId="{70650B36-7F88-1F4A-9A72-FB6E29ED8D43}" destId="{1543D8E4-8252-B849-A57B-380A74F33293}" srcOrd="0" destOrd="0" presId="urn:microsoft.com/office/officeart/2005/8/layout/orgChart1"/>
    <dgm:cxn modelId="{9F00DE27-165E-6845-A749-0777FEE25354}" type="presParOf" srcId="{70650B36-7F88-1F4A-9A72-FB6E29ED8D43}" destId="{FAB54BFC-5D46-824B-AF13-ED10128DC324}" srcOrd="1" destOrd="0" presId="urn:microsoft.com/office/officeart/2005/8/layout/orgChart1"/>
    <dgm:cxn modelId="{2BFEB568-96C4-D44A-9CE2-B07873A507B9}" type="presParOf" srcId="{FAB54BFC-5D46-824B-AF13-ED10128DC324}" destId="{81F762D9-AB00-2C48-A9F7-58AFB0607A1C}" srcOrd="0" destOrd="0" presId="urn:microsoft.com/office/officeart/2005/8/layout/orgChart1"/>
    <dgm:cxn modelId="{72DE988F-3CD6-2240-B2B9-700D9C0B8937}" type="presParOf" srcId="{81F762D9-AB00-2C48-A9F7-58AFB0607A1C}" destId="{96E342EE-002A-F74D-A9C6-7A84B5CD900C}" srcOrd="0" destOrd="0" presId="urn:microsoft.com/office/officeart/2005/8/layout/orgChart1"/>
    <dgm:cxn modelId="{7CA9A9FB-0F47-C740-A47F-16FEAAB5B41E}" type="presParOf" srcId="{81F762D9-AB00-2C48-A9F7-58AFB0607A1C}" destId="{D1659E54-6E64-9445-A869-BA9D3E616CCA}" srcOrd="1" destOrd="0" presId="urn:microsoft.com/office/officeart/2005/8/layout/orgChart1"/>
    <dgm:cxn modelId="{22372C12-8214-7341-A4F6-B7D4259B2D12}" type="presParOf" srcId="{FAB54BFC-5D46-824B-AF13-ED10128DC324}" destId="{2EC18933-94F2-8E44-BF58-44A02999DEEF}" srcOrd="1" destOrd="0" presId="urn:microsoft.com/office/officeart/2005/8/layout/orgChart1"/>
    <dgm:cxn modelId="{97E0617F-63DF-D444-BBB5-8CE42C7C8805}" type="presParOf" srcId="{FAB54BFC-5D46-824B-AF13-ED10128DC324}" destId="{3D103546-757E-0140-86DC-6E8173ECEDF4}" srcOrd="2" destOrd="0" presId="urn:microsoft.com/office/officeart/2005/8/layout/orgChart1"/>
    <dgm:cxn modelId="{E1BDF54F-B00C-3C41-95D6-011DDFFAFEC8}" type="presParOf" srcId="{70650B36-7F88-1F4A-9A72-FB6E29ED8D43}" destId="{4A2EEA05-DE79-FF46-A7EA-EF36B4D72D95}" srcOrd="2" destOrd="0" presId="urn:microsoft.com/office/officeart/2005/8/layout/orgChart1"/>
    <dgm:cxn modelId="{D655C187-6180-5647-9BCB-8628328164F8}" type="presParOf" srcId="{70650B36-7F88-1F4A-9A72-FB6E29ED8D43}" destId="{C7017E13-60E6-824C-84B5-FD476F6C4393}" srcOrd="3" destOrd="0" presId="urn:microsoft.com/office/officeart/2005/8/layout/orgChart1"/>
    <dgm:cxn modelId="{5352E015-5D2B-A14C-9639-8EAF2736EAD2}" type="presParOf" srcId="{C7017E13-60E6-824C-84B5-FD476F6C4393}" destId="{5A9B22E2-B323-B147-91B8-11E238E633E8}" srcOrd="0" destOrd="0" presId="urn:microsoft.com/office/officeart/2005/8/layout/orgChart1"/>
    <dgm:cxn modelId="{6E42F672-A14A-AB40-A107-24B884B9D9CB}" type="presParOf" srcId="{5A9B22E2-B323-B147-91B8-11E238E633E8}" destId="{A0BF480D-700D-7C42-8276-2861FBDF8D07}" srcOrd="0" destOrd="0" presId="urn:microsoft.com/office/officeart/2005/8/layout/orgChart1"/>
    <dgm:cxn modelId="{4F322FB1-BD5C-6043-A9CC-09DAAE0DC25D}" type="presParOf" srcId="{5A9B22E2-B323-B147-91B8-11E238E633E8}" destId="{1408894A-2A26-C647-912F-31A62EA4AD32}" srcOrd="1" destOrd="0" presId="urn:microsoft.com/office/officeart/2005/8/layout/orgChart1"/>
    <dgm:cxn modelId="{BCBF05DE-4FB7-AD4E-9F45-3771264C2C7C}" type="presParOf" srcId="{C7017E13-60E6-824C-84B5-FD476F6C4393}" destId="{37398D07-975E-3949-ACF6-D62A6A68FDBC}" srcOrd="1" destOrd="0" presId="urn:microsoft.com/office/officeart/2005/8/layout/orgChart1"/>
    <dgm:cxn modelId="{EDDE7170-88A3-BD49-BA7C-5B7C0B03FBEB}" type="presParOf" srcId="{C7017E13-60E6-824C-84B5-FD476F6C4393}" destId="{03D53A6D-510C-774E-84B9-08B53214E1F2}" srcOrd="2" destOrd="0" presId="urn:microsoft.com/office/officeart/2005/8/layout/orgChart1"/>
    <dgm:cxn modelId="{5516CB4F-CA7E-1D42-947B-31BD43334388}" type="presParOf" srcId="{70650B36-7F88-1F4A-9A72-FB6E29ED8D43}" destId="{07CADC8E-1136-CD44-BD61-8679FD5E3EA2}" srcOrd="4" destOrd="0" presId="urn:microsoft.com/office/officeart/2005/8/layout/orgChart1"/>
    <dgm:cxn modelId="{08538B0B-CCB3-C94C-AF37-5AF3F5FE0915}" type="presParOf" srcId="{70650B36-7F88-1F4A-9A72-FB6E29ED8D43}" destId="{2306D993-0DAD-EA4E-A219-B27B058EA818}" srcOrd="5" destOrd="0" presId="urn:microsoft.com/office/officeart/2005/8/layout/orgChart1"/>
    <dgm:cxn modelId="{48D54E72-9075-114B-B4B3-768B10A4C1D1}" type="presParOf" srcId="{2306D993-0DAD-EA4E-A219-B27B058EA818}" destId="{CFA734EF-C929-D049-943E-A87C6B0AA6D3}" srcOrd="0" destOrd="0" presId="urn:microsoft.com/office/officeart/2005/8/layout/orgChart1"/>
    <dgm:cxn modelId="{36B8CDE5-B510-2140-B504-4663739B8530}" type="presParOf" srcId="{CFA734EF-C929-D049-943E-A87C6B0AA6D3}" destId="{346AA61D-B2DB-E148-B560-53B1B040FCFD}" srcOrd="0" destOrd="0" presId="urn:microsoft.com/office/officeart/2005/8/layout/orgChart1"/>
    <dgm:cxn modelId="{E70F670F-18E1-0F40-AC60-6AE1221083F5}" type="presParOf" srcId="{CFA734EF-C929-D049-943E-A87C6B0AA6D3}" destId="{2E8D1645-E81D-894C-9357-193E4874CB9E}" srcOrd="1" destOrd="0" presId="urn:microsoft.com/office/officeart/2005/8/layout/orgChart1"/>
    <dgm:cxn modelId="{12C298DA-8C5E-A240-9131-5E31B7F3D1CB}" type="presParOf" srcId="{2306D993-0DAD-EA4E-A219-B27B058EA818}" destId="{B015AE7A-A97F-9A4A-B5AC-5634591ABA75}" srcOrd="1" destOrd="0" presId="urn:microsoft.com/office/officeart/2005/8/layout/orgChart1"/>
    <dgm:cxn modelId="{2858467C-65D5-4642-BCAC-8B5D113C963F}" type="presParOf" srcId="{2306D993-0DAD-EA4E-A219-B27B058EA818}" destId="{E24AC13D-72A2-B442-8A92-36C91B268600}" srcOrd="2" destOrd="0" presId="urn:microsoft.com/office/officeart/2005/8/layout/orgChart1"/>
    <dgm:cxn modelId="{21E24DBC-612A-CB4A-B0B1-6E636051B43F}" type="presParOf" srcId="{4962A635-7A59-504C-BBC5-D6B0288E0F75}" destId="{CBED6400-F911-A349-8CED-79135FFC87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ADC8E-1136-CD44-BD61-8679FD5E3EA2}">
      <dsp:nvSpPr>
        <dsp:cNvPr id="0" name=""/>
        <dsp:cNvSpPr/>
      </dsp:nvSpPr>
      <dsp:spPr>
        <a:xfrm>
          <a:off x="4320381" y="1313935"/>
          <a:ext cx="2779567" cy="296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30"/>
              </a:lnTo>
              <a:lnTo>
                <a:pt x="2779567" y="148130"/>
              </a:lnTo>
              <a:lnTo>
                <a:pt x="2779567" y="2962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EEA05-DE79-FF46-A7EA-EF36B4D72D95}">
      <dsp:nvSpPr>
        <dsp:cNvPr id="0" name=""/>
        <dsp:cNvSpPr/>
      </dsp:nvSpPr>
      <dsp:spPr>
        <a:xfrm>
          <a:off x="4274661" y="1313935"/>
          <a:ext cx="91440" cy="296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2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3D8E4-8252-B849-A57B-380A74F33293}">
      <dsp:nvSpPr>
        <dsp:cNvPr id="0" name=""/>
        <dsp:cNvSpPr/>
      </dsp:nvSpPr>
      <dsp:spPr>
        <a:xfrm>
          <a:off x="1540813" y="1313935"/>
          <a:ext cx="2779567" cy="296261"/>
        </a:xfrm>
        <a:custGeom>
          <a:avLst/>
          <a:gdLst/>
          <a:ahLst/>
          <a:cxnLst/>
          <a:rect l="0" t="0" r="0" b="0"/>
          <a:pathLst>
            <a:path>
              <a:moveTo>
                <a:pt x="2779567" y="0"/>
              </a:moveTo>
              <a:lnTo>
                <a:pt x="2779567" y="148130"/>
              </a:lnTo>
              <a:lnTo>
                <a:pt x="0" y="148130"/>
              </a:lnTo>
              <a:lnTo>
                <a:pt x="0" y="2962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4B9F0-DC44-C640-A686-85DA5B85F38A}">
      <dsp:nvSpPr>
        <dsp:cNvPr id="0" name=""/>
        <dsp:cNvSpPr/>
      </dsp:nvSpPr>
      <dsp:spPr>
        <a:xfrm>
          <a:off x="3239464" y="1362"/>
          <a:ext cx="2161834" cy="1312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err="1">
              <a:solidFill>
                <a:schemeClr val="tx1"/>
              </a:solidFill>
            </a:rPr>
            <a:t>Machine</a:t>
          </a:r>
          <a:r>
            <a:rPr lang="de-DE" sz="2900" kern="1200">
              <a:solidFill>
                <a:schemeClr val="tx1"/>
              </a:solidFill>
            </a:rPr>
            <a:t> Learning</a:t>
          </a:r>
        </a:p>
      </dsp:txBody>
      <dsp:txXfrm>
        <a:off x="3239464" y="1362"/>
        <a:ext cx="2161834" cy="1312572"/>
      </dsp:txXfrm>
    </dsp:sp>
    <dsp:sp modelId="{96E342EE-002A-F74D-A9C6-7A84B5CD900C}">
      <dsp:nvSpPr>
        <dsp:cNvPr id="0" name=""/>
        <dsp:cNvSpPr/>
      </dsp:nvSpPr>
      <dsp:spPr>
        <a:xfrm rot="10800000" flipV="1">
          <a:off x="299160" y="1610196"/>
          <a:ext cx="2483306" cy="1377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err="1">
              <a:solidFill>
                <a:schemeClr val="tx1"/>
              </a:solidFill>
            </a:rPr>
            <a:t>Supervised</a:t>
          </a:r>
          <a:r>
            <a:rPr lang="de-DE" sz="2900" kern="1200">
              <a:solidFill>
                <a:schemeClr val="tx1"/>
              </a:solidFill>
            </a:rPr>
            <a:t> ML</a:t>
          </a:r>
        </a:p>
      </dsp:txBody>
      <dsp:txXfrm rot="-10800000">
        <a:off x="299160" y="1610196"/>
        <a:ext cx="2483306" cy="1377305"/>
      </dsp:txXfrm>
    </dsp:sp>
    <dsp:sp modelId="{A0BF480D-700D-7C42-8276-2861FBDF8D07}">
      <dsp:nvSpPr>
        <dsp:cNvPr id="0" name=""/>
        <dsp:cNvSpPr/>
      </dsp:nvSpPr>
      <dsp:spPr>
        <a:xfrm rot="10800000" flipV="1">
          <a:off x="3078728" y="1610196"/>
          <a:ext cx="2483306" cy="1377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err="1">
              <a:solidFill>
                <a:schemeClr val="tx1"/>
              </a:solidFill>
            </a:rPr>
            <a:t>Unsupervised</a:t>
          </a:r>
          <a:r>
            <a:rPr lang="de-DE" sz="2900" kern="1200">
              <a:solidFill>
                <a:schemeClr val="tx1"/>
              </a:solidFill>
            </a:rPr>
            <a:t> ML</a:t>
          </a:r>
        </a:p>
      </dsp:txBody>
      <dsp:txXfrm rot="-10800000">
        <a:off x="3078728" y="1610196"/>
        <a:ext cx="2483306" cy="1377305"/>
      </dsp:txXfrm>
    </dsp:sp>
    <dsp:sp modelId="{346AA61D-B2DB-E148-B560-53B1B040FCFD}">
      <dsp:nvSpPr>
        <dsp:cNvPr id="0" name=""/>
        <dsp:cNvSpPr/>
      </dsp:nvSpPr>
      <dsp:spPr>
        <a:xfrm rot="10800000" flipV="1">
          <a:off x="5858296" y="1610196"/>
          <a:ext cx="2483306" cy="1377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>
              <a:solidFill>
                <a:schemeClr val="tx1"/>
              </a:solidFill>
            </a:rPr>
            <a:t>Reinforcement Learning</a:t>
          </a:r>
        </a:p>
      </dsp:txBody>
      <dsp:txXfrm rot="-10800000">
        <a:off x="5858296" y="1610196"/>
        <a:ext cx="2483306" cy="1377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2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9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in </a:t>
            </a:r>
            <a:r>
              <a:rPr lang="de-DE" err="1"/>
              <a:t>supervised</a:t>
            </a:r>
            <a:r>
              <a:rPr lang="de-DE"/>
              <a:t> ML: </a:t>
            </a:r>
            <a:r>
              <a:rPr lang="de-DE" err="1"/>
              <a:t>infeasible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create</a:t>
            </a:r>
            <a:r>
              <a:rPr lang="de-DE"/>
              <a:t> </a:t>
            </a:r>
            <a:r>
              <a:rPr lang="de-DE" err="1"/>
              <a:t>eg</a:t>
            </a:r>
            <a:r>
              <a:rPr lang="de-DE"/>
              <a:t> all </a:t>
            </a:r>
            <a:r>
              <a:rPr lang="de-DE" err="1"/>
              <a:t>chess</a:t>
            </a:r>
            <a:r>
              <a:rPr lang="de-DE"/>
              <a:t> </a:t>
            </a:r>
            <a:r>
              <a:rPr lang="de-DE" err="1"/>
              <a:t>positions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feature</a:t>
            </a:r>
            <a:r>
              <a:rPr lang="de-DE"/>
              <a:t> </a:t>
            </a:r>
            <a:r>
              <a:rPr lang="de-DE" err="1"/>
              <a:t>vectors</a:t>
            </a:r>
            <a:r>
              <a:rPr lang="de-DE"/>
              <a:t> an </a:t>
            </a:r>
            <a:r>
              <a:rPr lang="de-DE" err="1"/>
              <a:t>asisgna</a:t>
            </a:r>
            <a:r>
              <a:rPr lang="de-DE"/>
              <a:t> </a:t>
            </a:r>
            <a:r>
              <a:rPr lang="de-DE" err="1"/>
              <a:t>value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them</a:t>
            </a:r>
            <a:r>
              <a:rPr lang="de-DE"/>
              <a:t>, </a:t>
            </a:r>
            <a:r>
              <a:rPr lang="de-DE" err="1"/>
              <a:t>better</a:t>
            </a:r>
            <a:r>
              <a:rPr lang="de-DE"/>
              <a:t> </a:t>
            </a:r>
            <a:r>
              <a:rPr lang="de-DE" err="1"/>
              <a:t>learn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own</a:t>
            </a:r>
            <a:r>
              <a:rPr lang="de-DE"/>
              <a:t> </a:t>
            </a:r>
            <a:r>
              <a:rPr lang="de-DE" err="1"/>
              <a:t>experience</a:t>
            </a:r>
            <a:endParaRPr lang="de-DE"/>
          </a:p>
          <a:p>
            <a:r>
              <a:rPr lang="de-DE"/>
              <a:t>in </a:t>
            </a:r>
            <a:r>
              <a:rPr lang="de-DE" err="1"/>
              <a:t>unsupervised</a:t>
            </a:r>
            <a:r>
              <a:rPr lang="de-DE"/>
              <a:t> ML.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feedback</a:t>
            </a:r>
            <a:r>
              <a:rPr lang="de-DE"/>
              <a:t> </a:t>
            </a:r>
            <a:r>
              <a:rPr lang="de-DE" err="1"/>
              <a:t>whatsoever</a:t>
            </a:r>
            <a:r>
              <a:rPr lang="de-DE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Discussion</a:t>
            </a:r>
            <a:r>
              <a:rPr lang="de-DE"/>
              <a:t>: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would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do?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4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More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exercise</a:t>
            </a:r>
            <a:r>
              <a:rPr lang="de-DE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1" descr="schmuckgrafik1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523876"/>
            <a:ext cx="87820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 14" descr="logo+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685800"/>
            <a:ext cx="1866900" cy="80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7" y="1879600"/>
            <a:ext cx="6734175" cy="577851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7" y="2789237"/>
            <a:ext cx="6734175" cy="944563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Formatvorlage des </a:t>
            </a:r>
          </a:p>
          <a:p>
            <a:r>
              <a:rPr lang="en-US" noProof="0"/>
              <a:t>Untertitelmasters durch </a:t>
            </a:r>
          </a:p>
          <a:p>
            <a:r>
              <a:rPr lang="en-US" noProof="0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44338"/>
            <a:ext cx="7958138" cy="231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 Computer Science Department |  Ubiquitous Knowledge Processing Lab |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1"/>
            <a:ext cx="2159000" cy="5892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7" y="488951"/>
            <a:ext cx="6329363" cy="5892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 Computer Science Department |  Ubiquitous Knowledge Processing Lab |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1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4"/>
            <a:ext cx="4243388" cy="47894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5" y="1592264"/>
            <a:ext cx="4244975" cy="47894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 Computer Science Department |  Ubiquitous Knowledge Processing Lab |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633" y="404814"/>
            <a:ext cx="8308731" cy="65881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451341" y="1341439"/>
            <a:ext cx="8308731" cy="48244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910254" y="6524627"/>
            <a:ext cx="19050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21/10/2010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06718" y="6524627"/>
            <a:ext cx="2725615" cy="2524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|  Computer Science Department |  Ubiquitous Knowledge Processing Lab |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99031" y="6540501"/>
            <a:ext cx="2133600" cy="317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© TUD,</a:t>
            </a:r>
            <a:fld id="{AFDA0166-C231-4292-B06C-C46D4E5F6D1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4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28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2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69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7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3202"/>
            <a:ext cx="7958138" cy="231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 Computer Science Department |  Ubiquitous Knowledge Processing Lab |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28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8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69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686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35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01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9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08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303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 Computer Science Department |  Ubiquitous Knowledge Processing Lab |</a:t>
            </a:r>
            <a:endParaRPr lang="de-D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70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31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62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05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449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4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5" y="1592264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 Computer Science Department |  Ubiquitous Knowledge Processing Lab |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 Computer Science Department |  Ubiquitous Knowledge Processing Lab |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 Computer Science Department |  Ubiquitous Knowledge Processing Lab |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 Computer Science Department |  Ubiquitous Knowledge Processing Lab |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 Computer Science Department |  Ubiquitous Knowledge Processing Lab |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 Computer Science Department |  Ubiquitous Knowledge Processing Lab |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6" y="488951"/>
            <a:ext cx="64992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592264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50026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noProof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1"/>
            <a:ext cx="8642350" cy="144463"/>
          </a:xfrm>
          <a:prstGeom prst="rect">
            <a:avLst/>
          </a:prstGeom>
          <a:solidFill>
            <a:srgbClr val="00339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7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7" y="366714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sp>
        <p:nvSpPr>
          <p:cNvPr id="13" name="Textfeld 12"/>
          <p:cNvSpPr txBox="1"/>
          <p:nvPr/>
        </p:nvSpPr>
        <p:spPr>
          <a:xfrm>
            <a:off x="5272088" y="6508442"/>
            <a:ext cx="4427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en-US" sz="1000" noProof="0" smtClean="0"/>
              <a:pPr>
                <a:defRPr/>
              </a:pPr>
              <a:t>‹Nr.›</a:t>
            </a:fld>
            <a:endParaRPr lang="en-US" sz="1000" noProof="0"/>
          </a:p>
        </p:txBody>
      </p:sp>
      <p:pic>
        <p:nvPicPr>
          <p:cNvPr id="14" name="Bild 14" descr="logo+claim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67" y="488949"/>
            <a:ext cx="1866900" cy="80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4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12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6" y="6577191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27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_gxLKSsSIE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7" y="1879600"/>
            <a:ext cx="8099425" cy="577851"/>
          </a:xfrm>
        </p:spPr>
        <p:txBody>
          <a:bodyPr/>
          <a:lstStyle/>
          <a:p>
            <a:r>
              <a:rPr lang="en-US" sz="2000" dirty="0"/>
              <a:t>Lecture</a:t>
            </a:r>
            <a:br>
              <a:rPr lang="en-US" dirty="0"/>
            </a:br>
            <a:r>
              <a:rPr lang="en-US" dirty="0"/>
              <a:t>Knowledge-Based Systems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Procedural Knowledge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1" y="4419600"/>
            <a:ext cx="6734175" cy="1905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Verdana" pitchFamily="34" charset="0"/>
              </a:rPr>
              <a:t>Torsten</a:t>
            </a:r>
            <a:r>
              <a:rPr lang="en-US">
                <a:latin typeface="Verdana" pitchFamily="34" charset="0"/>
              </a:rPr>
              <a:t> </a:t>
            </a:r>
            <a:r>
              <a:rPr lang="en-US" err="1">
                <a:latin typeface="Verdana" pitchFamily="34" charset="0"/>
              </a:rPr>
              <a:t>Zesch</a:t>
            </a:r>
            <a:endParaRPr lang="en-US">
              <a:latin typeface="Verdana" pitchFamily="34" charset="0"/>
            </a:endParaRPr>
          </a:p>
          <a:p>
            <a:pPr eaLnBrk="1" hangingPunct="1"/>
            <a:r>
              <a:rPr lang="en-US" err="1">
                <a:latin typeface="Verdana" pitchFamily="34" charset="0"/>
              </a:rPr>
              <a:t>Piush</a:t>
            </a:r>
            <a:r>
              <a:rPr lang="en-US">
                <a:latin typeface="Verdana" pitchFamily="34" charset="0"/>
              </a:rPr>
              <a:t> Aggarwal</a:t>
            </a:r>
          </a:p>
          <a:p>
            <a:pPr eaLnBrk="1" hangingPunct="1"/>
            <a:r>
              <a:rPr lang="en-US">
                <a:latin typeface="Verdana" pitchFamily="34" charset="0"/>
              </a:rPr>
              <a:t>Andrea Horbach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/>
            <a:endParaRPr lang="en-US">
              <a:latin typeface="Verdana" pitchFamily="34" charset="0"/>
            </a:endParaRPr>
          </a:p>
          <a:p>
            <a:pPr eaLnBrk="1" hangingPunct="1"/>
            <a:r>
              <a:rPr lang="en-US">
                <a:solidFill>
                  <a:schemeClr val="tx1"/>
                </a:solidFill>
                <a:latin typeface="Verdana" pitchFamily="34" charset="0"/>
              </a:rPr>
              <a:t>Language Technology Lab</a:t>
            </a:r>
          </a:p>
          <a:p>
            <a:pPr eaLnBrk="1" hangingPunct="1"/>
            <a:r>
              <a:rPr lang="en-US" err="1">
                <a:solidFill>
                  <a:schemeClr val="tx1"/>
                </a:solidFill>
                <a:latin typeface="Verdana" pitchFamily="34" charset="0"/>
              </a:rPr>
              <a:t>Universität</a:t>
            </a:r>
            <a:r>
              <a:rPr lang="en-US">
                <a:solidFill>
                  <a:schemeClr val="tx1"/>
                </a:solidFill>
                <a:latin typeface="Verdana" pitchFamily="34" charset="0"/>
              </a:rPr>
              <a:t> Duisburg-Essen</a:t>
            </a:r>
          </a:p>
        </p:txBody>
      </p:sp>
    </p:spTree>
    <p:extLst>
      <p:ext uri="{BB962C8B-B14F-4D97-AF65-F5344CB8AC3E}">
        <p14:creationId xmlns:p14="http://schemas.microsoft.com/office/powerpoint/2010/main" val="392722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CAC67-9B6D-D844-B6CA-73B7131A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Reinforcement Learning (RL): </a:t>
            </a:r>
            <a:br>
              <a:rPr lang="en-GB" dirty="0"/>
            </a:br>
            <a:r>
              <a:rPr lang="en-GB" dirty="0"/>
              <a:t>Interaction with the Environment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89C9050-CC5E-7A4A-95C8-54AA62C5B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6499225" cy="262065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C3E5A8C-0D57-724D-A25A-36DA12B661AE}"/>
              </a:ext>
            </a:extLst>
          </p:cNvPr>
          <p:cNvSpPr txBox="1"/>
          <p:nvPr/>
        </p:nvSpPr>
        <p:spPr>
          <a:xfrm>
            <a:off x="592510" y="4753512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Sutton &amp; Barto: Reinforcement Learning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1606A8-306B-5144-81CF-8A0B485ED63F}"/>
              </a:ext>
            </a:extLst>
          </p:cNvPr>
          <p:cNvSpPr txBox="1"/>
          <p:nvPr/>
        </p:nvSpPr>
        <p:spPr>
          <a:xfrm>
            <a:off x="345431" y="5061289"/>
            <a:ext cx="8417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In RL, an agent learns by constantly interacting with its environment. The agent in a certain </a:t>
            </a:r>
            <a:r>
              <a:rPr lang="en-GB" sz="1600" b="1"/>
              <a:t>state</a:t>
            </a:r>
            <a:r>
              <a:rPr lang="en-GB" sz="1600"/>
              <a:t> performs an </a:t>
            </a:r>
            <a:r>
              <a:rPr lang="en-GB" sz="1600" b="1"/>
              <a:t>action</a:t>
            </a:r>
            <a:r>
              <a:rPr lang="en-GB" sz="1600"/>
              <a:t>. By performing this action it receives a </a:t>
            </a:r>
            <a:r>
              <a:rPr lang="en-GB" sz="1600" b="1"/>
              <a:t>reward</a:t>
            </a:r>
            <a:r>
              <a:rPr lang="en-GB" sz="1600"/>
              <a:t> and reaches a </a:t>
            </a:r>
            <a:r>
              <a:rPr lang="en-GB" sz="1600" b="1"/>
              <a:t>new state. </a:t>
            </a:r>
            <a:r>
              <a:rPr lang="en-GB" sz="1600"/>
              <a:t>Then it performs the next action. Learning in this scenario means to </a:t>
            </a:r>
            <a:r>
              <a:rPr lang="en-GB" sz="1600" b="1"/>
              <a:t>choose your next action so that you maximize your reward</a:t>
            </a:r>
            <a:r>
              <a:rPr lang="en-GB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59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93165-6031-C34C-A0CE-AB359DF4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Reinforcement Learning: Core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9472119-9C6C-5E4F-8830-DA77E0BE1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/>
                  <a:t>Let‘s assume we want to learn our way through the maze to get the cheese: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b="1"/>
                  <a:t>Action a</a:t>
                </a:r>
                <a:r>
                  <a:rPr lang="en-US" sz="1800" b="1" baseline="-25000"/>
                  <a:t>t</a:t>
                </a:r>
                <a:r>
                  <a:rPr lang="en-US" sz="1800"/>
                  <a:t>: what the agent does at a certain timestep t, </a:t>
                </a:r>
                <a:br>
                  <a:rPr lang="en-US" sz="1800"/>
                </a:br>
                <a:r>
                  <a:rPr lang="en-US" sz="1800"/>
                  <a:t>e.g., </a:t>
                </a:r>
                <a:r>
                  <a:rPr lang="en-US" sz="1800" i="1"/>
                  <a:t>move forward </a:t>
                </a:r>
                <a:r>
                  <a:rPr lang="en-US" sz="1800"/>
                  <a:t>or</a:t>
                </a:r>
                <a:r>
                  <a:rPr lang="en-US" sz="1800" i="1"/>
                  <a:t> turn left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b="1"/>
                  <a:t>State s</a:t>
                </a:r>
                <a:r>
                  <a:rPr lang="en-US" sz="1800" b="1" baseline="-25000"/>
                  <a:t>t</a:t>
                </a:r>
                <a:r>
                  <a:rPr lang="en-US" sz="1800"/>
                  <a:t>: representation of the current environment at timestep t,</a:t>
                </a:r>
                <a:br>
                  <a:rPr lang="en-US" sz="1800"/>
                </a:br>
                <a:r>
                  <a:rPr lang="en-US" sz="1800"/>
                  <a:t> e.g., </a:t>
                </a:r>
                <a:r>
                  <a:rPr lang="en-US" sz="1800" i="1"/>
                  <a:t>position in the maze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b="1"/>
                  <a:t>Reward r</a:t>
                </a:r>
                <a:r>
                  <a:rPr lang="en-US" sz="1800" b="1" baseline="-25000"/>
                  <a:t>t</a:t>
                </a:r>
                <a:r>
                  <a:rPr lang="en-US" sz="1800"/>
                  <a:t>: numerical, received based on an action in a certain state at time t, e.g., </a:t>
                </a:r>
                <a:r>
                  <a:rPr lang="en-US" sz="1800" i="1"/>
                  <a:t>-0.1 (no cheese) </a:t>
                </a:r>
                <a:r>
                  <a:rPr lang="en-US" sz="1800"/>
                  <a:t>vs</a:t>
                </a:r>
                <a:r>
                  <a:rPr lang="en-US" sz="1800" i="1"/>
                  <a:t> 1 (cheese</a:t>
                </a:r>
                <a:r>
                  <a:rPr lang="en-US" sz="1400" i="1"/>
                  <a:t>) </a:t>
                </a:r>
                <a:br>
                  <a:rPr lang="en-US" sz="1400" i="1"/>
                </a:br>
                <a:r>
                  <a:rPr lang="en-US" sz="1400"/>
                  <a:t>(Getting the cheese  gets you a big reward, one more step without cheese only a small punishment, but that is a design decision)</a:t>
                </a:r>
                <a:endParaRPr lang="en-US" sz="1400" i="1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b="1"/>
                  <a:t>Policy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800"/>
                  <a:t>: a strategy telling us which action to take in each possible state: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/>
                  <a:t>e.g. for square 1 in the maze:    	P(turn left) = 0.5</a:t>
                </a:r>
              </a:p>
              <a:p>
                <a:pPr marL="2547937" lvl="8" indent="0">
                  <a:buNone/>
                </a:pPr>
                <a:r>
                  <a:rPr lang="en-US"/>
                  <a:t>		P(turn right) = 0.25</a:t>
                </a:r>
              </a:p>
              <a:p>
                <a:pPr marL="2547937" lvl="8" indent="0">
                  <a:buNone/>
                </a:pPr>
                <a:r>
                  <a:rPr lang="en-US"/>
                  <a:t>		P(walk straight) = 0.25</a:t>
                </a:r>
              </a:p>
              <a:p>
                <a:pPr marL="180975" lvl="1" indent="0">
                  <a:buNone/>
                </a:pPr>
                <a:r>
                  <a:rPr lang="en-US" sz="1600"/>
                  <a:t>(Strategies can often be probabilistic. There could also be a fix strategy that tells you exactly the only one action you can do in each step)</a:t>
                </a:r>
              </a:p>
              <a:p>
                <a:pPr marL="180975" lvl="1" indent="0">
                  <a:buNone/>
                </a:pPr>
                <a:r>
                  <a:rPr lang="en-US" sz="2000" b="1"/>
                  <a:t>Overall goal: </a:t>
                </a:r>
                <a:r>
                  <a:rPr lang="en-US" sz="2000"/>
                  <a:t>Find a policy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which maximizes the total reward, e.g. </a:t>
                </a:r>
                <a:r>
                  <a:rPr lang="en-US" sz="2000" i="1"/>
                  <a:t>get the cheese as quickly as possible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9472119-9C6C-5E4F-8830-DA77E0BE1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7" t="-264" b="-6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21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E410E-45A4-954A-9A0E-EB586B67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a </a:t>
            </a:r>
            <a:r>
              <a:rPr lang="de-DE" err="1"/>
              <a:t>good</a:t>
            </a:r>
            <a:r>
              <a:rPr lang="de-DE"/>
              <a:t> </a:t>
            </a:r>
            <a:r>
              <a:rPr lang="de-DE" err="1"/>
              <a:t>strategy</a:t>
            </a:r>
            <a:r>
              <a:rPr lang="de-DE"/>
              <a:t>?</a:t>
            </a:r>
            <a:br>
              <a:rPr lang="de-DE"/>
            </a:br>
            <a:r>
              <a:rPr lang="de-DE"/>
              <a:t>Exploration vs. </a:t>
            </a:r>
            <a:r>
              <a:rPr lang="de-DE" err="1"/>
              <a:t>Exploitation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F5E83-C7E4-604E-B2E8-58DFE604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standing</a:t>
            </a:r>
            <a:r>
              <a:rPr lang="de-DE"/>
              <a:t> in front </a:t>
            </a:r>
            <a:r>
              <a:rPr lang="de-DE" err="1"/>
              <a:t>of</a:t>
            </a:r>
            <a:r>
              <a:rPr lang="de-DE"/>
              <a:t> a </a:t>
            </a:r>
            <a:r>
              <a:rPr lang="de-DE" err="1"/>
              <a:t>number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slot</a:t>
            </a:r>
            <a:r>
              <a:rPr lang="de-DE"/>
              <a:t> </a:t>
            </a:r>
            <a:r>
              <a:rPr lang="de-DE" err="1"/>
              <a:t>machines</a:t>
            </a:r>
            <a:r>
              <a:rPr lang="de-DE"/>
              <a:t> („</a:t>
            </a:r>
            <a:r>
              <a:rPr lang="de-DE" err="1"/>
              <a:t>one-armed</a:t>
            </a:r>
            <a:r>
              <a:rPr lang="de-DE"/>
              <a:t> </a:t>
            </a:r>
            <a:r>
              <a:rPr lang="de-DE" err="1"/>
              <a:t>bandits</a:t>
            </a:r>
            <a:r>
              <a:rPr lang="de-DE"/>
              <a:t>“).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has</a:t>
            </a:r>
            <a:r>
              <a:rPr lang="de-DE"/>
              <a:t> a </a:t>
            </a:r>
            <a:r>
              <a:rPr lang="de-DE" err="1"/>
              <a:t>fixed</a:t>
            </a:r>
            <a:r>
              <a:rPr lang="de-DE"/>
              <a:t> </a:t>
            </a:r>
            <a:r>
              <a:rPr lang="de-DE" err="1"/>
              <a:t>probability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hit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jackpot</a:t>
            </a:r>
            <a:r>
              <a:rPr lang="de-DE"/>
              <a:t>.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a </a:t>
            </a:r>
            <a:r>
              <a:rPr lang="de-DE" err="1"/>
              <a:t>lot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time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play</a:t>
            </a:r>
            <a:r>
              <a:rPr lang="de-DE"/>
              <a:t>.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free</a:t>
            </a:r>
            <a:r>
              <a:rPr lang="de-DE"/>
              <a:t>.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would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do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maximize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money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get</a:t>
            </a:r>
            <a:r>
              <a:rPr lang="de-DE"/>
              <a:t>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937B02-B371-5948-BBD1-8D31695B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140968"/>
            <a:ext cx="3810000" cy="26543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8BC88B5-D7E1-1F45-95B5-34C820613859}"/>
              </a:ext>
            </a:extLst>
          </p:cNvPr>
          <p:cNvSpPr txBox="1">
            <a:spLocks/>
          </p:cNvSpPr>
          <p:nvPr/>
        </p:nvSpPr>
        <p:spPr>
          <a:xfrm>
            <a:off x="358775" y="3284984"/>
            <a:ext cx="4357241" cy="3084066"/>
          </a:xfrm>
          <a:prstGeom prst="rect">
            <a:avLst/>
          </a:prstGeom>
        </p:spPr>
        <p:txBody>
          <a:bodyPr/>
          <a:lstStyle>
            <a:lvl1pPr marL="265113" indent="-2651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itchFamily="34" charset="0"/>
              <a:buChar char="◊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2651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itchFamily="34" charset="0"/>
              <a:buChar char="◊"/>
              <a:defRPr sz="2000">
                <a:solidFill>
                  <a:schemeClr val="tx1"/>
                </a:solidFill>
                <a:latin typeface="+mn-lt"/>
              </a:defRPr>
            </a:lvl2pPr>
            <a:lvl3pPr marL="627063" indent="-276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itchFamily="34" charset="0"/>
              <a:buChar char="◊"/>
              <a:defRPr sz="2000"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itchFamily="34" charset="0"/>
              <a:buChar char="◊"/>
              <a:defRPr sz="18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itchFamily="34" charset="0"/>
              <a:buChar char="◊"/>
              <a:defRPr sz="1800">
                <a:solidFill>
                  <a:schemeClr val="tx1"/>
                </a:solidFill>
                <a:latin typeface="+mn-lt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kern="0" err="1"/>
              <a:t>You</a:t>
            </a:r>
            <a:r>
              <a:rPr lang="de-DE" kern="0"/>
              <a:t> </a:t>
            </a:r>
            <a:r>
              <a:rPr lang="de-DE" kern="0" err="1"/>
              <a:t>keep</a:t>
            </a:r>
            <a:r>
              <a:rPr lang="de-DE" kern="0"/>
              <a:t> </a:t>
            </a:r>
            <a:r>
              <a:rPr lang="de-DE" kern="0" err="1"/>
              <a:t>track</a:t>
            </a:r>
            <a:r>
              <a:rPr lang="de-DE" kern="0"/>
              <a:t> </a:t>
            </a:r>
            <a:r>
              <a:rPr lang="de-DE" kern="0" err="1"/>
              <a:t>of</a:t>
            </a:r>
            <a:r>
              <a:rPr lang="de-DE" kern="0"/>
              <a:t> </a:t>
            </a:r>
            <a:r>
              <a:rPr lang="de-DE" kern="0" err="1"/>
              <a:t>the</a:t>
            </a:r>
            <a:r>
              <a:rPr lang="de-DE" kern="0"/>
              <a:t> </a:t>
            </a:r>
            <a:r>
              <a:rPr lang="de-DE" kern="0" err="1"/>
              <a:t>average</a:t>
            </a:r>
            <a:r>
              <a:rPr lang="de-DE" kern="0"/>
              <a:t> </a:t>
            </a:r>
            <a:r>
              <a:rPr lang="de-DE" kern="0" err="1"/>
              <a:t>outcome</a:t>
            </a:r>
            <a:r>
              <a:rPr lang="de-DE" kern="0"/>
              <a:t> </a:t>
            </a:r>
            <a:r>
              <a:rPr lang="de-DE" kern="0" err="1"/>
              <a:t>for</a:t>
            </a:r>
            <a:r>
              <a:rPr lang="de-DE" kern="0"/>
              <a:t> </a:t>
            </a:r>
            <a:r>
              <a:rPr lang="de-DE" kern="0" err="1"/>
              <a:t>each</a:t>
            </a:r>
            <a:r>
              <a:rPr lang="de-DE" kern="0"/>
              <a:t> </a:t>
            </a:r>
            <a:r>
              <a:rPr lang="de-DE" kern="0" err="1"/>
              <a:t>machine</a:t>
            </a:r>
            <a:r>
              <a:rPr lang="de-DE" ker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kern="0" err="1"/>
              <a:t>exploitation</a:t>
            </a:r>
            <a:r>
              <a:rPr lang="de-DE" kern="0"/>
              <a:t>: </a:t>
            </a:r>
            <a:r>
              <a:rPr lang="de-DE" kern="0" err="1"/>
              <a:t>select</a:t>
            </a:r>
            <a:r>
              <a:rPr lang="de-DE" kern="0"/>
              <a:t> a </a:t>
            </a:r>
            <a:r>
              <a:rPr lang="de-DE" b="1" kern="0" err="1"/>
              <a:t>greedy</a:t>
            </a:r>
            <a:r>
              <a:rPr lang="de-DE" b="1" kern="0"/>
              <a:t> </a:t>
            </a:r>
            <a:r>
              <a:rPr lang="de-DE" b="1" kern="0" err="1"/>
              <a:t>action</a:t>
            </a:r>
            <a:r>
              <a:rPr lang="de-DE" b="1" kern="0"/>
              <a:t> – </a:t>
            </a:r>
            <a:r>
              <a:rPr lang="de-DE" kern="0" err="1"/>
              <a:t>choose</a:t>
            </a:r>
            <a:r>
              <a:rPr lang="de-DE" kern="0"/>
              <a:t> </a:t>
            </a:r>
            <a:r>
              <a:rPr lang="de-DE" kern="0" err="1"/>
              <a:t>the</a:t>
            </a:r>
            <a:r>
              <a:rPr lang="de-DE" kern="0"/>
              <a:t> </a:t>
            </a:r>
            <a:r>
              <a:rPr lang="de-DE" kern="0" err="1"/>
              <a:t>machine</a:t>
            </a:r>
            <a:r>
              <a:rPr lang="de-DE" kern="0"/>
              <a:t> </a:t>
            </a:r>
            <a:r>
              <a:rPr lang="de-DE" kern="0" err="1"/>
              <a:t>that</a:t>
            </a:r>
            <a:r>
              <a:rPr lang="de-DE" kern="0"/>
              <a:t> </a:t>
            </a:r>
            <a:r>
              <a:rPr lang="de-DE" kern="0" err="1"/>
              <a:t>promises</a:t>
            </a:r>
            <a:r>
              <a:rPr lang="de-DE" kern="0"/>
              <a:t> </a:t>
            </a:r>
            <a:r>
              <a:rPr lang="de-DE" kern="0" err="1"/>
              <a:t>the</a:t>
            </a:r>
            <a:r>
              <a:rPr lang="de-DE" kern="0"/>
              <a:t> </a:t>
            </a:r>
            <a:r>
              <a:rPr lang="de-DE" kern="0" err="1"/>
              <a:t>highest</a:t>
            </a:r>
            <a:r>
              <a:rPr lang="de-DE" kern="0"/>
              <a:t> </a:t>
            </a:r>
            <a:r>
              <a:rPr lang="de-DE" kern="0" err="1"/>
              <a:t>reward</a:t>
            </a:r>
            <a:endParaRPr lang="de-DE" ker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kern="0" err="1"/>
              <a:t>exploration</a:t>
            </a:r>
            <a:r>
              <a:rPr lang="de-DE" kern="0"/>
              <a:t>: </a:t>
            </a:r>
            <a:r>
              <a:rPr lang="de-DE" kern="0" err="1"/>
              <a:t>select</a:t>
            </a:r>
            <a:r>
              <a:rPr lang="de-DE" kern="0"/>
              <a:t> a non-</a:t>
            </a:r>
            <a:r>
              <a:rPr lang="de-DE" kern="0" err="1"/>
              <a:t>greedy</a:t>
            </a:r>
            <a:r>
              <a:rPr lang="de-DE" kern="0"/>
              <a:t> </a:t>
            </a:r>
            <a:r>
              <a:rPr lang="de-DE" kern="0" err="1"/>
              <a:t>action</a:t>
            </a:r>
            <a:r>
              <a:rPr lang="de-DE" kern="0"/>
              <a:t>, </a:t>
            </a:r>
            <a:r>
              <a:rPr lang="de-DE" kern="0" err="1"/>
              <a:t>to</a:t>
            </a:r>
            <a:r>
              <a:rPr lang="de-DE" kern="0"/>
              <a:t> </a:t>
            </a:r>
            <a:r>
              <a:rPr lang="de-DE" kern="0" err="1"/>
              <a:t>get</a:t>
            </a:r>
            <a:r>
              <a:rPr lang="de-DE" kern="0"/>
              <a:t> a </a:t>
            </a:r>
            <a:r>
              <a:rPr lang="de-DE" kern="0" err="1"/>
              <a:t>better</a:t>
            </a:r>
            <a:r>
              <a:rPr lang="de-DE" kern="0"/>
              <a:t> </a:t>
            </a:r>
            <a:r>
              <a:rPr lang="de-DE" kern="0" err="1"/>
              <a:t>estimate</a:t>
            </a:r>
            <a:r>
              <a:rPr lang="de-DE" kern="0"/>
              <a:t> </a:t>
            </a:r>
            <a:r>
              <a:rPr lang="de-DE" kern="0" err="1"/>
              <a:t>of</a:t>
            </a:r>
            <a:r>
              <a:rPr lang="de-DE" kern="0"/>
              <a:t> </a:t>
            </a:r>
            <a:r>
              <a:rPr lang="de-DE" kern="0" err="1"/>
              <a:t>the</a:t>
            </a:r>
            <a:r>
              <a:rPr lang="de-DE" kern="0"/>
              <a:t> </a:t>
            </a:r>
            <a:r>
              <a:rPr lang="de-DE" kern="0" err="1"/>
              <a:t>other</a:t>
            </a:r>
            <a:r>
              <a:rPr lang="de-DE" kern="0"/>
              <a:t> </a:t>
            </a:r>
            <a:r>
              <a:rPr lang="de-DE" kern="0" err="1"/>
              <a:t>machines</a:t>
            </a:r>
            <a:endParaRPr lang="de-DE" kern="0"/>
          </a:p>
        </p:txBody>
      </p:sp>
    </p:spTree>
    <p:extLst>
      <p:ext uri="{BB962C8B-B14F-4D97-AF65-F5344CB8AC3E}">
        <p14:creationId xmlns:p14="http://schemas.microsoft.com/office/powerpoint/2010/main" val="32887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27A4B-5FC8-6348-94D3-D8BD49B3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Trade-off </a:t>
            </a:r>
            <a:r>
              <a:rPr lang="de-DE" err="1"/>
              <a:t>between</a:t>
            </a:r>
            <a:r>
              <a:rPr lang="de-DE"/>
              <a:t> Exploration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Exploitation</a:t>
            </a:r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EB8AD9-AE0C-924A-8CEA-3DF9A534D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57400"/>
            <a:ext cx="4412704" cy="330952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CD9402-AFE1-AE49-BCAC-F9329E4538EE}"/>
                  </a:ext>
                </a:extLst>
              </p:cNvPr>
              <p:cNvSpPr txBox="1"/>
              <p:nvPr/>
            </p:nvSpPr>
            <p:spPr>
              <a:xfrm>
                <a:off x="809079" y="1700808"/>
                <a:ext cx="72193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de-DE" b="1"/>
                  <a:t>-</a:t>
                </a:r>
                <a:r>
                  <a:rPr lang="de-DE" b="1" err="1"/>
                  <a:t>greedy</a:t>
                </a:r>
                <a:r>
                  <a:rPr lang="de-DE" b="1"/>
                  <a:t> </a:t>
                </a:r>
                <a:r>
                  <a:rPr lang="de-DE" b="1" err="1"/>
                  <a:t>strategy</a:t>
                </a:r>
                <a:r>
                  <a:rPr lang="de-DE" b="1"/>
                  <a:t>: </a:t>
                </a:r>
                <a:r>
                  <a:rPr lang="de-DE" err="1"/>
                  <a:t>select</a:t>
                </a:r>
                <a:r>
                  <a:rPr lang="de-DE"/>
                  <a:t> an </a:t>
                </a:r>
                <a:r>
                  <a:rPr lang="de-DE" err="1"/>
                  <a:t>action</a:t>
                </a:r>
                <a:r>
                  <a:rPr lang="de-DE"/>
                  <a:t> </a:t>
                </a:r>
                <a:r>
                  <a:rPr lang="de-DE" err="1"/>
                  <a:t>greedily</a:t>
                </a:r>
                <a:r>
                  <a:rPr lang="de-DE"/>
                  <a:t> </a:t>
                </a:r>
                <a:r>
                  <a:rPr lang="de-DE" err="1"/>
                  <a:t>most</a:t>
                </a:r>
                <a:r>
                  <a:rPr lang="de-DE"/>
                  <a:t> </a:t>
                </a:r>
                <a:r>
                  <a:rPr lang="de-DE" err="1"/>
                  <a:t>of</a:t>
                </a:r>
                <a:r>
                  <a:rPr lang="de-DE"/>
                  <a:t> </a:t>
                </a:r>
                <a:r>
                  <a:rPr lang="de-DE" err="1"/>
                  <a:t>the</a:t>
                </a:r>
                <a:r>
                  <a:rPr lang="de-DE"/>
                  <a:t> time, but </a:t>
                </a:r>
                <a:r>
                  <a:rPr lang="de-DE" err="1"/>
                  <a:t>for</a:t>
                </a:r>
                <a:r>
                  <a:rPr lang="de-DE"/>
                  <a:t> </a:t>
                </a:r>
                <a:r>
                  <a:rPr lang="de-DE" err="1"/>
                  <a:t>some</a:t>
                </a:r>
                <a:r>
                  <a:rPr lang="de-DE"/>
                  <a:t> </a:t>
                </a:r>
                <a:r>
                  <a:rPr lang="de-DE" err="1"/>
                  <a:t>fraction</a:t>
                </a:r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de-DE" b="1"/>
                  <a:t> </a:t>
                </a:r>
                <a:r>
                  <a:rPr lang="de-DE" err="1"/>
                  <a:t>of</a:t>
                </a:r>
                <a:r>
                  <a:rPr lang="de-DE"/>
                  <a:t> all </a:t>
                </a:r>
                <a:r>
                  <a:rPr lang="de-DE" err="1"/>
                  <a:t>cases</a:t>
                </a:r>
                <a:r>
                  <a:rPr lang="de-DE"/>
                  <a:t>, </a:t>
                </a:r>
                <a:r>
                  <a:rPr lang="de-DE" err="1"/>
                  <a:t>keep</a:t>
                </a:r>
                <a:r>
                  <a:rPr lang="de-DE"/>
                  <a:t> </a:t>
                </a:r>
                <a:r>
                  <a:rPr lang="de-DE" err="1"/>
                  <a:t>exploring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CD9402-AFE1-AE49-BCAC-F9329E453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79" y="1700808"/>
                <a:ext cx="7219305" cy="646331"/>
              </a:xfrm>
              <a:prstGeom prst="rect">
                <a:avLst/>
              </a:prstGeom>
              <a:blipFill>
                <a:blip r:embed="rId3"/>
                <a:stretch>
                  <a:fillRect l="-703" t="-1923" b="-13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DBF67D12-AD76-0A48-A366-E34B6599E2BE}"/>
              </a:ext>
            </a:extLst>
          </p:cNvPr>
          <p:cNvSpPr txBox="1"/>
          <p:nvPr/>
        </p:nvSpPr>
        <p:spPr>
          <a:xfrm>
            <a:off x="190500" y="5365265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In RL, </a:t>
            </a:r>
            <a:r>
              <a:rPr lang="de-DE" sz="1600" err="1"/>
              <a:t>we</a:t>
            </a:r>
            <a:r>
              <a:rPr lang="de-DE" sz="1600"/>
              <a:t> </a:t>
            </a:r>
            <a:r>
              <a:rPr lang="de-DE" sz="1600" err="1"/>
              <a:t>often</a:t>
            </a:r>
            <a:r>
              <a:rPr lang="de-DE" sz="1600"/>
              <a:t> </a:t>
            </a:r>
            <a:r>
              <a:rPr lang="de-DE" sz="1600" err="1"/>
              <a:t>plot</a:t>
            </a:r>
            <a:r>
              <a:rPr lang="de-DE" sz="1600"/>
              <a:t> </a:t>
            </a:r>
            <a:r>
              <a:rPr lang="de-DE" sz="1600" err="1"/>
              <a:t>reward</a:t>
            </a:r>
            <a:r>
              <a:rPr lang="de-DE" sz="1600"/>
              <a:t> </a:t>
            </a:r>
            <a:r>
              <a:rPr lang="de-DE" sz="1600" err="1"/>
              <a:t>over</a:t>
            </a:r>
            <a:r>
              <a:rPr lang="de-DE" sz="1600"/>
              <a:t> time, </a:t>
            </a:r>
            <a:r>
              <a:rPr lang="de-DE" sz="1600" err="1"/>
              <a:t>where</a:t>
            </a:r>
            <a:r>
              <a:rPr lang="de-DE" sz="1600"/>
              <a:t> </a:t>
            </a:r>
            <a:r>
              <a:rPr lang="de-DE" sz="1600" err="1"/>
              <a:t>one</a:t>
            </a:r>
            <a:r>
              <a:rPr lang="de-DE" sz="1600"/>
              <a:t> </a:t>
            </a:r>
            <a:r>
              <a:rPr lang="de-DE" sz="1600" err="1"/>
              <a:t>iteration</a:t>
            </a:r>
            <a:r>
              <a:rPr lang="de-DE" sz="1600"/>
              <a:t> </a:t>
            </a:r>
            <a:r>
              <a:rPr lang="de-DE" sz="1600" err="1"/>
              <a:t>is</a:t>
            </a:r>
            <a:r>
              <a:rPr lang="de-DE" sz="1600"/>
              <a:t> </a:t>
            </a:r>
            <a:r>
              <a:rPr lang="de-DE" sz="1600" err="1"/>
              <a:t>one</a:t>
            </a:r>
            <a:r>
              <a:rPr lang="de-DE" sz="1600"/>
              <a:t> </a:t>
            </a:r>
            <a:r>
              <a:rPr lang="de-DE" sz="1600" err="1"/>
              <a:t>action</a:t>
            </a:r>
            <a:r>
              <a:rPr lang="de-DE" sz="1600"/>
              <a:t>. In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graph</a:t>
            </a:r>
            <a:r>
              <a:rPr lang="de-DE" sz="1600"/>
              <a:t> </a:t>
            </a:r>
            <a:r>
              <a:rPr lang="de-DE" sz="1600" err="1"/>
              <a:t>you</a:t>
            </a:r>
            <a:r>
              <a:rPr lang="de-DE" sz="1600"/>
              <a:t> </a:t>
            </a:r>
            <a:r>
              <a:rPr lang="de-DE" sz="1600" err="1"/>
              <a:t>can</a:t>
            </a:r>
            <a:r>
              <a:rPr lang="de-DE" sz="1600"/>
              <a:t> </a:t>
            </a:r>
            <a:r>
              <a:rPr lang="de-DE" sz="1600" err="1"/>
              <a:t>see</a:t>
            </a:r>
            <a:r>
              <a:rPr lang="de-DE" sz="1600"/>
              <a:t>, </a:t>
            </a:r>
            <a:r>
              <a:rPr lang="de-DE" sz="1600" err="1"/>
              <a:t>that</a:t>
            </a:r>
            <a:r>
              <a:rPr lang="de-DE" sz="1600"/>
              <a:t> </a:t>
            </a:r>
            <a:r>
              <a:rPr lang="de-DE" sz="1600" err="1"/>
              <a:t>we</a:t>
            </a:r>
            <a:r>
              <a:rPr lang="de-DE" sz="1600"/>
              <a:t> </a:t>
            </a:r>
            <a:r>
              <a:rPr lang="de-DE" sz="1600" err="1"/>
              <a:t>ge</a:t>
            </a:r>
            <a:r>
              <a:rPr lang="de-DE" sz="1600"/>
              <a:t> a </a:t>
            </a:r>
            <a:r>
              <a:rPr lang="de-DE" sz="1600" err="1"/>
              <a:t>higher</a:t>
            </a:r>
            <a:r>
              <a:rPr lang="de-DE" sz="1600"/>
              <a:t> </a:t>
            </a:r>
            <a:r>
              <a:rPr lang="de-DE" sz="1600" err="1"/>
              <a:t>reward</a:t>
            </a:r>
            <a:r>
              <a:rPr lang="de-DE" sz="1600"/>
              <a:t> </a:t>
            </a:r>
            <a:r>
              <a:rPr lang="de-DE" sz="1600" err="1"/>
              <a:t>earlier</a:t>
            </a:r>
            <a:r>
              <a:rPr lang="de-DE" sz="1600"/>
              <a:t> </a:t>
            </a:r>
            <a:r>
              <a:rPr lang="de-DE" sz="1600" err="1"/>
              <a:t>if</a:t>
            </a:r>
            <a:r>
              <a:rPr lang="de-DE" sz="1600"/>
              <a:t> </a:t>
            </a:r>
            <a:r>
              <a:rPr lang="de-DE" sz="1600" err="1"/>
              <a:t>we</a:t>
            </a:r>
            <a:r>
              <a:rPr lang="de-DE" sz="1600"/>
              <a:t> do </a:t>
            </a:r>
            <a:r>
              <a:rPr lang="de-DE" sz="1600" err="1"/>
              <a:t>more</a:t>
            </a:r>
            <a:r>
              <a:rPr lang="de-DE" sz="1600"/>
              <a:t> </a:t>
            </a:r>
            <a:r>
              <a:rPr lang="de-DE" sz="1600" err="1"/>
              <a:t>exploration</a:t>
            </a:r>
            <a:r>
              <a:rPr lang="de-DE" sz="1600"/>
              <a:t> (</a:t>
            </a:r>
            <a:r>
              <a:rPr lang="de-DE" sz="1600" err="1"/>
              <a:t>higher</a:t>
            </a:r>
            <a:r>
              <a:rPr lang="de-DE" sz="1600"/>
              <a:t> </a:t>
            </a:r>
            <a:r>
              <a:rPr lang="de-DE" sz="1600" err="1"/>
              <a:t>epsilon</a:t>
            </a:r>
            <a:r>
              <a:rPr lang="de-DE" sz="1600"/>
              <a:t>), but in </a:t>
            </a:r>
            <a:r>
              <a:rPr lang="de-DE" sz="1600" err="1"/>
              <a:t>th</a:t>
            </a:r>
            <a:r>
              <a:rPr lang="de-DE" sz="1600"/>
              <a:t> </a:t>
            </a:r>
            <a:r>
              <a:rPr lang="de-DE" sz="1600" err="1"/>
              <a:t>long</a:t>
            </a:r>
            <a:r>
              <a:rPr lang="de-DE" sz="1600"/>
              <a:t> </a:t>
            </a:r>
            <a:r>
              <a:rPr lang="de-DE" sz="1600" err="1"/>
              <a:t>term</a:t>
            </a:r>
            <a:r>
              <a:rPr lang="de-DE" sz="1600"/>
              <a:t>, </a:t>
            </a:r>
            <a:r>
              <a:rPr lang="de-DE" sz="1600" err="1"/>
              <a:t>selecting</a:t>
            </a:r>
            <a:r>
              <a:rPr lang="de-DE" sz="1600"/>
              <a:t>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best</a:t>
            </a:r>
            <a:r>
              <a:rPr lang="de-DE" sz="1600"/>
              <a:t> </a:t>
            </a:r>
            <a:r>
              <a:rPr lang="de-DE" sz="1600" err="1"/>
              <a:t>action</a:t>
            </a:r>
            <a:r>
              <a:rPr lang="de-DE" sz="1600"/>
              <a:t> </a:t>
            </a:r>
            <a:r>
              <a:rPr lang="de-DE" sz="1600" err="1"/>
              <a:t>greedily</a:t>
            </a:r>
            <a:r>
              <a:rPr lang="de-DE" sz="1600"/>
              <a:t> </a:t>
            </a:r>
            <a:r>
              <a:rPr lang="de-DE" sz="1600" err="1"/>
              <a:t>is</a:t>
            </a:r>
            <a:r>
              <a:rPr lang="de-DE" sz="1600"/>
              <a:t> </a:t>
            </a:r>
            <a:r>
              <a:rPr lang="de-DE" sz="1600" err="1"/>
              <a:t>better</a:t>
            </a:r>
            <a:r>
              <a:rPr lang="de-DE" sz="1600"/>
              <a:t>. A </a:t>
            </a:r>
            <a:r>
              <a:rPr lang="de-DE" sz="1600" err="1"/>
              <a:t>good</a:t>
            </a:r>
            <a:r>
              <a:rPr lang="de-DE" sz="1600"/>
              <a:t> </a:t>
            </a:r>
            <a:r>
              <a:rPr lang="de-DE" sz="1600" err="1"/>
              <a:t>strategy</a:t>
            </a:r>
            <a:r>
              <a:rPr lang="de-DE" sz="1600"/>
              <a:t> </a:t>
            </a:r>
            <a:r>
              <a:rPr lang="de-DE" sz="1600" err="1"/>
              <a:t>could</a:t>
            </a:r>
            <a:r>
              <a:rPr lang="de-DE" sz="1600"/>
              <a:t> </a:t>
            </a:r>
            <a:r>
              <a:rPr lang="de-DE" sz="1600" err="1"/>
              <a:t>be</a:t>
            </a:r>
            <a:r>
              <a:rPr lang="de-DE" sz="1600"/>
              <a:t> </a:t>
            </a:r>
            <a:r>
              <a:rPr lang="de-DE" sz="1600" err="1"/>
              <a:t>to</a:t>
            </a:r>
            <a:r>
              <a:rPr lang="de-DE" sz="1600"/>
              <a:t> </a:t>
            </a:r>
            <a:r>
              <a:rPr lang="de-DE" sz="1600" err="1"/>
              <a:t>have</a:t>
            </a:r>
            <a:r>
              <a:rPr lang="de-DE" sz="1600"/>
              <a:t> a </a:t>
            </a:r>
            <a:r>
              <a:rPr lang="de-DE" sz="1600" err="1"/>
              <a:t>hgher</a:t>
            </a:r>
            <a:r>
              <a:rPr lang="de-DE" sz="1600"/>
              <a:t> </a:t>
            </a:r>
            <a:r>
              <a:rPr lang="de-DE" sz="1600" err="1"/>
              <a:t>epsilon</a:t>
            </a:r>
            <a:r>
              <a:rPr lang="de-DE" sz="1600"/>
              <a:t> </a:t>
            </a:r>
            <a:r>
              <a:rPr lang="de-DE" sz="1600" err="1"/>
              <a:t>initially</a:t>
            </a:r>
            <a:r>
              <a:rPr lang="de-DE" sz="1600"/>
              <a:t> (</a:t>
            </a:r>
            <a:r>
              <a:rPr lang="de-DE" sz="1600" err="1"/>
              <a:t>more</a:t>
            </a:r>
            <a:r>
              <a:rPr lang="de-DE" sz="1600"/>
              <a:t> </a:t>
            </a:r>
            <a:r>
              <a:rPr lang="de-DE" sz="1600" err="1"/>
              <a:t>exploration</a:t>
            </a:r>
            <a:r>
              <a:rPr lang="de-DE" sz="1600"/>
              <a:t>) </a:t>
            </a:r>
            <a:r>
              <a:rPr lang="de-DE" sz="1600" err="1"/>
              <a:t>and</a:t>
            </a:r>
            <a:r>
              <a:rPr lang="de-DE" sz="1600"/>
              <a:t> </a:t>
            </a:r>
            <a:r>
              <a:rPr lang="de-DE" sz="1600" err="1"/>
              <a:t>then</a:t>
            </a:r>
            <a:r>
              <a:rPr lang="de-DE" sz="1600"/>
              <a:t> </a:t>
            </a:r>
            <a:r>
              <a:rPr lang="de-DE" sz="1600" err="1"/>
              <a:t>use</a:t>
            </a:r>
            <a:r>
              <a:rPr lang="de-DE" sz="1600"/>
              <a:t> a </a:t>
            </a:r>
            <a:r>
              <a:rPr lang="de-DE" sz="1600" err="1"/>
              <a:t>lower</a:t>
            </a:r>
            <a:r>
              <a:rPr lang="de-DE" sz="1600"/>
              <a:t> </a:t>
            </a:r>
            <a:r>
              <a:rPr lang="de-DE" sz="1600" err="1"/>
              <a:t>epsilon</a:t>
            </a:r>
            <a:r>
              <a:rPr lang="de-DE" sz="1600"/>
              <a:t> (</a:t>
            </a:r>
            <a:r>
              <a:rPr lang="de-DE" sz="1600" err="1"/>
              <a:t>more</a:t>
            </a:r>
            <a:r>
              <a:rPr lang="de-DE" sz="1600"/>
              <a:t> </a:t>
            </a:r>
            <a:r>
              <a:rPr lang="de-DE" sz="1600" err="1"/>
              <a:t>exploitation</a:t>
            </a:r>
            <a:r>
              <a:rPr lang="de-DE" sz="16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994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954F9-54AE-1643-8519-ECFEAEE4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err="1"/>
              <a:t>Gridworld</a:t>
            </a:r>
            <a:r>
              <a:rPr lang="de-DE"/>
              <a:t> </a:t>
            </a:r>
            <a:r>
              <a:rPr lang="de-DE" err="1"/>
              <a:t>Example</a:t>
            </a:r>
            <a:endParaRPr lang="de-DE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16D3BA7-9530-D14A-B065-15804C2389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8775" y="1646556"/>
          <a:ext cx="3745110" cy="363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022">
                  <a:extLst>
                    <a:ext uri="{9D8B030D-6E8A-4147-A177-3AD203B41FA5}">
                      <a16:colId xmlns:a16="http://schemas.microsoft.com/office/drawing/2014/main" val="3841959878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3706490761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1493988798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3430358087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2180085984"/>
                    </a:ext>
                  </a:extLst>
                </a:gridCol>
              </a:tblGrid>
              <a:tr h="727388"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86851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27871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B‘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16708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07379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A‘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27795"/>
                  </a:ext>
                </a:extLst>
              </a:tr>
            </a:tbl>
          </a:graphicData>
        </a:graphic>
      </p:graphicFrame>
      <p:sp>
        <p:nvSpPr>
          <p:cNvPr id="5" name="Gebogener Pfeil 4">
            <a:extLst>
              <a:ext uri="{FF2B5EF4-FFF2-40B4-BE49-F238E27FC236}">
                <a16:creationId xmlns:a16="http://schemas.microsoft.com/office/drawing/2014/main" id="{C033515C-0AF4-894D-B56B-BEE50AF0FA45}"/>
              </a:ext>
            </a:extLst>
          </p:cNvPr>
          <p:cNvSpPr/>
          <p:nvPr/>
        </p:nvSpPr>
        <p:spPr>
          <a:xfrm rot="5661110">
            <a:off x="2069473" y="1994881"/>
            <a:ext cx="1800288" cy="1343841"/>
          </a:xfrm>
          <a:prstGeom prst="circularArrow">
            <a:avLst>
              <a:gd name="adj1" fmla="val 3226"/>
              <a:gd name="adj2" fmla="val 618715"/>
              <a:gd name="adj3" fmla="val 20515237"/>
              <a:gd name="adj4" fmla="val 10645035"/>
              <a:gd name="adj5" fmla="val 10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Gebogener Pfeil 5">
            <a:extLst>
              <a:ext uri="{FF2B5EF4-FFF2-40B4-BE49-F238E27FC236}">
                <a16:creationId xmlns:a16="http://schemas.microsoft.com/office/drawing/2014/main" id="{9F1DB5CB-92AB-5147-8ED8-FE2360BA5EF4}"/>
              </a:ext>
            </a:extLst>
          </p:cNvPr>
          <p:cNvSpPr/>
          <p:nvPr/>
        </p:nvSpPr>
        <p:spPr>
          <a:xfrm rot="5617208">
            <a:off x="-227736" y="2744924"/>
            <a:ext cx="3109893" cy="1368153"/>
          </a:xfrm>
          <a:prstGeom prst="circularArrow">
            <a:avLst>
              <a:gd name="adj1" fmla="val 3226"/>
              <a:gd name="adj2" fmla="val 366856"/>
              <a:gd name="adj3" fmla="val 20515237"/>
              <a:gd name="adj4" fmla="val 10984696"/>
              <a:gd name="adj5" fmla="val 10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63FCD9-38C6-9B4C-8227-5C58E5A844B8}"/>
              </a:ext>
            </a:extLst>
          </p:cNvPr>
          <p:cNvSpPr txBox="1"/>
          <p:nvPr/>
        </p:nvSpPr>
        <p:spPr>
          <a:xfrm>
            <a:off x="3516654" y="248213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+5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828016-889C-464E-A714-DFB85F68B326}"/>
              </a:ext>
            </a:extLst>
          </p:cNvPr>
          <p:cNvSpPr txBox="1"/>
          <p:nvPr/>
        </p:nvSpPr>
        <p:spPr>
          <a:xfrm>
            <a:off x="1849819" y="3842614"/>
            <a:ext cx="639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+10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8BD684AD-F526-8C4C-8120-1D6B618B5FED}"/>
              </a:ext>
            </a:extLst>
          </p:cNvPr>
          <p:cNvSpPr/>
          <p:nvPr/>
        </p:nvSpPr>
        <p:spPr>
          <a:xfrm>
            <a:off x="4932387" y="2306181"/>
            <a:ext cx="360000" cy="360000"/>
          </a:xfrm>
          <a:prstGeom prst="rightArrow">
            <a:avLst>
              <a:gd name="adj1" fmla="val 458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DEBE6A7A-11E6-D644-B775-A2C119FDD8E7}"/>
              </a:ext>
            </a:extLst>
          </p:cNvPr>
          <p:cNvSpPr/>
          <p:nvPr/>
        </p:nvSpPr>
        <p:spPr>
          <a:xfrm rot="5400000">
            <a:off x="4932040" y="2852936"/>
            <a:ext cx="360000" cy="360000"/>
          </a:xfrm>
          <a:prstGeom prst="rightArrow">
            <a:avLst>
              <a:gd name="adj1" fmla="val 458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4A802465-37DB-114D-AFE1-A999F1703886}"/>
              </a:ext>
            </a:extLst>
          </p:cNvPr>
          <p:cNvSpPr/>
          <p:nvPr/>
        </p:nvSpPr>
        <p:spPr>
          <a:xfrm rot="10800000">
            <a:off x="7488069" y="2277415"/>
            <a:ext cx="360000" cy="360000"/>
          </a:xfrm>
          <a:prstGeom prst="rightArrow">
            <a:avLst>
              <a:gd name="adj1" fmla="val 458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F902B9FB-136B-234A-A318-49A7F882D1DA}"/>
              </a:ext>
            </a:extLst>
          </p:cNvPr>
          <p:cNvSpPr/>
          <p:nvPr/>
        </p:nvSpPr>
        <p:spPr>
          <a:xfrm rot="16200000">
            <a:off x="7524420" y="2853519"/>
            <a:ext cx="360000" cy="360000"/>
          </a:xfrm>
          <a:prstGeom prst="rightArrow">
            <a:avLst>
              <a:gd name="adj1" fmla="val 458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E8B2240-3196-594A-BD17-0C9CD9BB38F1}"/>
              </a:ext>
            </a:extLst>
          </p:cNvPr>
          <p:cNvSpPr txBox="1"/>
          <p:nvPr/>
        </p:nvSpPr>
        <p:spPr>
          <a:xfrm>
            <a:off x="5832550" y="1796086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Possible</a:t>
            </a:r>
            <a:r>
              <a:rPr lang="de-DE" b="1"/>
              <a:t> Actions:</a:t>
            </a:r>
          </a:p>
          <a:p>
            <a:endParaRPr lang="de-DE"/>
          </a:p>
          <a:p>
            <a:r>
              <a:rPr lang="de-DE" err="1"/>
              <a:t>right</a:t>
            </a:r>
            <a:endParaRPr lang="de-DE"/>
          </a:p>
          <a:p>
            <a:endParaRPr lang="de-DE"/>
          </a:p>
          <a:p>
            <a:r>
              <a:rPr lang="de-DE"/>
              <a:t>down</a:t>
            </a:r>
          </a:p>
          <a:p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38E20A-0649-6E49-AF35-11DE9DE209C2}"/>
              </a:ext>
            </a:extLst>
          </p:cNvPr>
          <p:cNvSpPr txBox="1"/>
          <p:nvPr/>
        </p:nvSpPr>
        <p:spPr>
          <a:xfrm>
            <a:off x="4752430" y="4163201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25 </a:t>
            </a:r>
            <a:r>
              <a:rPr lang="de-DE" b="1" err="1"/>
              <a:t>states</a:t>
            </a:r>
            <a:endParaRPr lang="de-DE" b="1"/>
          </a:p>
          <a:p>
            <a:endParaRPr lang="de-DE"/>
          </a:p>
          <a:p>
            <a:r>
              <a:rPr lang="de-DE" b="1" err="1"/>
              <a:t>Rewards</a:t>
            </a:r>
            <a:r>
              <a:rPr lang="de-DE"/>
              <a:t>: </a:t>
            </a:r>
          </a:p>
          <a:p>
            <a:r>
              <a:rPr lang="de-DE" err="1"/>
              <a:t>leave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grid</a:t>
            </a:r>
            <a:r>
              <a:rPr lang="de-DE"/>
              <a:t>: -1</a:t>
            </a:r>
          </a:p>
          <a:p>
            <a:r>
              <a:rPr lang="de-DE" err="1"/>
              <a:t>leave</a:t>
            </a:r>
            <a:r>
              <a:rPr lang="de-DE"/>
              <a:t> </a:t>
            </a:r>
            <a:r>
              <a:rPr lang="de-DE" err="1"/>
              <a:t>state</a:t>
            </a:r>
            <a:r>
              <a:rPr lang="de-DE"/>
              <a:t> A: +10</a:t>
            </a:r>
          </a:p>
          <a:p>
            <a:r>
              <a:rPr lang="de-DE" err="1"/>
              <a:t>leave</a:t>
            </a:r>
            <a:r>
              <a:rPr lang="de-DE"/>
              <a:t> </a:t>
            </a:r>
            <a:r>
              <a:rPr lang="de-DE" err="1"/>
              <a:t>state</a:t>
            </a:r>
            <a:r>
              <a:rPr lang="de-DE"/>
              <a:t> B: +5</a:t>
            </a:r>
          </a:p>
          <a:p>
            <a:r>
              <a:rPr lang="de-DE" err="1"/>
              <a:t>otherwise</a:t>
            </a:r>
            <a:r>
              <a:rPr lang="de-DE"/>
              <a:t>: 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360B16-A771-9F46-87DC-8898EFFBCBFD}"/>
              </a:ext>
            </a:extLst>
          </p:cNvPr>
          <p:cNvSpPr txBox="1"/>
          <p:nvPr/>
        </p:nvSpPr>
        <p:spPr>
          <a:xfrm>
            <a:off x="8172400" y="2082025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  <a:p>
            <a:r>
              <a:rPr lang="de-DE" err="1"/>
              <a:t>left</a:t>
            </a:r>
            <a:endParaRPr lang="de-DE"/>
          </a:p>
          <a:p>
            <a:endParaRPr lang="de-DE"/>
          </a:p>
          <a:p>
            <a:r>
              <a:rPr lang="de-DE" err="1"/>
              <a:t>up</a:t>
            </a:r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61DF0D2-2670-BF47-8475-7F68D415A0DE}"/>
              </a:ext>
            </a:extLst>
          </p:cNvPr>
          <p:cNvSpPr txBox="1"/>
          <p:nvPr/>
        </p:nvSpPr>
        <p:spPr>
          <a:xfrm>
            <a:off x="4885769" y="3399691"/>
            <a:ext cx="389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 </a:t>
            </a:r>
            <a:r>
              <a:rPr lang="de-DE" err="1"/>
              <a:t>state</a:t>
            </a:r>
            <a:r>
              <a:rPr lang="de-DE"/>
              <a:t> A, all </a:t>
            </a:r>
            <a:r>
              <a:rPr lang="de-DE" err="1"/>
              <a:t>actions</a:t>
            </a:r>
            <a:r>
              <a:rPr lang="de-DE"/>
              <a:t> </a:t>
            </a:r>
            <a:r>
              <a:rPr lang="de-DE" err="1"/>
              <a:t>lead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A‘</a:t>
            </a:r>
          </a:p>
          <a:p>
            <a:r>
              <a:rPr lang="de-DE"/>
              <a:t>in </a:t>
            </a:r>
            <a:r>
              <a:rPr lang="de-DE" err="1"/>
              <a:t>state</a:t>
            </a:r>
            <a:r>
              <a:rPr lang="de-DE"/>
              <a:t> B, all </a:t>
            </a:r>
            <a:r>
              <a:rPr lang="de-DE" err="1"/>
              <a:t>actions</a:t>
            </a:r>
            <a:r>
              <a:rPr lang="de-DE"/>
              <a:t> </a:t>
            </a:r>
            <a:r>
              <a:rPr lang="de-DE" err="1"/>
              <a:t>lead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B‘.</a:t>
            </a:r>
          </a:p>
        </p:txBody>
      </p:sp>
    </p:spTree>
    <p:extLst>
      <p:ext uri="{BB962C8B-B14F-4D97-AF65-F5344CB8AC3E}">
        <p14:creationId xmlns:p14="http://schemas.microsoft.com/office/powerpoint/2010/main" val="370760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954F9-54AE-1643-8519-ECFEAEE4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err="1"/>
              <a:t>Gridworld</a:t>
            </a:r>
            <a:r>
              <a:rPr lang="de-DE"/>
              <a:t> </a:t>
            </a:r>
            <a:r>
              <a:rPr lang="de-DE" err="1"/>
              <a:t>Example</a:t>
            </a:r>
            <a:endParaRPr lang="de-DE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16D3BA7-9530-D14A-B065-15804C2389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8775" y="1646556"/>
          <a:ext cx="3745110" cy="363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022">
                  <a:extLst>
                    <a:ext uri="{9D8B030D-6E8A-4147-A177-3AD203B41FA5}">
                      <a16:colId xmlns:a16="http://schemas.microsoft.com/office/drawing/2014/main" val="3841959878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3706490761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1493988798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3430358087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2180085984"/>
                    </a:ext>
                  </a:extLst>
                </a:gridCol>
              </a:tblGrid>
              <a:tr h="727388"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86851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27871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B‘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16708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07379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A‘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27795"/>
                  </a:ext>
                </a:extLst>
              </a:tr>
            </a:tbl>
          </a:graphicData>
        </a:graphic>
      </p:graphicFrame>
      <p:sp>
        <p:nvSpPr>
          <p:cNvPr id="5" name="Gebogener Pfeil 4">
            <a:extLst>
              <a:ext uri="{FF2B5EF4-FFF2-40B4-BE49-F238E27FC236}">
                <a16:creationId xmlns:a16="http://schemas.microsoft.com/office/drawing/2014/main" id="{C033515C-0AF4-894D-B56B-BEE50AF0FA45}"/>
              </a:ext>
            </a:extLst>
          </p:cNvPr>
          <p:cNvSpPr/>
          <p:nvPr/>
        </p:nvSpPr>
        <p:spPr>
          <a:xfrm rot="5661110">
            <a:off x="2069473" y="1994881"/>
            <a:ext cx="1800288" cy="1343841"/>
          </a:xfrm>
          <a:prstGeom prst="circularArrow">
            <a:avLst>
              <a:gd name="adj1" fmla="val 3226"/>
              <a:gd name="adj2" fmla="val 618715"/>
              <a:gd name="adj3" fmla="val 20515237"/>
              <a:gd name="adj4" fmla="val 10645035"/>
              <a:gd name="adj5" fmla="val 10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Gebogener Pfeil 5">
            <a:extLst>
              <a:ext uri="{FF2B5EF4-FFF2-40B4-BE49-F238E27FC236}">
                <a16:creationId xmlns:a16="http://schemas.microsoft.com/office/drawing/2014/main" id="{9F1DB5CB-92AB-5147-8ED8-FE2360BA5EF4}"/>
              </a:ext>
            </a:extLst>
          </p:cNvPr>
          <p:cNvSpPr/>
          <p:nvPr/>
        </p:nvSpPr>
        <p:spPr>
          <a:xfrm rot="5617208">
            <a:off x="-227736" y="2744924"/>
            <a:ext cx="3109893" cy="1368153"/>
          </a:xfrm>
          <a:prstGeom prst="circularArrow">
            <a:avLst>
              <a:gd name="adj1" fmla="val 3226"/>
              <a:gd name="adj2" fmla="val 366856"/>
              <a:gd name="adj3" fmla="val 20515237"/>
              <a:gd name="adj4" fmla="val 10984696"/>
              <a:gd name="adj5" fmla="val 10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63FCD9-38C6-9B4C-8227-5C58E5A844B8}"/>
              </a:ext>
            </a:extLst>
          </p:cNvPr>
          <p:cNvSpPr txBox="1"/>
          <p:nvPr/>
        </p:nvSpPr>
        <p:spPr>
          <a:xfrm>
            <a:off x="3516654" y="248213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+5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828016-889C-464E-A714-DFB85F68B326}"/>
              </a:ext>
            </a:extLst>
          </p:cNvPr>
          <p:cNvSpPr txBox="1"/>
          <p:nvPr/>
        </p:nvSpPr>
        <p:spPr>
          <a:xfrm>
            <a:off x="1849819" y="3842614"/>
            <a:ext cx="639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+10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322A53F-860B-974F-8708-E535776BA8F3}"/>
                  </a:ext>
                </a:extLst>
              </p:cNvPr>
              <p:cNvSpPr txBox="1"/>
              <p:nvPr/>
            </p:nvSpPr>
            <p:spPr>
              <a:xfrm>
                <a:off x="4566616" y="1733977"/>
                <a:ext cx="3899455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err="1"/>
                  <a:t>What</a:t>
                </a:r>
                <a:r>
                  <a:rPr lang="de-DE"/>
                  <a:t> </a:t>
                </a:r>
                <a:r>
                  <a:rPr lang="de-DE" err="1"/>
                  <a:t>are</a:t>
                </a:r>
                <a:r>
                  <a:rPr lang="de-DE"/>
                  <a:t> </a:t>
                </a:r>
                <a:r>
                  <a:rPr lang="de-DE" err="1"/>
                  <a:t>good</a:t>
                </a:r>
                <a:r>
                  <a:rPr lang="de-DE"/>
                  <a:t> </a:t>
                </a:r>
                <a:r>
                  <a:rPr lang="de-DE" err="1"/>
                  <a:t>fields</a:t>
                </a:r>
                <a:r>
                  <a:rPr lang="de-DE"/>
                  <a:t> in </a:t>
                </a:r>
                <a:r>
                  <a:rPr lang="de-DE" err="1"/>
                  <a:t>the</a:t>
                </a:r>
                <a:r>
                  <a:rPr lang="de-DE"/>
                  <a:t> </a:t>
                </a:r>
                <a:r>
                  <a:rPr lang="de-DE" err="1"/>
                  <a:t>grid</a:t>
                </a:r>
                <a:r>
                  <a:rPr lang="de-DE"/>
                  <a:t>?</a:t>
                </a:r>
              </a:p>
              <a:p>
                <a:endParaRPr lang="de-DE"/>
              </a:p>
              <a:p>
                <a:r>
                  <a:rPr lang="de-DE" err="1"/>
                  <a:t>Evaluate</a:t>
                </a:r>
                <a:r>
                  <a:rPr lang="de-DE"/>
                  <a:t> a </a:t>
                </a:r>
                <a:r>
                  <a:rPr lang="de-DE" err="1"/>
                  <a:t>random</a:t>
                </a:r>
                <a:r>
                  <a:rPr lang="de-DE"/>
                  <a:t> </a:t>
                </a:r>
                <a:r>
                  <a:rPr lang="de-DE" err="1"/>
                  <a:t>policy</a:t>
                </a:r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/>
                  <a:t>: </a:t>
                </a:r>
                <a:br>
                  <a:rPr lang="de-DE"/>
                </a:br>
                <a:r>
                  <a:rPr lang="de-DE" err="1"/>
                  <a:t>choose</a:t>
                </a:r>
                <a:r>
                  <a:rPr lang="de-DE"/>
                  <a:t> </a:t>
                </a:r>
                <a:r>
                  <a:rPr lang="de-DE" err="1"/>
                  <a:t>every</a:t>
                </a:r>
                <a:r>
                  <a:rPr lang="de-DE"/>
                  <a:t> </a:t>
                </a:r>
                <a:r>
                  <a:rPr lang="de-DE" err="1"/>
                  <a:t>action</a:t>
                </a:r>
                <a:r>
                  <a:rPr lang="de-DE"/>
                  <a:t> </a:t>
                </a:r>
                <a:r>
                  <a:rPr lang="de-DE" err="1"/>
                  <a:t>with</a:t>
                </a:r>
                <a:r>
                  <a:rPr lang="de-DE"/>
                  <a:t> </a:t>
                </a:r>
                <a:r>
                  <a:rPr lang="de-DE" err="1"/>
                  <a:t>the</a:t>
                </a:r>
                <a:r>
                  <a:rPr lang="de-DE"/>
                  <a:t> same </a:t>
                </a:r>
                <a:r>
                  <a:rPr lang="de-DE" err="1"/>
                  <a:t>probability</a:t>
                </a:r>
                <a:r>
                  <a:rPr lang="de-DE"/>
                  <a:t> </a:t>
                </a:r>
              </a:p>
              <a:p>
                <a:endParaRPr lang="de-DE"/>
              </a:p>
              <a:p>
                <a:r>
                  <a:rPr lang="de-DE"/>
                  <a:t>Overall </a:t>
                </a:r>
                <a:r>
                  <a:rPr lang="de-DE" err="1"/>
                  <a:t>expected</a:t>
                </a:r>
                <a:r>
                  <a:rPr lang="de-DE"/>
                  <a:t> </a:t>
                </a:r>
                <a:r>
                  <a:rPr lang="de-DE" err="1"/>
                  <a:t>reward</a:t>
                </a:r>
                <a:r>
                  <a:rPr lang="de-DE"/>
                  <a:t>:</a:t>
                </a:r>
              </a:p>
              <a:p>
                <a:r>
                  <a:rPr lang="de-DE" err="1"/>
                  <a:t>R</a:t>
                </a:r>
                <a:r>
                  <a:rPr lang="de-DE" baseline="-25000" err="1"/>
                  <a:t>t</a:t>
                </a:r>
                <a:r>
                  <a:rPr lang="de-DE"/>
                  <a:t> = r</a:t>
                </a:r>
                <a:r>
                  <a:rPr lang="de-DE" baseline="-25000"/>
                  <a:t>t+1 </a:t>
                </a:r>
                <a:r>
                  <a:rPr lang="de-DE"/>
                  <a:t>+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/>
                  <a:t>r</a:t>
                </a:r>
                <a:r>
                  <a:rPr lang="de-DE" baseline="-25000"/>
                  <a:t>t+2 </a:t>
                </a:r>
                <a:r>
                  <a:rPr lang="de-DE"/>
                  <a:t>+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baseline="30000"/>
                  <a:t>2</a:t>
                </a:r>
                <a:r>
                  <a:rPr lang="de-DE"/>
                  <a:t> r</a:t>
                </a:r>
                <a:r>
                  <a:rPr lang="de-DE" baseline="-25000"/>
                  <a:t>t+3</a:t>
                </a:r>
                <a:r>
                  <a:rPr lang="de-DE"/>
                  <a:t>+...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/>
                  <a:t>: </a:t>
                </a:r>
                <a:r>
                  <a:rPr lang="de-DE" err="1"/>
                  <a:t>discount</a:t>
                </a:r>
                <a:r>
                  <a:rPr lang="de-DE"/>
                  <a:t> </a:t>
                </a:r>
                <a:r>
                  <a:rPr lang="de-DE" err="1"/>
                  <a:t>parameter</a:t>
                </a:r>
                <a:r>
                  <a:rPr lang="de-DE"/>
                  <a:t>, </a:t>
                </a:r>
                <a:r>
                  <a:rPr lang="de-DE" err="1"/>
                  <a:t>how</a:t>
                </a:r>
                <a:r>
                  <a:rPr lang="de-DE"/>
                  <a:t> </a:t>
                </a:r>
                <a:r>
                  <a:rPr lang="de-DE" err="1"/>
                  <a:t>important</a:t>
                </a:r>
                <a:r>
                  <a:rPr lang="de-DE"/>
                  <a:t> </a:t>
                </a:r>
                <a:r>
                  <a:rPr lang="de-DE" err="1"/>
                  <a:t>is</a:t>
                </a:r>
                <a:r>
                  <a:rPr lang="de-DE"/>
                  <a:t> a </a:t>
                </a:r>
                <a:r>
                  <a:rPr lang="de-DE" err="1"/>
                  <a:t>future</a:t>
                </a:r>
                <a:r>
                  <a:rPr lang="de-DE"/>
                  <a:t> </a:t>
                </a:r>
                <a:r>
                  <a:rPr lang="de-DE" err="1"/>
                  <a:t>reward</a:t>
                </a:r>
                <a:endParaRPr lang="de-DE"/>
              </a:p>
              <a:p>
                <a:endParaRPr lang="de-DE"/>
              </a:p>
              <a:p>
                <a:r>
                  <a:rPr lang="de-DE" sz="1600"/>
                  <a:t>(The </a:t>
                </a:r>
                <a:r>
                  <a:rPr lang="de-DE" sz="1600" err="1"/>
                  <a:t>overall</a:t>
                </a:r>
                <a:r>
                  <a:rPr lang="de-DE" sz="1600"/>
                  <a:t> </a:t>
                </a:r>
                <a:r>
                  <a:rPr lang="de-DE" sz="1600" err="1"/>
                  <a:t>reward</a:t>
                </a:r>
                <a:r>
                  <a:rPr lang="de-DE" sz="1600"/>
                  <a:t> </a:t>
                </a:r>
                <a:r>
                  <a:rPr lang="de-DE" sz="1600" err="1"/>
                  <a:t>is</a:t>
                </a:r>
                <a:r>
                  <a:rPr lang="de-DE" sz="1600"/>
                  <a:t> </a:t>
                </a:r>
                <a:r>
                  <a:rPr lang="de-DE" sz="1600" err="1"/>
                  <a:t>the</a:t>
                </a:r>
                <a:r>
                  <a:rPr lang="de-DE" sz="1600"/>
                  <a:t> </a:t>
                </a:r>
                <a:r>
                  <a:rPr lang="de-DE" sz="1600" err="1"/>
                  <a:t>sum</a:t>
                </a:r>
                <a:r>
                  <a:rPr lang="de-DE" sz="1600"/>
                  <a:t> </a:t>
                </a:r>
                <a:r>
                  <a:rPr lang="de-DE" sz="1600" err="1"/>
                  <a:t>of</a:t>
                </a:r>
                <a:r>
                  <a:rPr lang="de-DE" sz="1600"/>
                  <a:t> </a:t>
                </a:r>
                <a:r>
                  <a:rPr lang="de-DE" sz="1600" err="1"/>
                  <a:t>rewrd</a:t>
                </a:r>
                <a:r>
                  <a:rPr lang="de-DE" sz="1600"/>
                  <a:t> </a:t>
                </a:r>
                <a:r>
                  <a:rPr lang="de-DE" sz="1600" err="1"/>
                  <a:t>you</a:t>
                </a:r>
                <a:r>
                  <a:rPr lang="de-DE" sz="1600"/>
                  <a:t> will </a:t>
                </a:r>
                <a:r>
                  <a:rPr lang="de-DE" sz="1600" err="1"/>
                  <a:t>get</a:t>
                </a:r>
                <a:r>
                  <a:rPr lang="de-DE" sz="1600"/>
                  <a:t> </a:t>
                </a:r>
                <a:r>
                  <a:rPr lang="de-DE" sz="1600" err="1"/>
                  <a:t>over</a:t>
                </a:r>
                <a:r>
                  <a:rPr lang="de-DE" sz="1600"/>
                  <a:t> time. </a:t>
                </a:r>
                <a:r>
                  <a:rPr lang="de-DE" sz="1600" err="1"/>
                  <a:t>If</a:t>
                </a:r>
                <a:r>
                  <a:rPr lang="de-DE" sz="1600"/>
                  <a:t> </a:t>
                </a:r>
                <a:r>
                  <a:rPr lang="de-DE" sz="1600" err="1"/>
                  <a:t>you</a:t>
                </a:r>
                <a:r>
                  <a:rPr lang="de-DE" sz="1600"/>
                  <a:t> </a:t>
                </a:r>
                <a:r>
                  <a:rPr lang="de-DE" sz="1600" err="1"/>
                  <a:t>play</a:t>
                </a:r>
                <a:r>
                  <a:rPr lang="de-DE" sz="1600"/>
                  <a:t> </a:t>
                </a:r>
                <a:r>
                  <a:rPr lang="de-DE" sz="1600" err="1"/>
                  <a:t>forever</a:t>
                </a:r>
                <a:r>
                  <a:rPr lang="de-DE" sz="1600"/>
                  <a:t>, </a:t>
                </a:r>
                <a:r>
                  <a:rPr lang="de-DE" sz="1600" err="1"/>
                  <a:t>of</a:t>
                </a:r>
                <a:r>
                  <a:rPr lang="de-DE" sz="1600"/>
                  <a:t> </a:t>
                </a:r>
                <a:r>
                  <a:rPr lang="de-DE" sz="1600" err="1"/>
                  <a:t>course</a:t>
                </a:r>
                <a:r>
                  <a:rPr lang="de-DE" sz="1600"/>
                  <a:t> </a:t>
                </a:r>
                <a:r>
                  <a:rPr lang="de-DE" sz="1600" err="1"/>
                  <a:t>you</a:t>
                </a:r>
                <a:r>
                  <a:rPr lang="de-DE" sz="1600"/>
                  <a:t> will </a:t>
                </a:r>
                <a:r>
                  <a:rPr lang="de-DE" sz="1600" err="1"/>
                  <a:t>get</a:t>
                </a:r>
                <a:r>
                  <a:rPr lang="de-DE" sz="1600"/>
                  <a:t> an indefinite </a:t>
                </a:r>
                <a:r>
                  <a:rPr lang="de-DE" sz="1600" err="1"/>
                  <a:t>reward</a:t>
                </a:r>
                <a:r>
                  <a:rPr lang="de-DE" sz="1600"/>
                  <a:t>. </a:t>
                </a:r>
                <a:r>
                  <a:rPr lang="de-DE" sz="1600" err="1"/>
                  <a:t>Therefore</a:t>
                </a:r>
                <a:r>
                  <a:rPr lang="de-DE" sz="1600"/>
                  <a:t> </a:t>
                </a:r>
                <a:r>
                  <a:rPr lang="de-DE" sz="1600" err="1"/>
                  <a:t>we</a:t>
                </a:r>
                <a:r>
                  <a:rPr lang="de-DE" sz="1600"/>
                  <a:t> </a:t>
                </a:r>
                <a:r>
                  <a:rPr lang="de-DE" sz="1600" i="1" err="1"/>
                  <a:t>discount</a:t>
                </a:r>
                <a:r>
                  <a:rPr lang="de-DE" sz="1600"/>
                  <a:t> </a:t>
                </a:r>
                <a:r>
                  <a:rPr lang="de-DE" sz="1600" err="1"/>
                  <a:t>future</a:t>
                </a:r>
                <a:r>
                  <a:rPr lang="de-DE" sz="1600"/>
                  <a:t> </a:t>
                </a:r>
                <a:r>
                  <a:rPr lang="de-DE" sz="1600" err="1"/>
                  <a:t>rewards</a:t>
                </a:r>
                <a:r>
                  <a:rPr lang="de-DE" sz="1600"/>
                  <a:t>, so </a:t>
                </a:r>
                <a:r>
                  <a:rPr lang="de-DE" sz="1600" err="1"/>
                  <a:t>that</a:t>
                </a:r>
                <a:r>
                  <a:rPr lang="de-DE" sz="1600"/>
                  <a:t> an </a:t>
                </a:r>
                <a:r>
                  <a:rPr lang="de-DE" sz="1600" err="1"/>
                  <a:t>early</a:t>
                </a:r>
                <a:r>
                  <a:rPr lang="de-DE" sz="1600"/>
                  <a:t> </a:t>
                </a:r>
                <a:r>
                  <a:rPr lang="de-DE" sz="1600" err="1"/>
                  <a:t>reward</a:t>
                </a:r>
                <a:r>
                  <a:rPr lang="de-DE" sz="1600"/>
                  <a:t> </a:t>
                </a:r>
                <a:r>
                  <a:rPr lang="de-DE" sz="1600" err="1"/>
                  <a:t>is</a:t>
                </a:r>
                <a:r>
                  <a:rPr lang="de-DE" sz="1600"/>
                  <a:t> </a:t>
                </a:r>
                <a:r>
                  <a:rPr lang="de-DE" sz="1600" err="1"/>
                  <a:t>more</a:t>
                </a:r>
                <a:r>
                  <a:rPr lang="de-DE" sz="1600"/>
                  <a:t> </a:t>
                </a:r>
                <a:r>
                  <a:rPr lang="de-DE" sz="1600" err="1"/>
                  <a:t>important</a:t>
                </a:r>
                <a:r>
                  <a:rPr lang="de-DE" sz="1600"/>
                  <a:t>.)</a:t>
                </a:r>
              </a:p>
              <a:p>
                <a:endParaRPr lang="de-DE"/>
              </a:p>
              <a:p>
                <a:endParaRPr lang="de-DE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322A53F-860B-974F-8708-E535776B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16" y="1733977"/>
                <a:ext cx="3899455" cy="5170646"/>
              </a:xfrm>
              <a:prstGeom prst="rect">
                <a:avLst/>
              </a:prstGeom>
              <a:blipFill>
                <a:blip r:embed="rId2"/>
                <a:stretch>
                  <a:fillRect l="-1629" t="-490" r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40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954F9-54AE-1643-8519-ECFEAEE4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err="1"/>
              <a:t>Gridworld</a:t>
            </a:r>
            <a:r>
              <a:rPr lang="de-DE"/>
              <a:t> </a:t>
            </a:r>
            <a:r>
              <a:rPr lang="de-DE" err="1"/>
              <a:t>Example</a:t>
            </a:r>
            <a:endParaRPr lang="de-DE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16D3BA7-9530-D14A-B065-15804C238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79797"/>
              </p:ext>
            </p:extLst>
          </p:nvPr>
        </p:nvGraphicFramePr>
        <p:xfrm>
          <a:off x="358775" y="1646556"/>
          <a:ext cx="3745110" cy="363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022">
                  <a:extLst>
                    <a:ext uri="{9D8B030D-6E8A-4147-A177-3AD203B41FA5}">
                      <a16:colId xmlns:a16="http://schemas.microsoft.com/office/drawing/2014/main" val="3841959878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3706490761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1493988798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3430358087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2180085984"/>
                    </a:ext>
                  </a:extLst>
                </a:gridCol>
              </a:tblGrid>
              <a:tr h="727388">
                <a:tc>
                  <a:txBody>
                    <a:bodyPr/>
                    <a:lstStyle/>
                    <a:p>
                      <a:r>
                        <a:rPr lang="de-DE" sz="2400"/>
                        <a:t>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8.8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4.4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86851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r>
                        <a:rPr lang="de-DE" sz="240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27871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r>
                        <a:rPr lang="de-DE" sz="240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-0.4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16708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r>
                        <a:rPr lang="de-DE" sz="2400"/>
                        <a:t>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-0.4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-0.4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-0.6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-1.2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07379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r>
                        <a:rPr lang="de-DE" sz="2400"/>
                        <a:t>-1.9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-1.3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-1.2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-1.4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-2.0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2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322A53F-860B-974F-8708-E535776BA8F3}"/>
                  </a:ext>
                </a:extLst>
              </p:cNvPr>
              <p:cNvSpPr txBox="1"/>
              <p:nvPr/>
            </p:nvSpPr>
            <p:spPr>
              <a:xfrm>
                <a:off x="4566616" y="1733977"/>
                <a:ext cx="38994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Evaluate a </a:t>
                </a:r>
                <a:r>
                  <a:rPr lang="de-DE" err="1"/>
                  <a:t>random</a:t>
                </a:r>
                <a:r>
                  <a:rPr lang="de-DE"/>
                  <a:t> </a:t>
                </a:r>
                <a:r>
                  <a:rPr lang="de-DE" err="1"/>
                  <a:t>policy</a:t>
                </a:r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/>
                  <a:t>: </a:t>
                </a:r>
                <a:br>
                  <a:rPr lang="de-DE"/>
                </a:br>
                <a:r>
                  <a:rPr lang="de-DE" err="1"/>
                  <a:t>choose</a:t>
                </a:r>
                <a:r>
                  <a:rPr lang="de-DE"/>
                  <a:t> </a:t>
                </a:r>
                <a:r>
                  <a:rPr lang="de-DE" err="1"/>
                  <a:t>every</a:t>
                </a:r>
                <a:r>
                  <a:rPr lang="de-DE"/>
                  <a:t> </a:t>
                </a:r>
                <a:r>
                  <a:rPr lang="de-DE" err="1"/>
                  <a:t>action</a:t>
                </a:r>
                <a:r>
                  <a:rPr lang="de-DE"/>
                  <a:t> </a:t>
                </a:r>
                <a:r>
                  <a:rPr lang="de-DE" err="1"/>
                  <a:t>with</a:t>
                </a:r>
                <a:r>
                  <a:rPr lang="de-DE"/>
                  <a:t> </a:t>
                </a:r>
                <a:r>
                  <a:rPr lang="de-DE" err="1"/>
                  <a:t>the</a:t>
                </a:r>
                <a:r>
                  <a:rPr lang="de-DE"/>
                  <a:t> same </a:t>
                </a:r>
                <a:r>
                  <a:rPr lang="de-DE" err="1"/>
                  <a:t>probability</a:t>
                </a:r>
                <a:r>
                  <a:rPr lang="de-DE"/>
                  <a:t> </a:t>
                </a:r>
              </a:p>
              <a:p>
                <a:endParaRPr lang="de-DE"/>
              </a:p>
              <a:p>
                <a:r>
                  <a:rPr lang="de-DE"/>
                  <a:t>Overall </a:t>
                </a:r>
                <a:r>
                  <a:rPr lang="de-DE" err="1"/>
                  <a:t>reward</a:t>
                </a:r>
                <a:r>
                  <a:rPr lang="de-DE"/>
                  <a:t>:</a:t>
                </a:r>
              </a:p>
              <a:p>
                <a:r>
                  <a:rPr lang="de-DE" err="1"/>
                  <a:t>R</a:t>
                </a:r>
                <a:r>
                  <a:rPr lang="de-DE" baseline="-25000" err="1"/>
                  <a:t>t</a:t>
                </a:r>
                <a:r>
                  <a:rPr lang="de-DE"/>
                  <a:t> = r</a:t>
                </a:r>
                <a:r>
                  <a:rPr lang="de-DE" baseline="-25000"/>
                  <a:t>t+1 </a:t>
                </a:r>
                <a:r>
                  <a:rPr lang="de-DE"/>
                  <a:t>+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/>
                  <a:t>r</a:t>
                </a:r>
                <a:r>
                  <a:rPr lang="de-DE" baseline="-25000"/>
                  <a:t>t+2 </a:t>
                </a:r>
                <a:r>
                  <a:rPr lang="de-DE"/>
                  <a:t>+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baseline="30000"/>
                  <a:t>2</a:t>
                </a:r>
                <a:r>
                  <a:rPr lang="de-DE"/>
                  <a:t> r</a:t>
                </a:r>
                <a:r>
                  <a:rPr lang="de-DE" baseline="-25000"/>
                  <a:t>t+3</a:t>
                </a:r>
                <a:r>
                  <a:rPr lang="de-DE"/>
                  <a:t>+...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/>
                  <a:t>: </a:t>
                </a:r>
                <a:r>
                  <a:rPr lang="de-DE" err="1"/>
                  <a:t>discount</a:t>
                </a:r>
                <a:r>
                  <a:rPr lang="de-DE"/>
                  <a:t> </a:t>
                </a:r>
                <a:r>
                  <a:rPr lang="de-DE" err="1"/>
                  <a:t>parameter</a:t>
                </a:r>
                <a:r>
                  <a:rPr lang="de-DE"/>
                  <a:t>, </a:t>
                </a:r>
                <a:r>
                  <a:rPr lang="de-DE" err="1"/>
                  <a:t>how</a:t>
                </a:r>
                <a:r>
                  <a:rPr lang="de-DE"/>
                  <a:t> </a:t>
                </a:r>
                <a:r>
                  <a:rPr lang="de-DE" err="1"/>
                  <a:t>important</a:t>
                </a:r>
                <a:r>
                  <a:rPr lang="de-DE"/>
                  <a:t> </a:t>
                </a:r>
                <a:r>
                  <a:rPr lang="de-DE" err="1"/>
                  <a:t>is</a:t>
                </a:r>
                <a:r>
                  <a:rPr lang="de-DE"/>
                  <a:t> a </a:t>
                </a:r>
                <a:r>
                  <a:rPr lang="de-DE" err="1"/>
                  <a:t>future</a:t>
                </a:r>
                <a:r>
                  <a:rPr lang="de-DE"/>
                  <a:t> </a:t>
                </a:r>
                <a:r>
                  <a:rPr lang="de-DE" err="1"/>
                  <a:t>reward</a:t>
                </a:r>
                <a:endParaRPr lang="de-DE"/>
              </a:p>
              <a:p>
                <a:endParaRPr lang="de-DE"/>
              </a:p>
              <a:p>
                <a:endParaRPr lang="de-DE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322A53F-860B-974F-8708-E535776B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16" y="1733977"/>
                <a:ext cx="3899455" cy="2862322"/>
              </a:xfrm>
              <a:prstGeom prst="rect">
                <a:avLst/>
              </a:prstGeom>
              <a:blipFill>
                <a:blip r:embed="rId2"/>
                <a:stretch>
                  <a:fillRect l="-1629" t="-8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Abgerundete rechteckige Legende 2">
                <a:extLst>
                  <a:ext uri="{FF2B5EF4-FFF2-40B4-BE49-F238E27FC236}">
                    <a16:creationId xmlns:a16="http://schemas.microsoft.com/office/drawing/2014/main" id="{06D012AF-33FF-4F4B-AFC4-14D41336317D}"/>
                  </a:ext>
                </a:extLst>
              </p:cNvPr>
              <p:cNvSpPr/>
              <p:nvPr/>
            </p:nvSpPr>
            <p:spPr>
              <a:xfrm>
                <a:off x="5148064" y="4455404"/>
                <a:ext cx="2448272" cy="1656184"/>
              </a:xfrm>
              <a:prstGeom prst="wedgeRoundRectCallout">
                <a:avLst>
                  <a:gd name="adj1" fmla="val -114933"/>
                  <a:gd name="adj2" fmla="val -6298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Each </a:t>
                </a:r>
                <a:r>
                  <a:rPr lang="de-DE" err="1">
                    <a:solidFill>
                      <a:schemeClr val="tx1"/>
                    </a:solidFill>
                  </a:rPr>
                  <a:t>cell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contains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the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value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function</a:t>
                </a:r>
                <a:r>
                  <a:rPr lang="de-DE">
                    <a:solidFill>
                      <a:schemeClr val="tx1"/>
                    </a:solidFill>
                  </a:rPr>
                  <a:t> V</a:t>
                </a:r>
                <a14:m>
                  <m:oMath xmlns:m="http://schemas.openxmlformats.org/officeDocument/2006/math">
                    <m:r>
                      <a:rPr lang="de-DE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>
                    <a:solidFill>
                      <a:schemeClr val="tx1"/>
                    </a:solidFill>
                  </a:rPr>
                  <a:t>(s) </a:t>
                </a:r>
                <a:r>
                  <a:rPr lang="de-DE" err="1">
                    <a:solidFill>
                      <a:schemeClr val="tx1"/>
                    </a:solidFill>
                  </a:rPr>
                  <a:t>with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the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overall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expected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reward</a:t>
                </a:r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Abgerundete rechteckige Legende 2">
                <a:extLst>
                  <a:ext uri="{FF2B5EF4-FFF2-40B4-BE49-F238E27FC236}">
                    <a16:creationId xmlns:a16="http://schemas.microsoft.com/office/drawing/2014/main" id="{06D012AF-33FF-4F4B-AFC4-14D413363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455404"/>
                <a:ext cx="2448272" cy="1656184"/>
              </a:xfrm>
              <a:prstGeom prst="wedgeRoundRectCallout">
                <a:avLst>
                  <a:gd name="adj1" fmla="val -114933"/>
                  <a:gd name="adj2" fmla="val -62980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16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954F9-54AE-1643-8519-ECFEAEE4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Solving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gridworld</a:t>
            </a:r>
            <a:r>
              <a:rPr lang="de-DE"/>
              <a:t> </a:t>
            </a:r>
            <a:r>
              <a:rPr lang="de-DE" err="1"/>
              <a:t>problem</a:t>
            </a:r>
            <a:endParaRPr lang="de-DE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16D3BA7-9530-D14A-B065-15804C2389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8775" y="1646556"/>
          <a:ext cx="3745110" cy="363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022">
                  <a:extLst>
                    <a:ext uri="{9D8B030D-6E8A-4147-A177-3AD203B41FA5}">
                      <a16:colId xmlns:a16="http://schemas.microsoft.com/office/drawing/2014/main" val="3841959878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3706490761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1493988798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3430358087"/>
                    </a:ext>
                  </a:extLst>
                </a:gridCol>
                <a:gridCol w="749022">
                  <a:extLst>
                    <a:ext uri="{9D8B030D-6E8A-4147-A177-3AD203B41FA5}">
                      <a16:colId xmlns:a16="http://schemas.microsoft.com/office/drawing/2014/main" val="2180085984"/>
                    </a:ext>
                  </a:extLst>
                </a:gridCol>
              </a:tblGrid>
              <a:tr h="727388"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86851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27871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16708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07379"/>
                  </a:ext>
                </a:extLst>
              </a:tr>
              <a:tr h="727388"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2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322A53F-860B-974F-8708-E535776BA8F3}"/>
                  </a:ext>
                </a:extLst>
              </p:cNvPr>
              <p:cNvSpPr txBox="1"/>
              <p:nvPr/>
            </p:nvSpPr>
            <p:spPr>
              <a:xfrm>
                <a:off x="4566616" y="1733977"/>
                <a:ext cx="4109841" cy="3760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To </a:t>
                </a:r>
                <a:r>
                  <a:rPr lang="de-DE" err="1"/>
                  <a:t>solve</a:t>
                </a:r>
                <a:r>
                  <a:rPr lang="de-DE"/>
                  <a:t> </a:t>
                </a:r>
                <a:r>
                  <a:rPr lang="de-DE" err="1"/>
                  <a:t>the</a:t>
                </a:r>
                <a:r>
                  <a:rPr lang="de-DE"/>
                  <a:t> </a:t>
                </a:r>
                <a:r>
                  <a:rPr lang="de-DE" err="1"/>
                  <a:t>gridworld</a:t>
                </a:r>
                <a:r>
                  <a:rPr lang="de-DE"/>
                  <a:t> </a:t>
                </a:r>
                <a:r>
                  <a:rPr lang="de-DE" err="1"/>
                  <a:t>problem</a:t>
                </a:r>
                <a:r>
                  <a:rPr lang="de-DE"/>
                  <a:t>, </a:t>
                </a:r>
                <a:r>
                  <a:rPr lang="de-DE" err="1"/>
                  <a:t>we</a:t>
                </a:r>
                <a:r>
                  <a:rPr lang="de-DE"/>
                  <a:t> </a:t>
                </a:r>
                <a:r>
                  <a:rPr lang="de-DE" err="1"/>
                  <a:t>want</a:t>
                </a:r>
                <a:r>
                  <a:rPr lang="de-DE"/>
                  <a:t> </a:t>
                </a:r>
                <a:r>
                  <a:rPr lang="de-DE" err="1"/>
                  <a:t>to</a:t>
                </a:r>
                <a:r>
                  <a:rPr lang="de-DE"/>
                  <a:t> find </a:t>
                </a:r>
                <a:r>
                  <a:rPr lang="de-DE" err="1"/>
                  <a:t>the</a:t>
                </a:r>
                <a:r>
                  <a:rPr lang="de-DE"/>
                  <a:t> </a:t>
                </a:r>
                <a:r>
                  <a:rPr lang="de-DE" b="1"/>
                  <a:t>optimal </a:t>
                </a:r>
                <a:r>
                  <a:rPr lang="de-DE" b="1" err="1"/>
                  <a:t>value</a:t>
                </a:r>
                <a:r>
                  <a:rPr lang="de-DE" b="1"/>
                  <a:t> </a:t>
                </a:r>
                <a:r>
                  <a:rPr lang="de-DE" b="1" err="1"/>
                  <a:t>function</a:t>
                </a:r>
                <a:r>
                  <a:rPr lang="de-DE" b="1"/>
                  <a:t> V*</a:t>
                </a:r>
                <a:r>
                  <a:rPr lang="de-DE"/>
                  <a:t> </a:t>
                </a:r>
                <a:r>
                  <a:rPr lang="de-DE" err="1"/>
                  <a:t>for</a:t>
                </a:r>
                <a:r>
                  <a:rPr lang="de-DE"/>
                  <a:t> an </a:t>
                </a:r>
                <a:r>
                  <a:rPr lang="de-DE" b="1"/>
                  <a:t>optimal </a:t>
                </a:r>
                <a:r>
                  <a:rPr lang="de-DE" b="1" err="1"/>
                  <a:t>policy</a:t>
                </a:r>
                <a:r>
                  <a:rPr lang="de-DE" b="1"/>
                  <a:t>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b="1"/>
                  <a:t>*</a:t>
                </a:r>
              </a:p>
              <a:p>
                <a:endParaRPr lang="de-DE" b="1"/>
              </a:p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b="1"/>
                  <a:t>* </a:t>
                </a:r>
                <a:r>
                  <a:rPr lang="de-DE" err="1"/>
                  <a:t>has</a:t>
                </a:r>
                <a:r>
                  <a:rPr lang="de-DE"/>
                  <a:t> an </a:t>
                </a:r>
                <a:r>
                  <a:rPr lang="de-DE" b="1"/>
                  <a:t>optimal</a:t>
                </a:r>
                <a:r>
                  <a:rPr lang="de-DE"/>
                  <a:t> </a:t>
                </a:r>
                <a:r>
                  <a:rPr lang="de-DE" b="1"/>
                  <a:t>action-</a:t>
                </a:r>
                <a:r>
                  <a:rPr lang="de-DE" b="1" err="1"/>
                  <a:t>value</a:t>
                </a:r>
                <a:r>
                  <a:rPr lang="de-DE" b="1"/>
                  <a:t> </a:t>
                </a:r>
                <a:r>
                  <a:rPr lang="de-DE" b="1" err="1"/>
                  <a:t>function</a:t>
                </a:r>
                <a:r>
                  <a:rPr lang="de-DE" b="1"/>
                  <a:t> Q*</a:t>
                </a:r>
                <a:r>
                  <a:rPr lang="de-DE"/>
                  <a:t>, </a:t>
                </a:r>
                <a:r>
                  <a:rPr lang="de-DE" err="1"/>
                  <a:t>telling</a:t>
                </a:r>
                <a:r>
                  <a:rPr lang="de-DE"/>
                  <a:t> </a:t>
                </a:r>
                <a:r>
                  <a:rPr lang="de-DE" err="1"/>
                  <a:t>us</a:t>
                </a:r>
                <a:r>
                  <a:rPr lang="de-DE"/>
                  <a:t> </a:t>
                </a:r>
                <a:r>
                  <a:rPr lang="de-DE" err="1"/>
                  <a:t>the</a:t>
                </a:r>
                <a:r>
                  <a:rPr lang="de-DE"/>
                  <a:t> </a:t>
                </a:r>
                <a:r>
                  <a:rPr lang="de-DE" err="1"/>
                  <a:t>value</a:t>
                </a:r>
                <a:r>
                  <a:rPr lang="de-DE"/>
                  <a:t> </a:t>
                </a:r>
                <a:r>
                  <a:rPr lang="de-DE" err="1"/>
                  <a:t>of</a:t>
                </a:r>
                <a:r>
                  <a:rPr lang="de-DE"/>
                  <a:t> </a:t>
                </a:r>
                <a:r>
                  <a:rPr lang="de-DE" err="1"/>
                  <a:t>every</a:t>
                </a:r>
                <a:r>
                  <a:rPr lang="de-DE"/>
                  <a:t> </a:t>
                </a:r>
                <a:r>
                  <a:rPr lang="de-DE" err="1"/>
                  <a:t>action</a:t>
                </a:r>
                <a:r>
                  <a:rPr lang="de-DE"/>
                  <a:t> at a </a:t>
                </a:r>
                <a:r>
                  <a:rPr lang="de-DE" err="1"/>
                  <a:t>given</a:t>
                </a:r>
                <a:r>
                  <a:rPr lang="de-DE"/>
                  <a:t> </a:t>
                </a:r>
                <a:r>
                  <a:rPr lang="de-DE" err="1"/>
                  <a:t>state</a:t>
                </a:r>
                <a:endParaRPr lang="de-DE"/>
              </a:p>
              <a:p>
                <a:endParaRPr lang="de-DE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/>
              </a:p>
              <a:p>
                <a:endParaRPr lang="de-DE"/>
              </a:p>
              <a:p>
                <a:r>
                  <a:rPr lang="de-DE" err="1"/>
                  <a:t>We</a:t>
                </a:r>
                <a:r>
                  <a:rPr lang="de-DE"/>
                  <a:t> </a:t>
                </a:r>
                <a:r>
                  <a:rPr lang="de-DE" err="1"/>
                  <a:t>determine</a:t>
                </a:r>
                <a:r>
                  <a:rPr lang="de-DE"/>
                  <a:t> Q* </a:t>
                </a:r>
                <a:r>
                  <a:rPr lang="de-DE" err="1"/>
                  <a:t>iteratively</a:t>
                </a:r>
                <a:r>
                  <a:rPr lang="de-DE"/>
                  <a:t>.</a:t>
                </a:r>
              </a:p>
              <a:p>
                <a:endParaRPr lang="de-DE"/>
              </a:p>
              <a:p>
                <a:endParaRPr lang="de-DE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322A53F-860B-974F-8708-E535776B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16" y="1733977"/>
                <a:ext cx="4109841" cy="3760132"/>
              </a:xfrm>
              <a:prstGeom prst="rect">
                <a:avLst/>
              </a:prstGeom>
              <a:blipFill>
                <a:blip r:embed="rId2"/>
                <a:stretch>
                  <a:fillRect l="-1548" t="-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 in vier Richtungen 4">
            <a:extLst>
              <a:ext uri="{FF2B5EF4-FFF2-40B4-BE49-F238E27FC236}">
                <a16:creationId xmlns:a16="http://schemas.microsoft.com/office/drawing/2014/main" id="{488709D1-86C0-264D-802C-94AFFF784E7B}"/>
              </a:ext>
            </a:extLst>
          </p:cNvPr>
          <p:cNvSpPr/>
          <p:nvPr/>
        </p:nvSpPr>
        <p:spPr>
          <a:xfrm>
            <a:off x="1187624" y="1737278"/>
            <a:ext cx="576064" cy="576064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in vier Richtungen 6">
            <a:extLst>
              <a:ext uri="{FF2B5EF4-FFF2-40B4-BE49-F238E27FC236}">
                <a16:creationId xmlns:a16="http://schemas.microsoft.com/office/drawing/2014/main" id="{84C9DF1A-BD1B-9742-BA20-3B0D94B3632D}"/>
              </a:ext>
            </a:extLst>
          </p:cNvPr>
          <p:cNvSpPr/>
          <p:nvPr/>
        </p:nvSpPr>
        <p:spPr>
          <a:xfrm>
            <a:off x="2672640" y="1733977"/>
            <a:ext cx="576064" cy="576064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links und oben 5">
            <a:extLst>
              <a:ext uri="{FF2B5EF4-FFF2-40B4-BE49-F238E27FC236}">
                <a16:creationId xmlns:a16="http://schemas.microsoft.com/office/drawing/2014/main" id="{24ABA57C-0928-424E-94A3-A43FA7D44F1E}"/>
              </a:ext>
            </a:extLst>
          </p:cNvPr>
          <p:cNvSpPr/>
          <p:nvPr/>
        </p:nvSpPr>
        <p:spPr>
          <a:xfrm>
            <a:off x="2681270" y="3176993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links und oben 8">
            <a:extLst>
              <a:ext uri="{FF2B5EF4-FFF2-40B4-BE49-F238E27FC236}">
                <a16:creationId xmlns:a16="http://schemas.microsoft.com/office/drawing/2014/main" id="{A9D2FBE6-3AD9-9F44-811C-A4E6D89F137E}"/>
              </a:ext>
            </a:extLst>
          </p:cNvPr>
          <p:cNvSpPr/>
          <p:nvPr/>
        </p:nvSpPr>
        <p:spPr>
          <a:xfrm>
            <a:off x="3432033" y="3178109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links und oben 9">
            <a:extLst>
              <a:ext uri="{FF2B5EF4-FFF2-40B4-BE49-F238E27FC236}">
                <a16:creationId xmlns:a16="http://schemas.microsoft.com/office/drawing/2014/main" id="{E78A0FD5-D83A-D445-8C95-F90A20FD08A4}"/>
              </a:ext>
            </a:extLst>
          </p:cNvPr>
          <p:cNvSpPr/>
          <p:nvPr/>
        </p:nvSpPr>
        <p:spPr>
          <a:xfrm>
            <a:off x="2681270" y="3942211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links und oben 10">
            <a:extLst>
              <a:ext uri="{FF2B5EF4-FFF2-40B4-BE49-F238E27FC236}">
                <a16:creationId xmlns:a16="http://schemas.microsoft.com/office/drawing/2014/main" id="{0EC827FE-AA9D-A54D-82E3-4C6A9C12A262}"/>
              </a:ext>
            </a:extLst>
          </p:cNvPr>
          <p:cNvSpPr/>
          <p:nvPr/>
        </p:nvSpPr>
        <p:spPr>
          <a:xfrm>
            <a:off x="3415272" y="3941510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und oben 11">
            <a:extLst>
              <a:ext uri="{FF2B5EF4-FFF2-40B4-BE49-F238E27FC236}">
                <a16:creationId xmlns:a16="http://schemas.microsoft.com/office/drawing/2014/main" id="{EC6A91DE-E3BC-BE48-AA55-B13DD0D23425}"/>
              </a:ext>
            </a:extLst>
          </p:cNvPr>
          <p:cNvSpPr/>
          <p:nvPr/>
        </p:nvSpPr>
        <p:spPr>
          <a:xfrm>
            <a:off x="2672640" y="4635379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und oben 12">
            <a:extLst>
              <a:ext uri="{FF2B5EF4-FFF2-40B4-BE49-F238E27FC236}">
                <a16:creationId xmlns:a16="http://schemas.microsoft.com/office/drawing/2014/main" id="{143BF4DD-483C-CE41-838F-9865C91F1C03}"/>
              </a:ext>
            </a:extLst>
          </p:cNvPr>
          <p:cNvSpPr/>
          <p:nvPr/>
        </p:nvSpPr>
        <p:spPr>
          <a:xfrm>
            <a:off x="3415272" y="4643558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links und oben 13">
            <a:extLst>
              <a:ext uri="{FF2B5EF4-FFF2-40B4-BE49-F238E27FC236}">
                <a16:creationId xmlns:a16="http://schemas.microsoft.com/office/drawing/2014/main" id="{FD8E5A35-51A7-3A4A-830D-EDD6072EFBDF}"/>
              </a:ext>
            </a:extLst>
          </p:cNvPr>
          <p:cNvSpPr/>
          <p:nvPr/>
        </p:nvSpPr>
        <p:spPr>
          <a:xfrm>
            <a:off x="1953037" y="4643558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links und oben 14">
            <a:extLst>
              <a:ext uri="{FF2B5EF4-FFF2-40B4-BE49-F238E27FC236}">
                <a16:creationId xmlns:a16="http://schemas.microsoft.com/office/drawing/2014/main" id="{521FBAAE-0469-284D-BC76-DAA4E5474735}"/>
              </a:ext>
            </a:extLst>
          </p:cNvPr>
          <p:cNvSpPr/>
          <p:nvPr/>
        </p:nvSpPr>
        <p:spPr>
          <a:xfrm>
            <a:off x="1953037" y="3941510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links und oben 15">
            <a:extLst>
              <a:ext uri="{FF2B5EF4-FFF2-40B4-BE49-F238E27FC236}">
                <a16:creationId xmlns:a16="http://schemas.microsoft.com/office/drawing/2014/main" id="{58C48D35-F5CC-1A47-82EA-082322C6A23C}"/>
              </a:ext>
            </a:extLst>
          </p:cNvPr>
          <p:cNvSpPr/>
          <p:nvPr/>
        </p:nvSpPr>
        <p:spPr>
          <a:xfrm>
            <a:off x="1943298" y="3176993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links und oben 16">
            <a:extLst>
              <a:ext uri="{FF2B5EF4-FFF2-40B4-BE49-F238E27FC236}">
                <a16:creationId xmlns:a16="http://schemas.microsoft.com/office/drawing/2014/main" id="{1ECE9D2D-315A-FB45-B455-CEB98CC9B391}"/>
              </a:ext>
            </a:extLst>
          </p:cNvPr>
          <p:cNvSpPr/>
          <p:nvPr/>
        </p:nvSpPr>
        <p:spPr>
          <a:xfrm>
            <a:off x="1943298" y="2474945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links und oben 17">
            <a:extLst>
              <a:ext uri="{FF2B5EF4-FFF2-40B4-BE49-F238E27FC236}">
                <a16:creationId xmlns:a16="http://schemas.microsoft.com/office/drawing/2014/main" id="{AEDA146C-392A-794B-A168-2377382F3E2C}"/>
              </a:ext>
            </a:extLst>
          </p:cNvPr>
          <p:cNvSpPr/>
          <p:nvPr/>
        </p:nvSpPr>
        <p:spPr>
          <a:xfrm rot="5400000">
            <a:off x="467544" y="2472641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links und oben 21">
            <a:extLst>
              <a:ext uri="{FF2B5EF4-FFF2-40B4-BE49-F238E27FC236}">
                <a16:creationId xmlns:a16="http://schemas.microsoft.com/office/drawing/2014/main" id="{96CB2AD8-30B3-9142-9523-0050E3FBC451}"/>
              </a:ext>
            </a:extLst>
          </p:cNvPr>
          <p:cNvSpPr/>
          <p:nvPr/>
        </p:nvSpPr>
        <p:spPr>
          <a:xfrm rot="5400000">
            <a:off x="467543" y="3172427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links und oben 22">
            <a:extLst>
              <a:ext uri="{FF2B5EF4-FFF2-40B4-BE49-F238E27FC236}">
                <a16:creationId xmlns:a16="http://schemas.microsoft.com/office/drawing/2014/main" id="{613FDD04-F61A-2540-A357-ACD4969305F9}"/>
              </a:ext>
            </a:extLst>
          </p:cNvPr>
          <p:cNvSpPr/>
          <p:nvPr/>
        </p:nvSpPr>
        <p:spPr>
          <a:xfrm rot="5400000">
            <a:off x="467543" y="3914508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links und oben 23">
            <a:extLst>
              <a:ext uri="{FF2B5EF4-FFF2-40B4-BE49-F238E27FC236}">
                <a16:creationId xmlns:a16="http://schemas.microsoft.com/office/drawing/2014/main" id="{D3F0A608-C0C6-104A-913B-AB4396D0578C}"/>
              </a:ext>
            </a:extLst>
          </p:cNvPr>
          <p:cNvSpPr/>
          <p:nvPr/>
        </p:nvSpPr>
        <p:spPr>
          <a:xfrm rot="5400000">
            <a:off x="463096" y="4671296"/>
            <a:ext cx="576064" cy="57606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0FB1C12F-4054-A84E-83E1-FCAEA91E04B2}"/>
              </a:ext>
            </a:extLst>
          </p:cNvPr>
          <p:cNvSpPr/>
          <p:nvPr/>
        </p:nvSpPr>
        <p:spPr>
          <a:xfrm>
            <a:off x="463095" y="1768923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B4329DD3-0D2C-2148-A2A0-A200B6A1CC4C}"/>
              </a:ext>
            </a:extLst>
          </p:cNvPr>
          <p:cNvSpPr/>
          <p:nvPr/>
        </p:nvSpPr>
        <p:spPr>
          <a:xfrm rot="10800000">
            <a:off x="3432033" y="1779693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>
            <a:extLst>
              <a:ext uri="{FF2B5EF4-FFF2-40B4-BE49-F238E27FC236}">
                <a16:creationId xmlns:a16="http://schemas.microsoft.com/office/drawing/2014/main" id="{CA3799B0-F787-084B-9CAE-77F8BD487552}"/>
              </a:ext>
            </a:extLst>
          </p:cNvPr>
          <p:cNvSpPr/>
          <p:nvPr/>
        </p:nvSpPr>
        <p:spPr>
          <a:xfrm rot="10800000">
            <a:off x="1930132" y="1779693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415E7575-DE71-A642-BF78-D164D94A25D8}"/>
              </a:ext>
            </a:extLst>
          </p:cNvPr>
          <p:cNvSpPr/>
          <p:nvPr/>
        </p:nvSpPr>
        <p:spPr>
          <a:xfrm rot="10800000">
            <a:off x="2681270" y="2501201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BDA27E43-D413-0D44-8BF1-F42775312684}"/>
              </a:ext>
            </a:extLst>
          </p:cNvPr>
          <p:cNvSpPr/>
          <p:nvPr/>
        </p:nvSpPr>
        <p:spPr>
          <a:xfrm rot="10800000">
            <a:off x="3432032" y="2474945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833E72CA-7629-CA4E-A0D3-5EE154B64F4F}"/>
              </a:ext>
            </a:extLst>
          </p:cNvPr>
          <p:cNvSpPr/>
          <p:nvPr/>
        </p:nvSpPr>
        <p:spPr>
          <a:xfrm rot="16200000">
            <a:off x="1189538" y="2474945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1FDF46BF-58C6-BE43-9F7A-9E5DB50E6492}"/>
              </a:ext>
            </a:extLst>
          </p:cNvPr>
          <p:cNvSpPr/>
          <p:nvPr/>
        </p:nvSpPr>
        <p:spPr>
          <a:xfrm rot="16200000">
            <a:off x="1199398" y="3218144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rechts 31">
            <a:extLst>
              <a:ext uri="{FF2B5EF4-FFF2-40B4-BE49-F238E27FC236}">
                <a16:creationId xmlns:a16="http://schemas.microsoft.com/office/drawing/2014/main" id="{326780AA-F860-1640-8853-2BA96EF58272}"/>
              </a:ext>
            </a:extLst>
          </p:cNvPr>
          <p:cNvSpPr/>
          <p:nvPr/>
        </p:nvSpPr>
        <p:spPr>
          <a:xfrm rot="16200000">
            <a:off x="1177441" y="3960224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>
            <a:extLst>
              <a:ext uri="{FF2B5EF4-FFF2-40B4-BE49-F238E27FC236}">
                <a16:creationId xmlns:a16="http://schemas.microsoft.com/office/drawing/2014/main" id="{5E4A97B1-C203-D14C-9FBC-F383F157E13E}"/>
              </a:ext>
            </a:extLst>
          </p:cNvPr>
          <p:cNvSpPr/>
          <p:nvPr/>
        </p:nvSpPr>
        <p:spPr>
          <a:xfrm rot="16200000">
            <a:off x="1187624" y="4689275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39469136-542B-7641-A2CF-B94B5220F60A}"/>
                  </a:ext>
                </a:extLst>
              </p:cNvPr>
              <p:cNvSpPr txBox="1"/>
              <p:nvPr/>
            </p:nvSpPr>
            <p:spPr>
              <a:xfrm>
                <a:off x="1146404" y="5436483"/>
                <a:ext cx="2293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optimal </a:t>
                </a:r>
                <a:r>
                  <a:rPr lang="de-DE" b="1" err="1"/>
                  <a:t>policy</a:t>
                </a:r>
                <a:r>
                  <a:rPr lang="de-DE" b="1"/>
                  <a:t>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b="1"/>
                  <a:t>*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39469136-542B-7641-A2CF-B94B5220F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04" y="5436483"/>
                <a:ext cx="2293121" cy="646331"/>
              </a:xfrm>
              <a:prstGeom prst="rect">
                <a:avLst/>
              </a:prstGeom>
              <a:blipFill>
                <a:blip r:embed="rId3"/>
                <a:stretch>
                  <a:fillRect l="-1648" t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1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DE430-467E-9A4F-A950-1170C981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Q-</a:t>
            </a:r>
            <a:r>
              <a:rPr lang="de-DE" err="1"/>
              <a:t>learning</a:t>
            </a:r>
            <a:r>
              <a:rPr lang="de-DE"/>
              <a:t>: </a:t>
            </a:r>
            <a:r>
              <a:rPr lang="de-DE" err="1"/>
              <a:t>Solving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gridworld</a:t>
            </a:r>
            <a:r>
              <a:rPr lang="de-DE"/>
              <a:t> </a:t>
            </a:r>
            <a:r>
              <a:rPr lang="de-DE" err="1"/>
              <a:t>problem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54CD156-A098-9548-91B1-6C181485DD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/>
                  <a:t>Pseudocode:</a:t>
                </a:r>
                <a:endParaRPr lang="de-DE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/>
                  <a:t>Initialize Q(</a:t>
                </a:r>
                <a:r>
                  <a:rPr lang="de-DE" err="1"/>
                  <a:t>s,a</a:t>
                </a:r>
                <a:r>
                  <a:rPr lang="de-DE"/>
                  <a:t>) </a:t>
                </a:r>
                <a:r>
                  <a:rPr lang="de-DE" err="1"/>
                  <a:t>arbitrarily</a:t>
                </a:r>
                <a:endParaRPr lang="de-DE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/>
                  <a:t>Repeat </a:t>
                </a:r>
                <a:r>
                  <a:rPr lang="de-DE" err="1"/>
                  <a:t>for</a:t>
                </a:r>
                <a:r>
                  <a:rPr lang="de-DE"/>
                  <a:t> </a:t>
                </a:r>
                <a:r>
                  <a:rPr lang="de-DE" err="1"/>
                  <a:t>each</a:t>
                </a:r>
                <a:r>
                  <a:rPr lang="de-DE"/>
                  <a:t> </a:t>
                </a:r>
                <a:r>
                  <a:rPr lang="de-DE" err="1"/>
                  <a:t>episode</a:t>
                </a:r>
                <a:r>
                  <a:rPr lang="de-DE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err="1"/>
                  <a:t>choose</a:t>
                </a:r>
                <a:r>
                  <a:rPr lang="de-DE"/>
                  <a:t> a </a:t>
                </a:r>
                <a:r>
                  <a:rPr lang="de-DE" err="1"/>
                  <a:t>random</a:t>
                </a:r>
                <a:r>
                  <a:rPr lang="de-DE"/>
                  <a:t> </a:t>
                </a:r>
                <a:r>
                  <a:rPr lang="de-DE" err="1"/>
                  <a:t>start</a:t>
                </a:r>
                <a:r>
                  <a:rPr lang="de-DE"/>
                  <a:t> </a:t>
                </a:r>
                <a:r>
                  <a:rPr lang="de-DE" err="1"/>
                  <a:t>state</a:t>
                </a:r>
                <a:r>
                  <a:rPr lang="de-DE"/>
                  <a:t>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/>
                  <a:t>Repeat </a:t>
                </a:r>
                <a:r>
                  <a:rPr lang="de-DE" err="1"/>
                  <a:t>for</a:t>
                </a:r>
                <a:r>
                  <a:rPr lang="de-DE"/>
                  <a:t> </a:t>
                </a:r>
                <a:r>
                  <a:rPr lang="de-DE" err="1"/>
                  <a:t>each</a:t>
                </a:r>
                <a:r>
                  <a:rPr lang="de-DE"/>
                  <a:t> </a:t>
                </a:r>
                <a:r>
                  <a:rPr lang="de-DE" err="1"/>
                  <a:t>step</a:t>
                </a:r>
                <a:r>
                  <a:rPr lang="de-DE"/>
                  <a:t> </a:t>
                </a:r>
                <a:r>
                  <a:rPr lang="de-DE" err="1"/>
                  <a:t>of</a:t>
                </a:r>
                <a:r>
                  <a:rPr lang="de-DE"/>
                  <a:t> </a:t>
                </a:r>
                <a:r>
                  <a:rPr lang="de-DE" err="1"/>
                  <a:t>the</a:t>
                </a:r>
                <a:r>
                  <a:rPr lang="de-DE"/>
                  <a:t> </a:t>
                </a:r>
                <a:r>
                  <a:rPr lang="de-DE" err="1"/>
                  <a:t>episode</a:t>
                </a:r>
                <a:r>
                  <a:rPr lang="de-DE"/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de-DE" err="1"/>
                  <a:t>Choose</a:t>
                </a:r>
                <a:r>
                  <a:rPr lang="de-DE"/>
                  <a:t> </a:t>
                </a:r>
                <a:r>
                  <a:rPr lang="de-DE" err="1"/>
                  <a:t>action</a:t>
                </a:r>
                <a:r>
                  <a:rPr lang="de-DE"/>
                  <a:t> a </a:t>
                </a:r>
                <a:r>
                  <a:rPr lang="de-DE" err="1"/>
                  <a:t>from</a:t>
                </a:r>
                <a:r>
                  <a:rPr lang="de-DE"/>
                  <a:t> s </a:t>
                </a:r>
                <a:r>
                  <a:rPr lang="de-DE" err="1"/>
                  <a:t>using</a:t>
                </a:r>
                <a:r>
                  <a:rPr lang="de-DE"/>
                  <a:t> an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err="1"/>
                  <a:t>greedy</a:t>
                </a:r>
                <a:r>
                  <a:rPr lang="de-DE"/>
                  <a:t> </a:t>
                </a:r>
                <a:r>
                  <a:rPr lang="de-DE" err="1"/>
                  <a:t>policy</a:t>
                </a:r>
                <a:r>
                  <a:rPr lang="de-DE"/>
                  <a:t> </a:t>
                </a:r>
                <a:r>
                  <a:rPr lang="de-DE" err="1"/>
                  <a:t>given</a:t>
                </a:r>
                <a:r>
                  <a:rPr lang="de-DE"/>
                  <a:t> </a:t>
                </a:r>
                <a:r>
                  <a:rPr lang="de-DE" err="1"/>
                  <a:t>the</a:t>
                </a:r>
                <a:r>
                  <a:rPr lang="de-DE"/>
                  <a:t> </a:t>
                </a:r>
                <a:r>
                  <a:rPr lang="de-DE" err="1"/>
                  <a:t>current</a:t>
                </a:r>
                <a:r>
                  <a:rPr lang="de-DE"/>
                  <a:t> Q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err="1"/>
                  <a:t>action</a:t>
                </a:r>
                <a:r>
                  <a:rPr lang="de-DE"/>
                  <a:t> a, </a:t>
                </a:r>
                <a:r>
                  <a:rPr lang="de-DE" err="1"/>
                  <a:t>observe</a:t>
                </a:r>
                <a:r>
                  <a:rPr lang="de-DE"/>
                  <a:t> </a:t>
                </a:r>
                <a:r>
                  <a:rPr lang="de-DE" err="1"/>
                  <a:t>reward</a:t>
                </a:r>
                <a:r>
                  <a:rPr lang="de-DE"/>
                  <a:t> </a:t>
                </a:r>
                <a:r>
                  <a:rPr lang="de-DE" err="1"/>
                  <a:t>r</a:t>
                </a:r>
                <a:r>
                  <a:rPr lang="de-DE"/>
                  <a:t> </a:t>
                </a:r>
                <a:r>
                  <a:rPr lang="de-DE" err="1"/>
                  <a:t>and</a:t>
                </a:r>
                <a:r>
                  <a:rPr lang="de-DE"/>
                  <a:t> </a:t>
                </a:r>
                <a:r>
                  <a:rPr lang="de-DE" err="1"/>
                  <a:t>next</a:t>
                </a:r>
                <a:r>
                  <a:rPr lang="de-DE"/>
                  <a:t> </a:t>
                </a:r>
                <a:r>
                  <a:rPr lang="de-DE" err="1"/>
                  <a:t>state</a:t>
                </a:r>
                <a:r>
                  <a:rPr lang="de-DE"/>
                  <a:t> </a:t>
                </a:r>
                <a:r>
                  <a:rPr lang="de-DE" err="1"/>
                  <a:t>s‘</a:t>
                </a:r>
                <a:endParaRPr lang="de-DE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de-DE"/>
                  <a:t>Update Q </a:t>
                </a:r>
                <a:r>
                  <a:rPr lang="de-DE" err="1"/>
                  <a:t>based</a:t>
                </a:r>
                <a:r>
                  <a:rPr lang="de-DE"/>
                  <a:t> on </a:t>
                </a:r>
                <a:r>
                  <a:rPr lang="de-DE" err="1"/>
                  <a:t>observed</a:t>
                </a:r>
                <a:r>
                  <a:rPr lang="de-DE"/>
                  <a:t> </a:t>
                </a:r>
                <a:r>
                  <a:rPr lang="de-DE" err="1"/>
                  <a:t>reward</a:t>
                </a:r>
                <a:r>
                  <a:rPr lang="de-DE"/>
                  <a:t> </a:t>
                </a:r>
                <a:r>
                  <a:rPr lang="de-DE" err="1"/>
                  <a:t>r</a:t>
                </a:r>
                <a:r>
                  <a:rPr lang="de-DE"/>
                  <a:t> </a:t>
                </a:r>
                <a:r>
                  <a:rPr lang="de-DE" err="1"/>
                  <a:t>and</a:t>
                </a:r>
                <a:r>
                  <a:rPr lang="de-DE"/>
                  <a:t> </a:t>
                </a:r>
                <a:r>
                  <a:rPr lang="de-DE" err="1"/>
                  <a:t>future</a:t>
                </a:r>
                <a:r>
                  <a:rPr lang="de-DE"/>
                  <a:t> </a:t>
                </a:r>
                <a:r>
                  <a:rPr lang="de-DE" err="1"/>
                  <a:t>reward</a:t>
                </a:r>
                <a:r>
                  <a:rPr lang="de-DE"/>
                  <a:t> </a:t>
                </a:r>
                <a:r>
                  <a:rPr lang="de-DE" err="1"/>
                  <a:t>predicted</a:t>
                </a:r>
                <a:r>
                  <a:rPr lang="de-DE"/>
                  <a:t> </a:t>
                </a:r>
                <a:r>
                  <a:rPr lang="de-DE" err="1"/>
                  <a:t>for</a:t>
                </a:r>
                <a:r>
                  <a:rPr lang="de-DE"/>
                  <a:t> </a:t>
                </a:r>
                <a:r>
                  <a:rPr lang="de-DE" err="1"/>
                  <a:t>s‘</a:t>
                </a:r>
                <a:endParaRPr lang="de-DE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de-DE"/>
                  <a:t>Update s </a:t>
                </a:r>
                <a:r>
                  <a:rPr lang="de-DE" err="1"/>
                  <a:t>to</a:t>
                </a:r>
                <a:r>
                  <a:rPr lang="de-DE"/>
                  <a:t> </a:t>
                </a:r>
                <a:r>
                  <a:rPr lang="de-DE" err="1"/>
                  <a:t>s‘</a:t>
                </a:r>
                <a:endParaRPr lang="de-DE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54CD156-A098-9548-91B1-6C181485D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4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Abgerundete rechteckige Legende 4">
                <a:extLst>
                  <a:ext uri="{FF2B5EF4-FFF2-40B4-BE49-F238E27FC236}">
                    <a16:creationId xmlns:a16="http://schemas.microsoft.com/office/drawing/2014/main" id="{F421DC4C-22D8-E14A-AC76-9B326C1759B3}"/>
                  </a:ext>
                </a:extLst>
              </p:cNvPr>
              <p:cNvSpPr/>
              <p:nvPr/>
            </p:nvSpPr>
            <p:spPr>
              <a:xfrm>
                <a:off x="1259632" y="5157192"/>
                <a:ext cx="7631956" cy="1368152"/>
              </a:xfrm>
              <a:prstGeom prst="wedgeRoundRectCallout">
                <a:avLst>
                  <a:gd name="adj1" fmla="val -36393"/>
                  <a:gd name="adj2" fmla="val -11143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>
                    <a:solidFill>
                      <a:schemeClr val="tx1"/>
                    </a:solidFill>
                  </a:rPr>
                  <a:t>: </a:t>
                </a:r>
                <a:r>
                  <a:rPr lang="de-DE" err="1">
                    <a:solidFill>
                      <a:schemeClr val="tx1"/>
                    </a:solidFill>
                  </a:rPr>
                  <a:t>learning</a:t>
                </a:r>
                <a:r>
                  <a:rPr lang="de-DE">
                    <a:solidFill>
                      <a:schemeClr val="tx1"/>
                    </a:solidFill>
                  </a:rPr>
                  <a:t> rate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de-DE">
                    <a:solidFill>
                      <a:schemeClr val="tx1"/>
                    </a:solidFill>
                  </a:rPr>
                  <a:t>:</a:t>
                </a:r>
                <a:r>
                  <a:rPr lang="de-DE" err="1">
                    <a:solidFill>
                      <a:schemeClr val="tx1"/>
                    </a:solidFill>
                  </a:rPr>
                  <a:t>future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reward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if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we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take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the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best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action</a:t>
                </a:r>
                <a:r>
                  <a:rPr lang="de-DE">
                    <a:solidFill>
                      <a:schemeClr val="tx1"/>
                    </a:solidFill>
                  </a:rPr>
                  <a:t> in </a:t>
                </a:r>
                <a:r>
                  <a:rPr lang="de-DE" err="1">
                    <a:solidFill>
                      <a:schemeClr val="tx1"/>
                    </a:solidFill>
                  </a:rPr>
                  <a:t>the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next</a:t>
                </a:r>
                <a:r>
                  <a:rPr lang="de-DE">
                    <a:solidFill>
                      <a:schemeClr val="tx1"/>
                    </a:solidFill>
                  </a:rPr>
                  <a:t> </a:t>
                </a:r>
                <a:r>
                  <a:rPr lang="de-DE" err="1">
                    <a:solidFill>
                      <a:schemeClr val="tx1"/>
                    </a:solidFill>
                  </a:rPr>
                  <a:t>state</a:t>
                </a:r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Abgerundete rechteckige Legende 4">
                <a:extLst>
                  <a:ext uri="{FF2B5EF4-FFF2-40B4-BE49-F238E27FC236}">
                    <a16:creationId xmlns:a16="http://schemas.microsoft.com/office/drawing/2014/main" id="{F421DC4C-22D8-E14A-AC76-9B326C175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157192"/>
                <a:ext cx="7631956" cy="1368152"/>
              </a:xfrm>
              <a:prstGeom prst="wedgeRoundRectCallout">
                <a:avLst>
                  <a:gd name="adj1" fmla="val -36393"/>
                  <a:gd name="adj2" fmla="val -111438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3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9EF15-8890-2B46-82B1-846C90AD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Recent</a:t>
            </a:r>
            <a:r>
              <a:rPr lang="de-DE"/>
              <a:t> </a:t>
            </a:r>
            <a:r>
              <a:rPr lang="de-DE" err="1"/>
              <a:t>Examples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 in Reinforcement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080EC-F397-6842-9D59-49A90C47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October</a:t>
            </a:r>
            <a:r>
              <a:rPr lang="de-DE"/>
              <a:t> 2015, </a:t>
            </a:r>
            <a:r>
              <a:rPr lang="de-DE" err="1"/>
              <a:t>AlphaGo</a:t>
            </a:r>
            <a:r>
              <a:rPr lang="de-DE"/>
              <a:t> </a:t>
            </a:r>
            <a:r>
              <a:rPr lang="de-DE" err="1"/>
              <a:t>defeated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 European Go champion Fan Hui.</a:t>
            </a:r>
          </a:p>
          <a:p>
            <a:r>
              <a:rPr lang="de-DE"/>
              <a:t>Large </a:t>
            </a:r>
            <a:r>
              <a:rPr lang="de-DE" err="1"/>
              <a:t>databse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moves</a:t>
            </a:r>
            <a:r>
              <a:rPr lang="de-DE"/>
              <a:t> + </a:t>
            </a:r>
            <a:r>
              <a:rPr lang="de-DE" err="1"/>
              <a:t>reinforcement</a:t>
            </a:r>
            <a:r>
              <a:rPr lang="de-DE"/>
              <a:t> </a:t>
            </a:r>
            <a:r>
              <a:rPr lang="de-DE" err="1"/>
              <a:t>lerning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playing</a:t>
            </a:r>
            <a:r>
              <a:rPr lang="de-DE"/>
              <a:t> </a:t>
            </a:r>
            <a:r>
              <a:rPr lang="de-DE" err="1"/>
              <a:t>against</a:t>
            </a:r>
            <a:r>
              <a:rPr lang="de-DE"/>
              <a:t> </a:t>
            </a:r>
            <a:r>
              <a:rPr lang="de-DE" err="1"/>
              <a:t>another</a:t>
            </a:r>
            <a:r>
              <a:rPr lang="de-DE"/>
              <a:t> </a:t>
            </a:r>
            <a:r>
              <a:rPr lang="de-DE" err="1"/>
              <a:t>version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itself</a:t>
            </a:r>
            <a:r>
              <a:rPr lang="de-DE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3500F9-190B-C541-83EF-E77BD345D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77283"/>
            <a:ext cx="4495800" cy="33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09145-6E74-0743-90A8-5188392F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Procedural</a:t>
            </a:r>
            <a:r>
              <a:rPr lang="de-DE" dirty="0"/>
              <a:t> Knowledge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71FFF-D7E5-7E44-AC55-60E66ADE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sz="2800" b="1" dirty="0">
                <a:solidFill>
                  <a:srgbClr val="003399"/>
                </a:solidFill>
              </a:rPr>
              <a:t>Motto: </a:t>
            </a:r>
          </a:p>
          <a:p>
            <a:pPr marL="0" indent="0" algn="ctr">
              <a:buNone/>
            </a:pPr>
            <a:r>
              <a:rPr lang="de-DE" sz="2800" b="1" dirty="0">
                <a:solidFill>
                  <a:srgbClr val="003399"/>
                </a:solidFill>
              </a:rPr>
              <a:t>Feedback </a:t>
            </a:r>
            <a:r>
              <a:rPr lang="de-DE" sz="2800" b="1" dirty="0" err="1">
                <a:solidFill>
                  <a:srgbClr val="003399"/>
                </a:solidFill>
              </a:rPr>
              <a:t>is</a:t>
            </a:r>
            <a:r>
              <a:rPr lang="de-DE" sz="2800" b="1" dirty="0">
                <a:solidFill>
                  <a:srgbClr val="003399"/>
                </a:solidFill>
              </a:rPr>
              <a:t> all </a:t>
            </a:r>
            <a:r>
              <a:rPr lang="de-DE" sz="2800" b="1" dirty="0" err="1">
                <a:solidFill>
                  <a:srgbClr val="003399"/>
                </a:solidFill>
              </a:rPr>
              <a:t>you</a:t>
            </a:r>
            <a:r>
              <a:rPr lang="de-DE" sz="2800" b="1" dirty="0">
                <a:solidFill>
                  <a:srgbClr val="003399"/>
                </a:solidFill>
              </a:rPr>
              <a:t> </a:t>
            </a:r>
            <a:r>
              <a:rPr lang="de-DE" sz="2800" b="1" dirty="0" err="1">
                <a:solidFill>
                  <a:srgbClr val="003399"/>
                </a:solidFill>
              </a:rPr>
              <a:t>need</a:t>
            </a:r>
            <a:r>
              <a:rPr lang="de-DE" sz="2800" b="1" dirty="0">
                <a:solidFill>
                  <a:srgbClr val="00339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1176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C2713-B8E8-E14D-8E3D-13647309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Recent</a:t>
            </a:r>
            <a:r>
              <a:rPr lang="de-DE"/>
              <a:t> </a:t>
            </a:r>
            <a:r>
              <a:rPr lang="de-DE" err="1"/>
              <a:t>Examples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Reinforcement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0600B-CA80-D444-9EC3-500B5678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err="1"/>
              <a:t>Robotics</a:t>
            </a:r>
            <a:r>
              <a:rPr lang="de-DE" b="1"/>
              <a:t>: </a:t>
            </a:r>
            <a:r>
              <a:rPr lang="de-DE" err="1"/>
              <a:t>robots</a:t>
            </a:r>
            <a:r>
              <a:rPr lang="de-DE"/>
              <a:t> </a:t>
            </a:r>
            <a:r>
              <a:rPr lang="de-DE" err="1"/>
              <a:t>learn</a:t>
            </a:r>
            <a:r>
              <a:rPr lang="de-DE"/>
              <a:t> </a:t>
            </a: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walk</a:t>
            </a:r>
            <a:endParaRPr lang="de-DE" b="1"/>
          </a:p>
          <a:p>
            <a:r>
              <a:rPr lang="de-DE" b="1" err="1"/>
              <a:t>Health</a:t>
            </a:r>
            <a:r>
              <a:rPr lang="de-DE" b="1"/>
              <a:t> Care: </a:t>
            </a:r>
            <a:r>
              <a:rPr lang="de-DE"/>
              <a:t>Find optimal </a:t>
            </a:r>
            <a:r>
              <a:rPr lang="de-DE" err="1"/>
              <a:t>treatment</a:t>
            </a:r>
            <a:r>
              <a:rPr lang="de-DE"/>
              <a:t> </a:t>
            </a:r>
            <a:r>
              <a:rPr lang="de-DE" err="1"/>
              <a:t>policies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patients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chronic</a:t>
            </a:r>
            <a:r>
              <a:rPr lang="de-DE"/>
              <a:t> </a:t>
            </a:r>
            <a:r>
              <a:rPr lang="de-DE" err="1"/>
              <a:t>diseases</a:t>
            </a:r>
            <a:r>
              <a:rPr lang="de-DE"/>
              <a:t>:</a:t>
            </a:r>
          </a:p>
          <a:p>
            <a:r>
              <a:rPr lang="de-DE" b="1" err="1"/>
              <a:t>Dialogue</a:t>
            </a:r>
            <a:r>
              <a:rPr lang="de-DE" b="1"/>
              <a:t> </a:t>
            </a:r>
            <a:r>
              <a:rPr lang="de-DE" b="1" err="1"/>
              <a:t>systems</a:t>
            </a:r>
            <a:r>
              <a:rPr lang="de-DE"/>
              <a:t>: Find a </a:t>
            </a:r>
            <a:r>
              <a:rPr lang="de-DE" err="1"/>
              <a:t>good</a:t>
            </a:r>
            <a:r>
              <a:rPr lang="de-DE"/>
              <a:t> </a:t>
            </a:r>
            <a:r>
              <a:rPr lang="de-DE" err="1"/>
              <a:t>dialogue</a:t>
            </a:r>
            <a:r>
              <a:rPr lang="de-DE"/>
              <a:t> </a:t>
            </a:r>
            <a:r>
              <a:rPr lang="de-DE" err="1"/>
              <a:t>policy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a </a:t>
            </a:r>
            <a:r>
              <a:rPr lang="de-DE" err="1"/>
              <a:t>chatbot</a:t>
            </a:r>
            <a:r>
              <a:rPr lang="de-DE"/>
              <a:t>.</a:t>
            </a:r>
          </a:p>
          <a:p>
            <a:r>
              <a:rPr lang="de-DE" b="1"/>
              <a:t>Intelligent </a:t>
            </a:r>
            <a:r>
              <a:rPr lang="de-DE" b="1" err="1"/>
              <a:t>Tutoring</a:t>
            </a:r>
            <a:r>
              <a:rPr lang="de-DE" b="1"/>
              <a:t> </a:t>
            </a:r>
            <a:r>
              <a:rPr lang="de-DE" b="1" err="1"/>
              <a:t>systems</a:t>
            </a:r>
            <a:r>
              <a:rPr lang="de-DE"/>
              <a:t>: </a:t>
            </a:r>
            <a:r>
              <a:rPr lang="de-DE" err="1"/>
              <a:t>adapt</a:t>
            </a:r>
            <a:r>
              <a:rPr lang="de-DE"/>
              <a:t> </a:t>
            </a:r>
            <a:r>
              <a:rPr lang="de-DE" err="1"/>
              <a:t>teaching</a:t>
            </a:r>
            <a:r>
              <a:rPr lang="de-DE"/>
              <a:t> </a:t>
            </a:r>
            <a:r>
              <a:rPr lang="de-DE" err="1"/>
              <a:t>strategy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optimize</a:t>
            </a:r>
            <a:r>
              <a:rPr lang="de-DE"/>
              <a:t> </a:t>
            </a:r>
            <a:r>
              <a:rPr lang="de-DE" err="1"/>
              <a:t>learning</a:t>
            </a:r>
            <a:r>
              <a:rPr lang="de-DE"/>
              <a:t> </a:t>
            </a:r>
            <a:r>
              <a:rPr lang="de-DE" err="1"/>
              <a:t>gain</a:t>
            </a:r>
            <a:endParaRPr lang="de-DE"/>
          </a:p>
          <a:p>
            <a:r>
              <a:rPr lang="de-DE" b="1"/>
              <a:t>Job </a:t>
            </a:r>
            <a:r>
              <a:rPr lang="de-DE" b="1" err="1"/>
              <a:t>shop</a:t>
            </a:r>
            <a:r>
              <a:rPr lang="de-DE" b="1"/>
              <a:t> </a:t>
            </a:r>
            <a:r>
              <a:rPr lang="de-DE" b="1" err="1"/>
              <a:t>scheduling</a:t>
            </a:r>
            <a:r>
              <a:rPr lang="de-DE" b="1"/>
              <a:t>: </a:t>
            </a:r>
            <a:r>
              <a:rPr lang="de-DE" err="1"/>
              <a:t>assign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machines</a:t>
            </a:r>
            <a:endParaRPr lang="de-DE" b="1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4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6F1F2-3342-DB45-82EB-AEE960A1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 Reinforcement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2B77A9-6A5C-2640-9146-033AEAAA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RL </a:t>
            </a:r>
            <a:r>
              <a:rPr lang="en-GB" dirty="0" err="1"/>
              <a:t>mimicks</a:t>
            </a:r>
            <a:r>
              <a:rPr lang="en-GB" dirty="0"/>
              <a:t> the way </a:t>
            </a:r>
            <a:r>
              <a:rPr lang="en-GB" b="1" dirty="0"/>
              <a:t>how humans acquire procedural knowledge </a:t>
            </a:r>
            <a:r>
              <a:rPr lang="en-GB" dirty="0"/>
              <a:t>through trial and error</a:t>
            </a:r>
          </a:p>
          <a:p>
            <a:r>
              <a:rPr lang="en-GB" dirty="0"/>
              <a:t>As a variant in machine learning, it is suitable for </a:t>
            </a:r>
            <a:r>
              <a:rPr lang="en-GB" b="1" dirty="0"/>
              <a:t>problems where it is hard to provide training instances with labels</a:t>
            </a:r>
            <a:r>
              <a:rPr lang="en-GB" dirty="0"/>
              <a:t>. Instead we use the reward, that sometimes comes with a dely. (When playing chess we might not know how good an individual move is, but we know in the end whether we won the game.)</a:t>
            </a:r>
          </a:p>
          <a:p>
            <a:r>
              <a:rPr lang="en-GB" dirty="0"/>
              <a:t>The knowledge of a trained RL system is the </a:t>
            </a:r>
            <a:r>
              <a:rPr lang="en-GB" b="1" dirty="0"/>
              <a:t>strategy</a:t>
            </a:r>
            <a:r>
              <a:rPr lang="en-GB" dirty="0"/>
              <a:t> that tells us what the agent should do in a certain state.</a:t>
            </a:r>
          </a:p>
          <a:p>
            <a:r>
              <a:rPr lang="en-GB" dirty="0"/>
              <a:t>When </a:t>
            </a:r>
            <a:r>
              <a:rPr lang="en-GB" dirty="0" err="1"/>
              <a:t>modeling</a:t>
            </a:r>
            <a:r>
              <a:rPr lang="en-GB" dirty="0"/>
              <a:t> a task as RL problem as a developer, we have to carefully decide how to </a:t>
            </a:r>
            <a:r>
              <a:rPr lang="en-GB" b="1" dirty="0"/>
              <a:t>model the environment</a:t>
            </a:r>
          </a:p>
          <a:p>
            <a:pPr lvl="1"/>
            <a:r>
              <a:rPr lang="en-GB" dirty="0"/>
              <a:t>what are allowed action?</a:t>
            </a:r>
          </a:p>
          <a:p>
            <a:pPr lvl="1"/>
            <a:r>
              <a:rPr lang="en-GB" dirty="0"/>
              <a:t>what states can the agent be in?</a:t>
            </a:r>
          </a:p>
          <a:p>
            <a:pPr lvl="1"/>
            <a:r>
              <a:rPr lang="en-GB" dirty="0"/>
              <a:t>what reward do we receive for which action in which state?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22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4E5D5-9753-9B4D-AA3C-19A11A73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Knowledge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7B8D82-4375-554F-9599-546A5363A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/>
                  <a:t>What we have seen so far:</a:t>
                </a:r>
                <a:endParaRPr lang="en-US"/>
              </a:p>
              <a:p>
                <a:r>
                  <a:rPr lang="en-US"/>
                  <a:t>Factual knowledge</a:t>
                </a:r>
              </a:p>
              <a:p>
                <a:r>
                  <a:rPr lang="en-US"/>
                  <a:t>Commonsense knowledge</a:t>
                </a:r>
              </a:p>
              <a:p>
                <a:r>
                  <a:rPr lang="en-US"/>
                  <a:t>Categorial knowledge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These are </a:t>
                </a:r>
                <a:r>
                  <a:rPr lang="en-US" b="1"/>
                  <a:t>declarative knowledge </a:t>
                </a:r>
                <a:r>
                  <a:rPr lang="en-US"/>
                  <a:t>types that you could store in databases (as a machine) or in your declarative memory (as a human)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But how about:</a:t>
                </a:r>
              </a:p>
              <a:p>
                <a:r>
                  <a:rPr lang="en-US"/>
                  <a:t>riding a bike or ice-skating</a:t>
                </a:r>
              </a:p>
              <a:p>
                <a:r>
                  <a:rPr lang="en-US"/>
                  <a:t>flipping a pancake or playing the violin?</a:t>
                </a:r>
              </a:p>
              <a:p>
                <a:r>
                  <a:rPr lang="en-US"/>
                  <a:t>play chess and actually win?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</a:t>
                </a:r>
                <a:r>
                  <a:rPr lang="en-US" b="1"/>
                  <a:t>Procedural knowledge! </a:t>
                </a:r>
                <a:r>
                  <a:rPr lang="en-US"/>
                  <a:t>As a human, you have to learn how to do it by doing it (trial and error). As a machine, you can ideally learn it in the same way.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7B8D82-4375-554F-9599-546A5363A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4" t="-528" b="-5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98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251F6-9D79-0742-9377-AECE3629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Squire‘s Memory Classification (for Humans)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AFC1205-791E-EC43-AA18-F3F128029F0B}"/>
              </a:ext>
            </a:extLst>
          </p:cNvPr>
          <p:cNvSpPr txBox="1"/>
          <p:nvPr/>
        </p:nvSpPr>
        <p:spPr>
          <a:xfrm>
            <a:off x="3686175" y="19431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3399"/>
                </a:solidFill>
              </a:rPr>
              <a:t>Memory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A8B5D4-3E98-DE42-A968-94BFBCE2F149}"/>
              </a:ext>
            </a:extLst>
          </p:cNvPr>
          <p:cNvSpPr txBox="1"/>
          <p:nvPr/>
        </p:nvSpPr>
        <p:spPr>
          <a:xfrm>
            <a:off x="1790412" y="2814638"/>
            <a:ext cx="2339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3399"/>
                </a:solidFill>
              </a:rPr>
              <a:t>Declarative</a:t>
            </a:r>
          </a:p>
          <a:p>
            <a:r>
              <a:rPr lang="en-US">
                <a:solidFill>
                  <a:srgbClr val="003399"/>
                </a:solidFill>
              </a:rPr>
              <a:t>explicit knowledge,</a:t>
            </a:r>
            <a:br>
              <a:rPr lang="en-US">
                <a:solidFill>
                  <a:srgbClr val="003399"/>
                </a:solidFill>
              </a:rPr>
            </a:br>
            <a:r>
              <a:rPr lang="en-US">
                <a:solidFill>
                  <a:srgbClr val="003399"/>
                </a:solidFill>
              </a:rPr>
              <a:t>you can verbalize ist</a:t>
            </a:r>
            <a:endParaRPr lang="en-US" sz="1600">
              <a:solidFill>
                <a:srgbClr val="003399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66CB27E-DEFC-314E-B824-FC82CA77E970}"/>
              </a:ext>
            </a:extLst>
          </p:cNvPr>
          <p:cNvSpPr txBox="1"/>
          <p:nvPr/>
        </p:nvSpPr>
        <p:spPr>
          <a:xfrm>
            <a:off x="5638800" y="2814638"/>
            <a:ext cx="2529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3399"/>
                </a:solidFill>
              </a:rPr>
              <a:t>Non-Declarative</a:t>
            </a:r>
            <a:br>
              <a:rPr lang="en-US" sz="2400" b="1">
                <a:solidFill>
                  <a:srgbClr val="003399"/>
                </a:solidFill>
              </a:rPr>
            </a:br>
            <a:r>
              <a:rPr lang="en-US">
                <a:solidFill>
                  <a:srgbClr val="003399"/>
                </a:solidFill>
              </a:rPr>
              <a:t>implicit knowledge,</a:t>
            </a:r>
          </a:p>
          <a:p>
            <a:r>
              <a:rPr lang="en-US">
                <a:solidFill>
                  <a:srgbClr val="003399"/>
                </a:solidFill>
              </a:rPr>
              <a:t>you can do 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3E8383-3737-144E-BAB6-78328E54F8EE}"/>
              </a:ext>
            </a:extLst>
          </p:cNvPr>
          <p:cNvSpPr txBox="1"/>
          <p:nvPr/>
        </p:nvSpPr>
        <p:spPr>
          <a:xfrm>
            <a:off x="733712" y="4286547"/>
            <a:ext cx="1898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3399"/>
                </a:solidFill>
              </a:rPr>
              <a:t>Episodic</a:t>
            </a:r>
          </a:p>
          <a:p>
            <a:r>
              <a:rPr lang="en-US">
                <a:solidFill>
                  <a:srgbClr val="003399"/>
                </a:solidFill>
              </a:rPr>
              <a:t>„Yesterday, Anna called me“</a:t>
            </a:r>
            <a:endParaRPr lang="en-US" sz="1600">
              <a:solidFill>
                <a:srgbClr val="003399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F356B5-D2BF-8843-B77F-2DF37F861F19}"/>
              </a:ext>
            </a:extLst>
          </p:cNvPr>
          <p:cNvSpPr txBox="1"/>
          <p:nvPr/>
        </p:nvSpPr>
        <p:spPr>
          <a:xfrm>
            <a:off x="2819400" y="4300834"/>
            <a:ext cx="2087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3399"/>
                </a:solidFill>
              </a:rPr>
              <a:t>Semantic</a:t>
            </a:r>
          </a:p>
          <a:p>
            <a:r>
              <a:rPr lang="en-US">
                <a:solidFill>
                  <a:srgbClr val="003399"/>
                </a:solidFill>
              </a:rPr>
              <a:t>„A parrot is a bird.“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ABDC42-33F1-1945-AE5F-55C3B6065FDE}"/>
              </a:ext>
            </a:extLst>
          </p:cNvPr>
          <p:cNvSpPr txBox="1"/>
          <p:nvPr/>
        </p:nvSpPr>
        <p:spPr>
          <a:xfrm>
            <a:off x="4971043" y="4300834"/>
            <a:ext cx="1886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Procedural</a:t>
            </a:r>
          </a:p>
          <a:p>
            <a:r>
              <a:rPr lang="en-US">
                <a:solidFill>
                  <a:srgbClr val="003399"/>
                </a:solidFill>
              </a:rPr>
              <a:t>knowing how to swim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86B1612-78D7-FF42-9648-047698295743}"/>
              </a:ext>
            </a:extLst>
          </p:cNvPr>
          <p:cNvSpPr txBox="1"/>
          <p:nvPr/>
        </p:nvSpPr>
        <p:spPr>
          <a:xfrm>
            <a:off x="7188467" y="4300834"/>
            <a:ext cx="17876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3399"/>
                </a:solidFill>
              </a:rPr>
              <a:t>Other</a:t>
            </a:r>
          </a:p>
          <a:p>
            <a:r>
              <a:rPr lang="en-US">
                <a:solidFill>
                  <a:srgbClr val="003399"/>
                </a:solidFill>
              </a:rPr>
              <a:t>Priming, </a:t>
            </a:r>
            <a:br>
              <a:rPr lang="en-US">
                <a:solidFill>
                  <a:srgbClr val="003399"/>
                </a:solidFill>
              </a:rPr>
            </a:br>
            <a:r>
              <a:rPr lang="en-US">
                <a:solidFill>
                  <a:srgbClr val="003399"/>
                </a:solidFill>
              </a:rPr>
              <a:t>Classical </a:t>
            </a:r>
            <a:br>
              <a:rPr lang="en-US">
                <a:solidFill>
                  <a:srgbClr val="003399"/>
                </a:solidFill>
              </a:rPr>
            </a:br>
            <a:r>
              <a:rPr lang="en-US">
                <a:solidFill>
                  <a:srgbClr val="003399"/>
                </a:solidFill>
              </a:rPr>
              <a:t>Conditioning, ...</a:t>
            </a:r>
          </a:p>
          <a:p>
            <a:endParaRPr lang="en-US" sz="2400">
              <a:solidFill>
                <a:srgbClr val="003399"/>
              </a:solidFill>
            </a:endParaRP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286AD7C3-2D9E-6645-AE77-588AF5C17FAD}"/>
              </a:ext>
            </a:extLst>
          </p:cNvPr>
          <p:cNvCxnSpPr/>
          <p:nvPr/>
        </p:nvCxnSpPr>
        <p:spPr>
          <a:xfrm flipH="1">
            <a:off x="2971800" y="2514600"/>
            <a:ext cx="714375" cy="152400"/>
          </a:xfrm>
          <a:prstGeom prst="line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B35EE14-1280-9840-8F03-1383E6F2082C}"/>
              </a:ext>
            </a:extLst>
          </p:cNvPr>
          <p:cNvCxnSpPr>
            <a:cxnSpLocks/>
          </p:cNvCxnSpPr>
          <p:nvPr/>
        </p:nvCxnSpPr>
        <p:spPr>
          <a:xfrm flipH="1">
            <a:off x="1460992" y="3881438"/>
            <a:ext cx="738186" cy="332680"/>
          </a:xfrm>
          <a:prstGeom prst="line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5D3F923B-B977-5049-9D15-E7E0F843C299}"/>
              </a:ext>
            </a:extLst>
          </p:cNvPr>
          <p:cNvCxnSpPr>
            <a:cxnSpLocks/>
          </p:cNvCxnSpPr>
          <p:nvPr/>
        </p:nvCxnSpPr>
        <p:spPr>
          <a:xfrm flipH="1" flipV="1">
            <a:off x="3136108" y="3835647"/>
            <a:ext cx="550067" cy="450900"/>
          </a:xfrm>
          <a:prstGeom prst="line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4A762629-8E38-A740-9EF5-5B0F17B96030}"/>
              </a:ext>
            </a:extLst>
          </p:cNvPr>
          <p:cNvCxnSpPr>
            <a:cxnSpLocks/>
          </p:cNvCxnSpPr>
          <p:nvPr/>
        </p:nvCxnSpPr>
        <p:spPr>
          <a:xfrm flipH="1" flipV="1">
            <a:off x="7267345" y="3879216"/>
            <a:ext cx="550067" cy="450900"/>
          </a:xfrm>
          <a:prstGeom prst="line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50091C76-6C14-CD47-AAB6-9131CBE70A86}"/>
              </a:ext>
            </a:extLst>
          </p:cNvPr>
          <p:cNvCxnSpPr>
            <a:cxnSpLocks/>
          </p:cNvCxnSpPr>
          <p:nvPr/>
        </p:nvCxnSpPr>
        <p:spPr>
          <a:xfrm flipV="1">
            <a:off x="5548596" y="3879216"/>
            <a:ext cx="543183" cy="450900"/>
          </a:xfrm>
          <a:prstGeom prst="line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1D5776A2-2B71-1444-8FC3-4F109C1140DC}"/>
              </a:ext>
            </a:extLst>
          </p:cNvPr>
          <p:cNvCxnSpPr>
            <a:cxnSpLocks/>
          </p:cNvCxnSpPr>
          <p:nvPr/>
        </p:nvCxnSpPr>
        <p:spPr>
          <a:xfrm>
            <a:off x="4999618" y="2578100"/>
            <a:ext cx="977190" cy="187623"/>
          </a:xfrm>
          <a:prstGeom prst="line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3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A6794-90F6-5746-9E1D-A6B023FF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Acquire</a:t>
            </a:r>
            <a:r>
              <a:rPr lang="de-DE" dirty="0"/>
              <a:t> </a:t>
            </a:r>
            <a:r>
              <a:rPr lang="de-DE" dirty="0" err="1"/>
              <a:t>Procedural</a:t>
            </a:r>
            <a:r>
              <a:rPr lang="de-DE" dirty="0"/>
              <a:t> Knowledge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C807-7E1B-3842-97D7-809FD878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 humans:</a:t>
            </a:r>
          </a:p>
          <a:p>
            <a:r>
              <a:rPr lang="en-US" dirty="0"/>
              <a:t>Acquisition of procedural knowledge is a complex process, involving practice (</a:t>
            </a:r>
            <a:r>
              <a:rPr lang="en-US" b="1" dirty="0"/>
              <a:t>trial and error</a:t>
            </a:r>
            <a:r>
              <a:rPr lang="en-US" dirty="0"/>
              <a:t>). Imagine a child learning to walk, falling down, getting up again, fall again...</a:t>
            </a:r>
          </a:p>
          <a:p>
            <a:r>
              <a:rPr lang="en-US" dirty="0"/>
              <a:t>Learning procedural knowledge means learning by </a:t>
            </a:r>
            <a:r>
              <a:rPr lang="en-US" b="1" dirty="0"/>
              <a:t>interacting with your environment.</a:t>
            </a:r>
            <a:r>
              <a:rPr lang="en-US" dirty="0"/>
              <a:t> („Oh, I fell down something must have gone wrong!“)</a:t>
            </a:r>
          </a:p>
          <a:p>
            <a:r>
              <a:rPr lang="en-US" dirty="0"/>
              <a:t>That means we learn by receiving positive or negative feedback </a:t>
            </a:r>
            <a:r>
              <a:rPr lang="en-US" b="1" dirty="0"/>
              <a:t>(„Reinforcement“). </a:t>
            </a:r>
            <a:r>
              <a:rPr lang="en-US" dirty="0"/>
              <a:t>Feedback could be for the learning to walk scenario: </a:t>
            </a:r>
          </a:p>
          <a:p>
            <a:pPr lvl="1"/>
            <a:r>
              <a:rPr lang="en-US" dirty="0"/>
              <a:t>falling down and hurting yourself</a:t>
            </a:r>
          </a:p>
          <a:p>
            <a:pPr lvl="1"/>
            <a:r>
              <a:rPr lang="en-US" dirty="0"/>
              <a:t>still be standing and walking and not get hurt</a:t>
            </a:r>
          </a:p>
          <a:p>
            <a:pPr lvl="1"/>
            <a:r>
              <a:rPr lang="en-US" dirty="0"/>
              <a:t>finally reach the table where the chocolate is</a:t>
            </a:r>
          </a:p>
          <a:p>
            <a:r>
              <a:rPr lang="en-US" dirty="0"/>
              <a:t>but also:</a:t>
            </a:r>
          </a:p>
          <a:p>
            <a:pPr lvl="1"/>
            <a:r>
              <a:rPr lang="en-US" dirty="0"/>
              <a:t>winning or loosing a game of chess</a:t>
            </a:r>
          </a:p>
          <a:p>
            <a:pPr lvl="1"/>
            <a:r>
              <a:rPr lang="en-US" dirty="0"/>
              <a:t>finish Vivaldi‘s violin concerto without your neighbors complaining</a:t>
            </a:r>
          </a:p>
        </p:txBody>
      </p:sp>
    </p:spTree>
    <p:extLst>
      <p:ext uri="{BB962C8B-B14F-4D97-AF65-F5344CB8AC3E}">
        <p14:creationId xmlns:p14="http://schemas.microsoft.com/office/powerpoint/2010/main" val="420626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0CE2C-574E-7E42-B945-88304EE8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Reinforcement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5A654-22BC-4447-9F0A-60306C37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Learning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interacting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environment</a:t>
            </a:r>
            <a:r>
              <a:rPr lang="de-DE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41D332-C2F8-D44D-94D2-C3910EBA8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6588224" cy="366295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EB9EC9E-8EE8-9642-96C6-2EAB5937B57C}"/>
              </a:ext>
            </a:extLst>
          </p:cNvPr>
          <p:cNvSpPr txBox="1"/>
          <p:nvPr/>
        </p:nvSpPr>
        <p:spPr>
          <a:xfrm>
            <a:off x="1043608" y="6021288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/>
              <a:t>https://</a:t>
            </a:r>
            <a:r>
              <a:rPr lang="de-DE" sz="1050" err="1"/>
              <a:t>images.contentful.com</a:t>
            </a:r>
            <a:r>
              <a:rPr lang="de-DE" sz="1050"/>
              <a:t>/6m9bd13t776q/6ErMnXakpimYOMcUI02YY0/498b44585d4c374aa57c662138f3739f/</a:t>
            </a:r>
            <a:r>
              <a:rPr lang="de-DE" sz="1050" err="1"/>
              <a:t>baby-walking-shoes-desktop.jpg?q</a:t>
            </a:r>
            <a:r>
              <a:rPr lang="de-DE" sz="1050"/>
              <a:t>=75</a:t>
            </a:r>
          </a:p>
        </p:txBody>
      </p:sp>
    </p:spTree>
    <p:extLst>
      <p:ext uri="{BB962C8B-B14F-4D97-AF65-F5344CB8AC3E}">
        <p14:creationId xmlns:p14="http://schemas.microsoft.com/office/powerpoint/2010/main" val="139909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D41A3-A54B-6147-AFD1-A84A5E6B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 </a:t>
            </a:r>
            <a:r>
              <a:rPr lang="de-DE" err="1"/>
              <a:t>Machine</a:t>
            </a:r>
            <a:r>
              <a:rPr lang="de-DE"/>
              <a:t> Learning </a:t>
            </a:r>
            <a:r>
              <a:rPr lang="de-DE" err="1"/>
              <a:t>Procedural</a:t>
            </a:r>
            <a:r>
              <a:rPr lang="de-DE"/>
              <a:t> Knowledge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23245-EDDF-7A4C-8C7D-81C380B9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err="1"/>
              <a:t>pancake</a:t>
            </a:r>
            <a:r>
              <a:rPr lang="de-DE"/>
              <a:t> </a:t>
            </a:r>
            <a:r>
              <a:rPr lang="de-DE" err="1"/>
              <a:t>flipping</a:t>
            </a:r>
            <a:r>
              <a:rPr lang="de-DE"/>
              <a:t> </a:t>
            </a:r>
            <a:r>
              <a:rPr lang="de-DE" err="1"/>
              <a:t>robot</a:t>
            </a:r>
            <a:endParaRPr lang="de-DE"/>
          </a:p>
        </p:txBody>
      </p:sp>
      <p:pic>
        <p:nvPicPr>
          <p:cNvPr id="4" name="Onlinemedien 3" descr="Robot Learns to Flip Pancakes">
            <a:hlinkClick r:id="" action="ppaction://media"/>
            <a:extLst>
              <a:ext uri="{FF2B5EF4-FFF2-40B4-BE49-F238E27FC236}">
                <a16:creationId xmlns:a16="http://schemas.microsoft.com/office/drawing/2014/main" id="{D38C156B-ADF7-6145-BD0E-53FBAF271A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1600" y="2025651"/>
            <a:ext cx="582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1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0CE2C-574E-7E42-B945-88304EE8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Reinforcement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5A654-22BC-4447-9F0A-60306C37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by interacting with your environment.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Receive a reward or punishment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 the bet strategy how to reach a certain goal.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DAA9AE-68C7-5241-B972-7945CCA6A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0005"/>
            <a:ext cx="3443808" cy="344380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FDEBE1F-8D3A-E246-9A65-23D0206B3BDA}"/>
              </a:ext>
            </a:extLst>
          </p:cNvPr>
          <p:cNvSpPr txBox="1"/>
          <p:nvPr/>
        </p:nvSpPr>
        <p:spPr>
          <a:xfrm>
            <a:off x="5399646" y="5251114"/>
            <a:ext cx="3240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/>
              <a:t>http://3.bp.blogspot.com/_1fjMGlWo2xc/</a:t>
            </a:r>
            <a:r>
              <a:rPr lang="de-DE" sz="1050" err="1"/>
              <a:t>TIpubgHQIKI</a:t>
            </a:r>
            <a:r>
              <a:rPr lang="de-DE" sz="1050"/>
              <a:t>/AAAAAAAAAO8/</a:t>
            </a:r>
            <a:r>
              <a:rPr lang="de-DE" sz="1050" err="1"/>
              <a:t>vXQiCFtbgbk</a:t>
            </a:r>
            <a:r>
              <a:rPr lang="de-DE" sz="1050"/>
              <a:t>/s400/</a:t>
            </a:r>
            <a:r>
              <a:rPr lang="de-DE" sz="1050" err="1"/>
              <a:t>mouse+maze.jpg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374120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38C05-CB1B-1247-AAF5-3351B18E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Types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Machine</a:t>
            </a:r>
            <a:r>
              <a:rPr lang="de-DE"/>
              <a:t> Learning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35209C3-442F-6247-B576-C7C969C89A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825" y="1592263"/>
          <a:ext cx="8640763" cy="298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4357543"/>
      </p:ext>
    </p:extLst>
  </p:cSld>
  <p:clrMapOvr>
    <a:masterClrMapping/>
  </p:clrMapOvr>
</p:sld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1685</Words>
  <Application>Microsoft Macintosh PowerPoint</Application>
  <PresentationFormat>Bildschirmpräsentation (4:3)</PresentationFormat>
  <Paragraphs>210</Paragraphs>
  <Slides>21</Slides>
  <Notes>5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Verdana</vt:lpstr>
      <vt:lpstr>Wingdings</vt:lpstr>
      <vt:lpstr>ukp_template_TUD_CD</vt:lpstr>
      <vt:lpstr>1_Lecture</vt:lpstr>
      <vt:lpstr>2_Lecture</vt:lpstr>
      <vt:lpstr>Lecture Knowledge-Based Systems  Procedural Knowledge </vt:lpstr>
      <vt:lpstr>Procedural Knowledge</vt:lpstr>
      <vt:lpstr>Types of Knowledge</vt:lpstr>
      <vt:lpstr>Squire‘s Memory Classification (for Humans)</vt:lpstr>
      <vt:lpstr>How to Acquire Procedural Knowledge</vt:lpstr>
      <vt:lpstr>Reinforcement Learning</vt:lpstr>
      <vt:lpstr>A Machine Learning Procedural Knowledge</vt:lpstr>
      <vt:lpstr>Reinforcement Learning</vt:lpstr>
      <vt:lpstr>Types of Machine Learning</vt:lpstr>
      <vt:lpstr>Reinforcement Learning (RL):  Interaction with the Environment</vt:lpstr>
      <vt:lpstr>Reinforcement Learning: Core Concepts</vt:lpstr>
      <vt:lpstr>What is a good strategy? Exploration vs. Exploitation</vt:lpstr>
      <vt:lpstr>Trade-off between Exploration and Exploitation</vt:lpstr>
      <vt:lpstr>The Gridworld Example</vt:lpstr>
      <vt:lpstr>The Gridworld Example</vt:lpstr>
      <vt:lpstr>The Gridworld Example</vt:lpstr>
      <vt:lpstr>Solving the gridworld problem</vt:lpstr>
      <vt:lpstr>Q-learning: Solving the gridworld problem</vt:lpstr>
      <vt:lpstr>Recent Examples of  in Reinforcement Learning</vt:lpstr>
      <vt:lpstr>Recent Examples of Reinforcement Learning</vt:lpstr>
      <vt:lpstr>Summary 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Andrea Horbach</cp:lastModifiedBy>
  <cp:revision>1728</cp:revision>
  <cp:lastPrinted>2019-07-25T07:23:41Z</cp:lastPrinted>
  <dcterms:created xsi:type="dcterms:W3CDTF">1601-01-01T00:00:00Z</dcterms:created>
  <dcterms:modified xsi:type="dcterms:W3CDTF">2020-07-17T16:14:04Z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