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  <p:sldMasterId id="2147483754" r:id="rId2"/>
  </p:sldMasterIdLst>
  <p:notesMasterIdLst>
    <p:notesMasterId r:id="rId59"/>
  </p:notesMasterIdLst>
  <p:handoutMasterIdLst>
    <p:handoutMasterId r:id="rId60"/>
  </p:handoutMasterIdLst>
  <p:sldIdLst>
    <p:sldId id="1146" r:id="rId3"/>
    <p:sldId id="1340" r:id="rId4"/>
    <p:sldId id="1168" r:id="rId5"/>
    <p:sldId id="1660" r:id="rId6"/>
    <p:sldId id="1671" r:id="rId7"/>
    <p:sldId id="1663" r:id="rId8"/>
    <p:sldId id="1668" r:id="rId9"/>
    <p:sldId id="1670" r:id="rId10"/>
    <p:sldId id="1666" r:id="rId11"/>
    <p:sldId id="1662" r:id="rId12"/>
    <p:sldId id="1664" r:id="rId13"/>
    <p:sldId id="1661" r:id="rId14"/>
    <p:sldId id="1688" r:id="rId15"/>
    <p:sldId id="1687" r:id="rId16"/>
    <p:sldId id="1690" r:id="rId17"/>
    <p:sldId id="1689" r:id="rId18"/>
    <p:sldId id="1672" r:id="rId19"/>
    <p:sldId id="1691" r:id="rId20"/>
    <p:sldId id="1669" r:id="rId21"/>
    <p:sldId id="1673" r:id="rId22"/>
    <p:sldId id="1681" r:id="rId23"/>
    <p:sldId id="1678" r:id="rId24"/>
    <p:sldId id="1679" r:id="rId25"/>
    <p:sldId id="1676" r:id="rId26"/>
    <p:sldId id="1684" r:id="rId27"/>
    <p:sldId id="1680" r:id="rId28"/>
    <p:sldId id="1674" r:id="rId29"/>
    <p:sldId id="1677" r:id="rId30"/>
    <p:sldId id="1682" r:id="rId31"/>
    <p:sldId id="1683" r:id="rId32"/>
    <p:sldId id="1685" r:id="rId33"/>
    <p:sldId id="1686" r:id="rId34"/>
    <p:sldId id="1167" r:id="rId35"/>
    <p:sldId id="1659" r:id="rId36"/>
    <p:sldId id="1169" r:id="rId37"/>
    <p:sldId id="1170" r:id="rId38"/>
    <p:sldId id="1171" r:id="rId39"/>
    <p:sldId id="1175" r:id="rId40"/>
    <p:sldId id="1327" r:id="rId41"/>
    <p:sldId id="1284" r:id="rId42"/>
    <p:sldId id="1285" r:id="rId43"/>
    <p:sldId id="1314" r:id="rId44"/>
    <p:sldId id="1316" r:id="rId45"/>
    <p:sldId id="1317" r:id="rId46"/>
    <p:sldId id="1318" r:id="rId47"/>
    <p:sldId id="1319" r:id="rId48"/>
    <p:sldId id="1320" r:id="rId49"/>
    <p:sldId id="1321" r:id="rId50"/>
    <p:sldId id="1322" r:id="rId51"/>
    <p:sldId id="1324" r:id="rId52"/>
    <p:sldId id="1288" r:id="rId53"/>
    <p:sldId id="1289" r:id="rId54"/>
    <p:sldId id="1304" r:id="rId55"/>
    <p:sldId id="1305" r:id="rId56"/>
    <p:sldId id="1306" r:id="rId57"/>
    <p:sldId id="1665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ECFF"/>
    <a:srgbClr val="272494"/>
    <a:srgbClr val="1E4661"/>
    <a:srgbClr val="262756"/>
    <a:srgbClr val="F8F8F8"/>
    <a:srgbClr val="B90F22"/>
    <a:srgbClr val="EAEAEA"/>
    <a:srgbClr val="66CCFF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89" autoAdjust="0"/>
    <p:restoredTop sz="88844" autoAdjust="0"/>
  </p:normalViewPr>
  <p:slideViewPr>
    <p:cSldViewPr>
      <p:cViewPr varScale="1">
        <p:scale>
          <a:sx n="103" d="100"/>
          <a:sy n="103" d="100"/>
        </p:scale>
        <p:origin x="17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14F71-F13E-024E-AE4E-FBCAA83BD3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3FB65-E865-2541-98D7-F2A155A3C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8DAC-4899-B546-B3F7-FBA8F3CD1849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52036-5FB5-0E44-A161-F11928BF6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DBB3C-9B74-A740-B761-9EAD0499A1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26E0C-7A67-414B-8772-D10EDC30B4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2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E8B8E-A9AA-49F9-9E15-1E049E0AF651}" type="slidenum">
              <a:rPr lang="en-GB"/>
              <a:pPr/>
              <a:t>33</a:t>
            </a:fld>
            <a:endParaRPr lang="en-GB"/>
          </a:p>
        </p:txBody>
      </p:sp>
      <p:sp>
        <p:nvSpPr>
          <p:cNvPr id="114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Rollen</a:t>
            </a:r>
            <a:r>
              <a:rPr lang="en-GB" dirty="0"/>
              <a:t>, die </a:t>
            </a:r>
            <a:r>
              <a:rPr lang="en-GB" dirty="0" err="1"/>
              <a:t>die</a:t>
            </a:r>
            <a:r>
              <a:rPr lang="en-GB" dirty="0"/>
              <a:t> </a:t>
            </a:r>
            <a:r>
              <a:rPr lang="en-GB" dirty="0" err="1"/>
              <a:t>Teilnehmer</a:t>
            </a:r>
            <a:r>
              <a:rPr lang="en-GB" dirty="0"/>
              <a:t> und </a:t>
            </a:r>
            <a:r>
              <a:rPr lang="en-GB" dirty="0" err="1"/>
              <a:t>Requisiten</a:t>
            </a:r>
            <a:r>
              <a:rPr lang="en-GB" dirty="0"/>
              <a:t> der Situation </a:t>
            </a:r>
            <a:r>
              <a:rPr lang="en-GB" dirty="0" err="1"/>
              <a:t>beschreiben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13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A260E-6A92-4ED1-B836-0C28C639A4BA}" type="slidenum">
              <a:rPr lang="en-US"/>
              <a:pPr/>
              <a:t>34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Verdict - </a:t>
            </a:r>
            <a:r>
              <a:rPr lang="en-GB" dirty="0" err="1"/>
              <a:t>Urteil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96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261E0-6787-434E-B7E1-44A86570C816}" type="slidenum">
              <a:rPr lang="en-GB"/>
              <a:pPr/>
              <a:t>35</a:t>
            </a:fld>
            <a:endParaRPr lang="en-GB"/>
          </a:p>
        </p:txBody>
      </p:sp>
      <p:sp>
        <p:nvSpPr>
          <p:cNvPr id="115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0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93455-A246-4EB2-A21E-9BEDBD23633A}" type="slidenum">
              <a:rPr lang="en-US"/>
              <a:pPr/>
              <a:t>36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1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10A0A-BF40-4BE2-9D5F-4AE2F9329F30}" type="slidenum">
              <a:rPr lang="en-US"/>
              <a:pPr/>
              <a:t>37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8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A80A7-9E6C-40D8-A1A6-024F69BC91D3}" type="slidenum">
              <a:rPr lang="en-US"/>
              <a:pPr/>
              <a:t>40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Times New Roman" pitchFamily="18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was founded in 1984 by Dr. Douglas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Lenat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a lead project in the Microelectronics and Computer Technology Corporation (MCC).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Break the "software brittleness bottleneck"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CycL</a:t>
            </a:r>
            <a:r>
              <a:rPr lang="en-US" dirty="0"/>
              <a:t> </a:t>
            </a:r>
            <a:r>
              <a:rPr lang="en-US" dirty="0" err="1"/>
              <a:t>Ontologiesprache</a:t>
            </a:r>
            <a:r>
              <a:rPr lang="en-US" dirty="0"/>
              <a:t>, </a:t>
            </a:r>
            <a:r>
              <a:rPr lang="en-US" dirty="0" err="1"/>
              <a:t>baut</a:t>
            </a:r>
            <a:r>
              <a:rPr lang="en-US" dirty="0"/>
              <a:t> auf </a:t>
            </a:r>
            <a:r>
              <a:rPr lang="en-US" dirty="0" err="1"/>
              <a:t>Prädikatenlogik</a:t>
            </a:r>
            <a:r>
              <a:rPr lang="en-US" dirty="0"/>
              <a:t> auf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1" descr="schmuckgrafik1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523875"/>
            <a:ext cx="8782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4" descr="logo+clai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685800"/>
            <a:ext cx="18669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1879600"/>
            <a:ext cx="6734175" cy="577850"/>
          </a:xfrm>
        </p:spPr>
        <p:txBody>
          <a:bodyPr anchor="t"/>
          <a:lstStyle>
            <a:lvl1pPr>
              <a:defRPr lang="de-DE" sz="2400" b="1" i="0" noProof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78923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pic>
        <p:nvPicPr>
          <p:cNvPr id="9" name="Grafik 11" descr="schmuckgrafik1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523875"/>
            <a:ext cx="8782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14" descr="logo+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685800"/>
            <a:ext cx="18669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90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6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02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06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47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771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31" y="404813"/>
            <a:ext cx="8308731" cy="6588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451339" y="1341438"/>
            <a:ext cx="8308731" cy="48244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910254" y="6524626"/>
            <a:ext cx="19050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06716" y="6524626"/>
            <a:ext cx="2725615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99031" y="6540500"/>
            <a:ext cx="2133600" cy="317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TUD,</a:t>
            </a:r>
            <a:fld id="{AFDA0166-C231-4292-B06C-C46D4E5F6D1A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543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400" b="1" i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836737"/>
          </a:xfrm>
        </p:spPr>
        <p:txBody>
          <a:bodyPr/>
          <a:lstStyle>
            <a:lvl1pPr marL="265113" indent="-265113">
              <a:buClr>
                <a:schemeClr val="accent6"/>
              </a:buClr>
              <a:buFont typeface="Arial" panose="020B0604020202020204" pitchFamily="34" charset="0"/>
              <a:buChar char="•"/>
              <a:defRPr sz="2200"/>
            </a:lvl1pPr>
            <a:lvl2pPr marL="446088" indent="-265113">
              <a:buClr>
                <a:schemeClr val="accent6"/>
              </a:buClr>
              <a:buFont typeface="Arial" panose="020B0604020202020204" pitchFamily="34" charset="0"/>
              <a:buChar char="•"/>
              <a:defRPr sz="2000"/>
            </a:lvl2pPr>
            <a:lvl3pPr marL="627063" indent="-276225">
              <a:buClr>
                <a:schemeClr val="accent6"/>
              </a:buClr>
              <a:buFont typeface="Arial" panose="020B0604020202020204" pitchFamily="34" charset="0"/>
              <a:buChar char="•"/>
              <a:defRPr sz="2000"/>
            </a:lvl3pPr>
            <a:lvl4pPr>
              <a:buClr>
                <a:schemeClr val="accent6"/>
              </a:buClr>
              <a:buFont typeface="Arial" pitchFamily="34" charset="0"/>
              <a:buChar char="◊"/>
              <a:defRPr sz="1800"/>
            </a:lvl4pPr>
            <a:lvl5pPr>
              <a:buClr>
                <a:schemeClr val="accent6"/>
              </a:buClr>
              <a:buFont typeface="Arial" pitchFamily="34" charset="0"/>
              <a:buChar char="◊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400" b="1" i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1" descr="schmuckgrafik1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523875"/>
            <a:ext cx="8782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4" descr="logo+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685800"/>
            <a:ext cx="18669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187960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78923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</a:p>
          <a:p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</a:p>
          <a:p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2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836737"/>
          </a:xfrm>
        </p:spPr>
        <p:txBody>
          <a:bodyPr/>
          <a:lstStyle>
            <a:lvl1pPr marL="265113" indent="-265113">
              <a:buClr>
                <a:schemeClr val="accent6"/>
              </a:buClr>
              <a:buFont typeface="Arial" pitchFamily="34" charset="0"/>
              <a:buChar char="◊"/>
              <a:defRPr sz="2200"/>
            </a:lvl1pPr>
            <a:lvl2pPr marL="446088" indent="-265113">
              <a:buClr>
                <a:schemeClr val="accent6"/>
              </a:buClr>
              <a:buFont typeface="Arial" pitchFamily="34" charset="0"/>
              <a:buChar char="◊"/>
              <a:defRPr sz="2000"/>
            </a:lvl2pPr>
            <a:lvl3pPr marL="627063" indent="-276225">
              <a:buClr>
                <a:schemeClr val="accent6"/>
              </a:buClr>
              <a:buFont typeface="Arial" pitchFamily="34" charset="0"/>
              <a:buChar char="◊"/>
              <a:defRPr sz="2000"/>
            </a:lvl3pPr>
            <a:lvl4pPr>
              <a:buClr>
                <a:schemeClr val="accent6"/>
              </a:buClr>
              <a:buFont typeface="Arial" pitchFamily="34" charset="0"/>
              <a:buChar char="◊"/>
              <a:defRPr sz="1800"/>
            </a:lvl4pPr>
            <a:lvl5pPr>
              <a:buClr>
                <a:schemeClr val="accent6"/>
              </a:buClr>
              <a:buFont typeface="Arial" pitchFamily="34" charset="0"/>
              <a:buChar char="◊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257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9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0025"/>
            <a:ext cx="795813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67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499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339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pic>
        <p:nvPicPr>
          <p:cNvPr id="14" name="Bild 14" descr="logo+clai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67" y="488950"/>
            <a:ext cx="18669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11"/>
          <p:cNvSpPr txBox="1">
            <a:spLocks/>
          </p:cNvSpPr>
          <p:nvPr/>
        </p:nvSpPr>
        <p:spPr>
          <a:xfrm>
            <a:off x="8286775" y="6500834"/>
            <a:ext cx="50003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B9C6E71A-992C-4F05-B762-B7E31BE71CB9}" type="slidenum">
              <a:rPr kumimoji="0" lang="de-DE" sz="11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179388" marR="0" lvl="0" indent="-1793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Bild 14" descr="logo+claim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67" y="488950"/>
            <a:ext cx="18669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1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349250" indent="-1682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</a:defRPr>
      </a:lvl2pPr>
      <a:lvl3pPr marL="538163" indent="-1873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</a:defRPr>
      </a:lvl3pPr>
      <a:lvl4pPr marL="717550" indent="-1730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</a:defRPr>
      </a:lvl4pPr>
      <a:lvl5pPr marL="9080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499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339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pic>
        <p:nvPicPr>
          <p:cNvPr id="14" name="Bild 14" descr="logo+claim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67" y="488950"/>
            <a:ext cx="18669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11"/>
          <p:cNvSpPr txBox="1">
            <a:spLocks/>
          </p:cNvSpPr>
          <p:nvPr userDrawn="1"/>
        </p:nvSpPr>
        <p:spPr>
          <a:xfrm>
            <a:off x="8286775" y="6500834"/>
            <a:ext cx="50003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B9C6E71A-992C-4F05-B762-B7E31BE71CB9}" type="slidenum">
              <a:rPr kumimoji="0" lang="de-DE" sz="11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179388" marR="0" lvl="0" indent="-1793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4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projects/snl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litutorial.github.io/nli_tutorial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framenet.icsi.berkeley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yc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cyc.cyc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879600"/>
            <a:ext cx="8099425" cy="577850"/>
          </a:xfrm>
        </p:spPr>
        <p:txBody>
          <a:bodyPr/>
          <a:lstStyle/>
          <a:p>
            <a:r>
              <a:rPr lang="en-US" sz="2000" dirty="0"/>
              <a:t>Lecture</a:t>
            </a:r>
            <a:br>
              <a:rPr lang="en-US" dirty="0"/>
            </a:br>
            <a:r>
              <a:rPr lang="en-US" dirty="0"/>
              <a:t>Knowledge-based Systems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Part 7 – </a:t>
            </a:r>
            <a:r>
              <a:rPr lang="en-US" dirty="0"/>
              <a:t>RTE/NLI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19600"/>
            <a:ext cx="6734175" cy="19050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Torsten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Zesch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/>
            <a:r>
              <a:rPr lang="en-US" dirty="0" err="1">
                <a:latin typeface="Verdana" pitchFamily="34" charset="0"/>
              </a:rPr>
              <a:t>Piush</a:t>
            </a:r>
            <a:r>
              <a:rPr lang="en-US" dirty="0">
                <a:latin typeface="Verdana" pitchFamily="34" charset="0"/>
              </a:rPr>
              <a:t> Aggarwal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Andrea </a:t>
            </a:r>
            <a:r>
              <a:rPr lang="en-US" dirty="0">
                <a:latin typeface="Verdana" pitchFamily="34" charset="0"/>
              </a:rPr>
              <a:t>Horbach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/>
            <a:endParaRPr lang="en-US" dirty="0">
              <a:latin typeface="Verdana" pitchFamily="34" charset="0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Language Technology Lab</a:t>
            </a:r>
          </a:p>
          <a:p>
            <a:pPr eaLnBrk="1" hangingPunct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Universität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Duisburg-Essen</a:t>
            </a:r>
          </a:p>
        </p:txBody>
      </p:sp>
    </p:spTree>
    <p:extLst>
      <p:ext uri="{BB962C8B-B14F-4D97-AF65-F5344CB8AC3E}">
        <p14:creationId xmlns:p14="http://schemas.microsoft.com/office/powerpoint/2010/main" val="39272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327AC-43DE-3A4D-AE2B-62F8CFEB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 – Natural Language Inference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D6E4B-AEF5-F740-8809-3D871E0C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similar task, often considered equivalent to RTE.</a:t>
            </a:r>
          </a:p>
          <a:p>
            <a:r>
              <a:rPr lang="en-US" dirty="0"/>
              <a:t>Sometimes, also inference “in the other direction” is of interest: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647C439-9199-D64C-8651-C4A1F0789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265854"/>
              </p:ext>
            </p:extLst>
          </p:nvPr>
        </p:nvGraphicFramePr>
        <p:xfrm>
          <a:off x="250826" y="2996952"/>
          <a:ext cx="8640762" cy="256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855">
                  <a:extLst>
                    <a:ext uri="{9D8B030D-6E8A-4147-A177-3AD203B41FA5}">
                      <a16:colId xmlns:a16="http://schemas.microsoft.com/office/drawing/2014/main" val="8999895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2803710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75132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557331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6019547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48584965"/>
                    </a:ext>
                  </a:extLst>
                </a:gridCol>
                <a:gridCol w="1007219">
                  <a:extLst>
                    <a:ext uri="{9D8B030D-6E8A-4147-A177-3AD203B41FA5}">
                      <a16:colId xmlns:a16="http://schemas.microsoft.com/office/drawing/2014/main" val="111115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Dagan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non-entailment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2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Giampiccolo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contra-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Dzikowska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contra-diction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partially correct/incomplete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irrelevant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non-domain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6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MacCartney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equi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-valence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Forward 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alternation – cover - independence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7822F-5D8C-0F41-8A2A-C1B7655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Question Answering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42696-A4EC-2B43-ADF5-9D4F8733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b="1" dirty="0"/>
            </a:br>
            <a:r>
              <a:rPr lang="en-US" dirty="0"/>
              <a:t>User asks a question, computer answers. An answer candidate is considered correct, if the</a:t>
            </a:r>
            <a:r>
              <a:rPr lang="de-DE" dirty="0"/>
              <a:t> </a:t>
            </a:r>
            <a:r>
              <a:rPr lang="de-DE" dirty="0" err="1"/>
              <a:t>hypothesized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entailed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passage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was </a:t>
            </a:r>
            <a:r>
              <a:rPr lang="de-DE" dirty="0" err="1"/>
              <a:t>retrieved</a:t>
            </a:r>
            <a:r>
              <a:rPr lang="de-DE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Question: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Who painted “The Scream”?</a:t>
            </a:r>
            <a:br>
              <a:rPr lang="de-DE" b="1" dirty="0"/>
            </a:br>
            <a:r>
              <a:rPr lang="de-DE" b="1" dirty="0" err="1"/>
              <a:t>Retrieved</a:t>
            </a:r>
            <a:r>
              <a:rPr lang="de-DE" b="1" dirty="0"/>
              <a:t> Text Passage: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Norway’s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painting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, ‘The Scream’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Edvard Munch,…”</a:t>
            </a:r>
            <a:b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Answer Candidate: </a:t>
            </a:r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Edvard Munch painted “The </a:t>
            </a:r>
            <a:r>
              <a:rPr lang="en-US" i="1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Sceam</a:t>
            </a:r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”</a:t>
            </a:r>
            <a:endParaRPr lang="de-DE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DABACED8-3803-314E-9676-44D1E8DC243A}"/>
              </a:ext>
            </a:extLst>
          </p:cNvPr>
          <p:cNvSpPr/>
          <p:nvPr/>
        </p:nvSpPr>
        <p:spPr>
          <a:xfrm>
            <a:off x="2627784" y="443711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FFFE9D-8847-1A49-96FC-7AD618D217BA}"/>
              </a:ext>
            </a:extLst>
          </p:cNvPr>
          <p:cNvSpPr txBox="1"/>
          <p:nvPr/>
        </p:nvSpPr>
        <p:spPr>
          <a:xfrm>
            <a:off x="2906913" y="44371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Entailment?</a:t>
            </a:r>
          </a:p>
        </p:txBody>
      </p:sp>
    </p:spTree>
    <p:extLst>
      <p:ext uri="{BB962C8B-B14F-4D97-AF65-F5344CB8AC3E}">
        <p14:creationId xmlns:p14="http://schemas.microsoft.com/office/powerpoint/2010/main" val="335603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4026D-6C7D-A746-9A40-9A184991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EC589-3B7A-1349-BD88-7AD338D0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RTE-1 to 7</a:t>
            </a:r>
            <a:endParaRPr lang="en-US" dirty="0"/>
          </a:p>
          <a:p>
            <a:pPr lvl="1"/>
            <a:r>
              <a:rPr lang="en-US" dirty="0"/>
              <a:t>600-1000 text-hypothesis pairs, labeled as entailed/non-entailed or entailed/contradiction/irrelevant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SemEval</a:t>
            </a:r>
            <a:r>
              <a:rPr lang="en-US" b="1" dirty="0"/>
              <a:t> 2013, Student Response Analysis (SRA)</a:t>
            </a:r>
            <a:endParaRPr lang="en-US" dirty="0"/>
          </a:p>
          <a:p>
            <a:pPr lvl="1"/>
            <a:r>
              <a:rPr lang="en-US" dirty="0"/>
              <a:t>250 questions, target answers and 13,000 learner answers to science questions, annotated according to the 2-, 3- and 5-way labels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b="1" dirty="0"/>
              <a:t>Stanford Natural Language </a:t>
            </a:r>
            <a:r>
              <a:rPr lang="de-DE" b="1" dirty="0" err="1"/>
              <a:t>Inference</a:t>
            </a:r>
            <a:r>
              <a:rPr lang="de-DE" b="1" dirty="0"/>
              <a:t> (SNLI) Corpus</a:t>
            </a:r>
          </a:p>
          <a:p>
            <a:pPr lvl="1"/>
            <a:r>
              <a:rPr lang="de-DE" dirty="0"/>
              <a:t>570k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entailment</a:t>
            </a:r>
            <a:r>
              <a:rPr lang="de-DE" dirty="0"/>
              <a:t>, </a:t>
            </a:r>
            <a:r>
              <a:rPr lang="de-DE" dirty="0" err="1"/>
              <a:t>contradiction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neutral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4026D-6C7D-A746-9A40-9A184991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Stanford Natural Language </a:t>
            </a:r>
            <a:r>
              <a:rPr lang="de-DE" dirty="0" err="1"/>
              <a:t>Inference</a:t>
            </a:r>
            <a:r>
              <a:rPr lang="de-DE" dirty="0"/>
              <a:t> (SNLI)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B022D85-2DE4-6841-9F4C-96F19197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2194306"/>
            <a:ext cx="8028384" cy="24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4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E572-5B6F-6D4F-B7DC-126058D4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*NLI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F8F3-8C2E-9C4F-9426-6FDC536D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https://nlp.stanford.edu/projects/snli/</a:t>
            </a:r>
            <a:endParaRPr lang="en-GB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r>
              <a:rPr lang="en-GB" dirty="0" err="1"/>
              <a:t>MultiGenre</a:t>
            </a:r>
            <a:r>
              <a:rPr lang="en-GB" dirty="0"/>
              <a:t> NLI (</a:t>
            </a:r>
            <a:r>
              <a:rPr lang="en-GB" dirty="0" err="1"/>
              <a:t>MultiNLI</a:t>
            </a:r>
            <a:r>
              <a:rPr lang="en-GB" dirty="0"/>
              <a:t> or MNLI) Corpus</a:t>
            </a:r>
          </a:p>
          <a:p>
            <a:pPr lvl="1"/>
            <a:r>
              <a:rPr lang="en-GB" dirty="0"/>
              <a:t>Multiple genres or domains</a:t>
            </a:r>
          </a:p>
          <a:p>
            <a:pPr marL="0" indent="0">
              <a:buNone/>
            </a:pPr>
            <a:r>
              <a:rPr lang="en-GB" dirty="0" err="1"/>
              <a:t>MedNLI</a:t>
            </a:r>
            <a:endParaRPr lang="en-GB" dirty="0"/>
          </a:p>
          <a:p>
            <a:pPr lvl="1"/>
            <a:r>
              <a:rPr lang="en-GB" dirty="0"/>
              <a:t>Clinical domain data</a:t>
            </a:r>
          </a:p>
          <a:p>
            <a:pPr marL="0" indent="0">
              <a:buNone/>
            </a:pPr>
            <a:r>
              <a:rPr lang="en-GB" dirty="0"/>
              <a:t>XNLI</a:t>
            </a:r>
          </a:p>
          <a:p>
            <a:pPr lvl="1"/>
            <a:r>
              <a:rPr lang="en-GB" dirty="0"/>
              <a:t>Cross-lingual</a:t>
            </a:r>
          </a:p>
          <a:p>
            <a:pPr marL="0" indent="0">
              <a:buNone/>
            </a:pPr>
            <a:r>
              <a:rPr lang="en-GB" dirty="0"/>
              <a:t>e-SNLI</a:t>
            </a:r>
          </a:p>
          <a:p>
            <a:pPr lvl="1"/>
            <a:r>
              <a:rPr lang="en-GB" dirty="0"/>
              <a:t>Explanation annotations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537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DD6-FE14-634C-B3F5-CE7F34B5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Everything you wanted to know about NLI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0415-E74D-D443-94DB-A7496ADD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https://nlitutorial.github.io/nli_tutorial.pdf</a:t>
            </a:r>
            <a:endParaRPr lang="en-GB" dirty="0"/>
          </a:p>
          <a:p>
            <a:endParaRPr lang="en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42ED40E-8A33-7E43-A629-18709950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5976664" cy="4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9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DD6-FE14-634C-B3F5-CE7F34B5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Everything you wanted to know about NLI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557684E-908C-3A4E-9828-94D6D82F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t="20706" r="12048" b="21270"/>
          <a:stretch/>
        </p:blipFill>
        <p:spPr>
          <a:xfrm>
            <a:off x="395536" y="1556792"/>
            <a:ext cx="8280920" cy="48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4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0E298-F752-C44A-9EB0-96AF3A36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easy is the task for humans?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B1144-B3D9-BE4E-AA7A-84010C1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17057"/>
          </a:xfrm>
        </p:spPr>
        <p:txBody>
          <a:bodyPr/>
          <a:lstStyle/>
          <a:p>
            <a:r>
              <a:rPr lang="en-US" dirty="0"/>
              <a:t>Human performance is often an upper bound for performance of computers.</a:t>
            </a:r>
          </a:p>
          <a:p>
            <a:r>
              <a:rPr lang="en-US" dirty="0"/>
              <a:t>If humans cannot agree if there is entailment, how can we know if the computer is right?</a:t>
            </a:r>
          </a:p>
          <a:p>
            <a:r>
              <a:rPr lang="en-US" dirty="0"/>
              <a:t>95% as an upper bound for human performance.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entailment decisions are context-dependent:</a:t>
            </a:r>
          </a:p>
          <a:p>
            <a:pPr lvl="1"/>
            <a:r>
              <a:rPr lang="de-D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witness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saw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John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handgun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toward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victim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gunshots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victim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was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John</a:t>
            </a:r>
          </a:p>
          <a:p>
            <a:pPr marL="180975" lvl="1" indent="0">
              <a:buNone/>
            </a:pP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reading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comprehension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students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entailment</a:t>
            </a:r>
            <a:endParaRPr lang="de-DE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180975" lvl="1" indent="0">
              <a:buNone/>
            </a:pP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judge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court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in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dubio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pro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reo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(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entailment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BD1F-ACC5-AB4D-B8DF-A5756843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8ABE0-DF7D-1C48-80F0-E3680356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645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Active vs passive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bought B from C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 was bought from C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Semantic roles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bought B from C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 sold B to A</a:t>
            </a:r>
          </a:p>
          <a:p>
            <a:pPr marL="0" indent="0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Modality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might buy B from C</a:t>
            </a:r>
          </a:p>
          <a:p>
            <a:pPr lvl="1"/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A bought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 from C</a:t>
            </a:r>
          </a:p>
        </p:txBody>
      </p:sp>
    </p:spTree>
    <p:extLst>
      <p:ext uri="{BB962C8B-B14F-4D97-AF65-F5344CB8AC3E}">
        <p14:creationId xmlns:p14="http://schemas.microsoft.com/office/powerpoint/2010/main" val="104659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BD1F-ACC5-AB4D-B8DF-A5756843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8ABE0-DF7D-1C48-80F0-E3680356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645049"/>
          </a:xfrm>
        </p:spPr>
        <p:txBody>
          <a:bodyPr/>
          <a:lstStyle/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Temporal reference</a:t>
            </a:r>
            <a:endParaRPr lang="en-US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Company A was founded in 2017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A existed in 2015</a:t>
            </a:r>
          </a:p>
          <a:p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Comparatives</a:t>
            </a: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ITEL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won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APCOM. APCOM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won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ITEL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won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twenty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b="1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2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304E-5214-5947-9444-33A456D8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861D6F-4743-1745-8D27-81F4B88F3CF4}"/>
              </a:ext>
            </a:extLst>
          </p:cNvPr>
          <p:cNvSpPr txBox="1"/>
          <p:nvPr/>
        </p:nvSpPr>
        <p:spPr>
          <a:xfrm>
            <a:off x="1475656" y="292494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“If it rains, the street is wet”</a:t>
            </a:r>
          </a:p>
        </p:txBody>
      </p:sp>
    </p:spTree>
    <p:extLst>
      <p:ext uri="{BB962C8B-B14F-4D97-AF65-F5344CB8AC3E}">
        <p14:creationId xmlns:p14="http://schemas.microsoft.com/office/powerpoint/2010/main" val="310656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9FA1E-CFF8-394A-91D9-3BA117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503FD-6BD5-AF43-BD05-CCFF59E9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Ellipsis</a:t>
            </a:r>
            <a:endParaRPr lang="en-US" dirty="0"/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wrote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Bill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Peter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Bill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Peter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wrote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Anaphora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John said Peter hurt him.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Someone hurt John.</a:t>
            </a:r>
          </a:p>
          <a:p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Quantifiers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on time.</a:t>
            </a:r>
            <a:b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</a:br>
            <a:endParaRPr lang="de-DE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9BDD1-CBB5-1D4E-A118-BA4693D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IV – World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B179C-3E3B-8849-A0BF-8CDAF1F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T: A man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uniform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East Asian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H: The man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   </a:t>
            </a:r>
            <a:r>
              <a:rPr lang="de-DE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CONTRADICTION</a:t>
            </a:r>
            <a:b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cannot inspect something while sleeping.</a:t>
            </a:r>
          </a:p>
          <a:p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T: A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multiple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H: </a:t>
            </a:r>
            <a:r>
              <a:rPr lang="de-DE" i="1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Some</a:t>
            </a:r>
            <a:r>
              <a:rPr lang="de-DE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men</a:t>
            </a:r>
            <a:r>
              <a:rPr lang="de-DE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are</a:t>
            </a:r>
            <a:r>
              <a:rPr lang="de-DE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playing</a:t>
            </a:r>
            <a:r>
              <a:rPr lang="de-DE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 a </a:t>
            </a:r>
            <a:r>
              <a:rPr lang="de-DE" i="1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sport</a:t>
            </a:r>
            <a:r>
              <a:rPr lang="de-DE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. </a:t>
            </a:r>
            <a:r>
              <a:rPr lang="de-DE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ENTAILMENT</a:t>
            </a:r>
            <a:br>
              <a:rPr lang="de-DE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Soccer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</a:t>
            </a:r>
            <a:r>
              <a:rPr lang="de-DE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sport</a:t>
            </a:r>
            <a:r>
              <a: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25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0EE8-87D1-BE44-80D9-F9837C96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Textual Entailment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5AE91-9AD9-4D4D-92B4-2CE832F8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ideal world:</a:t>
            </a:r>
          </a:p>
          <a:p>
            <a:pPr lvl="1"/>
            <a:r>
              <a:rPr lang="en-US" dirty="0"/>
              <a:t>translate text and hypothesis into some meaning representation </a:t>
            </a:r>
          </a:p>
          <a:p>
            <a:pPr lvl="1"/>
            <a:r>
              <a:rPr lang="en-US" dirty="0"/>
              <a:t>check whether the meaning of the hypothesis is contained in the meaning of the text</a:t>
            </a:r>
          </a:p>
          <a:p>
            <a:pPr lvl="1"/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Smith drove to Seattle and bought a Honda Civic</a:t>
            </a:r>
          </a:p>
          <a:p>
            <a:pPr marL="180975" lvl="1" indent="0">
              <a:buNone/>
            </a:pPr>
            <a:r>
              <a:rPr lang="en-US" dirty="0"/>
              <a:t>	Drive(E1, John Smith, Seattle)</a:t>
            </a:r>
            <a:br>
              <a:rPr lang="en-US" dirty="0"/>
            </a:br>
            <a:r>
              <a:rPr lang="en-US" dirty="0"/>
              <a:t>	Buy(E2, John Smith, a Honda Civic)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Smith drove to Seattle</a:t>
            </a:r>
          </a:p>
          <a:p>
            <a:pPr marL="180975" lvl="1" indent="0">
              <a:buNone/>
            </a:pPr>
            <a:r>
              <a:rPr lang="en-US" dirty="0"/>
              <a:t>	Drive(E1, John Smith, Seattle)</a:t>
            </a:r>
          </a:p>
          <a:p>
            <a:pPr marL="180975" lvl="1" indent="0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Entailment</a:t>
            </a:r>
          </a:p>
        </p:txBody>
      </p:sp>
    </p:spTree>
    <p:extLst>
      <p:ext uri="{BB962C8B-B14F-4D97-AF65-F5344CB8AC3E}">
        <p14:creationId xmlns:p14="http://schemas.microsoft.com/office/powerpoint/2010/main" val="15136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0EE8-87D1-BE44-80D9-F9837C96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Textual Entailment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5AE91-9AD9-4D4D-92B4-2CE832F8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ideal world:</a:t>
            </a:r>
          </a:p>
          <a:p>
            <a:pPr lvl="1"/>
            <a:r>
              <a:rPr lang="en-US" dirty="0"/>
              <a:t>translate text and hypothesis into some meaning representation </a:t>
            </a:r>
          </a:p>
          <a:p>
            <a:pPr lvl="1"/>
            <a:r>
              <a:rPr lang="en-US" dirty="0"/>
              <a:t>check whether the meaning of the hypothesis is contained in the meaning of the text</a:t>
            </a:r>
          </a:p>
          <a:p>
            <a:pPr lvl="1"/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Smith drove to Seattle and bought a Honda Civic</a:t>
            </a:r>
          </a:p>
          <a:p>
            <a:pPr marL="180975" lvl="1" indent="0">
              <a:buNone/>
            </a:pPr>
            <a:r>
              <a:rPr lang="en-US" dirty="0"/>
              <a:t>	Drive(E1, John Smith, Seattle)</a:t>
            </a:r>
            <a:br>
              <a:rPr lang="en-US" dirty="0"/>
            </a:br>
            <a:r>
              <a:rPr lang="en-US" dirty="0"/>
              <a:t>	Buy(E2, John Smith, a Honda Civic)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Honda Civic drove to Seattle</a:t>
            </a:r>
          </a:p>
          <a:p>
            <a:pPr marL="180975" lvl="1" indent="0">
              <a:buNone/>
            </a:pPr>
            <a:r>
              <a:rPr lang="en-US" dirty="0"/>
              <a:t>	Drive(E1, a Honda Civic, Seattle)</a:t>
            </a:r>
          </a:p>
          <a:p>
            <a:pPr marL="180975" lvl="1" indent="0">
              <a:buNone/>
            </a:pPr>
            <a:endParaRPr lang="en-US" dirty="0"/>
          </a:p>
          <a:p>
            <a:pPr marL="180975" lvl="1" indent="0">
              <a:buNone/>
            </a:pP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Non-Entailment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8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F896C-F846-D245-99F2-0EAE956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 in RTE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10475-7461-DC4E-85B8-384F6945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Originally: Entailment was thought of as a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relation between texts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but other levels are possible:</a:t>
            </a:r>
          </a:p>
          <a:p>
            <a:pPr marL="180975" lvl="1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 terms</a:t>
            </a:r>
          </a:p>
          <a:p>
            <a:pPr marL="350838" lvl="2" indent="0">
              <a:buNone/>
            </a:pPr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pet → animal</a:t>
            </a:r>
          </a:p>
          <a:p>
            <a:pPr lvl="2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predicates</a:t>
            </a:r>
          </a:p>
          <a:p>
            <a:pPr marL="350838" lvl="2" indent="0">
              <a:buNone/>
            </a:pPr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X marry Y → Y is X’s spouse</a:t>
            </a:r>
          </a:p>
          <a:p>
            <a:pPr lvl="2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propositions</a:t>
            </a:r>
          </a:p>
          <a:p>
            <a:pPr marL="350838" lvl="2" indent="0">
              <a:buNone/>
            </a:pPr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cure(aspirin, headache) → eliminate(painkiller, headache)</a:t>
            </a:r>
          </a:p>
          <a:p>
            <a:pPr marL="180975" lvl="1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80975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F896C-F846-D245-99F2-0EAE956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 in RTE systems</a:t>
            </a:r>
            <a:br>
              <a:rPr lang="en-US" dirty="0"/>
            </a:br>
            <a:r>
              <a:rPr lang="en-US" dirty="0"/>
              <a:t>- Lexical 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10475-7461-DC4E-85B8-384F6945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Bag-of-words approach:</a:t>
            </a:r>
            <a:br>
              <a:rPr lang="en-US" b="1" dirty="0"/>
            </a:br>
            <a:r>
              <a:rPr lang="en-US" dirty="0"/>
              <a:t>Check whether the hypothesis contains all the material of the text.</a:t>
            </a:r>
          </a:p>
          <a:p>
            <a:endParaRPr lang="en-US" dirty="0"/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T: </a:t>
            </a:r>
            <a:r>
              <a:rPr lang="en-US" b="1" i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Smith drove to Seattle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and bought a Honda Civic</a:t>
            </a:r>
            <a:endParaRPr lang="en-US" dirty="0"/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H: </a:t>
            </a:r>
            <a:r>
              <a:rPr lang="en-US" b="1" i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Smith drove to Seattle</a:t>
            </a:r>
          </a:p>
          <a:p>
            <a:pPr lvl="1"/>
            <a:endParaRPr lang="en-US" b="1" i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also</a:t>
            </a:r>
            <a:endParaRPr lang="en-US" b="1" i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Smith </a:t>
            </a:r>
            <a:r>
              <a:rPr lang="en-US" b="1" i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drove to Seattle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and bought </a:t>
            </a:r>
            <a:r>
              <a:rPr lang="en-US" b="1" i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Honda Civic</a:t>
            </a:r>
            <a:endParaRPr lang="en-US" b="1" dirty="0">
              <a:solidFill>
                <a:srgbClr val="003399"/>
              </a:solidFill>
            </a:endParaRPr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H: </a:t>
            </a:r>
            <a:r>
              <a:rPr lang="en-US" b="1" i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Honda Civic drove to Seattle</a:t>
            </a:r>
          </a:p>
          <a:p>
            <a:pPr lvl="1"/>
            <a:endParaRPr lang="en-US" b="1" i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Syntax is  important!</a:t>
            </a:r>
          </a:p>
          <a:p>
            <a:pPr marL="180975" lvl="1" indent="0">
              <a:buNone/>
            </a:pPr>
            <a:endParaRPr lang="en-US" b="1" i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F896C-F846-D245-99F2-0EAE956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 in RTE systems</a:t>
            </a:r>
            <a:br>
              <a:rPr lang="en-US" dirty="0"/>
            </a:br>
            <a:r>
              <a:rPr lang="en-US" dirty="0"/>
              <a:t>- Semantic Roles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10475-7461-DC4E-85B8-384F6945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7336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Semantic Roles: </a:t>
            </a:r>
            <a:r>
              <a:rPr lang="en-US" dirty="0"/>
              <a:t>Who did what to whom and when and why?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John Smith drove to Seattle and bought a Honda Civic</a:t>
            </a:r>
          </a:p>
          <a:p>
            <a:pPr lvl="1"/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lvl="1"/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lvl="1"/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endParaRPr lang="en-US" i="1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John Smith drove to Seattle</a:t>
            </a:r>
          </a:p>
          <a:p>
            <a:pPr lvl="1"/>
            <a:endParaRPr lang="en-US" b="1" i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endParaRPr lang="en-US" b="1" i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F3AD155C-B2C6-0B42-8A9D-14B726B76915}"/>
              </a:ext>
            </a:extLst>
          </p:cNvPr>
          <p:cNvSpPr/>
          <p:nvPr/>
        </p:nvSpPr>
        <p:spPr>
          <a:xfrm>
            <a:off x="1907704" y="249289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drove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DD4700-F214-AE4F-8BA5-999578D68971}"/>
              </a:ext>
            </a:extLst>
          </p:cNvPr>
          <p:cNvSpPr/>
          <p:nvPr/>
        </p:nvSpPr>
        <p:spPr>
          <a:xfrm>
            <a:off x="443508" y="3429001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95B01C41-217D-E544-8401-412CF611492B}"/>
              </a:ext>
            </a:extLst>
          </p:cNvPr>
          <p:cNvSpPr/>
          <p:nvPr/>
        </p:nvSpPr>
        <p:spPr>
          <a:xfrm>
            <a:off x="1379612" y="342900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Smith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6BABD126-843D-B347-B6E5-333859CD3E7F}"/>
              </a:ext>
            </a:extLst>
          </p:cNvPr>
          <p:cNvSpPr/>
          <p:nvPr/>
        </p:nvSpPr>
        <p:spPr>
          <a:xfrm>
            <a:off x="251520" y="3334072"/>
            <a:ext cx="2064196" cy="598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01AD01B-6BE9-FA4D-97E3-68734890D48D}"/>
              </a:ext>
            </a:extLst>
          </p:cNvPr>
          <p:cNvSpPr/>
          <p:nvPr/>
        </p:nvSpPr>
        <p:spPr>
          <a:xfrm>
            <a:off x="2819772" y="3429001"/>
            <a:ext cx="4800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05261DB-C402-064E-932E-89E05D12DBDA}"/>
              </a:ext>
            </a:extLst>
          </p:cNvPr>
          <p:cNvSpPr/>
          <p:nvPr/>
        </p:nvSpPr>
        <p:spPr>
          <a:xfrm>
            <a:off x="3419772" y="3429000"/>
            <a:ext cx="9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Seattle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813FC15-8F32-D548-83D1-73E9AE6CE251}"/>
              </a:ext>
            </a:extLst>
          </p:cNvPr>
          <p:cNvSpPr/>
          <p:nvPr/>
        </p:nvSpPr>
        <p:spPr>
          <a:xfrm>
            <a:off x="2675756" y="3334072"/>
            <a:ext cx="1800200" cy="598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09CB425-4C2F-2546-A311-8D80DC873300}"/>
              </a:ext>
            </a:extLst>
          </p:cNvPr>
          <p:cNvCxnSpPr/>
          <p:nvPr/>
        </p:nvCxnSpPr>
        <p:spPr>
          <a:xfrm flipH="1">
            <a:off x="1258937" y="2852936"/>
            <a:ext cx="1133426" cy="4811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1A8C32F-867A-CA4E-9270-4090EA1C1735}"/>
              </a:ext>
            </a:extLst>
          </p:cNvPr>
          <p:cNvCxnSpPr>
            <a:cxnSpLocks/>
          </p:cNvCxnSpPr>
          <p:nvPr/>
        </p:nvCxnSpPr>
        <p:spPr>
          <a:xfrm>
            <a:off x="2392363" y="2887488"/>
            <a:ext cx="1243533" cy="4465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A33393DC-7151-FB4B-9371-B9DDE6A35C27}"/>
              </a:ext>
            </a:extLst>
          </p:cNvPr>
          <p:cNvSpPr/>
          <p:nvPr/>
        </p:nvSpPr>
        <p:spPr>
          <a:xfrm>
            <a:off x="3827884" y="249289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91E91F9D-389E-9847-BC36-E9743D0CFF56}"/>
              </a:ext>
            </a:extLst>
          </p:cNvPr>
          <p:cNvSpPr/>
          <p:nvPr/>
        </p:nvSpPr>
        <p:spPr>
          <a:xfrm>
            <a:off x="6372200" y="249289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bought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5F15AECB-34FE-9A42-B63D-E9A6C7E336B5}"/>
              </a:ext>
            </a:extLst>
          </p:cNvPr>
          <p:cNvSpPr/>
          <p:nvPr/>
        </p:nvSpPr>
        <p:spPr>
          <a:xfrm>
            <a:off x="4908004" y="3429001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9790944-F028-094F-85FC-8E232FD4B172}"/>
              </a:ext>
            </a:extLst>
          </p:cNvPr>
          <p:cNvSpPr/>
          <p:nvPr/>
        </p:nvSpPr>
        <p:spPr>
          <a:xfrm>
            <a:off x="5844108" y="342900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Smith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C1B2A8D6-9553-114A-B935-ACBC4D47736C}"/>
              </a:ext>
            </a:extLst>
          </p:cNvPr>
          <p:cNvSpPr/>
          <p:nvPr/>
        </p:nvSpPr>
        <p:spPr>
          <a:xfrm>
            <a:off x="4716016" y="3334072"/>
            <a:ext cx="2064196" cy="598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4870F8ED-DF9F-094A-823A-4DA93920532E}"/>
              </a:ext>
            </a:extLst>
          </p:cNvPr>
          <p:cNvSpPr/>
          <p:nvPr/>
        </p:nvSpPr>
        <p:spPr>
          <a:xfrm>
            <a:off x="6948264" y="3429001"/>
            <a:ext cx="2639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36C83D6-E818-804E-87DE-8EC3585DBE33}"/>
              </a:ext>
            </a:extLst>
          </p:cNvPr>
          <p:cNvSpPr/>
          <p:nvPr/>
        </p:nvSpPr>
        <p:spPr>
          <a:xfrm>
            <a:off x="8244408" y="3429000"/>
            <a:ext cx="6960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Civic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2D10165-32C1-FD4B-96A0-C721268F4BB6}"/>
              </a:ext>
            </a:extLst>
          </p:cNvPr>
          <p:cNvSpPr/>
          <p:nvPr/>
        </p:nvSpPr>
        <p:spPr>
          <a:xfrm>
            <a:off x="6876256" y="3334072"/>
            <a:ext cx="2154906" cy="598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F9AE16A3-F1CD-4145-9EA4-B45F7C7B2E46}"/>
              </a:ext>
            </a:extLst>
          </p:cNvPr>
          <p:cNvCxnSpPr/>
          <p:nvPr/>
        </p:nvCxnSpPr>
        <p:spPr>
          <a:xfrm flipH="1">
            <a:off x="5723433" y="2852936"/>
            <a:ext cx="1133426" cy="4811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9547A57-86DC-FE4B-8BC8-54B5A018BE24}"/>
              </a:ext>
            </a:extLst>
          </p:cNvPr>
          <p:cNvCxnSpPr>
            <a:cxnSpLocks/>
          </p:cNvCxnSpPr>
          <p:nvPr/>
        </p:nvCxnSpPr>
        <p:spPr>
          <a:xfrm>
            <a:off x="6856859" y="2887488"/>
            <a:ext cx="1243533" cy="4465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5BAB5C2E-EEDC-A249-A0E1-A984A26D8907}"/>
              </a:ext>
            </a:extLst>
          </p:cNvPr>
          <p:cNvSpPr/>
          <p:nvPr/>
        </p:nvSpPr>
        <p:spPr>
          <a:xfrm>
            <a:off x="7284268" y="3420616"/>
            <a:ext cx="8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Honda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290928-776F-3746-86BD-4926892B0A03}"/>
              </a:ext>
            </a:extLst>
          </p:cNvPr>
          <p:cNvSpPr txBox="1"/>
          <p:nvPr/>
        </p:nvSpPr>
        <p:spPr>
          <a:xfrm>
            <a:off x="851635" y="27420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AB7670-5A78-564E-BFB7-319B0EBFAA1D}"/>
              </a:ext>
            </a:extLst>
          </p:cNvPr>
          <p:cNvSpPr txBox="1"/>
          <p:nvPr/>
        </p:nvSpPr>
        <p:spPr>
          <a:xfrm>
            <a:off x="5316131" y="27847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4136502-58DF-5943-9B82-0AA089490DDC}"/>
              </a:ext>
            </a:extLst>
          </p:cNvPr>
          <p:cNvSpPr txBox="1"/>
          <p:nvPr/>
        </p:nvSpPr>
        <p:spPr>
          <a:xfrm>
            <a:off x="3068351" y="282753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7E2563-0163-4B41-9D30-0D57CF2738F9}"/>
              </a:ext>
            </a:extLst>
          </p:cNvPr>
          <p:cNvSpPr txBox="1"/>
          <p:nvPr/>
        </p:nvSpPr>
        <p:spPr>
          <a:xfrm>
            <a:off x="7648986" y="276279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BC7B347F-C3C0-AD47-A7C0-D72C1A3D4351}"/>
              </a:ext>
            </a:extLst>
          </p:cNvPr>
          <p:cNvSpPr/>
          <p:nvPr/>
        </p:nvSpPr>
        <p:spPr>
          <a:xfrm>
            <a:off x="2060104" y="465313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drove</a:t>
            </a: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EA246A87-D1E5-8143-BBAA-FBDFA37A987B}"/>
              </a:ext>
            </a:extLst>
          </p:cNvPr>
          <p:cNvSpPr/>
          <p:nvPr/>
        </p:nvSpPr>
        <p:spPr>
          <a:xfrm>
            <a:off x="595908" y="5589241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C29A31C7-0F62-5144-AB46-D836F0F87A61}"/>
              </a:ext>
            </a:extLst>
          </p:cNvPr>
          <p:cNvSpPr/>
          <p:nvPr/>
        </p:nvSpPr>
        <p:spPr>
          <a:xfrm>
            <a:off x="1532012" y="558924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Smith</a:t>
            </a: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6E69AC3D-1167-1E41-B0E0-6CB7B990A41B}"/>
              </a:ext>
            </a:extLst>
          </p:cNvPr>
          <p:cNvSpPr/>
          <p:nvPr/>
        </p:nvSpPr>
        <p:spPr>
          <a:xfrm>
            <a:off x="403920" y="5494312"/>
            <a:ext cx="2064196" cy="598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134DB8A5-52EF-ED44-AD9F-92EA81FC8A65}"/>
              </a:ext>
            </a:extLst>
          </p:cNvPr>
          <p:cNvSpPr/>
          <p:nvPr/>
        </p:nvSpPr>
        <p:spPr>
          <a:xfrm>
            <a:off x="2972172" y="5589241"/>
            <a:ext cx="4800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E3A3B29F-1300-F146-BF08-84ACE1B98399}"/>
              </a:ext>
            </a:extLst>
          </p:cNvPr>
          <p:cNvSpPr/>
          <p:nvPr/>
        </p:nvSpPr>
        <p:spPr>
          <a:xfrm>
            <a:off x="3572172" y="5589240"/>
            <a:ext cx="9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Seattle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115E0769-6269-874A-8EB3-A1D3513B249A}"/>
              </a:ext>
            </a:extLst>
          </p:cNvPr>
          <p:cNvSpPr/>
          <p:nvPr/>
        </p:nvSpPr>
        <p:spPr>
          <a:xfrm>
            <a:off x="2828156" y="5494312"/>
            <a:ext cx="1800200" cy="598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623CC9DA-7344-2C4C-ADB0-ED3ED6AA6383}"/>
              </a:ext>
            </a:extLst>
          </p:cNvPr>
          <p:cNvCxnSpPr/>
          <p:nvPr/>
        </p:nvCxnSpPr>
        <p:spPr>
          <a:xfrm flipH="1">
            <a:off x="1411337" y="5013176"/>
            <a:ext cx="1133426" cy="4811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1B4D0492-A77D-394E-895D-E7207B243C0F}"/>
              </a:ext>
            </a:extLst>
          </p:cNvPr>
          <p:cNvCxnSpPr>
            <a:cxnSpLocks/>
          </p:cNvCxnSpPr>
          <p:nvPr/>
        </p:nvCxnSpPr>
        <p:spPr>
          <a:xfrm>
            <a:off x="2544763" y="5047728"/>
            <a:ext cx="1243533" cy="4465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CB825B9-8FCF-DA46-BBA5-EA2B6B2D8A6B}"/>
              </a:ext>
            </a:extLst>
          </p:cNvPr>
          <p:cNvSpPr txBox="1"/>
          <p:nvPr/>
        </p:nvSpPr>
        <p:spPr>
          <a:xfrm>
            <a:off x="1004035" y="49022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A4D7355-3400-8049-A842-31CE92CE47E1}"/>
              </a:ext>
            </a:extLst>
          </p:cNvPr>
          <p:cNvSpPr txBox="1"/>
          <p:nvPr/>
        </p:nvSpPr>
        <p:spPr>
          <a:xfrm>
            <a:off x="3220751" y="49877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C18B965-CFFD-314B-A91C-1B92E5908A53}"/>
              </a:ext>
            </a:extLst>
          </p:cNvPr>
          <p:cNvSpPr txBox="1"/>
          <p:nvPr/>
        </p:nvSpPr>
        <p:spPr>
          <a:xfrm>
            <a:off x="5820022" y="4902274"/>
            <a:ext cx="3198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can detect, whether </a:t>
            </a:r>
            <a:br>
              <a:rPr lang="en-US" dirty="0"/>
            </a:br>
            <a:r>
              <a:rPr lang="en-US" dirty="0"/>
              <a:t>semantic roles correspond</a:t>
            </a:r>
            <a:br>
              <a:rPr lang="en-US" dirty="0"/>
            </a:br>
            <a:r>
              <a:rPr lang="en-US" dirty="0"/>
              <a:t> to each other!</a:t>
            </a:r>
          </a:p>
        </p:txBody>
      </p:sp>
    </p:spTree>
    <p:extLst>
      <p:ext uri="{BB962C8B-B14F-4D97-AF65-F5344CB8AC3E}">
        <p14:creationId xmlns:p14="http://schemas.microsoft.com/office/powerpoint/2010/main" val="89844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D8A3C-8E4A-C344-9589-2ABE50B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RTE- Similarity Based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D55D6-7ED5-714E-8E7B-4A2395D4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Basically, any sentence similarity method (see last week) can be used to compare text and hypothesis.</a:t>
            </a:r>
          </a:p>
          <a:p>
            <a:pPr lvl="1"/>
            <a:r>
              <a:rPr lang="en-US" dirty="0"/>
              <a:t>Lexical overlap (using word similarities, WordNet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/>
              <a:t>Syntactic tree similarity</a:t>
            </a:r>
          </a:p>
          <a:p>
            <a:endParaRPr lang="en-US" dirty="0"/>
          </a:p>
          <a:p>
            <a:r>
              <a:rPr lang="en-US" dirty="0"/>
              <a:t>But: similarity is not entailment, </a:t>
            </a:r>
            <a:r>
              <a:rPr lang="en-US" b="1" dirty="0"/>
              <a:t>entailment is directional</a:t>
            </a:r>
          </a:p>
        </p:txBody>
      </p:sp>
    </p:spTree>
    <p:extLst>
      <p:ext uri="{BB962C8B-B14F-4D97-AF65-F5344CB8AC3E}">
        <p14:creationId xmlns:p14="http://schemas.microsoft.com/office/powerpoint/2010/main" val="22555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F35B7-90AA-2D41-B5C7-ADC47E05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RTE – </a:t>
            </a:r>
            <a:br>
              <a:rPr lang="en-US" dirty="0"/>
            </a:br>
            <a:r>
              <a:rPr lang="en-US" sz="2000" dirty="0"/>
              <a:t>Proof-Theoretic Approaches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8D7CF-5AA9-D342-B8E9-2029E592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</a:t>
            </a:r>
            <a:r>
              <a:rPr lang="en-US" dirty="0"/>
              <a:t>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bought a Jeep.</a:t>
            </a:r>
          </a:p>
          <a:p>
            <a:r>
              <a:rPr lang="en-US" b="1" dirty="0"/>
              <a:t>Hypothesis</a:t>
            </a:r>
            <a:r>
              <a:rPr lang="en-US" dirty="0"/>
              <a:t>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John owns a car.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Idea: We transform the text into the hypothesis.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World knowledge: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1: A Jeep is a car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Rule 2: If X buys Y, then X owns Y.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Proof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state: </a:t>
            </a:r>
            <a:r>
              <a:rPr lang="en-US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John bought a Jeep </a:t>
            </a:r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Apply rule 1: </a:t>
            </a:r>
            <a:r>
              <a:rPr lang="en-US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John bought a car.</a:t>
            </a:r>
          </a:p>
          <a:p>
            <a:pPr lvl="1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Apply rule 2: </a:t>
            </a:r>
            <a:r>
              <a:rPr lang="en-US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John owns a car</a:t>
            </a:r>
          </a:p>
        </p:txBody>
      </p:sp>
    </p:spTree>
    <p:extLst>
      <p:ext uri="{BB962C8B-B14F-4D97-AF65-F5344CB8AC3E}">
        <p14:creationId xmlns:p14="http://schemas.microsoft.com/office/powerpoint/2010/main" val="401304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FFF13-8D25-6A49-AB5D-4E0E88B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graphs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24C5E1-49C2-E04E-8843-EBA79182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0" y="1592263"/>
            <a:ext cx="7740352" cy="48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Any other open questions?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25EB4F-A3EC-C042-88C8-DCDC82FD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2163025"/>
            <a:ext cx="6804248" cy="33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01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08665-385A-2946-85DF-BCC8A65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graphs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03F64-5E52-7745-B3E5-F7B3643D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 for </a:t>
            </a:r>
            <a:r>
              <a:rPr lang="en-US" b="1" dirty="0"/>
              <a:t>text exploration</a:t>
            </a:r>
          </a:p>
          <a:p>
            <a:pPr lvl="1"/>
            <a:r>
              <a:rPr lang="en-US" dirty="0"/>
              <a:t>represent entailment data in a compact format, e.g. analyzing customer interactions/user complaints from a certain website.</a:t>
            </a:r>
          </a:p>
          <a:p>
            <a:pPr lvl="1"/>
            <a:r>
              <a:rPr lang="en-US" dirty="0"/>
              <a:t>Sentences in one node are </a:t>
            </a:r>
            <a:r>
              <a:rPr lang="en-US" dirty="0" err="1"/>
              <a:t>consideres</a:t>
            </a:r>
            <a:r>
              <a:rPr lang="en-US" dirty="0"/>
              <a:t> equivalent, i.e. paraphrases.</a:t>
            </a:r>
          </a:p>
          <a:p>
            <a:pPr lvl="1"/>
            <a:r>
              <a:rPr lang="en-US" b="1" dirty="0"/>
              <a:t>Numbers on nodes </a:t>
            </a:r>
            <a:r>
              <a:rPr lang="en-US" dirty="0"/>
              <a:t>represent </a:t>
            </a:r>
            <a:r>
              <a:rPr lang="en-US" b="1" dirty="0"/>
              <a:t>frequency</a:t>
            </a:r>
            <a:r>
              <a:rPr lang="en-US" dirty="0"/>
              <a:t> of a statement</a:t>
            </a:r>
          </a:p>
          <a:p>
            <a:pPr lvl="1"/>
            <a:r>
              <a:rPr lang="en-US" b="1" dirty="0"/>
              <a:t>Numbers on edges </a:t>
            </a:r>
            <a:r>
              <a:rPr lang="en-US" dirty="0"/>
              <a:t>represent </a:t>
            </a:r>
            <a:r>
              <a:rPr lang="en-US" b="1" dirty="0"/>
              <a:t>confidence</a:t>
            </a:r>
            <a:r>
              <a:rPr lang="en-US" dirty="0"/>
              <a:t> of the entailment judgement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Challenge</a:t>
            </a:r>
          </a:p>
          <a:p>
            <a:pPr lvl="1"/>
            <a:r>
              <a:rPr lang="en-US" dirty="0"/>
              <a:t>Automatic construction of such graphs from pairwise entailment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5856C-30A1-4643-A821-5EFA188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Sources for 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88292-D2B1-9B47-AC6B-68955D8A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Relations between words</a:t>
            </a:r>
          </a:p>
          <a:p>
            <a:pPr lvl="1"/>
            <a:r>
              <a:rPr lang="en-US" dirty="0"/>
              <a:t>WordNet: synonymy, hypo-/hypernymy</a:t>
            </a:r>
          </a:p>
          <a:p>
            <a:pPr lvl="1"/>
            <a:r>
              <a:rPr lang="en-US" dirty="0"/>
              <a:t>Word embeddings: similarity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Syntactic relations</a:t>
            </a:r>
          </a:p>
          <a:p>
            <a:pPr lvl="1"/>
            <a:r>
              <a:rPr lang="en-US" dirty="0"/>
              <a:t>Active-passive transformations</a:t>
            </a:r>
          </a:p>
          <a:p>
            <a:pPr lvl="1"/>
            <a:r>
              <a:rPr lang="en-US" dirty="0"/>
              <a:t>Anaphora resolution</a:t>
            </a:r>
          </a:p>
          <a:p>
            <a:pPr lvl="1"/>
            <a:r>
              <a:rPr lang="en-US" dirty="0"/>
              <a:t>Ellipses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Relations between verbs and their roles</a:t>
            </a:r>
          </a:p>
          <a:p>
            <a:pPr lvl="1"/>
            <a:r>
              <a:rPr lang="en-US" dirty="0" err="1"/>
              <a:t>FrameNet</a:t>
            </a:r>
            <a:r>
              <a:rPr lang="en-US" dirty="0"/>
              <a:t> (We will see that in the following)</a:t>
            </a:r>
          </a:p>
        </p:txBody>
      </p:sp>
    </p:spTree>
    <p:extLst>
      <p:ext uri="{BB962C8B-B14F-4D97-AF65-F5344CB8AC3E}">
        <p14:creationId xmlns:p14="http://schemas.microsoft.com/office/powerpoint/2010/main" val="127457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5856C-30A1-4643-A821-5EFA188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Sources for 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B88292-D2B1-9B47-AC6B-68955D8AA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World knowledge: Inference rules/paraphrases learned from large corpora</a:t>
                </a:r>
              </a:p>
              <a:p>
                <a:pPr lvl="1"/>
                <a:r>
                  <a:rPr lang="en-US" dirty="0"/>
                  <a:t>DIRT database</a:t>
                </a:r>
              </a:p>
              <a:p>
                <a:pPr marL="350838" lvl="2" indent="0">
                  <a:buNone/>
                </a:pP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is author of Y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wrote Y</a:t>
                </a:r>
              </a:p>
              <a:p>
                <a:pPr marL="350838" lvl="2" indent="0">
                  <a:buNone/>
                </a:pP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found a solution to YY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groupChrPr>
                      <m:e/>
                    </m:groupChr>
                    <m:r>
                      <a:rPr lang="de-DE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solved Y</a:t>
                </a:r>
              </a:p>
              <a:p>
                <a:pPr lvl="1"/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PPDB Paraphrase Database</a:t>
                </a:r>
              </a:p>
              <a:p>
                <a:pPr marL="350838" lvl="2" indent="0">
                  <a:buNone/>
                </a:pP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thrown into jail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groupChrPr>
                      <m:e/>
                    </m:groupChr>
                    <m:r>
                      <a:rPr lang="de-DE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imprisoned</a:t>
                </a:r>
              </a:p>
              <a:p>
                <a:pPr lvl="1"/>
                <a:endParaRPr lang="en-US" dirty="0">
                  <a:latin typeface="Courier New" panose="02070309020205020404" pitchFamily="49" charset="0"/>
                  <a:ea typeface="Helvetica Neue" panose="02000503000000020004" pitchFamily="2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World knowledge – encyclopedia style</a:t>
                </a:r>
              </a:p>
              <a:p>
                <a:pPr lvl="1"/>
                <a:r>
                  <a:rPr lang="en-US" i="1" dirty="0">
                    <a:latin typeface="Courier New" panose="02070309020205020404" pitchFamily="49" charset="0"/>
                    <a:ea typeface="Helvetica Neue" panose="02000503000000020004" pitchFamily="2" charset="0"/>
                    <a:cs typeface="Courier New" panose="02070309020205020404" pitchFamily="49" charset="0"/>
                  </a:rPr>
                  <a:t>An elephant is larger than a </a:t>
                </a:r>
                <a:r>
                  <a:rPr lang="en-US" i="1" dirty="0" err="1">
                    <a:latin typeface="Courier New" panose="02070309020205020404" pitchFamily="49" charset="0"/>
                    <a:ea typeface="Helvetica Neue" panose="02000503000000020004" pitchFamily="2" charset="0"/>
                    <a:cs typeface="Courier New" panose="02070309020205020404" pitchFamily="49" charset="0"/>
                  </a:rPr>
                  <a:t>moskito</a:t>
                </a:r>
                <a:endParaRPr lang="en-US" i="1" dirty="0">
                  <a:latin typeface="Courier New" panose="02070309020205020404" pitchFamily="49" charset="0"/>
                  <a:ea typeface="Helvetica Neue" panose="02000503000000020004" pitchFamily="2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Cyc Commonsense Repository (next)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B88292-D2B1-9B47-AC6B-68955D8AA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0" t="-2055" b="-15274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34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Semantics (I)</a:t>
            </a:r>
            <a:endParaRPr lang="en-US" sz="2400" b="0" dirty="0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Frame Semantics </a:t>
            </a:r>
            <a:r>
              <a:rPr lang="en-US" sz="1600" b="0" dirty="0">
                <a:solidFill>
                  <a:schemeClr val="tx1"/>
                </a:solidFill>
              </a:rPr>
              <a:t>(Fillmore 1976, Fillmore et al. 2003)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frame </a:t>
            </a:r>
            <a:r>
              <a:rPr lang="en-US" sz="1800" dirty="0"/>
              <a:t>represents a conceptual structure, or a prototypical situation, </a:t>
            </a:r>
            <a:br>
              <a:rPr lang="en-US" sz="1800" dirty="0"/>
            </a:br>
            <a:r>
              <a:rPr lang="en-US" sz="1800" dirty="0"/>
              <a:t>with a (frame-specific) set of </a:t>
            </a:r>
            <a:r>
              <a:rPr lang="en-US" sz="1800" b="1" i="1" dirty="0"/>
              <a:t>roles</a:t>
            </a:r>
            <a:r>
              <a:rPr lang="en-US" sz="1800" i="1" dirty="0"/>
              <a:t> </a:t>
            </a:r>
            <a:r>
              <a:rPr lang="en-US" sz="1800" dirty="0"/>
              <a:t>that identify </a:t>
            </a:r>
            <a:r>
              <a:rPr lang="en-US" sz="1800" dirty="0">
                <a:solidFill>
                  <a:srgbClr val="0070C0"/>
                </a:solidFill>
              </a:rPr>
              <a:t>the participants or props </a:t>
            </a:r>
            <a:r>
              <a:rPr lang="en-US" sz="1800" dirty="0"/>
              <a:t>involved in the situation  </a:t>
            </a:r>
          </a:p>
          <a:p>
            <a:pPr lvl="1"/>
            <a:r>
              <a:rPr lang="en-US" sz="1800" dirty="0"/>
              <a:t>Frames are </a:t>
            </a:r>
            <a:r>
              <a:rPr lang="en-US" sz="1800" dirty="0" err="1"/>
              <a:t>organised</a:t>
            </a:r>
            <a:r>
              <a:rPr lang="en-US" sz="1800" dirty="0"/>
              <a:t> in a </a:t>
            </a:r>
            <a:r>
              <a:rPr lang="en-US" sz="1800" b="1" i="1" dirty="0"/>
              <a:t>hierarchy</a:t>
            </a:r>
            <a:r>
              <a:rPr lang="en-US" sz="1800" dirty="0"/>
              <a:t>, with various </a:t>
            </a:r>
            <a:r>
              <a:rPr lang="en-US" sz="1800" b="1" i="1" dirty="0"/>
              <a:t>frame-to-frame relations</a:t>
            </a:r>
          </a:p>
          <a:p>
            <a:pPr lvl="2"/>
            <a:r>
              <a:rPr lang="en-US" sz="1600" dirty="0"/>
              <a:t>Inheritance, </a:t>
            </a:r>
            <a:r>
              <a:rPr lang="en-US" sz="1600" dirty="0" err="1"/>
              <a:t>subframe</a:t>
            </a:r>
            <a:r>
              <a:rPr lang="en-US" sz="1600" dirty="0"/>
              <a:t> (defining scenarios)</a:t>
            </a:r>
          </a:p>
          <a:p>
            <a:pPr lvl="1"/>
            <a:r>
              <a:rPr lang="en-US" sz="1800" dirty="0" err="1"/>
              <a:t>FrameNet</a:t>
            </a:r>
            <a:r>
              <a:rPr lang="en-US" sz="1800" dirty="0"/>
              <a:t> database (</a:t>
            </a:r>
            <a:r>
              <a:rPr lang="en-US" sz="1800" dirty="0">
                <a:hlinkClick r:id="rId3"/>
              </a:rPr>
              <a:t>http://framenet.icsi.berkeley.edu/</a:t>
            </a:r>
            <a:r>
              <a:rPr lang="en-US" sz="1800" dirty="0"/>
              <a:t>)</a:t>
            </a:r>
          </a:p>
          <a:p>
            <a:pPr lvl="2"/>
            <a:r>
              <a:rPr lang="de-DE" sz="1800" dirty="0" err="1"/>
              <a:t>FrameNet</a:t>
            </a:r>
            <a:r>
              <a:rPr lang="de-DE" sz="1800" dirty="0"/>
              <a:t> 1.5 </a:t>
            </a:r>
            <a:r>
              <a:rPr lang="de-DE" sz="1800" b="1" dirty="0"/>
              <a:t>: </a:t>
            </a:r>
            <a:r>
              <a:rPr lang="de-DE" sz="1800" dirty="0"/>
              <a:t>1,019</a:t>
            </a:r>
            <a:r>
              <a:rPr lang="en-US" sz="1800" dirty="0"/>
              <a:t> frames, </a:t>
            </a:r>
            <a:r>
              <a:rPr lang="de-DE" sz="1800" dirty="0"/>
              <a:t>9,423  </a:t>
            </a:r>
            <a:r>
              <a:rPr lang="de-DE" sz="1800" dirty="0" err="1"/>
              <a:t>lemmas</a:t>
            </a:r>
            <a:r>
              <a:rPr lang="de-DE" sz="1800" dirty="0"/>
              <a:t>, 11,942</a:t>
            </a:r>
            <a:r>
              <a:rPr lang="en-US" sz="1800" dirty="0"/>
              <a:t> lexical units</a:t>
            </a:r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endParaRPr lang="en-US" sz="1600" dirty="0"/>
          </a:p>
        </p:txBody>
      </p:sp>
      <p:graphicFrame>
        <p:nvGraphicFramePr>
          <p:cNvPr id="1004548" name="Group 4"/>
          <p:cNvGraphicFramePr>
            <a:graphicFrameLocks noGrp="1"/>
          </p:cNvGraphicFramePr>
          <p:nvPr/>
        </p:nvGraphicFramePr>
        <p:xfrm>
          <a:off x="685800" y="4343400"/>
          <a:ext cx="7651750" cy="1737360"/>
        </p:xfrm>
        <a:graphic>
          <a:graphicData uri="http://schemas.openxmlformats.org/drawingml/2006/table">
            <a:tbl>
              <a:tblPr/>
              <a:tblGrid>
                <a:gridCol w="144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Commerce-</a:t>
                      </a: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goods</a:t>
                      </a: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-</a:t>
                      </a: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transfer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Seller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itchFamily="34" charset="0"/>
                        </a:rPr>
                        <a:t>BMW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bought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Rover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from 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British Aerospace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GB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Bookman Old Style" pitchFamily="18" charset="0"/>
                        </a:rPr>
                        <a:t>Buyer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Rover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was </a:t>
                      </a:r>
                      <a:r>
                        <a:rPr kumimoji="0" lang="de-DE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bought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by 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itchFamily="34" charset="0"/>
                        </a:rPr>
                        <a:t>BMW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which financed [...] the new Range Rover.</a:t>
                      </a:r>
                      <a:endParaRPr kumimoji="0" lang="en-GB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man Old Style" pitchFamily="18" charset="0"/>
                        </a:rPr>
                        <a:t>Goods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itchFamily="34" charset="0"/>
                        </a:rPr>
                        <a:t>BMW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which </a:t>
                      </a:r>
                      <a:r>
                        <a:rPr kumimoji="0" lang="de-DE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acquired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Rover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in 1994, is now dismantling the company</a:t>
                      </a:r>
                      <a:r>
                        <a:rPr kumimoji="0" lang="de-DE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GB" sz="1400" b="0" i="1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Bookman Old Style" pitchFamily="18" charset="0"/>
                        </a:rPr>
                        <a:t>Money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itchFamily="34" charset="0"/>
                        </a:rPr>
                        <a:t>BMW</a:t>
                      </a:r>
                      <a:r>
                        <a:rPr kumimoji="0" lang="de-D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‘s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purchase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Rover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itchFamily="34" charset="0"/>
                        </a:rPr>
                        <a:t>$1.2 </a:t>
                      </a:r>
                      <a:r>
                        <a:rPr kumimoji="0" lang="de-DE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itchFamily="34" charset="0"/>
                        </a:rPr>
                        <a:t>billion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was a </a:t>
                      </a:r>
                      <a:r>
                        <a:rPr kumimoji="0" lang="de-D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good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e-D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move</a:t>
                      </a:r>
                      <a:r>
                        <a:rPr kumimoji="0" lang="de-D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GB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886200" y="6172200"/>
            <a:ext cx="50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Slides adapted from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Anette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Frank and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Aljoscha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Burchardt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9262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 </a:t>
            </a:r>
            <a:r>
              <a:rPr lang="de-DE" b="1" dirty="0" err="1"/>
              <a:t>Semantics</a:t>
            </a:r>
            <a:r>
              <a:rPr lang="de-DE" b="1" dirty="0"/>
              <a:t> (II)</a:t>
            </a:r>
            <a:endParaRPr lang="en-GB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Frame: </a:t>
            </a:r>
            <a:r>
              <a:rPr lang="en-GB" sz="1800" dirty="0"/>
              <a:t>a conceptual structure or prototypical situation</a:t>
            </a:r>
          </a:p>
          <a:p>
            <a:r>
              <a:rPr lang="en-GB" sz="2000" dirty="0"/>
              <a:t>Frame elements (roles) 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Identify participants</a:t>
            </a:r>
            <a:r>
              <a:rPr lang="en-GB" b="1" dirty="0"/>
              <a:t> </a:t>
            </a:r>
            <a:r>
              <a:rPr lang="en-GB" dirty="0"/>
              <a:t>of the situation and the props involved in the situation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Are local to their frame       </a:t>
            </a:r>
          </a:p>
          <a:p>
            <a:pPr lvl="1"/>
            <a:r>
              <a:rPr lang="en-GB" dirty="0"/>
              <a:t>E.g.  VERDICT  frame: </a:t>
            </a:r>
          </a:p>
          <a:p>
            <a:pPr marL="180975" lvl="2" indent="0">
              <a:lnSpc>
                <a:spcPct val="160000"/>
              </a:lnSpc>
              <a:buFontTx/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The jury</a:t>
            </a:r>
            <a:r>
              <a:rPr lang="en-US" dirty="0"/>
              <a:t>]</a:t>
            </a:r>
            <a:r>
              <a:rPr lang="en-US" sz="1400" baseline="-25000" dirty="0">
                <a:latin typeface="Arial Black" pitchFamily="34" charset="0"/>
              </a:rPr>
              <a:t>Judge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convicted</a:t>
            </a:r>
            <a:r>
              <a:rPr lang="en-US" dirty="0"/>
              <a:t> [</a:t>
            </a:r>
            <a:r>
              <a:rPr lang="en-US" dirty="0">
                <a:solidFill>
                  <a:srgbClr val="0070C0"/>
                </a:solidFill>
              </a:rPr>
              <a:t>him</a:t>
            </a:r>
            <a:r>
              <a:rPr lang="en-US" dirty="0"/>
              <a:t>]</a:t>
            </a:r>
            <a:r>
              <a:rPr lang="en-US" sz="1400" baseline="-25000" dirty="0" err="1">
                <a:latin typeface="Arial Black" pitchFamily="34" charset="0"/>
              </a:rPr>
              <a:t>Defentant</a:t>
            </a:r>
            <a:r>
              <a:rPr lang="en-US" dirty="0"/>
              <a:t> [</a:t>
            </a:r>
            <a:r>
              <a:rPr lang="en-US" dirty="0">
                <a:solidFill>
                  <a:srgbClr val="0070C0"/>
                </a:solidFill>
              </a:rPr>
              <a:t>on the counts of theft</a:t>
            </a:r>
            <a:r>
              <a:rPr lang="en-US" dirty="0"/>
              <a:t>]</a:t>
            </a:r>
            <a:r>
              <a:rPr lang="en-US" sz="1400" baseline="-25000" dirty="0">
                <a:latin typeface="Arial Black" pitchFamily="34" charset="0"/>
              </a:rPr>
              <a:t>Charges</a:t>
            </a:r>
            <a:endParaRPr lang="en-US" dirty="0"/>
          </a:p>
          <a:p>
            <a:pPr marL="180975" lvl="2" indent="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On Thursday 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a jury</a:t>
            </a:r>
            <a:r>
              <a:rPr lang="en-US" dirty="0"/>
              <a:t>]</a:t>
            </a:r>
            <a:r>
              <a:rPr lang="en-US" sz="1400" baseline="-25000" dirty="0">
                <a:latin typeface="Arial Black" pitchFamily="34" charset="0"/>
              </a:rPr>
              <a:t>Judge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found</a:t>
            </a:r>
            <a:r>
              <a:rPr lang="en-US" dirty="0"/>
              <a:t> [</a:t>
            </a:r>
            <a:r>
              <a:rPr lang="en-US" dirty="0">
                <a:solidFill>
                  <a:srgbClr val="0070C0"/>
                </a:solidFill>
              </a:rPr>
              <a:t>the youth</a:t>
            </a:r>
            <a:r>
              <a:rPr lang="en-US" dirty="0"/>
              <a:t>]</a:t>
            </a:r>
            <a:r>
              <a:rPr lang="en-US" sz="1400" baseline="-25000" dirty="0">
                <a:latin typeface="Arial Black" pitchFamily="34" charset="0"/>
              </a:rPr>
              <a:t>Defendant</a:t>
            </a:r>
            <a:r>
              <a:rPr lang="en-US" dirty="0"/>
              <a:t> [</a:t>
            </a:r>
            <a:r>
              <a:rPr lang="en-US" dirty="0">
                <a:solidFill>
                  <a:srgbClr val="0070C0"/>
                </a:solidFill>
              </a:rPr>
              <a:t>guilty of wounding </a:t>
            </a:r>
            <a:r>
              <a:rPr lang="en-US" dirty="0" err="1">
                <a:solidFill>
                  <a:srgbClr val="0070C0"/>
                </a:solidFill>
              </a:rPr>
              <a:t>Mr</a:t>
            </a:r>
            <a:r>
              <a:rPr lang="en-US" dirty="0">
                <a:solidFill>
                  <a:srgbClr val="0070C0"/>
                </a:solidFill>
              </a:rPr>
              <a:t> Lay</a:t>
            </a:r>
            <a:r>
              <a:rPr lang="en-US" dirty="0"/>
              <a:t>]</a:t>
            </a:r>
            <a:r>
              <a:rPr lang="en-US" sz="1400" baseline="-25000" dirty="0">
                <a:latin typeface="Arial Black" pitchFamily="34" charset="0"/>
              </a:rPr>
              <a:t>Finding</a:t>
            </a:r>
            <a:r>
              <a:rPr lang="en-US" dirty="0"/>
              <a:t> </a:t>
            </a:r>
            <a:r>
              <a:rPr lang="en-GB" dirty="0"/>
              <a:t>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Frame evoking elements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rgbClr val="C00000"/>
                </a:solidFill>
              </a:rPr>
              <a:t>v</a:t>
            </a:r>
            <a:r>
              <a:rPr lang="en-GB" sz="1800" dirty="0">
                <a:solidFill>
                  <a:srgbClr val="C00000"/>
                </a:solidFill>
              </a:rPr>
              <a:t>erbs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introduce frames, they are </a:t>
            </a:r>
            <a:r>
              <a:rPr lang="en-GB" dirty="0">
                <a:solidFill>
                  <a:srgbClr val="B90F22"/>
                </a:solidFill>
              </a:rPr>
              <a:t>the prototypical frame-evoking elements</a:t>
            </a:r>
            <a:endParaRPr lang="en-GB" sz="1800" dirty="0">
              <a:solidFill>
                <a:srgbClr val="B90F2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GB" sz="1800" dirty="0">
                <a:solidFill>
                  <a:srgbClr val="C00000"/>
                </a:solidFill>
              </a:rPr>
              <a:t>redicate-like nouns</a:t>
            </a:r>
            <a:r>
              <a:rPr lang="en-GB" dirty="0">
                <a:solidFill>
                  <a:srgbClr val="C00000"/>
                </a:solidFill>
              </a:rPr>
              <a:t> and</a:t>
            </a:r>
            <a:r>
              <a:rPr lang="en-GB" sz="1800" dirty="0">
                <a:solidFill>
                  <a:srgbClr val="C00000"/>
                </a:solidFill>
              </a:rPr>
              <a:t> adjectives </a:t>
            </a:r>
            <a:r>
              <a:rPr lang="en-GB" sz="1800" dirty="0"/>
              <a:t>introduce frames</a:t>
            </a:r>
          </a:p>
          <a:p>
            <a:pPr lvl="2">
              <a:lnSpc>
                <a:spcPct val="110000"/>
              </a:lnSpc>
            </a:pPr>
            <a:r>
              <a:rPr lang="en-GB" sz="1800" dirty="0"/>
              <a:t>e.g. nouns denoting events (</a:t>
            </a:r>
            <a:r>
              <a:rPr lang="en-GB" sz="1800" i="1" dirty="0"/>
              <a:t>development</a:t>
            </a:r>
            <a:r>
              <a:rPr lang="en-GB" sz="1800" dirty="0"/>
              <a:t>), relations (</a:t>
            </a:r>
            <a:r>
              <a:rPr lang="en-GB" sz="1800" i="1" dirty="0"/>
              <a:t>brother</a:t>
            </a:r>
            <a:r>
              <a:rPr lang="en-GB" sz="1800" dirty="0"/>
              <a:t>), states (</a:t>
            </a:r>
            <a:r>
              <a:rPr lang="en-GB" sz="1800" i="1" dirty="0"/>
              <a:t>height</a:t>
            </a:r>
            <a:r>
              <a:rPr lang="en-GB" sz="1800" dirty="0"/>
              <a:t>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6929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Why Frame Semantics?</a:t>
            </a:r>
            <a:endParaRPr lang="en-US" sz="2400" b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Disregarding aspects of „deep“ semantics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Negation, modality, quantification, ...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Normalisation</a:t>
            </a:r>
            <a:r>
              <a:rPr lang="en-US" dirty="0"/>
              <a:t>: </a:t>
            </a:r>
            <a:r>
              <a:rPr lang="en-US" b="1" dirty="0">
                <a:solidFill>
                  <a:srgbClr val="003366"/>
                </a:solidFill>
              </a:rPr>
              <a:t>syntactic alternations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sz="1800" i="1" dirty="0"/>
              <a:t>[</a:t>
            </a:r>
            <a:r>
              <a:rPr lang="en-US" sz="1800" i="1" dirty="0" err="1"/>
              <a:t>Fred</a:t>
            </a:r>
            <a:r>
              <a:rPr lang="en-US" sz="1800" i="1" baseline="-25000" dirty="0" err="1">
                <a:solidFill>
                  <a:srgbClr val="FF0000"/>
                </a:solidFill>
              </a:rPr>
              <a:t>Agent</a:t>
            </a:r>
            <a:r>
              <a:rPr lang="en-US" sz="1800" i="1" dirty="0"/>
              <a:t>] </a:t>
            </a:r>
            <a:r>
              <a:rPr lang="en-US" sz="1800" i="1" dirty="0" err="1"/>
              <a:t>hit</a:t>
            </a:r>
            <a:r>
              <a:rPr lang="en-US" sz="1800" i="1" baseline="-25000" dirty="0" err="1"/>
              <a:t>Cause_Impact</a:t>
            </a:r>
            <a:r>
              <a:rPr lang="en-US" sz="1800" i="1" dirty="0"/>
              <a:t> [the </a:t>
            </a:r>
            <a:r>
              <a:rPr lang="en-US" sz="1800" i="1" dirty="0" err="1"/>
              <a:t>ball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Impactee</a:t>
            </a:r>
            <a:r>
              <a:rPr lang="en-US" sz="1800" i="1" dirty="0"/>
              <a:t>].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800" i="1" dirty="0"/>
              <a:t>	[The </a:t>
            </a:r>
            <a:r>
              <a:rPr lang="en-US" sz="1800" i="1" dirty="0" err="1"/>
              <a:t>ball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Impactee</a:t>
            </a:r>
            <a:r>
              <a:rPr lang="en-US" sz="1800" i="1" dirty="0"/>
              <a:t>] was </a:t>
            </a:r>
            <a:r>
              <a:rPr lang="en-US" sz="1800" i="1" dirty="0" err="1"/>
              <a:t>hit</a:t>
            </a:r>
            <a:r>
              <a:rPr lang="en-US" sz="1800" i="1" baseline="-25000" dirty="0" err="1"/>
              <a:t>Cause_Impact</a:t>
            </a:r>
            <a:r>
              <a:rPr lang="en-US" sz="1800" i="1" dirty="0"/>
              <a:t> 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sz="1800" i="1" dirty="0"/>
          </a:p>
          <a:p>
            <a:pPr lvl="2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800" i="1" dirty="0"/>
              <a:t>	[</a:t>
            </a:r>
            <a:r>
              <a:rPr lang="en-US" sz="1800" i="1" dirty="0" err="1"/>
              <a:t>John</a:t>
            </a:r>
            <a:r>
              <a:rPr lang="en-US" sz="1800" i="1" baseline="-25000" dirty="0" err="1">
                <a:solidFill>
                  <a:srgbClr val="FF0000"/>
                </a:solidFill>
              </a:rPr>
              <a:t>Donor</a:t>
            </a:r>
            <a:r>
              <a:rPr lang="en-US" sz="1800" i="1" dirty="0"/>
              <a:t>] </a:t>
            </a:r>
            <a:r>
              <a:rPr lang="en-US" sz="1800" i="1" dirty="0" err="1"/>
              <a:t>gave</a:t>
            </a:r>
            <a:r>
              <a:rPr lang="en-US" sz="1800" i="1" baseline="-25000" dirty="0" err="1"/>
              <a:t>Giving</a:t>
            </a:r>
            <a:r>
              <a:rPr lang="en-US" sz="1800" i="1" dirty="0"/>
              <a:t> [</a:t>
            </a:r>
            <a:r>
              <a:rPr lang="en-US" sz="1800" i="1" dirty="0" err="1"/>
              <a:t>Mary</a:t>
            </a:r>
            <a:r>
              <a:rPr lang="en-US" sz="1800" i="1" baseline="-25000" dirty="0" err="1">
                <a:solidFill>
                  <a:srgbClr val="00FF00"/>
                </a:solidFill>
              </a:rPr>
              <a:t>Recipient</a:t>
            </a:r>
            <a:r>
              <a:rPr lang="en-US" sz="1800" i="1" dirty="0"/>
              <a:t>] [a </a:t>
            </a:r>
            <a:r>
              <a:rPr lang="en-US" sz="1800" i="1" dirty="0" err="1"/>
              <a:t>book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Theme</a:t>
            </a:r>
            <a:r>
              <a:rPr lang="en-US" sz="1800" i="1" dirty="0"/>
              <a:t>].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/>
              <a:t>	[</a:t>
            </a:r>
            <a:r>
              <a:rPr lang="en-US" sz="1800" i="1" dirty="0" err="1"/>
              <a:t>John</a:t>
            </a:r>
            <a:r>
              <a:rPr lang="en-US" sz="1800" i="1" baseline="-25000" dirty="0" err="1">
                <a:solidFill>
                  <a:srgbClr val="FF0000"/>
                </a:solidFill>
              </a:rPr>
              <a:t>Donor</a:t>
            </a:r>
            <a:r>
              <a:rPr lang="en-US" sz="1800" i="1" dirty="0"/>
              <a:t>] </a:t>
            </a:r>
            <a:r>
              <a:rPr lang="en-US" sz="1800" i="1" dirty="0" err="1"/>
              <a:t>gave</a:t>
            </a:r>
            <a:r>
              <a:rPr lang="en-US" sz="1800" i="1" baseline="-25000" dirty="0" err="1"/>
              <a:t>Giving</a:t>
            </a:r>
            <a:r>
              <a:rPr lang="en-US" sz="1800" i="1" dirty="0"/>
              <a:t> [a </a:t>
            </a:r>
            <a:r>
              <a:rPr lang="en-US" sz="1800" i="1" dirty="0" err="1"/>
              <a:t>book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Theme</a:t>
            </a:r>
            <a:r>
              <a:rPr lang="en-US" sz="1800" i="1" dirty="0"/>
              <a:t>] [to </a:t>
            </a:r>
            <a:r>
              <a:rPr lang="en-US" sz="1800" i="1" dirty="0" err="1"/>
              <a:t>Mary</a:t>
            </a:r>
            <a:r>
              <a:rPr lang="en-US" sz="1800" i="1" baseline="-25000" dirty="0" err="1">
                <a:solidFill>
                  <a:srgbClr val="00FF00"/>
                </a:solidFill>
              </a:rPr>
              <a:t>Recipient</a:t>
            </a:r>
            <a:r>
              <a:rPr lang="en-US" sz="1800" i="1" dirty="0"/>
              <a:t>]. </a:t>
            </a:r>
            <a:endParaRPr lang="en-US" sz="1800" dirty="0"/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err="1"/>
              <a:t>Normalisation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003366"/>
                </a:solidFill>
              </a:rPr>
              <a:t>lexical alternations</a:t>
            </a:r>
            <a:r>
              <a:rPr lang="en-US" dirty="0"/>
              <a:t> (within and across part-of-speech)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1800" i="1" dirty="0"/>
              <a:t>[</a:t>
            </a:r>
            <a:r>
              <a:rPr lang="en-US" sz="1800" i="1" dirty="0" err="1"/>
              <a:t>Marylin</a:t>
            </a:r>
            <a:r>
              <a:rPr lang="en-US" sz="1800" i="1" baseline="-25000" dirty="0" err="1">
                <a:solidFill>
                  <a:srgbClr val="FF0000"/>
                </a:solidFill>
              </a:rPr>
              <a:t>Speaker</a:t>
            </a:r>
            <a:r>
              <a:rPr lang="en-US" sz="1800" i="1" dirty="0"/>
              <a:t>] </a:t>
            </a:r>
            <a:r>
              <a:rPr lang="en-US" sz="1800" i="1" dirty="0" err="1">
                <a:solidFill>
                  <a:srgbClr val="003366"/>
                </a:solidFill>
              </a:rPr>
              <a:t>spoke</a:t>
            </a:r>
            <a:r>
              <a:rPr lang="en-US" sz="1800" i="1" baseline="-25000" dirty="0" err="1"/>
              <a:t>Statement</a:t>
            </a:r>
            <a:r>
              <a:rPr lang="en-US" sz="1800" i="1" dirty="0"/>
              <a:t> about [her </a:t>
            </a:r>
            <a:r>
              <a:rPr lang="en-US" sz="1800" i="1" dirty="0" err="1"/>
              <a:t>past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Topic</a:t>
            </a:r>
            <a:r>
              <a:rPr lang="en-US" sz="1800" i="1" dirty="0"/>
              <a:t>].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/>
              <a:t>	[</a:t>
            </a:r>
            <a:r>
              <a:rPr lang="en-US" sz="1800" i="1" dirty="0" err="1"/>
              <a:t>Marylin</a:t>
            </a:r>
            <a:r>
              <a:rPr lang="en-US" sz="1800" i="1" baseline="-25000" dirty="0" err="1">
                <a:solidFill>
                  <a:srgbClr val="FF0000"/>
                </a:solidFill>
              </a:rPr>
              <a:t>Speaker</a:t>
            </a:r>
            <a:r>
              <a:rPr lang="en-US" sz="1800" i="1" dirty="0"/>
              <a:t>]‘s </a:t>
            </a:r>
            <a:r>
              <a:rPr lang="en-US" sz="1800" i="1" dirty="0" err="1">
                <a:solidFill>
                  <a:srgbClr val="003366"/>
                </a:solidFill>
              </a:rPr>
              <a:t>statement</a:t>
            </a:r>
            <a:r>
              <a:rPr lang="en-US" sz="1800" i="1" baseline="-25000" dirty="0" err="1"/>
              <a:t>Statement</a:t>
            </a:r>
            <a:r>
              <a:rPr lang="en-US" sz="1800" i="1" dirty="0"/>
              <a:t> about [her </a:t>
            </a:r>
            <a:r>
              <a:rPr lang="en-US" sz="1800" i="1" dirty="0" err="1"/>
              <a:t>past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Topic</a:t>
            </a:r>
            <a:r>
              <a:rPr lang="en-US" sz="1800" i="1" dirty="0"/>
              <a:t>].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/>
              <a:t>	[</a:t>
            </a:r>
            <a:r>
              <a:rPr lang="en-US" sz="1800" i="1" dirty="0" err="1"/>
              <a:t>Marylin</a:t>
            </a:r>
            <a:r>
              <a:rPr lang="en-US" sz="1800" i="1" baseline="-25000" dirty="0" err="1">
                <a:solidFill>
                  <a:srgbClr val="FF0000"/>
                </a:solidFill>
              </a:rPr>
              <a:t>Speaker</a:t>
            </a:r>
            <a:r>
              <a:rPr lang="en-US" sz="1800" i="1" dirty="0"/>
              <a:t>] </a:t>
            </a:r>
            <a:r>
              <a:rPr lang="en-US" sz="1800" i="1" dirty="0" err="1">
                <a:solidFill>
                  <a:srgbClr val="003366"/>
                </a:solidFill>
              </a:rPr>
              <a:t>talked</a:t>
            </a:r>
            <a:r>
              <a:rPr lang="en-US" sz="1800" i="1" baseline="-25000" dirty="0" err="1"/>
              <a:t>Statement</a:t>
            </a:r>
            <a:r>
              <a:rPr lang="en-US" sz="1800" i="1" dirty="0"/>
              <a:t> about [her </a:t>
            </a:r>
            <a:r>
              <a:rPr lang="en-US" sz="1800" i="1" dirty="0" err="1"/>
              <a:t>past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Topic</a:t>
            </a:r>
            <a:r>
              <a:rPr lang="en-US" sz="1800" i="1" dirty="0"/>
              <a:t>].</a:t>
            </a:r>
            <a:endParaRPr lang="en-US" sz="1800" dirty="0"/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773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Frame-</a:t>
            </a:r>
            <a:r>
              <a:rPr lang="de-DE" dirty="0" err="1"/>
              <a:t>to</a:t>
            </a:r>
            <a:r>
              <a:rPr lang="de-DE" dirty="0"/>
              <a:t>-Frame Relations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b="1" i="1" dirty="0"/>
              <a:t>Inheritance</a:t>
            </a:r>
            <a:r>
              <a:rPr lang="en-GB" b="1" dirty="0"/>
              <a:t> relation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 frame inherits all roles of one or more “super” frame(s)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515100" y="3640138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de-DE" sz="1600" u="sng"/>
              <a:t>Patient</a:t>
            </a:r>
            <a:endParaRPr lang="en-US" sz="1600" u="sng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866900" y="3640138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de-DE" sz="1600" u="sng"/>
              <a:t>Agent</a:t>
            </a:r>
            <a:endParaRPr lang="en-US" sz="1600" u="sng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34000" y="56388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de-DE" sz="1600" u="sng"/>
              <a:t>Charges</a:t>
            </a:r>
            <a:endParaRPr lang="en-US" sz="1600" u="sng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971800" y="56388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de-DE" sz="1600" u="sng"/>
              <a:t>Offense</a:t>
            </a:r>
            <a:endParaRPr lang="en-US" sz="1600" u="sng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752600" y="49530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de-DE" sz="1600" u="sng"/>
              <a:t>Authorities</a:t>
            </a:r>
            <a:endParaRPr lang="en-US" sz="1600" u="sng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00800" y="4953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de-DE" sz="1600" u="sng"/>
              <a:t>Suspect</a:t>
            </a:r>
            <a:endParaRPr lang="en-US" sz="1600" u="sng"/>
          </a:p>
        </p:txBody>
      </p:sp>
      <p:cxnSp>
        <p:nvCxnSpPr>
          <p:cNvPr id="18442" name="AutoShape 10"/>
          <p:cNvCxnSpPr>
            <a:cxnSpLocks noChangeShapeType="1"/>
            <a:stCxn id="18436" idx="2"/>
            <a:endCxn id="18441" idx="0"/>
          </p:cNvCxnSpPr>
          <p:nvPr/>
        </p:nvCxnSpPr>
        <p:spPr bwMode="auto">
          <a:xfrm>
            <a:off x="6858000" y="4021138"/>
            <a:ext cx="0" cy="931862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cxnSp>
        <p:nvCxnSpPr>
          <p:cNvPr id="18443" name="AutoShape 11"/>
          <p:cNvCxnSpPr>
            <a:cxnSpLocks noChangeShapeType="1"/>
            <a:stCxn id="18437" idx="2"/>
            <a:endCxn id="18440" idx="0"/>
          </p:cNvCxnSpPr>
          <p:nvPr/>
        </p:nvCxnSpPr>
        <p:spPr bwMode="auto">
          <a:xfrm>
            <a:off x="2324100" y="4021138"/>
            <a:ext cx="0" cy="931862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429000" y="3068638"/>
            <a:ext cx="2362200" cy="9144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Intentionally_act</a:t>
            </a:r>
            <a:endParaRPr lang="en-GB" sz="2000"/>
          </a:p>
        </p:txBody>
      </p:sp>
      <p:cxnSp>
        <p:nvCxnSpPr>
          <p:cNvPr id="18445" name="AutoShape 13"/>
          <p:cNvCxnSpPr>
            <a:cxnSpLocks noChangeShapeType="1"/>
            <a:stCxn id="18437" idx="3"/>
            <a:endCxn id="18444" idx="2"/>
          </p:cNvCxnSpPr>
          <p:nvPr/>
        </p:nvCxnSpPr>
        <p:spPr bwMode="auto">
          <a:xfrm flipV="1">
            <a:off x="2781300" y="3525838"/>
            <a:ext cx="647700" cy="304800"/>
          </a:xfrm>
          <a:prstGeom prst="straightConnector1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</p:spPr>
      </p:cxnSp>
      <p:cxnSp>
        <p:nvCxnSpPr>
          <p:cNvPr id="18446" name="AutoShape 14"/>
          <p:cNvCxnSpPr>
            <a:cxnSpLocks noChangeShapeType="1"/>
            <a:stCxn id="18444" idx="6"/>
            <a:endCxn id="18436" idx="1"/>
          </p:cNvCxnSpPr>
          <p:nvPr/>
        </p:nvCxnSpPr>
        <p:spPr bwMode="auto">
          <a:xfrm>
            <a:off x="5791200" y="3525838"/>
            <a:ext cx="723900" cy="304800"/>
          </a:xfrm>
          <a:prstGeom prst="straightConnector1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</p:spPr>
      </p:cxn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771900" y="4419600"/>
            <a:ext cx="1676400" cy="9144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Arrest</a:t>
            </a:r>
            <a:endParaRPr lang="en-GB" sz="2000"/>
          </a:p>
        </p:txBody>
      </p:sp>
      <p:cxnSp>
        <p:nvCxnSpPr>
          <p:cNvPr id="18448" name="AutoShape 16"/>
          <p:cNvCxnSpPr>
            <a:cxnSpLocks noChangeShapeType="1"/>
            <a:stCxn id="18440" idx="3"/>
            <a:endCxn id="18447" idx="2"/>
          </p:cNvCxnSpPr>
          <p:nvPr/>
        </p:nvCxnSpPr>
        <p:spPr bwMode="auto">
          <a:xfrm flipV="1">
            <a:off x="2895600" y="4876800"/>
            <a:ext cx="876300" cy="266700"/>
          </a:xfrm>
          <a:prstGeom prst="straightConnector1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</p:spPr>
      </p:cxnSp>
      <p:cxnSp>
        <p:nvCxnSpPr>
          <p:cNvPr id="18449" name="AutoShape 17"/>
          <p:cNvCxnSpPr>
            <a:cxnSpLocks noChangeShapeType="1"/>
            <a:stCxn id="18447" idx="6"/>
            <a:endCxn id="18441" idx="1"/>
          </p:cNvCxnSpPr>
          <p:nvPr/>
        </p:nvCxnSpPr>
        <p:spPr bwMode="auto">
          <a:xfrm>
            <a:off x="5448300" y="4876800"/>
            <a:ext cx="952500" cy="266700"/>
          </a:xfrm>
          <a:prstGeom prst="straightConnector1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</p:spPr>
      </p:cxnSp>
      <p:cxnSp>
        <p:nvCxnSpPr>
          <p:cNvPr id="18450" name="AutoShape 18"/>
          <p:cNvCxnSpPr>
            <a:cxnSpLocks noChangeShapeType="1"/>
            <a:stCxn id="18444" idx="4"/>
            <a:endCxn id="18447" idx="0"/>
          </p:cNvCxnSpPr>
          <p:nvPr/>
        </p:nvCxnSpPr>
        <p:spPr bwMode="auto">
          <a:xfrm>
            <a:off x="4610100" y="3983038"/>
            <a:ext cx="0" cy="436562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cxnSp>
        <p:nvCxnSpPr>
          <p:cNvPr id="18451" name="AutoShape 19"/>
          <p:cNvCxnSpPr>
            <a:cxnSpLocks noChangeShapeType="1"/>
            <a:stCxn id="18439" idx="0"/>
            <a:endCxn id="18447" idx="3"/>
          </p:cNvCxnSpPr>
          <p:nvPr/>
        </p:nvCxnSpPr>
        <p:spPr bwMode="auto">
          <a:xfrm flipV="1">
            <a:off x="3390900" y="5200650"/>
            <a:ext cx="627063" cy="438150"/>
          </a:xfrm>
          <a:prstGeom prst="straightConnector1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</p:spPr>
      </p:cxnSp>
      <p:cxnSp>
        <p:nvCxnSpPr>
          <p:cNvPr id="18452" name="AutoShape 20"/>
          <p:cNvCxnSpPr>
            <a:cxnSpLocks noChangeShapeType="1"/>
            <a:stCxn id="18438" idx="0"/>
            <a:endCxn id="18447" idx="5"/>
          </p:cNvCxnSpPr>
          <p:nvPr/>
        </p:nvCxnSpPr>
        <p:spPr bwMode="auto">
          <a:xfrm flipH="1" flipV="1">
            <a:off x="5202238" y="5200650"/>
            <a:ext cx="550862" cy="438150"/>
          </a:xfrm>
          <a:prstGeom prst="straightConnector1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553231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46" name="AutoShape 18"/>
          <p:cNvCxnSpPr>
            <a:cxnSpLocks noChangeShapeType="1"/>
            <a:stCxn id="48140" idx="4"/>
            <a:endCxn id="48143" idx="0"/>
          </p:cNvCxnSpPr>
          <p:nvPr/>
        </p:nvCxnSpPr>
        <p:spPr bwMode="auto">
          <a:xfrm flipH="1">
            <a:off x="2019300" y="4800600"/>
            <a:ext cx="2476500" cy="609600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b="1" i="1"/>
              <a:t>Subframe</a:t>
            </a:r>
            <a:r>
              <a:rPr lang="en-GB" b="1"/>
              <a:t> relation</a:t>
            </a:r>
          </a:p>
          <a:p>
            <a:pPr lvl="1"/>
            <a:r>
              <a:rPr lang="en-GB"/>
              <a:t>Super frame represents complex event</a:t>
            </a:r>
          </a:p>
          <a:p>
            <a:pPr lvl="1"/>
            <a:r>
              <a:rPr lang="en-GB"/>
              <a:t>Subframes represent sub-events</a:t>
            </a:r>
          </a:p>
          <a:p>
            <a:pPr lvl="1"/>
            <a:r>
              <a:rPr lang="en-GB"/>
              <a:t>Subframes usually inherit some roles of the super frame</a:t>
            </a: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810000" y="3886200"/>
            <a:ext cx="1371600" cy="9144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Criminal</a:t>
            </a:r>
          </a:p>
          <a:p>
            <a:pPr algn="ctr"/>
            <a:r>
              <a:rPr lang="de-DE" sz="2000"/>
              <a:t>process</a:t>
            </a:r>
            <a:endParaRPr lang="en-GB" sz="2000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1295400" y="5410200"/>
            <a:ext cx="1447800" cy="7620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Arraignment</a:t>
            </a:r>
            <a:endParaRPr lang="en-GB" sz="2000"/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3048000" y="5410200"/>
            <a:ext cx="1447800" cy="7620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Arrest</a:t>
            </a:r>
            <a:endParaRPr lang="en-GB" sz="2000"/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4800600" y="5410200"/>
            <a:ext cx="1447800" cy="7620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Sentencing</a:t>
            </a:r>
            <a:endParaRPr lang="en-GB" sz="2000"/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6553200" y="5410200"/>
            <a:ext cx="1447800" cy="762000"/>
          </a:xfrm>
          <a:prstGeom prst="ellipse">
            <a:avLst/>
          </a:prstGeom>
          <a:solidFill>
            <a:srgbClr val="CCCC00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000"/>
              <a:t>Trial</a:t>
            </a:r>
            <a:endParaRPr lang="en-GB" sz="2000"/>
          </a:p>
        </p:txBody>
      </p:sp>
      <p:cxnSp>
        <p:nvCxnSpPr>
          <p:cNvPr id="48152" name="AutoShape 24"/>
          <p:cNvCxnSpPr>
            <a:cxnSpLocks noChangeShapeType="1"/>
            <a:stCxn id="48140" idx="4"/>
            <a:endCxn id="48149" idx="0"/>
          </p:cNvCxnSpPr>
          <p:nvPr/>
        </p:nvCxnSpPr>
        <p:spPr bwMode="auto">
          <a:xfrm flipH="1">
            <a:off x="3771900" y="4800600"/>
            <a:ext cx="723900" cy="609600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0" idx="4"/>
            <a:endCxn id="48150" idx="0"/>
          </p:cNvCxnSpPr>
          <p:nvPr/>
        </p:nvCxnSpPr>
        <p:spPr bwMode="auto">
          <a:xfrm>
            <a:off x="4495800" y="4800600"/>
            <a:ext cx="1028700" cy="609600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cxnSp>
        <p:nvCxnSpPr>
          <p:cNvPr id="48154" name="AutoShape 26"/>
          <p:cNvCxnSpPr>
            <a:cxnSpLocks noChangeShapeType="1"/>
            <a:stCxn id="48140" idx="4"/>
            <a:endCxn id="48151" idx="0"/>
          </p:cNvCxnSpPr>
          <p:nvPr/>
        </p:nvCxnSpPr>
        <p:spPr bwMode="auto">
          <a:xfrm>
            <a:off x="4495800" y="4800600"/>
            <a:ext cx="2781300" cy="609600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</p:cxn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914400" y="3352800"/>
            <a:ext cx="7010400" cy="1524000"/>
            <a:chOff x="816" y="2304"/>
            <a:chExt cx="4416" cy="960"/>
          </a:xfrm>
        </p:grpSpPr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816" y="288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Charge</a:t>
              </a:r>
              <a:endParaRPr lang="en-US" sz="1600" u="sng"/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3264" y="230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Judge</a:t>
              </a:r>
              <a:endParaRPr lang="en-US" sz="1600" u="sng"/>
            </a:p>
          </p:txBody>
        </p:sp>
        <p:sp>
          <p:nvSpPr>
            <p:cNvPr id="48157" name="Rectangle 29"/>
            <p:cNvSpPr>
              <a:spLocks noChangeArrowheads="1"/>
            </p:cNvSpPr>
            <p:nvPr/>
          </p:nvSpPr>
          <p:spPr bwMode="auto">
            <a:xfrm>
              <a:off x="1776" y="2400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Defendant</a:t>
              </a:r>
              <a:endParaRPr lang="en-US" sz="1600" u="sng"/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2496" y="230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Defense</a:t>
              </a:r>
              <a:endParaRPr lang="en-US" sz="1600" u="sng"/>
            </a:p>
          </p:txBody>
        </p:sp>
        <p:sp>
          <p:nvSpPr>
            <p:cNvPr id="48159" name="Rectangle 31"/>
            <p:cNvSpPr>
              <a:spLocks noChangeArrowheads="1"/>
            </p:cNvSpPr>
            <p:nvPr/>
          </p:nvSpPr>
          <p:spPr bwMode="auto">
            <a:xfrm>
              <a:off x="1248" y="264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Court</a:t>
              </a:r>
              <a:endParaRPr lang="en-US" sz="1600" u="sng"/>
            </a:p>
          </p:txBody>
        </p:sp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379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Jury</a:t>
              </a:r>
              <a:endParaRPr lang="en-US" sz="1600" u="sng"/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4272" y="268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Offense</a:t>
              </a:r>
              <a:endParaRPr lang="en-US" sz="1600" u="sng"/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4464" y="297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Prosecution</a:t>
              </a:r>
              <a:endParaRPr lang="en-US" sz="1600" u="sng"/>
            </a:p>
          </p:txBody>
        </p:sp>
        <p:cxnSp>
          <p:nvCxnSpPr>
            <p:cNvPr id="48163" name="AutoShape 35"/>
            <p:cNvCxnSpPr>
              <a:cxnSpLocks noChangeShapeType="1"/>
              <a:stCxn id="48155" idx="3"/>
              <a:endCxn id="48140" idx="2"/>
            </p:cNvCxnSpPr>
            <p:nvPr/>
          </p:nvCxnSpPr>
          <p:spPr bwMode="auto">
            <a:xfrm flipV="1">
              <a:off x="1296" y="2928"/>
              <a:ext cx="129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65" name="AutoShape 37"/>
            <p:cNvCxnSpPr>
              <a:cxnSpLocks noChangeShapeType="1"/>
              <a:stCxn id="48157" idx="3"/>
              <a:endCxn id="48140" idx="1"/>
            </p:cNvCxnSpPr>
            <p:nvPr/>
          </p:nvCxnSpPr>
          <p:spPr bwMode="auto">
            <a:xfrm>
              <a:off x="2400" y="2520"/>
              <a:ext cx="31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66" name="AutoShape 38"/>
            <p:cNvCxnSpPr>
              <a:cxnSpLocks noChangeShapeType="1"/>
              <a:stCxn id="48158" idx="2"/>
              <a:endCxn id="48140" idx="0"/>
            </p:cNvCxnSpPr>
            <p:nvPr/>
          </p:nvCxnSpPr>
          <p:spPr bwMode="auto">
            <a:xfrm rot="16200000" flipH="1">
              <a:off x="2856" y="247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68" name="AutoShape 40"/>
            <p:cNvCxnSpPr>
              <a:cxnSpLocks noChangeShapeType="1"/>
              <a:stCxn id="48140" idx="7"/>
              <a:endCxn id="48160" idx="1"/>
            </p:cNvCxnSpPr>
            <p:nvPr/>
          </p:nvCxnSpPr>
          <p:spPr bwMode="auto">
            <a:xfrm rot="5400000" flipH="1" flipV="1">
              <a:off x="3459" y="2391"/>
              <a:ext cx="204" cy="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40" idx="6"/>
              <a:endCxn id="48162" idx="1"/>
            </p:cNvCxnSpPr>
            <p:nvPr/>
          </p:nvCxnSpPr>
          <p:spPr bwMode="auto">
            <a:xfrm>
              <a:off x="3456" y="2928"/>
              <a:ext cx="100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>
              <a:off x="1824" y="2784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V="1">
              <a:off x="3168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3504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762000" y="3886200"/>
            <a:ext cx="2362200" cy="1635125"/>
            <a:chOff x="720" y="2640"/>
            <a:chExt cx="1488" cy="1030"/>
          </a:xfrm>
        </p:grpSpPr>
        <p:grpSp>
          <p:nvGrpSpPr>
            <p:cNvPr id="4" name="Group 66"/>
            <p:cNvGrpSpPr>
              <a:grpSpLocks/>
            </p:cNvGrpSpPr>
            <p:nvPr/>
          </p:nvGrpSpPr>
          <p:grpSpPr bwMode="auto">
            <a:xfrm>
              <a:off x="960" y="2640"/>
              <a:ext cx="1080" cy="720"/>
              <a:chOff x="960" y="2640"/>
              <a:chExt cx="1080" cy="720"/>
            </a:xfrm>
          </p:grpSpPr>
          <p:cxnSp>
            <p:nvCxnSpPr>
              <p:cNvPr id="48179" name="AutoShape 51"/>
              <p:cNvCxnSpPr>
                <a:cxnSpLocks noChangeShapeType="1"/>
                <a:stCxn id="48155" idx="2"/>
                <a:endCxn id="48174" idx="0"/>
              </p:cNvCxnSpPr>
              <p:nvPr/>
            </p:nvCxnSpPr>
            <p:spPr bwMode="auto">
              <a:xfrm rot="5400000">
                <a:off x="864" y="3216"/>
                <a:ext cx="240" cy="48"/>
              </a:xfrm>
              <a:prstGeom prst="straightConnector1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180" name="AutoShape 52"/>
              <p:cNvCxnSpPr>
                <a:cxnSpLocks noChangeShapeType="1"/>
                <a:stCxn id="48175" idx="0"/>
                <a:endCxn id="48157" idx="2"/>
              </p:cNvCxnSpPr>
              <p:nvPr/>
            </p:nvCxnSpPr>
            <p:spPr bwMode="auto">
              <a:xfrm rot="5400000" flipH="1" flipV="1">
                <a:off x="1656" y="2736"/>
                <a:ext cx="480" cy="288"/>
              </a:xfrm>
              <a:prstGeom prst="straightConnector1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720" y="33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Charge</a:t>
              </a:r>
              <a:endParaRPr lang="en-US" sz="1600" u="sng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1440" y="3120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de-DE" sz="1600" u="sng"/>
                <a:t>Defendant</a:t>
              </a:r>
              <a:endParaRPr lang="en-US" sz="1600" u="sng"/>
            </a:p>
          </p:txBody>
        </p:sp>
        <p:cxnSp>
          <p:nvCxnSpPr>
            <p:cNvPr id="48181" name="AutoShape 53"/>
            <p:cNvCxnSpPr>
              <a:cxnSpLocks noChangeShapeType="1"/>
              <a:stCxn id="48143" idx="0"/>
              <a:endCxn id="48175" idx="2"/>
            </p:cNvCxnSpPr>
            <p:nvPr/>
          </p:nvCxnSpPr>
          <p:spPr bwMode="auto">
            <a:xfrm rot="5400000" flipH="1" flipV="1">
              <a:off x="1488" y="3336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82" name="AutoShape 54"/>
            <p:cNvCxnSpPr>
              <a:cxnSpLocks noChangeShapeType="1"/>
              <a:stCxn id="48174" idx="2"/>
              <a:endCxn id="48143" idx="1"/>
            </p:cNvCxnSpPr>
            <p:nvPr/>
          </p:nvCxnSpPr>
          <p:spPr bwMode="auto">
            <a:xfrm rot="16200000" flipH="1">
              <a:off x="1016" y="3544"/>
              <a:ext cx="70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183" name="Rectangle 55"/>
            <p:cNvSpPr>
              <a:spLocks noChangeArrowheads="1"/>
            </p:cNvSpPr>
            <p:nvPr/>
          </p:nvSpPr>
          <p:spPr bwMode="auto">
            <a:xfrm>
              <a:off x="1920" y="3408"/>
              <a:ext cx="288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u="sng">
                  <a:latin typeface="Times New Roman" charset="0"/>
                </a:rPr>
                <a:t>...</a:t>
              </a:r>
            </a:p>
          </p:txBody>
        </p:sp>
        <p:cxnSp>
          <p:nvCxnSpPr>
            <p:cNvPr id="48187" name="AutoShape 59"/>
            <p:cNvCxnSpPr>
              <a:cxnSpLocks noChangeShapeType="1"/>
              <a:stCxn id="48143" idx="7"/>
              <a:endCxn id="48183" idx="2"/>
            </p:cNvCxnSpPr>
            <p:nvPr/>
          </p:nvCxnSpPr>
          <p:spPr bwMode="auto">
            <a:xfrm rot="5400000" flipH="1" flipV="1">
              <a:off x="1891" y="3497"/>
              <a:ext cx="69" cy="2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208463" y="5105400"/>
            <a:ext cx="4097338" cy="415925"/>
            <a:chOff x="2891" y="3408"/>
            <a:chExt cx="2581" cy="262"/>
          </a:xfrm>
        </p:grpSpPr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2928" y="3408"/>
              <a:ext cx="288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u="sng">
                  <a:latin typeface="Times New Roman" charset="0"/>
                </a:rPr>
                <a:t>...</a:t>
              </a:r>
            </a:p>
          </p:txBody>
        </p:sp>
        <p:sp>
          <p:nvSpPr>
            <p:cNvPr id="48185" name="Rectangle 57"/>
            <p:cNvSpPr>
              <a:spLocks noChangeArrowheads="1"/>
            </p:cNvSpPr>
            <p:nvPr/>
          </p:nvSpPr>
          <p:spPr bwMode="auto">
            <a:xfrm>
              <a:off x="3984" y="3408"/>
              <a:ext cx="288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u="sng">
                  <a:latin typeface="Times New Roman" charset="0"/>
                </a:rPr>
                <a:t>...</a:t>
              </a:r>
            </a:p>
          </p:txBody>
        </p:sp>
        <p:sp>
          <p:nvSpPr>
            <p:cNvPr id="48186" name="Rectangle 58"/>
            <p:cNvSpPr>
              <a:spLocks noChangeArrowheads="1"/>
            </p:cNvSpPr>
            <p:nvPr/>
          </p:nvSpPr>
          <p:spPr bwMode="auto">
            <a:xfrm>
              <a:off x="5184" y="3408"/>
              <a:ext cx="288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u="sng">
                  <a:latin typeface="Times New Roman" charset="0"/>
                </a:rPr>
                <a:t>...</a:t>
              </a:r>
            </a:p>
          </p:txBody>
        </p:sp>
        <p:cxnSp>
          <p:nvCxnSpPr>
            <p:cNvPr id="48188" name="AutoShape 60"/>
            <p:cNvCxnSpPr>
              <a:cxnSpLocks noChangeShapeType="1"/>
              <a:stCxn id="48149" idx="7"/>
              <a:endCxn id="48184" idx="2"/>
            </p:cNvCxnSpPr>
            <p:nvPr/>
          </p:nvCxnSpPr>
          <p:spPr bwMode="auto">
            <a:xfrm rot="5400000" flipH="1" flipV="1">
              <a:off x="2947" y="3545"/>
              <a:ext cx="69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89" name="AutoShape 61"/>
            <p:cNvCxnSpPr>
              <a:cxnSpLocks noChangeShapeType="1"/>
              <a:stCxn id="48150" idx="7"/>
              <a:endCxn id="48185" idx="2"/>
            </p:cNvCxnSpPr>
            <p:nvPr/>
          </p:nvCxnSpPr>
          <p:spPr bwMode="auto">
            <a:xfrm rot="5400000" flipH="1" flipV="1">
              <a:off x="4027" y="3569"/>
              <a:ext cx="69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190" name="AutoShape 62"/>
            <p:cNvCxnSpPr>
              <a:cxnSpLocks noChangeShapeType="1"/>
              <a:stCxn id="48151" idx="7"/>
              <a:endCxn id="48186" idx="2"/>
            </p:cNvCxnSpPr>
            <p:nvPr/>
          </p:nvCxnSpPr>
          <p:spPr bwMode="auto">
            <a:xfrm rot="5400000" flipH="1" flipV="1">
              <a:off x="5179" y="3521"/>
              <a:ext cx="69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9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Frame-</a:t>
            </a:r>
            <a:r>
              <a:rPr lang="de-DE" dirty="0" err="1"/>
              <a:t>to</a:t>
            </a:r>
            <a:r>
              <a:rPr lang="de-DE" dirty="0"/>
              <a:t>-Frame Relations</a:t>
            </a:r>
          </a:p>
        </p:txBody>
      </p:sp>
    </p:spTree>
    <p:extLst>
      <p:ext uri="{BB962C8B-B14F-4D97-AF65-F5344CB8AC3E}">
        <p14:creationId xmlns:p14="http://schemas.microsoft.com/office/powerpoint/2010/main" val="38483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issues in </a:t>
            </a:r>
            <a:r>
              <a:rPr lang="en-US" dirty="0" err="1"/>
              <a:t>FrameNet</a:t>
            </a:r>
            <a:endParaRPr lang="en-US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noProof="1"/>
              <a:t>Senses </a:t>
            </a:r>
            <a:r>
              <a:rPr lang="en-US" dirty="0"/>
              <a:t>encountered in corpus </a:t>
            </a:r>
            <a:r>
              <a:rPr lang="en-US" noProof="1"/>
              <a:t>may have no corresponding LU in FrameNet</a:t>
            </a:r>
          </a:p>
          <a:p>
            <a:pPr lvl="1">
              <a:lnSpc>
                <a:spcPct val="105000"/>
              </a:lnSpc>
            </a:pPr>
            <a:r>
              <a:rPr lang="en-US" dirty="0" err="1">
                <a:solidFill>
                  <a:srgbClr val="0070C0"/>
                </a:solidFill>
              </a:rPr>
              <a:t>behandeln</a:t>
            </a:r>
            <a:r>
              <a:rPr lang="en-US" noProof="1">
                <a:solidFill>
                  <a:srgbClr val="0070C0"/>
                </a:solidFill>
              </a:rPr>
              <a:t>1 (</a:t>
            </a:r>
            <a:r>
              <a:rPr lang="en-US" i="1" noProof="1">
                <a:solidFill>
                  <a:srgbClr val="0070C0"/>
                </a:solidFill>
              </a:rPr>
              <a:t>treat an illness</a:t>
            </a:r>
            <a:r>
              <a:rPr lang="en-US" noProof="1">
                <a:solidFill>
                  <a:srgbClr val="0070C0"/>
                </a:solidFill>
              </a:rPr>
              <a:t>)</a:t>
            </a:r>
            <a:r>
              <a:rPr lang="en-US" noProof="1"/>
              <a:t> 		→ Frame CURE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0070C0"/>
                </a:solidFill>
              </a:rPr>
              <a:t>behandeln</a:t>
            </a:r>
            <a:r>
              <a:rPr lang="en-US" noProof="1">
                <a:solidFill>
                  <a:srgbClr val="0070C0"/>
                </a:solidFill>
              </a:rPr>
              <a:t>2 (</a:t>
            </a:r>
            <a:r>
              <a:rPr lang="en-US" i="1" noProof="1">
                <a:solidFill>
                  <a:srgbClr val="0070C0"/>
                </a:solidFill>
              </a:rPr>
              <a:t>treat with kindness</a:t>
            </a:r>
            <a:r>
              <a:rPr lang="en-US" noProof="1">
                <a:solidFill>
                  <a:srgbClr val="0070C0"/>
                </a:solidFill>
              </a:rPr>
              <a:t>)</a:t>
            </a:r>
            <a:r>
              <a:rPr lang="en-US" noProof="1"/>
              <a:t> 	→ No frame available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noProof="1"/>
              <a:t>Low lexical coverage compared to WordNet</a:t>
            </a:r>
          </a:p>
          <a:p>
            <a:pPr lvl="1">
              <a:lnSpc>
                <a:spcPct val="90000"/>
              </a:lnSpc>
            </a:pPr>
            <a:r>
              <a:rPr lang="de-DE" noProof="1"/>
              <a:t>9,423</a:t>
            </a:r>
            <a:r>
              <a:rPr lang="en-US" noProof="1"/>
              <a:t> lemmas in FrameNet 1.5 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156,584 </a:t>
            </a:r>
            <a:r>
              <a:rPr lang="de-DE" dirty="0" err="1"/>
              <a:t>lemmas</a:t>
            </a:r>
            <a:r>
              <a:rPr lang="de-DE" dirty="0"/>
              <a:t> in </a:t>
            </a:r>
            <a:r>
              <a:rPr lang="de-DE" dirty="0" err="1"/>
              <a:t>WordNet</a:t>
            </a:r>
            <a:r>
              <a:rPr lang="de-DE" dirty="0"/>
              <a:t> 3.0</a:t>
            </a:r>
          </a:p>
          <a:p>
            <a:pPr lvl="1">
              <a:lnSpc>
                <a:spcPct val="90000"/>
              </a:lnSpc>
            </a:pPr>
            <a:endParaRPr lang="de-DE" dirty="0"/>
          </a:p>
          <a:p>
            <a:pPr marL="0" indent="0">
              <a:lnSpc>
                <a:spcPct val="90000"/>
              </a:lnSpc>
              <a:buNone/>
            </a:pPr>
            <a:r>
              <a:rPr lang="de-DE" noProof="1"/>
              <a:t>The focus of FrameNet is on predicate-like lexemes</a:t>
            </a:r>
          </a:p>
          <a:p>
            <a:pPr lvl="1">
              <a:lnSpc>
                <a:spcPct val="90000"/>
              </a:lnSpc>
            </a:pPr>
            <a:r>
              <a:rPr lang="de-DE" noProof="1"/>
              <a:t>Many nouns and adjectives evoke uninteresting frames, hence few of them have been included [Baker and Fellbaum 2009]</a:t>
            </a:r>
          </a:p>
          <a:p>
            <a:pPr lvl="1">
              <a:lnSpc>
                <a:spcPct val="90000"/>
              </a:lnSpc>
            </a:pPr>
            <a:r>
              <a:rPr lang="de-DE" noProof="1"/>
              <a:t>E.g., nouns denoting artifacts and natural kinds; adjectives denoting colors</a:t>
            </a:r>
          </a:p>
          <a:p>
            <a:pPr lvl="1">
              <a:lnSpc>
                <a:spcPct val="90000"/>
              </a:lnSpc>
            </a:pPr>
            <a:endParaRPr lang="en-US" noProof="1"/>
          </a:p>
          <a:p>
            <a:pPr lvl="1">
              <a:lnSpc>
                <a:spcPct val="90000"/>
              </a:lnSpc>
            </a:pPr>
            <a:endParaRPr lang="en-US" sz="900" noProof="1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280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</a:t>
            </a:r>
            <a:endParaRPr lang="en-US" dirty="0"/>
          </a:p>
        </p:txBody>
      </p:sp>
      <p:pic>
        <p:nvPicPr>
          <p:cNvPr id="4" name="Picture 5" descr="peacock.jpg                                                    0003D5A6Macintosh HD                   BE17122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043362" cy="2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438F6-6A75-C14D-8415-26A49104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RTE – Recognizing Textual Entailment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F98A6-2480-2F41-A3A7-642F6C14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 (Dagan et al, 2013): </a:t>
            </a:r>
            <a:br>
              <a:rPr lang="en-US" dirty="0"/>
            </a:br>
            <a:r>
              <a:rPr lang="en-US" dirty="0"/>
              <a:t>“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entailment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directional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</a:t>
            </a:r>
            <a:r>
              <a:rPr lang="de-DE" dirty="0" err="1"/>
              <a:t>denoted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entailing</a:t>
            </a:r>
            <a:r>
              <a:rPr lang="de-DE" dirty="0"/>
              <a:t> “Text”) </a:t>
            </a:r>
            <a:r>
              <a:rPr lang="de-DE" dirty="0" err="1"/>
              <a:t>and</a:t>
            </a:r>
            <a:r>
              <a:rPr lang="de-DE" dirty="0"/>
              <a:t> H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entailed</a:t>
            </a:r>
            <a:r>
              <a:rPr lang="de-DE" dirty="0"/>
              <a:t> “Hypothesis”).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 </a:t>
            </a:r>
            <a:r>
              <a:rPr lang="de-DE" dirty="0" err="1"/>
              <a:t>entails</a:t>
            </a:r>
            <a:r>
              <a:rPr lang="de-DE" dirty="0"/>
              <a:t> 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.</a:t>
            </a:r>
            <a:r>
              <a:rPr lang="en-US" dirty="0"/>
              <a:t>” </a:t>
            </a:r>
          </a:p>
          <a:p>
            <a:endParaRPr lang="en-US" dirty="0"/>
          </a:p>
          <a:p>
            <a:r>
              <a:rPr lang="en-US" b="1" dirty="0"/>
              <a:t>An example:</a:t>
            </a:r>
            <a:br>
              <a:rPr lang="en-US" b="1" dirty="0"/>
            </a:br>
            <a:r>
              <a:rPr lang="en-US" b="1" dirty="0"/>
              <a:t>Text: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down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halt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Alzheimer’s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disease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administer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i="1" dirty="0"/>
            </a:br>
            <a:r>
              <a:rPr lang="en-US" b="1" dirty="0"/>
              <a:t>Hypothesis: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Alzheimer’s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disease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treated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Entailment? </a:t>
            </a:r>
            <a:r>
              <a:rPr lang="de-DE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Yes!</a:t>
            </a:r>
            <a:br>
              <a:rPr lang="de-DE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DE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23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CYC?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Repository of  “Common Sense” knowledge</a:t>
            </a:r>
          </a:p>
          <a:p>
            <a:pPr lvl="1"/>
            <a:r>
              <a:rPr lang="en-US" dirty="0"/>
              <a:t>“CYC” is derived from </a:t>
            </a:r>
            <a:r>
              <a:rPr lang="de-DE" i="1" dirty="0" err="1"/>
              <a:t>en</a:t>
            </a:r>
            <a:r>
              <a:rPr lang="de-DE" i="1" u="sng" dirty="0" err="1"/>
              <a:t>cyc</a:t>
            </a:r>
            <a:r>
              <a:rPr lang="de-DE" i="1" dirty="0" err="1"/>
              <a:t>lopedia</a:t>
            </a:r>
            <a:endParaRPr lang="en-US" dirty="0"/>
          </a:p>
          <a:p>
            <a:pPr lvl="1"/>
            <a:r>
              <a:rPr lang="en-US" dirty="0"/>
              <a:t>CYC = knowledge base + inference engine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Knowledge base</a:t>
            </a:r>
          </a:p>
          <a:p>
            <a:pPr lvl="1"/>
            <a:r>
              <a:rPr lang="en-US" dirty="0"/>
              <a:t>an ontology, containing terms and assertions about terms</a:t>
            </a:r>
          </a:p>
          <a:p>
            <a:pPr lvl="1"/>
            <a:r>
              <a:rPr lang="en-US" dirty="0"/>
              <a:t>Assertions are entered by humans, e.g. </a:t>
            </a:r>
            <a:r>
              <a:rPr lang="en-US" dirty="0">
                <a:solidFill>
                  <a:srgbClr val="0070C0"/>
                </a:solidFill>
              </a:rPr>
              <a:t>You have to be awake to eat.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Started in 1984 (by </a:t>
            </a:r>
            <a:r>
              <a:rPr lang="de-DE" dirty="0"/>
              <a:t>Douglas </a:t>
            </a:r>
            <a:r>
              <a:rPr lang="de-DE" dirty="0" err="1"/>
              <a:t>Lenat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1994, </a:t>
            </a:r>
            <a:r>
              <a:rPr lang="en-US" dirty="0" err="1"/>
              <a:t>Cycorp</a:t>
            </a:r>
            <a:r>
              <a:rPr lang="en-US" dirty="0"/>
              <a:t> was founded to commercialize the </a:t>
            </a:r>
            <a:r>
              <a:rPr lang="en-US" dirty="0" err="1"/>
              <a:t>Cyc</a:t>
            </a:r>
            <a:r>
              <a:rPr lang="en-US" dirty="0"/>
              <a:t> technology</a:t>
            </a:r>
          </a:p>
          <a:p>
            <a:pPr lvl="1"/>
            <a:r>
              <a:rPr lang="de-DE" dirty="0">
                <a:hlinkClick r:id="rId3"/>
              </a:rPr>
              <a:t>http://www.opencyc.org</a:t>
            </a:r>
            <a:r>
              <a:rPr lang="de-DE" dirty="0"/>
              <a:t> – </a:t>
            </a:r>
            <a:r>
              <a:rPr lang="de-DE" dirty="0" err="1"/>
              <a:t>OpenCyc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Cyc</a:t>
            </a:r>
            <a:r>
              <a:rPr lang="de-DE" dirty="0"/>
              <a:t> </a:t>
            </a:r>
            <a:r>
              <a:rPr lang="de-DE" dirty="0" err="1"/>
              <a:t>ontology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http://researchcyc.cyc.com/</a:t>
            </a:r>
            <a:r>
              <a:rPr lang="en-US" dirty="0"/>
              <a:t> - </a:t>
            </a:r>
            <a:r>
              <a:rPr lang="en-US" dirty="0" err="1"/>
              <a:t>ResearchCyc</a:t>
            </a:r>
            <a:r>
              <a:rPr lang="en-US" dirty="0"/>
              <a:t>: substantially larger subset of the </a:t>
            </a:r>
            <a:r>
              <a:rPr lang="en-US" dirty="0" err="1"/>
              <a:t>Cyc</a:t>
            </a:r>
            <a:r>
              <a:rPr lang="en-US" dirty="0"/>
              <a:t> Knowledge 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3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ResearchCyc</a:t>
            </a:r>
            <a:r>
              <a:rPr lang="en-US" dirty="0"/>
              <a:t> – Numbers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500,000</a:t>
            </a:r>
            <a:r>
              <a:rPr lang="en-US" sz="2400" b="1" dirty="0"/>
              <a:t> </a:t>
            </a:r>
            <a:r>
              <a:rPr lang="en-US" sz="2400" dirty="0"/>
              <a:t>concepts, forming an ontology in the domain of human consensus reality </a:t>
            </a:r>
          </a:p>
          <a:p>
            <a:r>
              <a:rPr lang="en-US" sz="2400" dirty="0"/>
              <a:t>5,000,000 assertions (facts and rules)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b="1" dirty="0"/>
              <a:t>Assertions - examples</a:t>
            </a:r>
            <a:endParaRPr lang="de-DE" b="1" dirty="0"/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Surgeons are doctors. / Masons are builders.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You have to be awake to eat.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You can see people’s noses, but not their hearts.</a:t>
            </a:r>
          </a:p>
          <a:p>
            <a:pPr lvl="2" eaLnBrk="1" hangingPunct="1"/>
            <a:r>
              <a:rPr lang="en-US" dirty="0"/>
              <a:t>How about a surgeon?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You cannot remember events that have not happened yet.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When people die, they stop buying things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Kerosene flows downhill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When a bowl is overturned, its contents fall out.</a:t>
            </a:r>
          </a:p>
          <a:p>
            <a:pPr eaLnBrk="1" hangingPunct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02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Knowledge Base </a:t>
            </a:r>
          </a:p>
        </p:txBody>
      </p:sp>
      <p:sp>
        <p:nvSpPr>
          <p:cNvPr id="267268" name="Rectangle 1028"/>
          <p:cNvSpPr>
            <a:spLocks noChangeArrowheads="1"/>
          </p:cNvSpPr>
          <p:nvPr/>
        </p:nvSpPr>
        <p:spPr bwMode="auto">
          <a:xfrm>
            <a:off x="5978525" y="5489575"/>
            <a:ext cx="29146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endParaRPr lang="en-US" sz="1400" b="1">
              <a:solidFill>
                <a:srgbClr val="0066CC"/>
              </a:solidFill>
              <a:latin typeface="Century Gothic" pitchFamily="34" charset="0"/>
            </a:endParaRPr>
          </a:p>
        </p:txBody>
      </p:sp>
      <p:sp>
        <p:nvSpPr>
          <p:cNvPr id="267269" name="Rectangle 1029"/>
          <p:cNvSpPr>
            <a:spLocks noChangeArrowheads="1"/>
          </p:cNvSpPr>
          <p:nvPr/>
        </p:nvSpPr>
        <p:spPr bwMode="auto">
          <a:xfrm>
            <a:off x="2959100" y="5489575"/>
            <a:ext cx="29146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endParaRPr lang="en-US" sz="1400">
              <a:solidFill>
                <a:srgbClr val="292929"/>
              </a:solidFill>
              <a:latin typeface="Century Gothic" pitchFamily="34" charset="0"/>
            </a:endParaRPr>
          </a:p>
          <a:p>
            <a:pPr algn="l" eaLnBrk="0" hangingPunct="0"/>
            <a:endParaRPr lang="en-US" sz="1400" b="1">
              <a:latin typeface="Century Gothic" pitchFamily="34" charset="0"/>
            </a:endParaRPr>
          </a:p>
        </p:txBody>
      </p:sp>
      <p:grpSp>
        <p:nvGrpSpPr>
          <p:cNvPr id="267270" name="Group 1030"/>
          <p:cNvGrpSpPr>
            <a:grpSpLocks/>
          </p:cNvGrpSpPr>
          <p:nvPr/>
        </p:nvGrpSpPr>
        <p:grpSpPr bwMode="auto">
          <a:xfrm>
            <a:off x="458788" y="2838450"/>
            <a:ext cx="4532312" cy="3549650"/>
            <a:chOff x="1560" y="1291"/>
            <a:chExt cx="2694" cy="1888"/>
          </a:xfrm>
        </p:grpSpPr>
        <p:sp>
          <p:nvSpPr>
            <p:cNvPr id="267271" name="Rectangle 1031"/>
            <p:cNvSpPr>
              <a:spLocks noChangeArrowheads="1"/>
            </p:cNvSpPr>
            <p:nvPr/>
          </p:nvSpPr>
          <p:spPr bwMode="auto">
            <a:xfrm>
              <a:off x="1561" y="2639"/>
              <a:ext cx="2693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Arial Black" pitchFamily="34" charset="0"/>
                </a:rPr>
                <a:t>Facts</a:t>
              </a:r>
            </a:p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Arial Black" pitchFamily="34" charset="0"/>
                </a:rPr>
                <a:t>(Database)</a:t>
              </a:r>
            </a:p>
          </p:txBody>
        </p:sp>
        <p:sp>
          <p:nvSpPr>
            <p:cNvPr id="267272" name="AutoShape 1032"/>
            <p:cNvSpPr>
              <a:spLocks noChangeArrowheads="1"/>
            </p:cNvSpPr>
            <p:nvPr/>
          </p:nvSpPr>
          <p:spPr bwMode="auto">
            <a:xfrm>
              <a:off x="1560" y="1291"/>
              <a:ext cx="2687" cy="1341"/>
            </a:xfrm>
            <a:prstGeom prst="triangle">
              <a:avLst>
                <a:gd name="adj" fmla="val 50000"/>
              </a:avLst>
            </a:prstGeom>
            <a:solidFill>
              <a:srgbClr val="75757B"/>
            </a:solidFill>
            <a:ln>
              <a:noFill/>
            </a:ln>
            <a:effectLst>
              <a:prstShdw prst="shdw17" dist="17961" dir="2700000">
                <a:srgbClr val="75757B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 algn="ctr" eaLnBrk="0" hangingPunct="0"/>
              <a:endParaRPr lang="en-US" sz="1600">
                <a:latin typeface="Arial Black" pitchFamily="34" charset="0"/>
              </a:endParaRPr>
            </a:p>
          </p:txBody>
        </p:sp>
        <p:sp>
          <p:nvSpPr>
            <p:cNvPr id="267273" name="AutoShape 1033"/>
            <p:cNvSpPr>
              <a:spLocks noChangeArrowheads="1"/>
            </p:cNvSpPr>
            <p:nvPr/>
          </p:nvSpPr>
          <p:spPr bwMode="auto">
            <a:xfrm>
              <a:off x="1950" y="1299"/>
              <a:ext cx="1907" cy="949"/>
            </a:xfrm>
            <a:prstGeom prst="triangle">
              <a:avLst>
                <a:gd name="adj" fmla="val 50000"/>
              </a:avLst>
            </a:prstGeom>
            <a:solidFill>
              <a:srgbClr val="909096"/>
            </a:solidFill>
            <a:ln>
              <a:noFill/>
            </a:ln>
            <a:effectLst>
              <a:prstShdw prst="shdw17" dist="17961" dir="2700000">
                <a:srgbClr val="90909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 anchorCtr="1"/>
            <a:lstStyle/>
            <a:p>
              <a:pPr algn="ctr" eaLnBrk="0" hangingPunct="0"/>
              <a:endParaRPr lang="en-US" sz="1600">
                <a:latin typeface="Arial Black" pitchFamily="34" charset="0"/>
              </a:endParaRPr>
            </a:p>
          </p:txBody>
        </p:sp>
        <p:sp>
          <p:nvSpPr>
            <p:cNvPr id="267274" name="AutoShape 1034"/>
            <p:cNvSpPr>
              <a:spLocks noChangeArrowheads="1"/>
            </p:cNvSpPr>
            <p:nvPr/>
          </p:nvSpPr>
          <p:spPr bwMode="auto">
            <a:xfrm>
              <a:off x="2315" y="1291"/>
              <a:ext cx="1178" cy="595"/>
            </a:xfrm>
            <a:prstGeom prst="triangle">
              <a:avLst>
                <a:gd name="adj" fmla="val 50000"/>
              </a:avLst>
            </a:prstGeom>
            <a:solidFill>
              <a:srgbClr val="A4A4AA"/>
            </a:solidFill>
            <a:ln>
              <a:noFill/>
            </a:ln>
            <a:effectLst>
              <a:prstShdw prst="shdw17" dist="17961" dir="2700000">
                <a:srgbClr val="A4A4AA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 anchorCtr="1"/>
            <a:lstStyle/>
            <a:p>
              <a:pPr algn="ctr" eaLnBrk="0" hangingPunct="0"/>
              <a:endParaRPr lang="en-US" sz="1600">
                <a:latin typeface="Arial Black" pitchFamily="34" charset="0"/>
              </a:endParaRPr>
            </a:p>
          </p:txBody>
        </p:sp>
        <p:sp>
          <p:nvSpPr>
            <p:cNvPr id="267275" name="Text Box 1035"/>
            <p:cNvSpPr txBox="1">
              <a:spLocks noChangeArrowheads="1"/>
            </p:cNvSpPr>
            <p:nvPr/>
          </p:nvSpPr>
          <p:spPr bwMode="auto">
            <a:xfrm>
              <a:off x="2555" y="1512"/>
              <a:ext cx="699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31F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Arial Black" pitchFamily="34" charset="0"/>
                </a:rPr>
                <a:t>Upper</a:t>
              </a:r>
            </a:p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Arial Black" pitchFamily="34" charset="0"/>
                </a:rPr>
                <a:t>Ontology</a:t>
              </a:r>
            </a:p>
          </p:txBody>
        </p:sp>
        <p:sp>
          <p:nvSpPr>
            <p:cNvPr id="267276" name="Text Box 1036"/>
            <p:cNvSpPr txBox="1">
              <a:spLocks noChangeArrowheads="1"/>
            </p:cNvSpPr>
            <p:nvPr/>
          </p:nvSpPr>
          <p:spPr bwMode="auto">
            <a:xfrm>
              <a:off x="2372" y="1931"/>
              <a:ext cx="106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31F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Arial Black" pitchFamily="34" charset="0"/>
                </a:rPr>
                <a:t>Core Theories</a:t>
              </a:r>
            </a:p>
          </p:txBody>
        </p:sp>
        <p:sp>
          <p:nvSpPr>
            <p:cNvPr id="267277" name="Text Box 1037"/>
            <p:cNvSpPr txBox="1">
              <a:spLocks noChangeArrowheads="1"/>
            </p:cNvSpPr>
            <p:nvPr/>
          </p:nvSpPr>
          <p:spPr bwMode="auto">
            <a:xfrm>
              <a:off x="2035" y="2319"/>
              <a:ext cx="1731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31F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Arial Black" pitchFamily="34" charset="0"/>
                </a:rPr>
                <a:t>Domain-Specific Theories</a:t>
              </a:r>
            </a:p>
          </p:txBody>
        </p:sp>
      </p:grpSp>
      <p:sp>
        <p:nvSpPr>
          <p:cNvPr id="267278" name="AutoShape 1038"/>
          <p:cNvSpPr>
            <a:spLocks noChangeArrowheads="1"/>
          </p:cNvSpPr>
          <p:nvPr/>
        </p:nvSpPr>
        <p:spPr bwMode="auto">
          <a:xfrm>
            <a:off x="3397250" y="1839913"/>
            <a:ext cx="4748213" cy="398462"/>
          </a:xfrm>
          <a:prstGeom prst="wedgeRectCallout">
            <a:avLst>
              <a:gd name="adj1" fmla="val -61231"/>
              <a:gd name="adj2" fmla="val 247611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b="1">
                <a:latin typeface="Century Gothic" pitchFamily="34" charset="0"/>
              </a:rPr>
              <a:t>EVENT </a:t>
            </a:r>
            <a:r>
              <a:rPr lang="en-US" sz="1400" b="1">
                <a:latin typeface="Century Gothic" pitchFamily="34" charset="0"/>
                <a:sym typeface="Symbol" pitchFamily="18" charset="2"/>
              </a:rPr>
              <a:t></a:t>
            </a:r>
            <a:r>
              <a:rPr lang="en-US" sz="1400" b="1">
                <a:latin typeface="Century Gothic" pitchFamily="34" charset="0"/>
              </a:rPr>
              <a:t> TEMPORAL-THING </a:t>
            </a:r>
            <a:r>
              <a:rPr lang="en-US" sz="1400" b="1">
                <a:latin typeface="Century Gothic" pitchFamily="34" charset="0"/>
                <a:sym typeface="Symbol" pitchFamily="18" charset="2"/>
              </a:rPr>
              <a:t></a:t>
            </a:r>
            <a:r>
              <a:rPr lang="en-US" sz="1400" b="1">
                <a:latin typeface="Century Gothic" pitchFamily="34" charset="0"/>
              </a:rPr>
              <a:t> INDIVIDUAL </a:t>
            </a:r>
            <a:r>
              <a:rPr lang="en-US" sz="1400" b="1">
                <a:latin typeface="Century Gothic" pitchFamily="34" charset="0"/>
                <a:sym typeface="Symbol" pitchFamily="18" charset="2"/>
              </a:rPr>
              <a:t></a:t>
            </a:r>
            <a:r>
              <a:rPr lang="en-US" sz="1400" b="1">
                <a:latin typeface="Century Gothic" pitchFamily="34" charset="0"/>
              </a:rPr>
              <a:t> THING</a:t>
            </a:r>
          </a:p>
        </p:txBody>
      </p:sp>
      <p:sp>
        <p:nvSpPr>
          <p:cNvPr id="267279" name="AutoShape 1039"/>
          <p:cNvSpPr>
            <a:spLocks noChangeArrowheads="1"/>
          </p:cNvSpPr>
          <p:nvPr/>
        </p:nvSpPr>
        <p:spPr bwMode="auto">
          <a:xfrm>
            <a:off x="4729163" y="3024188"/>
            <a:ext cx="3659187" cy="533400"/>
          </a:xfrm>
          <a:prstGeom prst="wedgeRectCallout">
            <a:avLst>
              <a:gd name="adj1" fmla="val -77505"/>
              <a:gd name="adj2" fmla="val 136903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b="1">
                <a:latin typeface="Century Gothic" pitchFamily="34" charset="0"/>
              </a:rPr>
              <a:t>For all events a and b, a causes </a:t>
            </a:r>
            <a:r>
              <a:rPr lang="en-US" sz="1400" b="1" i="1">
                <a:latin typeface="Century Gothic" pitchFamily="34" charset="0"/>
              </a:rPr>
              <a:t>b </a:t>
            </a:r>
            <a:r>
              <a:rPr lang="en-US" sz="1400" b="1">
                <a:latin typeface="Century Gothic" pitchFamily="34" charset="0"/>
              </a:rPr>
              <a:t>implies a precedes b</a:t>
            </a:r>
          </a:p>
        </p:txBody>
      </p:sp>
      <p:sp>
        <p:nvSpPr>
          <p:cNvPr id="267280" name="AutoShape 1040"/>
          <p:cNvSpPr>
            <a:spLocks noChangeArrowheads="1"/>
          </p:cNvSpPr>
          <p:nvPr/>
        </p:nvSpPr>
        <p:spPr bwMode="auto">
          <a:xfrm>
            <a:off x="4529138" y="4557713"/>
            <a:ext cx="4614862" cy="598487"/>
          </a:xfrm>
          <a:prstGeom prst="wedgeRectCallout">
            <a:avLst>
              <a:gd name="adj1" fmla="val -64278"/>
              <a:gd name="adj2" fmla="val -1604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b="1">
                <a:latin typeface="Century Gothic" pitchFamily="34" charset="0"/>
              </a:rPr>
              <a:t>For any mammal m and any anthrax bacteria a, m’s being exposed to a causes m to be infected by a.</a:t>
            </a:r>
          </a:p>
        </p:txBody>
      </p:sp>
      <p:sp>
        <p:nvSpPr>
          <p:cNvPr id="267281" name="AutoShape 1041"/>
          <p:cNvSpPr>
            <a:spLocks noChangeArrowheads="1"/>
          </p:cNvSpPr>
          <p:nvPr/>
        </p:nvSpPr>
        <p:spPr bwMode="auto">
          <a:xfrm>
            <a:off x="5472113" y="5991225"/>
            <a:ext cx="2827337" cy="571500"/>
          </a:xfrm>
          <a:prstGeom prst="wedgeRectCallout">
            <a:avLst>
              <a:gd name="adj1" fmla="val -102051"/>
              <a:gd name="adj2" fmla="val -11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b="1">
                <a:latin typeface="Century Gothic" pitchFamily="34" charset="0"/>
              </a:rPr>
              <a:t>John</a:t>
            </a:r>
            <a:r>
              <a:rPr lang="en-US" sz="1400" b="1" i="1">
                <a:latin typeface="Century Gothic" pitchFamily="34" charset="0"/>
              </a:rPr>
              <a:t> </a:t>
            </a:r>
            <a:r>
              <a:rPr lang="en-US" sz="1400" b="1">
                <a:latin typeface="Century Gothic" pitchFamily="34" charset="0"/>
              </a:rPr>
              <a:t>is a person infected by anthrax.</a:t>
            </a:r>
          </a:p>
        </p:txBody>
      </p:sp>
      <p:sp>
        <p:nvSpPr>
          <p:cNvPr id="267282" name="Rectangle 1042"/>
          <p:cNvSpPr>
            <a:spLocks noChangeArrowheads="1"/>
          </p:cNvSpPr>
          <p:nvPr/>
        </p:nvSpPr>
        <p:spPr bwMode="auto">
          <a:xfrm>
            <a:off x="3676650" y="1517650"/>
            <a:ext cx="412115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Arial Black" pitchFamily="34" charset="0"/>
              </a:rPr>
              <a:t>Upper Ontology: Abstract Concepts</a:t>
            </a:r>
          </a:p>
        </p:txBody>
      </p:sp>
      <p:sp>
        <p:nvSpPr>
          <p:cNvPr id="267283" name="Rectangle 1043"/>
          <p:cNvSpPr>
            <a:spLocks noChangeArrowheads="1"/>
          </p:cNvSpPr>
          <p:nvPr/>
        </p:nvSpPr>
        <p:spPr bwMode="auto">
          <a:xfrm>
            <a:off x="4137025" y="2627313"/>
            <a:ext cx="47656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Arial Black" pitchFamily="34" charset="0"/>
              </a:rPr>
              <a:t>Core Theories: Space, Time, Causality, …</a:t>
            </a:r>
          </a:p>
        </p:txBody>
      </p:sp>
      <p:sp>
        <p:nvSpPr>
          <p:cNvPr id="267284" name="Rectangle 1044"/>
          <p:cNvSpPr>
            <a:spLocks noChangeArrowheads="1"/>
          </p:cNvSpPr>
          <p:nvPr/>
        </p:nvSpPr>
        <p:spPr bwMode="auto">
          <a:xfrm>
            <a:off x="5218113" y="4168775"/>
            <a:ext cx="30257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Arial Black" pitchFamily="34" charset="0"/>
              </a:rPr>
              <a:t>Domain-Specific Theories</a:t>
            </a:r>
          </a:p>
        </p:txBody>
      </p:sp>
      <p:sp>
        <p:nvSpPr>
          <p:cNvPr id="267285" name="Rectangle 1045"/>
          <p:cNvSpPr>
            <a:spLocks noChangeArrowheads="1"/>
          </p:cNvSpPr>
          <p:nvPr/>
        </p:nvSpPr>
        <p:spPr bwMode="auto">
          <a:xfrm>
            <a:off x="5872163" y="5614988"/>
            <a:ext cx="2032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Arial Black" pitchFamily="34" charset="0"/>
              </a:rPr>
              <a:t>Facts: Instances</a:t>
            </a:r>
          </a:p>
        </p:txBody>
      </p:sp>
      <p:sp>
        <p:nvSpPr>
          <p:cNvPr id="267286" name="Rectangle 1046"/>
          <p:cNvSpPr>
            <a:spLocks noChangeArrowheads="1"/>
          </p:cNvSpPr>
          <p:nvPr/>
        </p:nvSpPr>
        <p:spPr bwMode="auto">
          <a:xfrm>
            <a:off x="323850" y="5489575"/>
            <a:ext cx="26066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endParaRPr lang="en-US" sz="1400" b="1">
              <a:solidFill>
                <a:srgbClr val="5F5F5F"/>
              </a:solidFill>
              <a:latin typeface="Century Gothic" pitchFamily="34" charset="0"/>
            </a:endParaRPr>
          </a:p>
        </p:txBody>
      </p:sp>
      <p:sp>
        <p:nvSpPr>
          <p:cNvPr id="267287" name="Text Box 1047"/>
          <p:cNvSpPr txBox="1">
            <a:spLocks noChangeArrowheads="1"/>
          </p:cNvSpPr>
          <p:nvPr/>
        </p:nvSpPr>
        <p:spPr bwMode="auto">
          <a:xfrm>
            <a:off x="174625" y="2890838"/>
            <a:ext cx="142398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777777"/>
                </a:solidFill>
                <a:latin typeface="Arial Black" pitchFamily="34" charset="0"/>
              </a:rPr>
              <a:t>Knowledge</a:t>
            </a:r>
          </a:p>
          <a:p>
            <a:pPr algn="l" eaLnBrk="0" hangingPunct="0"/>
            <a:r>
              <a:rPr lang="en-US" sz="1600">
                <a:solidFill>
                  <a:srgbClr val="777777"/>
                </a:solidFill>
                <a:latin typeface="Arial Black" pitchFamily="34" charset="0"/>
              </a:rPr>
              <a:t>Base</a:t>
            </a:r>
          </a:p>
          <a:p>
            <a:pPr algn="l" eaLnBrk="0" hangingPunct="0"/>
            <a:r>
              <a:rPr lang="en-US" sz="1600">
                <a:solidFill>
                  <a:srgbClr val="777777"/>
                </a:solidFill>
                <a:latin typeface="Arial Black" pitchFamily="34" charset="0"/>
              </a:rPr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3959005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Cyc?	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Knowledge Base</a:t>
            </a:r>
            <a:r>
              <a:rPr lang="en-US" dirty="0"/>
              <a:t> (KB) consisting of terms</a:t>
            </a:r>
          </a:p>
          <a:p>
            <a:pPr lvl="1">
              <a:buFont typeface="Times"/>
              <a:buNone/>
            </a:pPr>
            <a:r>
              <a:rPr lang="en-US" i="1" dirty="0">
                <a:solidFill>
                  <a:schemeClr val="tx2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Dog, </a:t>
            </a:r>
            <a:r>
              <a:rPr lang="en-US" i="1" dirty="0" err="1">
                <a:solidFill>
                  <a:srgbClr val="0000FF"/>
                </a:solidFill>
              </a:rPr>
              <a:t>DogFood</a:t>
            </a:r>
            <a:r>
              <a:rPr lang="en-US" i="1" dirty="0">
                <a:solidFill>
                  <a:srgbClr val="0000FF"/>
                </a:solidFill>
              </a:rPr>
              <a:t>, Doghouse, </a:t>
            </a:r>
            <a:r>
              <a:rPr lang="en-US" i="1" dirty="0" err="1">
                <a:solidFill>
                  <a:srgbClr val="0000FF"/>
                </a:solidFill>
              </a:rPr>
              <a:t>SnoopDoggyDogg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Assertions that relate these terms.</a:t>
            </a:r>
          </a:p>
          <a:p>
            <a:pPr lvl="1"/>
            <a:r>
              <a:rPr lang="en-US" dirty="0"/>
              <a:t>Ground Assertions:</a:t>
            </a:r>
          </a:p>
          <a:p>
            <a:pPr lvl="1">
              <a:buFont typeface="Times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</a:rPr>
              <a:t>isa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i="1" dirty="0" err="1">
                <a:solidFill>
                  <a:srgbClr val="0000FF"/>
                </a:solidFill>
              </a:rPr>
              <a:t>MyDogSharkey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i="1" dirty="0" err="1">
                <a:solidFill>
                  <a:srgbClr val="0000FF"/>
                </a:solidFill>
              </a:rPr>
              <a:t>BelgianSheepdog</a:t>
            </a:r>
            <a:r>
              <a:rPr lang="en-US" i="1" dirty="0">
                <a:solidFill>
                  <a:srgbClr val="0000FF"/>
                </a:solidFill>
              </a:rPr>
              <a:t>)</a:t>
            </a:r>
          </a:p>
          <a:p>
            <a:pPr lvl="1">
              <a:buFont typeface="Times"/>
              <a:buNone/>
            </a:pPr>
            <a:r>
              <a:rPr lang="en-US" i="1" dirty="0">
                <a:solidFill>
                  <a:srgbClr val="0000FF"/>
                </a:solidFill>
              </a:rPr>
              <a:t>	(</a:t>
            </a:r>
            <a:r>
              <a:rPr lang="en-US" i="1" dirty="0" err="1">
                <a:solidFill>
                  <a:srgbClr val="0000FF"/>
                </a:solidFill>
              </a:rPr>
              <a:t>genls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i="1" dirty="0" err="1">
                <a:solidFill>
                  <a:srgbClr val="0000FF"/>
                </a:solidFill>
              </a:rPr>
              <a:t>BelgianSheepdog</a:t>
            </a:r>
            <a:r>
              <a:rPr lang="en-US" i="1" dirty="0">
                <a:solidFill>
                  <a:srgbClr val="0000FF"/>
                </a:solidFill>
              </a:rPr>
              <a:t>  Dog)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Rules, which derive assertions from Ground Assertions:</a:t>
            </a:r>
          </a:p>
          <a:p>
            <a:pPr lvl="1">
              <a:buFont typeface="Times"/>
              <a:buNone/>
            </a:pPr>
            <a:r>
              <a:rPr lang="en-US" i="1" dirty="0">
                <a:solidFill>
                  <a:schemeClr val="tx2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</a:rPr>
              <a:t>isa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THING COL</a:t>
            </a:r>
            <a:r>
              <a:rPr lang="en-US" i="1" dirty="0">
                <a:solidFill>
                  <a:srgbClr val="0000FF"/>
                </a:solidFill>
              </a:rPr>
              <a:t> )  + </a:t>
            </a:r>
          </a:p>
          <a:p>
            <a:pPr lvl="1">
              <a:buFont typeface="Times"/>
              <a:buNone/>
            </a:pPr>
            <a:r>
              <a:rPr lang="en-US" i="1" dirty="0">
                <a:solidFill>
                  <a:srgbClr val="0000FF"/>
                </a:solidFill>
              </a:rPr>
              <a:t>			(</a:t>
            </a:r>
            <a:r>
              <a:rPr lang="en-US" i="1" dirty="0" err="1">
                <a:solidFill>
                  <a:srgbClr val="0000FF"/>
                </a:solidFill>
              </a:rPr>
              <a:t>genls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COL SUPERCOL</a:t>
            </a:r>
            <a:r>
              <a:rPr lang="en-US" i="1" dirty="0">
                <a:solidFill>
                  <a:srgbClr val="0000FF"/>
                </a:solidFill>
              </a:rPr>
              <a:t>)  ---&gt;</a:t>
            </a:r>
          </a:p>
          <a:p>
            <a:pPr lvl="1">
              <a:buFont typeface="Times"/>
              <a:buNone/>
            </a:pPr>
            <a:r>
              <a:rPr lang="en-US" i="1" dirty="0">
                <a:solidFill>
                  <a:srgbClr val="0000FF"/>
                </a:solidFill>
              </a:rPr>
              <a:t>				(</a:t>
            </a:r>
            <a:r>
              <a:rPr lang="en-US" i="1" dirty="0" err="1">
                <a:solidFill>
                  <a:srgbClr val="0000FF"/>
                </a:solidFill>
              </a:rPr>
              <a:t>isa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THING SUPERCOL</a:t>
            </a:r>
            <a:r>
              <a:rPr lang="en-US" i="1" dirty="0">
                <a:solidFill>
                  <a:srgbClr val="0000FF"/>
                </a:solidFill>
              </a:rPr>
              <a:t>) </a:t>
            </a:r>
            <a:r>
              <a:rPr lang="en-US" i="1" dirty="0">
                <a:solidFill>
                  <a:schemeClr val="tx2"/>
                </a:solidFill>
              </a:rPr>
              <a:t>	</a:t>
            </a:r>
            <a:endParaRPr lang="en-US" dirty="0"/>
          </a:p>
          <a:p>
            <a:pPr>
              <a:buFont typeface="Time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04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Dog</a:t>
            </a:r>
            <a:r>
              <a:rPr lang="en-US"/>
              <a:t> is a …..</a:t>
            </a:r>
          </a:p>
        </p:txBody>
      </p:sp>
      <p:sp>
        <p:nvSpPr>
          <p:cNvPr id="266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2575" y="1752600"/>
            <a:ext cx="8235950" cy="4649788"/>
          </a:xfrm>
        </p:spPr>
        <p:txBody>
          <a:bodyPr/>
          <a:lstStyle/>
          <a:p>
            <a:pPr algn="ctr">
              <a:lnSpc>
                <a:spcPct val="90000"/>
              </a:lnSpc>
              <a:buFont typeface="Times"/>
              <a:buNone/>
            </a:pPr>
            <a:r>
              <a:rPr lang="en-US" sz="1600">
                <a:latin typeface="TimesNewRomanPSMT" charset="0"/>
              </a:rPr>
              <a:t>	Agent Agent-Generic AirBreathingVertabrate Animal Agent Agent-Generic AirBreathingVertabrate Animal  AnimalBLOBilateralObject BiologicalLivingObect CanineAnimal CarnivoreCarnivoreOrder ChordataPhylum Coelmates Container-Underspecified Dog EukaryoticOrganism Eutheria FrontAndBackSidedObject Heterotroph HexelateralObjectHomeotherm HumanScaleObject Individual IndividualAgentLeftAndRightSidedObject Location-Underspecified MammalNaturalTangibleStuff NonPersonAnimal OrganicStuff  Organism-Whole PartiallyTangible PerceptualAgent  Region-UnderspecifiedSentientAnimal SolidTangibleThing SomethingExistingSpatialThing SpatialThing-Localized System-GenericTemporalThing  TerrestrialOrganism ThingTopAndBottomSidedObject Trajector-Underspecified  VertebrateAnimalBLOBilateralObject BiologicalLivingObect CanineAnimal CarnivoreCarnivoreOrder ChordataPhylum Coelmates Container-Underspecified Dog EukaryoticOrganism EutheriaFrontAndBackSidedObject Heterotroph HexelateralObjectHomeotherm HumanScaleObject Individual IndividualAgentLeftAndRightSidedObject Location-Underspecified MammalNaturalTangibleStuff NonPersonAnimal OrganicStuff  Organism-Whole PartiallyTangible PerceptualAgent  Region-UnderspecifiedSentientAnimal SolidTangibleThing SomethingExistingSpatialThing SpatialThing-Localized System-GenericTemporalThing  TerrestrialOrganism ThingTopAndBottomSidedObject Trajector-Underspecified  Vertebrate</a:t>
            </a:r>
          </a:p>
        </p:txBody>
      </p:sp>
    </p:spTree>
    <p:extLst>
      <p:ext uri="{BB962C8B-B14F-4D97-AF65-F5344CB8AC3E}">
        <p14:creationId xmlns:p14="http://schemas.microsoft.com/office/powerpoint/2010/main" val="948288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Microtheories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4144963"/>
            <a:ext cx="8345487" cy="27130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 way of grouping assertions and rules which share a set of assumptions; about a domain, level of detail, period in time, source, topic, etc.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Each KB assertion occurs within some </a:t>
            </a:r>
            <a:r>
              <a:rPr lang="en-US" dirty="0" err="1"/>
              <a:t>microtheory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These allow for a KB that copes with global inconsistency and that can focus inference according to necessary detail</a:t>
            </a:r>
          </a:p>
        </p:txBody>
      </p:sp>
      <p:pic>
        <p:nvPicPr>
          <p:cNvPr id="259076" name="Picture 4" descr="\\Home\vizedom\course-mtls\cyc-as-se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" r="47923" b="66675"/>
          <a:stretch>
            <a:fillRect/>
          </a:stretch>
        </p:blipFill>
        <p:spPr bwMode="auto">
          <a:xfrm>
            <a:off x="1397000" y="1600200"/>
            <a:ext cx="651351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mpd="thinThick">
                <a:solidFill>
                  <a:srgbClr val="6699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595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Microtheories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Though no monotonic contradictions are allowed inside a </a:t>
            </a:r>
            <a:r>
              <a:rPr lang="en-US" dirty="0" err="1"/>
              <a:t>microtheory</a:t>
            </a:r>
            <a:r>
              <a:rPr lang="en-US" dirty="0"/>
              <a:t>, assertions in different </a:t>
            </a:r>
            <a:r>
              <a:rPr lang="en-US" dirty="0" err="1"/>
              <a:t>microtheories</a:t>
            </a:r>
            <a:r>
              <a:rPr lang="en-US" dirty="0"/>
              <a:t> may be inconsistent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MT1: Mandela is an elder statesman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dirty="0">
                <a:solidFill>
                  <a:srgbClr val="0000FF"/>
                </a:solidFill>
              </a:rPr>
              <a:t>	MT2: Mandela is the President of South Africa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dirty="0">
                <a:solidFill>
                  <a:srgbClr val="0000FF"/>
                </a:solidFill>
              </a:rPr>
              <a:t>	MT3: Mandela is a political prisoner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Granularity/domain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MT1: Tables are solid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dirty="0">
                <a:solidFill>
                  <a:srgbClr val="0000FF"/>
                </a:solidFill>
              </a:rPr>
              <a:t>	MT2: Tables are mostly space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Microtheories</a:t>
            </a:r>
            <a:r>
              <a:rPr lang="en-US" dirty="0"/>
              <a:t> are arranged in an inheritance hierarchy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6697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Microtheory Inheritance: </a:t>
            </a:r>
            <a:r>
              <a:rPr lang="en-US" i="1"/>
              <a:t>genlMt </a:t>
            </a:r>
            <a:endParaRPr lang="en-US"/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511550" y="1658938"/>
            <a:ext cx="1828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#$BaseKB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066800" y="3429000"/>
            <a:ext cx="2362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#$NaiveSpatialMt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3962400" y="4800600"/>
            <a:ext cx="2362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#$NaivePhysicsMt</a:t>
            </a:r>
            <a:endParaRPr 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457200" y="4800600"/>
            <a:ext cx="2743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#$NaturalGeographyMt</a:t>
            </a:r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 flipV="1">
            <a:off x="2819400" y="21336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 flipV="1">
            <a:off x="1531938" y="3886200"/>
            <a:ext cx="982662" cy="80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 flipH="1" flipV="1">
            <a:off x="3352800" y="3886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 rot="2144996">
            <a:off x="3657600" y="39624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Times New Roman" pitchFamily="18" charset="0"/>
              </a:rPr>
              <a:t>genlMt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 rot="-2310309">
            <a:off x="1371600" y="41148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Times New Roman" pitchFamily="18" charset="0"/>
              </a:rPr>
              <a:t>genlMt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 rot="-2803496">
            <a:off x="2529681" y="2824957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Times New Roman" pitchFamily="18" charset="0"/>
              </a:rPr>
              <a:t>genlMt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105400" y="3429000"/>
            <a:ext cx="2362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#$MovementMt</a:t>
            </a:r>
          </a:p>
        </p:txBody>
      </p:sp>
      <p:sp>
        <p:nvSpPr>
          <p:cNvPr id="261137" name="Line 17"/>
          <p:cNvSpPr>
            <a:spLocks noChangeShapeType="1"/>
          </p:cNvSpPr>
          <p:nvPr/>
        </p:nvSpPr>
        <p:spPr bwMode="auto">
          <a:xfrm flipV="1">
            <a:off x="5410200" y="3919538"/>
            <a:ext cx="89535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 rot="-2263951">
            <a:off x="5105400" y="41910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Times New Roman" pitchFamily="18" charset="0"/>
              </a:rPr>
              <a:t>genlMt</a:t>
            </a:r>
          </a:p>
        </p:txBody>
      </p:sp>
      <p:sp>
        <p:nvSpPr>
          <p:cNvPr id="261139" name="Line 19"/>
          <p:cNvSpPr>
            <a:spLocks noChangeShapeType="1"/>
          </p:cNvSpPr>
          <p:nvPr/>
        </p:nvSpPr>
        <p:spPr bwMode="auto">
          <a:xfrm flipH="1" flipV="1">
            <a:off x="4648200" y="2133600"/>
            <a:ext cx="154305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 rot="2330551">
            <a:off x="5257800" y="24384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Times New Roman" pitchFamily="18" charset="0"/>
              </a:rPr>
              <a:t>genlMt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4114800" y="5943600"/>
            <a:ext cx="2362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#$TransportationMt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 flipV="1">
            <a:off x="5105400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 rot="-5270029">
            <a:off x="4579143" y="5396707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Times New Roman" pitchFamily="18" charset="0"/>
              </a:rPr>
              <a:t>genlMt</a:t>
            </a:r>
          </a:p>
        </p:txBody>
      </p:sp>
    </p:spTree>
    <p:extLst>
      <p:ext uri="{BB962C8B-B14F-4D97-AF65-F5344CB8AC3E}">
        <p14:creationId xmlns:p14="http://schemas.microsoft.com/office/powerpoint/2010/main" val="383295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</a:t>
            </a:r>
            <a:r>
              <a:rPr lang="en-US" dirty="0" err="1"/>
              <a:t>Denotational</a:t>
            </a:r>
            <a:r>
              <a:rPr lang="en-US" dirty="0"/>
              <a:t> Functions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Predicates</a:t>
            </a:r>
            <a:r>
              <a:rPr lang="en-US" sz="2000" dirty="0"/>
              <a:t> are </a:t>
            </a:r>
            <a:r>
              <a:rPr lang="en-US" sz="2000" i="1" dirty="0"/>
              <a:t>truth-functional</a:t>
            </a:r>
            <a:r>
              <a:rPr lang="en-US" sz="2000" dirty="0"/>
              <a:t> relations which can be evaluated according to facts in the KB and used to make sentences that are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Usually Lowercase</a:t>
            </a:r>
          </a:p>
          <a:p>
            <a:pPr>
              <a:buFont typeface="Times"/>
              <a:buNone/>
            </a:pPr>
            <a:r>
              <a:rPr lang="en-US" sz="1800" b="1" dirty="0"/>
              <a:t> 	  </a:t>
            </a:r>
            <a:r>
              <a:rPr lang="en-US" sz="1800" i="1" dirty="0">
                <a:solidFill>
                  <a:srgbClr val="0000FF"/>
                </a:solidFill>
              </a:rPr>
              <a:t>(</a:t>
            </a:r>
            <a:r>
              <a:rPr lang="en-US" sz="1800" i="1" dirty="0" err="1">
                <a:solidFill>
                  <a:schemeClr val="hlink"/>
                </a:solidFill>
              </a:rPr>
              <a:t>objectHasColor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 err="1">
                <a:solidFill>
                  <a:srgbClr val="0000FF"/>
                </a:solidFill>
              </a:rPr>
              <a:t>BrownDog</a:t>
            </a:r>
            <a:r>
              <a:rPr lang="en-US" sz="1800" i="1" dirty="0">
                <a:solidFill>
                  <a:srgbClr val="0000FF"/>
                </a:solidFill>
              </a:rPr>
              <a:t> Brown)</a:t>
            </a:r>
          </a:p>
          <a:p>
            <a:pPr>
              <a:buFont typeface="Times"/>
              <a:buNone/>
            </a:pPr>
            <a:r>
              <a:rPr lang="en-US" sz="1800" i="1" dirty="0">
                <a:solidFill>
                  <a:srgbClr val="0000FF"/>
                </a:solidFill>
              </a:rPr>
              <a:t>    (</a:t>
            </a:r>
            <a:r>
              <a:rPr lang="en-US" sz="1800" i="1" dirty="0" err="1">
                <a:solidFill>
                  <a:schemeClr val="hlink"/>
                </a:solidFill>
              </a:rPr>
              <a:t>memberStatusOfOrganization</a:t>
            </a:r>
            <a:r>
              <a:rPr lang="en-US" sz="1800" i="1" dirty="0">
                <a:solidFill>
                  <a:srgbClr val="0000FF"/>
                </a:solidFill>
              </a:rPr>
              <a:t> Norway NATO </a:t>
            </a:r>
            <a:r>
              <a:rPr lang="en-US" sz="1800" i="1" dirty="0" err="1">
                <a:solidFill>
                  <a:srgbClr val="0000FF"/>
                </a:solidFill>
              </a:rPr>
              <a:t>FoundingMember</a:t>
            </a:r>
            <a:r>
              <a:rPr lang="en-US" sz="1800" i="1" dirty="0">
                <a:solidFill>
                  <a:srgbClr val="0000FF"/>
                </a:solidFill>
              </a:rPr>
              <a:t>)</a:t>
            </a:r>
            <a:endParaRPr lang="en-US" sz="1800" dirty="0"/>
          </a:p>
          <a:p>
            <a:endParaRPr lang="en-US" sz="2000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8000"/>
                </a:solidFill>
              </a:rPr>
              <a:t>Functions</a:t>
            </a:r>
            <a:r>
              <a:rPr lang="en-US" sz="2000" dirty="0"/>
              <a:t> take arguments to denote Non-Atomic Terms (NATs), expressions that represent </a:t>
            </a:r>
            <a:r>
              <a:rPr lang="en-US" sz="2000" i="1" dirty="0"/>
              <a:t>things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Usually Uppercase</a:t>
            </a:r>
            <a:endParaRPr lang="en-US" sz="1800" i="1" dirty="0"/>
          </a:p>
          <a:p>
            <a:pPr lvl="1">
              <a:buFont typeface="Times"/>
              <a:buNone/>
            </a:pPr>
            <a:r>
              <a:rPr lang="en-US" sz="1800" i="1" dirty="0">
                <a:solidFill>
                  <a:srgbClr val="0000FF"/>
                </a:solidFill>
              </a:rPr>
              <a:t>(</a:t>
            </a:r>
            <a:r>
              <a:rPr lang="en-US" sz="1800" i="1" dirty="0" err="1">
                <a:solidFill>
                  <a:srgbClr val="008000"/>
                </a:solidFill>
              </a:rPr>
              <a:t>FruitFn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 err="1">
                <a:solidFill>
                  <a:srgbClr val="0000FF"/>
                </a:solidFill>
              </a:rPr>
              <a:t>AppleTree</a:t>
            </a:r>
            <a:r>
              <a:rPr lang="en-US" sz="1800" i="1" dirty="0">
                <a:solidFill>
                  <a:srgbClr val="0000FF"/>
                </a:solidFill>
              </a:rPr>
              <a:t>)</a:t>
            </a:r>
            <a:r>
              <a:rPr lang="en-US" sz="1800" i="1" dirty="0"/>
              <a:t> </a:t>
            </a:r>
            <a:r>
              <a:rPr lang="en-US" sz="1800" dirty="0"/>
              <a:t> denotes an apple</a:t>
            </a:r>
            <a:endParaRPr lang="en-US" sz="1800" i="1" dirty="0"/>
          </a:p>
          <a:p>
            <a:pPr lvl="1">
              <a:buFont typeface="Times"/>
              <a:buNone/>
            </a:pPr>
            <a:r>
              <a:rPr lang="en-US" sz="1800" i="1" dirty="0">
                <a:solidFill>
                  <a:srgbClr val="0000FF"/>
                </a:solidFill>
              </a:rPr>
              <a:t>(</a:t>
            </a:r>
            <a:r>
              <a:rPr lang="en-US" sz="1800" i="1" dirty="0" err="1">
                <a:solidFill>
                  <a:srgbClr val="008000"/>
                </a:solidFill>
              </a:rPr>
              <a:t>BorderBetweenFn</a:t>
            </a:r>
            <a:r>
              <a:rPr lang="en-US" sz="1800" i="1" dirty="0">
                <a:solidFill>
                  <a:srgbClr val="0000FF"/>
                </a:solidFill>
              </a:rPr>
              <a:t> Sweden Norway)</a:t>
            </a:r>
            <a:r>
              <a:rPr lang="en-US" sz="1800" i="1" dirty="0"/>
              <a:t> </a:t>
            </a:r>
            <a:r>
              <a:rPr lang="en-US" sz="1800" dirty="0"/>
              <a:t>denotes the border between Sweden and Norway.</a:t>
            </a:r>
          </a:p>
          <a:p>
            <a:pPr lvl="1">
              <a:buFont typeface="Times"/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5187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Arity and Argument Types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predicate or function is defined with particular </a:t>
            </a:r>
            <a:r>
              <a:rPr lang="en-US" i="1" dirty="0" err="1"/>
              <a:t>arity</a:t>
            </a:r>
            <a:r>
              <a:rPr lang="en-US" dirty="0"/>
              <a:t> and </a:t>
            </a:r>
            <a:r>
              <a:rPr lang="en-US" i="1" dirty="0"/>
              <a:t>argument types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Arity</a:t>
            </a:r>
            <a:r>
              <a:rPr lang="en-US" dirty="0"/>
              <a:t>: Number of Arguments</a:t>
            </a:r>
          </a:p>
          <a:p>
            <a:pPr lvl="1">
              <a:buFont typeface="Times"/>
              <a:buNone/>
            </a:pPr>
            <a:r>
              <a:rPr lang="en-US" i="1" dirty="0">
                <a:solidFill>
                  <a:srgbClr val="0000FF"/>
                </a:solidFill>
              </a:rPr>
              <a:t>		(</a:t>
            </a:r>
            <a:r>
              <a:rPr lang="en-US" i="1" dirty="0" err="1">
                <a:solidFill>
                  <a:srgbClr val="0000FF"/>
                </a:solidFill>
              </a:rPr>
              <a:t>arity</a:t>
            </a:r>
            <a:r>
              <a:rPr lang="en-US" i="1" dirty="0">
                <a:solidFill>
                  <a:srgbClr val="0000FF"/>
                </a:solidFill>
              </a:rPr>
              <a:t> mother 2)		(</a:t>
            </a:r>
            <a:r>
              <a:rPr lang="en-US" i="1" dirty="0" err="1">
                <a:solidFill>
                  <a:srgbClr val="0000FF"/>
                </a:solidFill>
              </a:rPr>
              <a:t>arity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MotherFn</a:t>
            </a:r>
            <a:r>
              <a:rPr lang="en-US" i="1" dirty="0">
                <a:solidFill>
                  <a:srgbClr val="0000FF"/>
                </a:solidFill>
              </a:rPr>
              <a:t> 1)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Argument Types: use </a:t>
            </a:r>
            <a:r>
              <a:rPr lang="en-US" i="1" dirty="0" err="1"/>
              <a:t>isa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genl</a:t>
            </a:r>
            <a:r>
              <a:rPr lang="en-US" dirty="0"/>
              <a:t> relations</a:t>
            </a:r>
          </a:p>
          <a:p>
            <a:pPr lvl="2">
              <a:buFont typeface="Times"/>
              <a:buNone/>
            </a:pPr>
            <a:r>
              <a:rPr lang="en-US" sz="2000" i="1" dirty="0">
                <a:solidFill>
                  <a:srgbClr val="0000FF"/>
                </a:solidFill>
              </a:rPr>
              <a:t>(arg1Isa mother Animal) 	</a:t>
            </a:r>
          </a:p>
          <a:p>
            <a:pPr lvl="2">
              <a:buFont typeface="Times"/>
              <a:buNone/>
            </a:pPr>
            <a:r>
              <a:rPr lang="en-US" sz="2000" i="1" dirty="0">
                <a:solidFill>
                  <a:srgbClr val="0000FF"/>
                </a:solidFill>
              </a:rPr>
              <a:t>(arg2Isa mother </a:t>
            </a:r>
            <a:r>
              <a:rPr lang="en-US" sz="2000" i="1" dirty="0" err="1">
                <a:solidFill>
                  <a:srgbClr val="0000FF"/>
                </a:solidFill>
              </a:rPr>
              <a:t>FemaleAnimal</a:t>
            </a:r>
            <a:r>
              <a:rPr lang="en-US" sz="2000" i="1" dirty="0">
                <a:solidFill>
                  <a:srgbClr val="0000FF"/>
                </a:solidFill>
              </a:rPr>
              <a:t>)</a:t>
            </a:r>
          </a:p>
          <a:p>
            <a:pPr lvl="2">
              <a:buFont typeface="Times"/>
              <a:buNone/>
            </a:pPr>
            <a:r>
              <a:rPr lang="en-US" sz="2000" i="1" dirty="0">
                <a:solidFill>
                  <a:srgbClr val="0000FF"/>
                </a:solidFill>
              </a:rPr>
              <a:t>(arg1Isa </a:t>
            </a:r>
            <a:r>
              <a:rPr lang="en-US" sz="2000" i="1" dirty="0" err="1">
                <a:solidFill>
                  <a:srgbClr val="0000FF"/>
                </a:solidFill>
              </a:rPr>
              <a:t>TransportViaFn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ExistingObjectType</a:t>
            </a:r>
            <a:r>
              <a:rPr lang="en-US" sz="2000" i="1" dirty="0">
                <a:solidFill>
                  <a:srgbClr val="0000FF"/>
                </a:solidFill>
              </a:rPr>
              <a:t>)</a:t>
            </a:r>
          </a:p>
          <a:p>
            <a:pPr lvl="2">
              <a:buFont typeface="Times"/>
              <a:buNone/>
            </a:pPr>
            <a:r>
              <a:rPr lang="en-US" sz="2000" i="1" dirty="0">
                <a:solidFill>
                  <a:srgbClr val="0000FF"/>
                </a:solidFill>
              </a:rPr>
              <a:t>(arg1Genl </a:t>
            </a:r>
            <a:r>
              <a:rPr lang="en-US" sz="2000" i="1" dirty="0" err="1">
                <a:solidFill>
                  <a:srgbClr val="0000FF"/>
                </a:solidFill>
              </a:rPr>
              <a:t>treatmentTypeAppliedToConditionType</a:t>
            </a:r>
            <a:endParaRPr lang="en-US" sz="2000" i="1" dirty="0">
              <a:solidFill>
                <a:srgbClr val="0000FF"/>
              </a:solidFill>
            </a:endParaRPr>
          </a:p>
          <a:p>
            <a:pPr lvl="2">
              <a:buFont typeface="Times"/>
              <a:buNone/>
            </a:pPr>
            <a:r>
              <a:rPr lang="en-US" sz="2000" i="1" dirty="0">
                <a:solidFill>
                  <a:srgbClr val="0000FF"/>
                </a:solidFill>
              </a:rPr>
              <a:t>		</a:t>
            </a:r>
            <a:r>
              <a:rPr lang="en-US" sz="2000" i="1" dirty="0" err="1">
                <a:solidFill>
                  <a:srgbClr val="0000FF"/>
                </a:solidFill>
              </a:rPr>
              <a:t>MedicalTreatmentEvent</a:t>
            </a:r>
            <a:r>
              <a:rPr lang="en-US" sz="2000" i="1" dirty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6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F503F-0F2A-0C4A-86D5-05100432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Entailment vs Logical Entailment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7901F-1DD0-9545-880C-4F4099A7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5730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 rains.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street is wet.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“But it could be, that the street is covered, so it probably does not necessarily follow that the street is wet.” → no logical entailment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“But most people would find it plausible that the street is wet” → textual entailment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6FAD0-1B4E-1A4F-8A84-2FCD416A7EAA}"/>
              </a:ext>
            </a:extLst>
          </p:cNvPr>
          <p:cNvSpPr/>
          <p:nvPr/>
        </p:nvSpPr>
        <p:spPr>
          <a:xfrm>
            <a:off x="1331640" y="5265737"/>
            <a:ext cx="6696744" cy="707886"/>
          </a:xfrm>
          <a:prstGeom prst="rect">
            <a:avLst/>
          </a:prstGeom>
          <a:solidFill>
            <a:srgbClr val="0033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notion of textual entailment is somewhat softer.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Textual entailment is often not a strict logical entailment.</a:t>
            </a:r>
          </a:p>
        </p:txBody>
      </p:sp>
    </p:spTree>
    <p:extLst>
      <p:ext uri="{BB962C8B-B14F-4D97-AF65-F5344CB8AC3E}">
        <p14:creationId xmlns:p14="http://schemas.microsoft.com/office/powerpoint/2010/main" val="1452345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Predicates and Rules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built to form meaningful, well-formed logical sentences</a:t>
            </a:r>
          </a:p>
          <a:p>
            <a:pPr marL="0" indent="0">
              <a:buNone/>
            </a:pPr>
            <a:endParaRPr lang="en-US" dirty="0">
              <a:latin typeface="Times-Roman" charset="0"/>
            </a:endParaRPr>
          </a:p>
          <a:p>
            <a:pPr marL="0" indent="0">
              <a:buNone/>
            </a:pPr>
            <a:r>
              <a:rPr lang="en-US" dirty="0">
                <a:latin typeface="Times-Roman" charset="0"/>
              </a:rPr>
              <a:t>You can add your own, using ASSERT</a:t>
            </a:r>
          </a:p>
          <a:p>
            <a:endParaRPr lang="de-DE" dirty="0">
              <a:solidFill>
                <a:srgbClr val="0000EE"/>
              </a:solidFill>
              <a:latin typeface="Times-Roman" charset="0"/>
            </a:endParaRPr>
          </a:p>
          <a:p>
            <a:pPr marL="0" indent="0">
              <a:buNone/>
            </a:pPr>
            <a:r>
              <a:rPr lang="en-US" dirty="0"/>
              <a:t>Mt: </a:t>
            </a:r>
            <a:r>
              <a:rPr lang="en-US" i="1" dirty="0" err="1">
                <a:solidFill>
                  <a:srgbClr val="0000FF"/>
                </a:solidFill>
              </a:rPr>
              <a:t>AgentGMt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Rule:	(</a:t>
            </a:r>
            <a:r>
              <a:rPr lang="en-US" i="1" dirty="0">
                <a:solidFill>
                  <a:srgbClr val="0000FF"/>
                </a:solidFill>
              </a:rPr>
              <a:t>implies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(</a:t>
            </a:r>
            <a:r>
              <a:rPr lang="en-US" i="1" dirty="0">
                <a:solidFill>
                  <a:srgbClr val="0000FF"/>
                </a:solidFill>
              </a:rPr>
              <a:t>and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       (</a:t>
            </a:r>
            <a:r>
              <a:rPr lang="en-US" i="1" dirty="0" err="1">
                <a:solidFill>
                  <a:srgbClr val="0000FF"/>
                </a:solidFill>
              </a:rPr>
              <a:t>isa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HelpingAnAgent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          (</a:t>
            </a:r>
            <a:r>
              <a:rPr lang="en-US" i="1" dirty="0" err="1">
                <a:solidFill>
                  <a:srgbClr val="0000FF"/>
                </a:solidFill>
              </a:rPr>
              <a:t>performedBy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          (</a:t>
            </a:r>
            <a:r>
              <a:rPr lang="en-US" i="1" dirty="0">
                <a:solidFill>
                  <a:srgbClr val="0000FF"/>
                </a:solidFill>
              </a:rPr>
              <a:t>beneficiary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    (</a:t>
            </a:r>
            <a:r>
              <a:rPr lang="en-US" i="1" dirty="0" err="1">
                <a:solidFill>
                  <a:srgbClr val="0000FF"/>
                </a:solidFill>
              </a:rPr>
              <a:t>positiveVestedInterest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HELPER</a:t>
            </a:r>
            <a:r>
              <a:rPr lang="en-US" dirty="0"/>
              <a:t> ?</a:t>
            </a:r>
            <a:r>
              <a:rPr lang="en-US" dirty="0">
                <a:solidFill>
                  <a:srgbClr val="FF0000"/>
                </a:solidFill>
              </a:rPr>
              <a:t>HELPED</a:t>
            </a:r>
            <a:r>
              <a:rPr lang="en-US" dirty="0"/>
              <a:t>)	</a:t>
            </a:r>
          </a:p>
          <a:p>
            <a:endParaRPr lang="en-US" dirty="0">
              <a:solidFill>
                <a:srgbClr val="0000EE"/>
              </a:solidFill>
              <a:latin typeface="Times-Roman" charset="0"/>
            </a:endParaRPr>
          </a:p>
          <a:p>
            <a:endParaRPr lang="en-US" dirty="0"/>
          </a:p>
        </p:txBody>
      </p:sp>
      <p:sp>
        <p:nvSpPr>
          <p:cNvPr id="271364" name="Text Box 1028"/>
          <p:cNvSpPr txBox="1">
            <a:spLocks noChangeArrowheads="1"/>
          </p:cNvSpPr>
          <p:nvPr/>
        </p:nvSpPr>
        <p:spPr bwMode="auto">
          <a:xfrm>
            <a:off x="968375" y="3813175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71365" name="Text Box 1029"/>
          <p:cNvSpPr txBox="1">
            <a:spLocks noChangeArrowheads="1"/>
          </p:cNvSpPr>
          <p:nvPr/>
        </p:nvSpPr>
        <p:spPr bwMode="auto">
          <a:xfrm>
            <a:off x="714375" y="4865688"/>
            <a:ext cx="706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0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</a:t>
            </a:r>
            <a:r>
              <a:rPr lang="en-US" dirty="0"/>
              <a:t> – Assertions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“Animals sleep at home.”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ForAll</a:t>
            </a:r>
            <a:r>
              <a:rPr lang="en-US" dirty="0">
                <a:latin typeface="Courier New" pitchFamily="49" charset="0"/>
              </a:rPr>
              <a:t> ?x (</a:t>
            </a:r>
            <a:r>
              <a:rPr lang="en-US" dirty="0" err="1">
                <a:latin typeface="Courier New" pitchFamily="49" charset="0"/>
              </a:rPr>
              <a:t>ForAll</a:t>
            </a:r>
            <a:r>
              <a:rPr lang="en-US" dirty="0">
                <a:latin typeface="Courier New" pitchFamily="49" charset="0"/>
              </a:rPr>
              <a:t> ?S (</a:t>
            </a:r>
            <a:r>
              <a:rPr lang="en-US" dirty="0" err="1">
                <a:latin typeface="Courier New" pitchFamily="49" charset="0"/>
              </a:rPr>
              <a:t>ForAll</a:t>
            </a:r>
            <a:r>
              <a:rPr lang="en-US" dirty="0">
                <a:latin typeface="Courier New" pitchFamily="49" charset="0"/>
              </a:rPr>
              <a:t> ?PLACE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(implies (and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isa</a:t>
            </a:r>
            <a:r>
              <a:rPr lang="en-US" dirty="0">
                <a:latin typeface="Courier New" pitchFamily="49" charset="0"/>
              </a:rPr>
              <a:t> ?x Animal)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isa</a:t>
            </a:r>
            <a:r>
              <a:rPr lang="en-US" dirty="0">
                <a:latin typeface="Courier New" pitchFamily="49" charset="0"/>
              </a:rPr>
              <a:t> ?S </a:t>
            </a:r>
            <a:r>
              <a:rPr lang="en-US" dirty="0" err="1">
                <a:latin typeface="Courier New" pitchFamily="49" charset="0"/>
              </a:rPr>
              <a:t>SleepingEvent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(performer ?S ?x)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(location ?S ?PLACE))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(home ?x ?PLACE)))))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if x is an animal and the performer of a sleeping event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then the place where that event takes place is the home of 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35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</a:t>
            </a:r>
            <a:r>
              <a:rPr lang="de-DE" dirty="0"/>
              <a:t> – More </a:t>
            </a:r>
            <a:r>
              <a:rPr lang="de-DE" dirty="0" err="1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sz="2000" dirty="0"/>
              <a:t>"Bill Clinton belongs to the collection of U.S. presidents“</a:t>
            </a:r>
          </a:p>
          <a:p>
            <a:pPr lvl="1"/>
            <a:r>
              <a:rPr lang="en-US" sz="1800" dirty="0"/>
              <a:t>(#$</a:t>
            </a:r>
            <a:r>
              <a:rPr lang="en-US" sz="1800" dirty="0" err="1"/>
              <a:t>isa</a:t>
            </a:r>
            <a:r>
              <a:rPr lang="en-US" sz="1800" dirty="0"/>
              <a:t> #$</a:t>
            </a:r>
            <a:r>
              <a:rPr lang="en-US" sz="1800" dirty="0" err="1"/>
              <a:t>BillClinton</a:t>
            </a:r>
            <a:r>
              <a:rPr lang="en-US" sz="1800" dirty="0"/>
              <a:t> #$</a:t>
            </a:r>
            <a:r>
              <a:rPr lang="en-US" sz="1800" dirty="0" err="1"/>
              <a:t>UnitedStatesPresident</a:t>
            </a:r>
            <a:r>
              <a:rPr lang="en-US" sz="1800" dirty="0"/>
              <a:t>)</a:t>
            </a:r>
          </a:p>
          <a:p>
            <a:pPr>
              <a:buFont typeface="Arial" pitchFamily="34" charset="0"/>
              <a:buNone/>
            </a:pPr>
            <a:endParaRPr lang="en-US" sz="1050" dirty="0"/>
          </a:p>
          <a:p>
            <a:pPr>
              <a:buFont typeface="Arial" pitchFamily="34" charset="0"/>
              <a:buNone/>
            </a:pPr>
            <a:r>
              <a:rPr lang="en-US" sz="2000" dirty="0"/>
              <a:t>"All trees are plants".</a:t>
            </a:r>
          </a:p>
          <a:p>
            <a:pPr lvl="1"/>
            <a:r>
              <a:rPr lang="en-US" sz="1800" dirty="0"/>
              <a:t>(#$</a:t>
            </a:r>
            <a:r>
              <a:rPr lang="en-US" sz="1800" dirty="0" err="1"/>
              <a:t>genls</a:t>
            </a:r>
            <a:r>
              <a:rPr lang="en-US" sz="1800" dirty="0"/>
              <a:t> #$Tree-</a:t>
            </a:r>
            <a:r>
              <a:rPr lang="en-US" sz="1800" dirty="0" err="1"/>
              <a:t>ThePlant</a:t>
            </a:r>
            <a:r>
              <a:rPr lang="en-US" sz="1800" dirty="0"/>
              <a:t> #$Plant)</a:t>
            </a:r>
          </a:p>
          <a:p>
            <a:pPr>
              <a:buFont typeface="Arial" pitchFamily="34" charset="0"/>
              <a:buNone/>
            </a:pPr>
            <a:endParaRPr lang="en-US" sz="1050" dirty="0"/>
          </a:p>
          <a:p>
            <a:pPr>
              <a:buFont typeface="Arial" pitchFamily="34" charset="0"/>
              <a:buNone/>
            </a:pPr>
            <a:r>
              <a:rPr lang="en-US" sz="2000" dirty="0"/>
              <a:t>"Paris is the capital of France."</a:t>
            </a:r>
          </a:p>
          <a:p>
            <a:pPr lvl="1"/>
            <a:r>
              <a:rPr lang="en-US" sz="1800" dirty="0"/>
              <a:t>(#$</a:t>
            </a:r>
            <a:r>
              <a:rPr lang="en-US" sz="1800" dirty="0" err="1"/>
              <a:t>capitalCity</a:t>
            </a:r>
            <a:r>
              <a:rPr lang="en-US" sz="1800" dirty="0"/>
              <a:t> #$France #$Paris)</a:t>
            </a:r>
          </a:p>
          <a:p>
            <a:pPr>
              <a:buFont typeface="Arial" pitchFamily="34" charset="0"/>
              <a:buNone/>
            </a:pPr>
            <a:endParaRPr lang="en-US" sz="1050" dirty="0"/>
          </a:p>
          <a:p>
            <a:pPr>
              <a:buFont typeface="Arial" pitchFamily="34" charset="0"/>
              <a:buNone/>
            </a:pPr>
            <a:r>
              <a:rPr lang="en-US" sz="2000" dirty="0"/>
              <a:t>"a fact about sets"</a:t>
            </a:r>
          </a:p>
          <a:p>
            <a:pPr lvl="1"/>
            <a:r>
              <a:rPr lang="en-US" sz="1800" dirty="0"/>
              <a:t>(#$implies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  	(#$and   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    		(#$</a:t>
            </a:r>
            <a:r>
              <a:rPr lang="en-US" sz="2000" dirty="0" err="1"/>
              <a:t>isa</a:t>
            </a:r>
            <a:r>
              <a:rPr lang="en-US" sz="2000" dirty="0"/>
              <a:t> ?OBJ ?SUBSET)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    		(#$</a:t>
            </a:r>
            <a:r>
              <a:rPr lang="en-US" sz="2000" dirty="0" err="1"/>
              <a:t>genls</a:t>
            </a:r>
            <a:r>
              <a:rPr lang="en-US" sz="2000" dirty="0"/>
              <a:t> ?SUBSET ?SUPERSET))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  	(#$</a:t>
            </a:r>
            <a:r>
              <a:rPr lang="en-US" sz="2000" dirty="0" err="1"/>
              <a:t>isa</a:t>
            </a:r>
            <a:r>
              <a:rPr lang="en-US" sz="2000" dirty="0"/>
              <a:t> ?OBJ ?SUPERSET))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69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Content</a:t>
            </a:r>
          </a:p>
        </p:txBody>
      </p:sp>
      <p:sp>
        <p:nvSpPr>
          <p:cNvPr id="274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Cyc</a:t>
            </a:r>
            <a:r>
              <a:rPr lang="en-US" dirty="0"/>
              <a:t> has several specialized and useful areas of KB content</a:t>
            </a:r>
          </a:p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dirty="0"/>
              <a:t>Times and Dates</a:t>
            </a:r>
          </a:p>
          <a:p>
            <a:pPr lvl="2"/>
            <a:r>
              <a:rPr lang="en-US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temporallyIntersects,startsAfterStartingOf,YearsDuration</a:t>
            </a:r>
            <a:endParaRPr lang="en-US" i="1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dirty="0" err="1"/>
              <a:t>Spacial</a:t>
            </a:r>
            <a:r>
              <a:rPr lang="en-US" dirty="0"/>
              <a:t> Properties and Relations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constituent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FF"/>
                </a:solidFill>
              </a:rPr>
              <a:t>ingredient,</a:t>
            </a:r>
            <a:r>
              <a:rPr lang="en-US" i="1" dirty="0"/>
              <a:t> </a:t>
            </a:r>
            <a:r>
              <a:rPr lang="en-US" dirty="0"/>
              <a:t>~60 </a:t>
            </a:r>
            <a:r>
              <a:rPr lang="en-US" i="1" dirty="0">
                <a:solidFill>
                  <a:srgbClr val="0000FF"/>
                </a:solidFill>
              </a:rPr>
              <a:t>in</a:t>
            </a:r>
            <a:r>
              <a:rPr lang="en-US" i="1" dirty="0"/>
              <a:t> </a:t>
            </a:r>
            <a:r>
              <a:rPr lang="en-US" dirty="0"/>
              <a:t>predicates, ~60 </a:t>
            </a:r>
            <a:r>
              <a:rPr lang="en-US" i="1" dirty="0">
                <a:solidFill>
                  <a:srgbClr val="0000FF"/>
                </a:solidFill>
              </a:rPr>
              <a:t>Shape</a:t>
            </a:r>
            <a:r>
              <a:rPr lang="en-US" dirty="0"/>
              <a:t> Attributes</a:t>
            </a:r>
          </a:p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dirty="0"/>
              <a:t>Event Types, with Roles and Actors</a:t>
            </a:r>
          </a:p>
          <a:p>
            <a:pPr lvl="2"/>
            <a:r>
              <a:rPr lang="en-US" i="1" dirty="0" err="1">
                <a:solidFill>
                  <a:srgbClr val="0000FF"/>
                </a:solidFill>
              </a:rPr>
              <a:t>MovementEvent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MedicalTreatmentEvent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GivingSomething</a:t>
            </a:r>
            <a:endParaRPr lang="en-US" i="1" dirty="0">
              <a:solidFill>
                <a:srgbClr val="0000FF"/>
              </a:solidFill>
            </a:endParaRPr>
          </a:p>
          <a:p>
            <a:pPr lvl="1">
              <a:buFont typeface="Times"/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2">
              <a:buFont typeface="Times"/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40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Cyc Lexicon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Cyc</a:t>
            </a:r>
            <a:r>
              <a:rPr lang="en-US" dirty="0"/>
              <a:t> also knows a lot about English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There are entries for Lexical items as well</a:t>
            </a:r>
          </a:p>
          <a:p>
            <a:pPr lvl="1">
              <a:lnSpc>
                <a:spcPct val="90000"/>
              </a:lnSpc>
              <a:buFont typeface="Times"/>
              <a:buNone/>
            </a:pPr>
            <a:r>
              <a:rPr lang="en-US" i="1" dirty="0">
                <a:solidFill>
                  <a:srgbClr val="0000FF"/>
                </a:solidFill>
              </a:rPr>
              <a:t>Treat-</a:t>
            </a:r>
            <a:r>
              <a:rPr lang="en-US" i="1" dirty="0" err="1">
                <a:solidFill>
                  <a:srgbClr val="0000FF"/>
                </a:solidFill>
              </a:rPr>
              <a:t>TheWord</a:t>
            </a:r>
            <a:r>
              <a:rPr lang="en-US" i="1" dirty="0">
                <a:solidFill>
                  <a:srgbClr val="0000FF"/>
                </a:solidFill>
              </a:rPr>
              <a:t> 		Use-</a:t>
            </a:r>
            <a:r>
              <a:rPr lang="en-US" i="1" dirty="0" err="1">
                <a:solidFill>
                  <a:srgbClr val="0000FF"/>
                </a:solidFill>
              </a:rPr>
              <a:t>TheWord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Several predicates express relationships which translate English expressions into </a:t>
            </a:r>
            <a:r>
              <a:rPr lang="en-US" dirty="0" err="1"/>
              <a:t>CycL</a:t>
            </a:r>
            <a:r>
              <a:rPr lang="en-US" dirty="0"/>
              <a:t> (and vice versa)</a:t>
            </a:r>
          </a:p>
          <a:p>
            <a:pPr>
              <a:lnSpc>
                <a:spcPct val="90000"/>
              </a:lnSpc>
            </a:pPr>
            <a:endParaRPr lang="de-DE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verbSemTrans</a:t>
            </a:r>
            <a:r>
              <a:rPr lang="en-US" i="1" dirty="0"/>
              <a:t> </a:t>
            </a:r>
            <a:r>
              <a:rPr lang="en-US" i="1" dirty="0">
                <a:solidFill>
                  <a:srgbClr val="0000FF"/>
                </a:solidFill>
              </a:rPr>
              <a:t>Use-</a:t>
            </a:r>
            <a:r>
              <a:rPr lang="en-US" i="1" dirty="0" err="1">
                <a:solidFill>
                  <a:srgbClr val="0000FF"/>
                </a:solidFill>
              </a:rPr>
              <a:t>TheWord</a:t>
            </a:r>
            <a:r>
              <a:rPr lang="en-US" i="1" dirty="0"/>
              <a:t> 0 </a:t>
            </a:r>
            <a:r>
              <a:rPr lang="en-US" i="1" dirty="0" err="1">
                <a:solidFill>
                  <a:srgbClr val="0000FF"/>
                </a:solidFill>
              </a:rPr>
              <a:t>TransitiveNPFrame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 (</a:t>
            </a:r>
            <a:r>
              <a:rPr lang="en-US" i="1" dirty="0">
                <a:solidFill>
                  <a:srgbClr val="0000FF"/>
                </a:solidFill>
              </a:rPr>
              <a:t>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(</a:t>
            </a:r>
            <a:r>
              <a:rPr lang="en-US" i="1" dirty="0" err="1">
                <a:solidFill>
                  <a:srgbClr val="0000FF"/>
                </a:solidFill>
              </a:rPr>
              <a:t>isa</a:t>
            </a:r>
            <a:r>
              <a:rPr lang="en-US" dirty="0"/>
              <a:t> :</a:t>
            </a:r>
            <a:r>
              <a:rPr lang="en-US" dirty="0">
                <a:solidFill>
                  <a:srgbClr val="008000"/>
                </a:solidFill>
              </a:rPr>
              <a:t>ACTION</a:t>
            </a:r>
            <a:r>
              <a:rPr lang="en-US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UsingAnObject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(</a:t>
            </a:r>
            <a:r>
              <a:rPr lang="en-US" i="1" dirty="0" err="1">
                <a:solidFill>
                  <a:srgbClr val="0000FF"/>
                </a:solidFill>
              </a:rPr>
              <a:t>performedBy</a:t>
            </a:r>
            <a:r>
              <a:rPr lang="en-US" dirty="0"/>
              <a:t> :</a:t>
            </a:r>
            <a:r>
              <a:rPr lang="en-US" dirty="0">
                <a:solidFill>
                  <a:srgbClr val="008000"/>
                </a:solidFill>
              </a:rPr>
              <a:t>ACTION</a:t>
            </a:r>
            <a:r>
              <a:rPr lang="en-US" dirty="0"/>
              <a:t> :</a:t>
            </a:r>
            <a:r>
              <a:rPr lang="en-US" dirty="0">
                <a:solidFill>
                  <a:srgbClr val="008000"/>
                </a:solidFill>
              </a:rPr>
              <a:t>SUBJECT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(</a:t>
            </a:r>
            <a:r>
              <a:rPr lang="en-US" i="1" dirty="0">
                <a:solidFill>
                  <a:srgbClr val="0000FF"/>
                </a:solidFill>
              </a:rPr>
              <a:t>instrument-Generic</a:t>
            </a:r>
            <a:r>
              <a:rPr lang="en-US" dirty="0"/>
              <a:t> :</a:t>
            </a:r>
            <a:r>
              <a:rPr lang="en-US" dirty="0">
                <a:solidFill>
                  <a:srgbClr val="008000"/>
                </a:solidFill>
              </a:rPr>
              <a:t>ACTION</a:t>
            </a:r>
            <a:r>
              <a:rPr lang="en-US" dirty="0"/>
              <a:t> :</a:t>
            </a:r>
            <a:r>
              <a:rPr lang="en-US" dirty="0">
                <a:solidFill>
                  <a:srgbClr val="008000"/>
                </a:solidFill>
              </a:rPr>
              <a:t>OBJECT</a:t>
            </a:r>
            <a:r>
              <a:rPr lang="en-US" dirty="0"/>
              <a:t>)))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0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Lexical Predicates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d</a:t>
            </a:r>
            <a:r>
              <a:rPr lang="en-US" sz="2000" b="1" i="1" dirty="0"/>
              <a:t>enotation</a:t>
            </a:r>
            <a:endParaRPr lang="en-US" b="1" dirty="0"/>
          </a:p>
          <a:p>
            <a:pPr lvl="1"/>
            <a:r>
              <a:rPr lang="en-US" sz="1800" dirty="0"/>
              <a:t>Relates a </a:t>
            </a:r>
            <a:r>
              <a:rPr lang="en-US" sz="1800" i="1" dirty="0" err="1">
                <a:solidFill>
                  <a:srgbClr val="0000FF"/>
                </a:solidFill>
              </a:rPr>
              <a:t>LexicalWord</a:t>
            </a:r>
            <a:r>
              <a:rPr lang="en-US" sz="1800" dirty="0"/>
              <a:t> and </a:t>
            </a:r>
            <a:r>
              <a:rPr lang="en-US" sz="1800" i="1" dirty="0" err="1">
                <a:solidFill>
                  <a:srgbClr val="0000FF"/>
                </a:solidFill>
              </a:rPr>
              <a:t>SpeechPart</a:t>
            </a:r>
            <a:r>
              <a:rPr lang="en-US" sz="1800" dirty="0"/>
              <a:t> to some denoted </a:t>
            </a:r>
            <a:r>
              <a:rPr lang="en-US" sz="1800" i="1" dirty="0">
                <a:solidFill>
                  <a:srgbClr val="0000FF"/>
                </a:solidFill>
              </a:rPr>
              <a:t>Thing</a:t>
            </a:r>
            <a:r>
              <a:rPr lang="en-US" sz="1800" dirty="0"/>
              <a:t> (e.g. some </a:t>
            </a:r>
            <a:r>
              <a:rPr lang="en-US" sz="1800" i="1" dirty="0">
                <a:solidFill>
                  <a:srgbClr val="0000FF"/>
                </a:solidFill>
              </a:rPr>
              <a:t>Individual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0000FF"/>
                </a:solidFill>
              </a:rPr>
              <a:t>Collection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b="1" i="1" dirty="0" err="1"/>
              <a:t>multiWordString</a:t>
            </a:r>
            <a:endParaRPr lang="en-US" b="1" i="1" dirty="0"/>
          </a:p>
          <a:p>
            <a:pPr lvl="1"/>
            <a:r>
              <a:rPr lang="en-US" sz="1800" dirty="0"/>
              <a:t>Relates a list of strings (e.g. ("hot")), a </a:t>
            </a:r>
            <a:r>
              <a:rPr lang="en-US" sz="1800" i="1" dirty="0" err="1">
                <a:solidFill>
                  <a:srgbClr val="0000FF"/>
                </a:solidFill>
              </a:rPr>
              <a:t>LexicalWord</a:t>
            </a:r>
            <a:r>
              <a:rPr lang="en-US" sz="1800" dirty="0"/>
              <a:t> (e.g. </a:t>
            </a:r>
            <a:r>
              <a:rPr lang="en-US" sz="1800" i="1" dirty="0">
                <a:solidFill>
                  <a:srgbClr val="0000FF"/>
                </a:solidFill>
              </a:rPr>
              <a:t>Dog-</a:t>
            </a:r>
            <a:r>
              <a:rPr lang="en-US" sz="1800" i="1" dirty="0" err="1">
                <a:solidFill>
                  <a:srgbClr val="0000FF"/>
                </a:solidFill>
              </a:rPr>
              <a:t>TheWord</a:t>
            </a:r>
            <a:r>
              <a:rPr lang="en-US" sz="1800" dirty="0"/>
              <a:t>), and a </a:t>
            </a:r>
            <a:r>
              <a:rPr lang="en-US" sz="1800" i="1" dirty="0" err="1">
                <a:solidFill>
                  <a:srgbClr val="0000FF"/>
                </a:solidFill>
              </a:rPr>
              <a:t>SpeechPart</a:t>
            </a:r>
            <a:r>
              <a:rPr lang="en-US" sz="1800" dirty="0"/>
              <a:t> to some denoted </a:t>
            </a:r>
            <a:r>
              <a:rPr lang="en-US" sz="1800" i="1" dirty="0">
                <a:solidFill>
                  <a:srgbClr val="0000FF"/>
                </a:solidFill>
              </a:rPr>
              <a:t>Thing</a:t>
            </a:r>
            <a:r>
              <a:rPr lang="en-US" sz="1800" dirty="0"/>
              <a:t> (e.g. </a:t>
            </a:r>
            <a:r>
              <a:rPr lang="en-US" sz="1800" i="1" dirty="0" err="1">
                <a:solidFill>
                  <a:srgbClr val="0000FF"/>
                </a:solidFill>
              </a:rPr>
              <a:t>HotDog</a:t>
            </a:r>
            <a:r>
              <a:rPr lang="en-US" sz="1800" dirty="0"/>
              <a:t>); c.f. </a:t>
            </a:r>
            <a:r>
              <a:rPr lang="en-US" sz="1800" i="1" dirty="0" err="1">
                <a:solidFill>
                  <a:srgbClr val="0000FF"/>
                </a:solidFill>
              </a:rPr>
              <a:t>MultiWord</a:t>
            </a:r>
            <a:r>
              <a:rPr lang="en-US" sz="1800" i="1" dirty="0">
                <a:solidFill>
                  <a:srgbClr val="0000FF"/>
                </a:solidFill>
              </a:rPr>
              <a:t> -</a:t>
            </a:r>
            <a:r>
              <a:rPr lang="en-US" sz="1800" i="1" dirty="0" err="1">
                <a:solidFill>
                  <a:srgbClr val="0000FF"/>
                </a:solidFill>
              </a:rPr>
              <a:t>PhrasePrediciate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b="1" i="1" dirty="0" err="1"/>
              <a:t>verbSemTrans</a:t>
            </a:r>
            <a:endParaRPr lang="en-US" dirty="0"/>
          </a:p>
          <a:p>
            <a:pPr lvl="1"/>
            <a:r>
              <a:rPr lang="en-US" sz="1800" dirty="0"/>
              <a:t>Relates a </a:t>
            </a:r>
            <a:r>
              <a:rPr lang="en-US" sz="1800" i="1" dirty="0" err="1">
                <a:solidFill>
                  <a:srgbClr val="0000FF"/>
                </a:solidFill>
              </a:rPr>
              <a:t>LexicalWord</a:t>
            </a:r>
            <a:r>
              <a:rPr lang="en-US" sz="1800" dirty="0"/>
              <a:t>, sense number, and </a:t>
            </a:r>
            <a:r>
              <a:rPr lang="en-US" sz="1800" i="1" dirty="0" err="1">
                <a:solidFill>
                  <a:srgbClr val="0000FF"/>
                </a:solidFill>
              </a:rPr>
              <a:t>SubcategorizationFrame</a:t>
            </a:r>
            <a:r>
              <a:rPr lang="en-US" sz="1800" dirty="0"/>
              <a:t> to a </a:t>
            </a:r>
            <a:r>
              <a:rPr lang="en-US" sz="1800" i="1" dirty="0" err="1">
                <a:solidFill>
                  <a:srgbClr val="0000FF"/>
                </a:solidFill>
              </a:rPr>
              <a:t>NLTemplateExpression</a:t>
            </a:r>
            <a:r>
              <a:rPr lang="en-US" sz="1800" dirty="0"/>
              <a:t>; c.f. </a:t>
            </a:r>
            <a:r>
              <a:rPr lang="en-US" sz="1800" i="1" dirty="0" err="1">
                <a:solidFill>
                  <a:srgbClr val="0000FF"/>
                </a:solidFill>
              </a:rPr>
              <a:t>SemTransPredicate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b="1" i="1" dirty="0" err="1"/>
              <a:t>nameString</a:t>
            </a:r>
            <a:endParaRPr lang="en-US" dirty="0"/>
          </a:p>
          <a:p>
            <a:pPr lvl="1"/>
            <a:r>
              <a:rPr lang="en-US" sz="1800" dirty="0"/>
              <a:t>Relates a </a:t>
            </a:r>
            <a:r>
              <a:rPr lang="en-US" sz="1800" i="1" dirty="0">
                <a:solidFill>
                  <a:srgbClr val="0000FF"/>
                </a:solidFill>
              </a:rPr>
              <a:t>Thing</a:t>
            </a:r>
            <a:r>
              <a:rPr lang="en-US" sz="1800" dirty="0"/>
              <a:t> to a string which (conventionally) refers to it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21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6654F-ADDE-FD4D-99DC-7695FFF9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6456D-9514-A74B-85C6-51EDE359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Dagan, I., Roth, D., </a:t>
            </a:r>
            <a:r>
              <a:rPr lang="de-DE" sz="1600" dirty="0" err="1"/>
              <a:t>Sammons</a:t>
            </a:r>
            <a:r>
              <a:rPr lang="de-DE" sz="1600" dirty="0"/>
              <a:t>, M., &amp; </a:t>
            </a:r>
            <a:r>
              <a:rPr lang="de-DE" sz="1600" dirty="0" err="1"/>
              <a:t>Zanzotto</a:t>
            </a:r>
            <a:r>
              <a:rPr lang="de-DE" sz="1600" dirty="0"/>
              <a:t>, F. M. (2013). </a:t>
            </a:r>
            <a:r>
              <a:rPr lang="de-DE" sz="1600" dirty="0" err="1"/>
              <a:t>Recognizing</a:t>
            </a:r>
            <a:r>
              <a:rPr lang="de-DE" sz="1600" dirty="0"/>
              <a:t> </a:t>
            </a:r>
            <a:r>
              <a:rPr lang="de-DE" sz="1600" dirty="0" err="1"/>
              <a:t>textual</a:t>
            </a:r>
            <a:r>
              <a:rPr lang="de-DE" sz="1600" dirty="0"/>
              <a:t> </a:t>
            </a:r>
            <a:r>
              <a:rPr lang="de-DE" sz="1600" dirty="0" err="1"/>
              <a:t>entailment</a:t>
            </a:r>
            <a:r>
              <a:rPr lang="de-DE" sz="1600" dirty="0"/>
              <a:t>: Models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. </a:t>
            </a:r>
            <a:r>
              <a:rPr lang="de-DE" sz="1600" i="1" dirty="0"/>
              <a:t>Synthesis Lectures on Human Language Technologies</a:t>
            </a:r>
            <a:r>
              <a:rPr lang="de-DE" sz="1600" dirty="0"/>
              <a:t>, </a:t>
            </a:r>
            <a:r>
              <a:rPr lang="de-DE" sz="1600" i="1" dirty="0"/>
              <a:t>6</a:t>
            </a:r>
            <a:r>
              <a:rPr lang="de-DE" sz="1600" dirty="0"/>
              <a:t>(4), 1-220.</a:t>
            </a:r>
          </a:p>
          <a:p>
            <a:r>
              <a:rPr lang="de-DE" sz="1600" dirty="0"/>
              <a:t>Josef </a:t>
            </a:r>
            <a:r>
              <a:rPr lang="de-DE" sz="1600" dirty="0" err="1"/>
              <a:t>Ruppenhofer</a:t>
            </a:r>
            <a:r>
              <a:rPr lang="de-DE" sz="1600" dirty="0"/>
              <a:t>, Michael Ellsworth, Miriam R. L </a:t>
            </a:r>
            <a:r>
              <a:rPr lang="de-DE" sz="1600" dirty="0" err="1"/>
              <a:t>Petruck</a:t>
            </a:r>
            <a:r>
              <a:rPr lang="de-DE" sz="1600" dirty="0"/>
              <a:t>, Christopher R. Johnson, Collin F. Baker, Jan </a:t>
            </a:r>
            <a:r>
              <a:rPr lang="de-DE" sz="1600" dirty="0" err="1"/>
              <a:t>Scheffczyk</a:t>
            </a:r>
            <a:r>
              <a:rPr lang="de-DE" sz="1600" dirty="0"/>
              <a:t>:</a:t>
            </a:r>
            <a:br>
              <a:rPr lang="de-DE" sz="1600" dirty="0"/>
            </a:br>
            <a:r>
              <a:rPr lang="de-DE" sz="1600" dirty="0" err="1"/>
              <a:t>FrameNet</a:t>
            </a:r>
            <a:r>
              <a:rPr lang="de-DE" sz="1600" dirty="0"/>
              <a:t> II: Extended </a:t>
            </a:r>
            <a:r>
              <a:rPr lang="de-DE" sz="1600" dirty="0" err="1"/>
              <a:t>Theory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Practice (</a:t>
            </a:r>
            <a:r>
              <a:rPr lang="de-DE" sz="1600" dirty="0" err="1"/>
              <a:t>Revised</a:t>
            </a:r>
            <a:r>
              <a:rPr lang="de-DE" sz="1600" dirty="0"/>
              <a:t> November 1, 2016.)</a:t>
            </a:r>
          </a:p>
          <a:p>
            <a:r>
              <a:rPr lang="de-DE" sz="1600" dirty="0" err="1"/>
              <a:t>Kotlerman</a:t>
            </a:r>
            <a:r>
              <a:rPr lang="de-DE" sz="1600" dirty="0"/>
              <a:t>, L., Dagan, I., </a:t>
            </a:r>
            <a:r>
              <a:rPr lang="de-DE" sz="1600" dirty="0" err="1"/>
              <a:t>Magnini</a:t>
            </a:r>
            <a:r>
              <a:rPr lang="de-DE" sz="1600" dirty="0"/>
              <a:t>, B., &amp; </a:t>
            </a:r>
            <a:r>
              <a:rPr lang="de-DE" sz="1600" dirty="0" err="1"/>
              <a:t>Bentivogli</a:t>
            </a:r>
            <a:r>
              <a:rPr lang="de-DE" sz="1600" dirty="0"/>
              <a:t>, L. (2015). </a:t>
            </a:r>
            <a:r>
              <a:rPr lang="de-DE" sz="1600" dirty="0" err="1"/>
              <a:t>Textual</a:t>
            </a:r>
            <a:r>
              <a:rPr lang="de-DE" sz="1600" dirty="0"/>
              <a:t> </a:t>
            </a:r>
            <a:r>
              <a:rPr lang="de-DE" sz="1600" dirty="0" err="1"/>
              <a:t>entailment</a:t>
            </a:r>
            <a:r>
              <a:rPr lang="de-DE" sz="1600" dirty="0"/>
              <a:t> </a:t>
            </a:r>
            <a:r>
              <a:rPr lang="de-DE" sz="1600" dirty="0" err="1"/>
              <a:t>graphs</a:t>
            </a:r>
            <a:r>
              <a:rPr lang="de-DE" sz="1600" dirty="0"/>
              <a:t>. </a:t>
            </a:r>
            <a:r>
              <a:rPr lang="de-DE" sz="1600" i="1" dirty="0"/>
              <a:t>Natural Language Engineering</a:t>
            </a:r>
            <a:r>
              <a:rPr lang="de-DE" sz="1600" dirty="0"/>
              <a:t>, </a:t>
            </a:r>
            <a:r>
              <a:rPr lang="de-DE" sz="1600" i="1" dirty="0"/>
              <a:t>21</a:t>
            </a:r>
            <a:r>
              <a:rPr lang="de-DE" sz="1600" dirty="0"/>
              <a:t>(5), 699-724.</a:t>
            </a:r>
          </a:p>
          <a:p>
            <a:r>
              <a:rPr lang="de-DE" sz="1600" dirty="0"/>
              <a:t>Lin, D., &amp; </a:t>
            </a:r>
            <a:r>
              <a:rPr lang="de-DE" sz="1600" dirty="0" err="1"/>
              <a:t>Pantel</a:t>
            </a:r>
            <a:r>
              <a:rPr lang="de-DE" sz="1600" dirty="0"/>
              <a:t>, P. (2001, August). </a:t>
            </a:r>
            <a:r>
              <a:rPr lang="de-DE" sz="1600" dirty="0" err="1"/>
              <a:t>Dirt</a:t>
            </a:r>
            <a:r>
              <a:rPr lang="de-DE" sz="1600" dirty="0"/>
              <a:t>@ </a:t>
            </a:r>
            <a:r>
              <a:rPr lang="de-DE" sz="1600" dirty="0" err="1"/>
              <a:t>sbt</a:t>
            </a:r>
            <a:r>
              <a:rPr lang="de-DE" sz="1600" dirty="0"/>
              <a:t>@ </a:t>
            </a:r>
            <a:r>
              <a:rPr lang="de-DE" sz="1600" dirty="0" err="1"/>
              <a:t>discovery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inference</a:t>
            </a:r>
            <a:r>
              <a:rPr lang="de-DE" sz="1600" dirty="0"/>
              <a:t> </a:t>
            </a:r>
            <a:r>
              <a:rPr lang="de-DE" sz="1600" dirty="0" err="1"/>
              <a:t>rules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. In </a:t>
            </a:r>
            <a:r>
              <a:rPr lang="de-DE" sz="1600" i="1" dirty="0" err="1"/>
              <a:t>Proceedings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seventh</a:t>
            </a:r>
            <a:r>
              <a:rPr lang="de-DE" sz="1600" i="1" dirty="0"/>
              <a:t> ACM SIGKDD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Knowledge </a:t>
            </a:r>
            <a:r>
              <a:rPr lang="de-DE" sz="1600" i="1" dirty="0" err="1"/>
              <a:t>discovery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</a:t>
            </a:r>
            <a:r>
              <a:rPr lang="de-DE" sz="1600" i="1" dirty="0" err="1"/>
              <a:t>mining</a:t>
            </a:r>
            <a:r>
              <a:rPr lang="de-DE" sz="1600" dirty="0"/>
              <a:t> (pp. 323-328).</a:t>
            </a:r>
          </a:p>
          <a:p>
            <a:r>
              <a:rPr lang="de-DE" sz="1600" dirty="0"/>
              <a:t>Stern, A., &amp; Dagan, I. (2012, </a:t>
            </a:r>
            <a:r>
              <a:rPr lang="de-DE" sz="1600" dirty="0" err="1"/>
              <a:t>July</a:t>
            </a:r>
            <a:r>
              <a:rPr lang="de-DE" sz="1600" dirty="0"/>
              <a:t>). </a:t>
            </a:r>
            <a:r>
              <a:rPr lang="de-DE" sz="1600" dirty="0" err="1"/>
              <a:t>Biutee</a:t>
            </a:r>
            <a:r>
              <a:rPr lang="de-DE" sz="1600" dirty="0"/>
              <a:t>: A modular open-</a:t>
            </a:r>
            <a:r>
              <a:rPr lang="de-DE" sz="1600" dirty="0" err="1"/>
              <a:t>source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recognizing</a:t>
            </a:r>
            <a:r>
              <a:rPr lang="de-DE" sz="1600" dirty="0"/>
              <a:t> </a:t>
            </a:r>
            <a:r>
              <a:rPr lang="de-DE" sz="1600" dirty="0" err="1"/>
              <a:t>textual</a:t>
            </a:r>
            <a:r>
              <a:rPr lang="de-DE" sz="1600" dirty="0"/>
              <a:t> </a:t>
            </a:r>
            <a:r>
              <a:rPr lang="de-DE" sz="1600" dirty="0" err="1"/>
              <a:t>entailment</a:t>
            </a:r>
            <a:r>
              <a:rPr lang="de-DE" sz="1600" dirty="0"/>
              <a:t>. In </a:t>
            </a:r>
            <a:r>
              <a:rPr lang="de-DE" sz="1600" i="1" dirty="0" err="1"/>
              <a:t>Proceedings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the</a:t>
            </a:r>
            <a:r>
              <a:rPr lang="de-DE" sz="1600" i="1" dirty="0"/>
              <a:t> ACL 2012 System </a:t>
            </a:r>
            <a:r>
              <a:rPr lang="de-DE" sz="1600" i="1" dirty="0" err="1"/>
              <a:t>Demonstrations</a:t>
            </a:r>
            <a:r>
              <a:rPr lang="de-DE" sz="1600" dirty="0"/>
              <a:t> (pp. 73-78).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Computational</a:t>
            </a:r>
            <a:r>
              <a:rPr lang="de-DE" sz="1600" dirty="0"/>
              <a:t> </a:t>
            </a:r>
            <a:r>
              <a:rPr lang="de-DE" sz="1600" dirty="0" err="1"/>
              <a:t>Linguistics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Dzikovska</a:t>
            </a:r>
            <a:r>
              <a:rPr lang="de-DE" sz="1600" dirty="0"/>
              <a:t>, M. O., Nielsen, R. D., </a:t>
            </a:r>
            <a:r>
              <a:rPr lang="de-DE" sz="1600" dirty="0" err="1"/>
              <a:t>Brew</a:t>
            </a:r>
            <a:r>
              <a:rPr lang="de-DE" sz="1600" dirty="0"/>
              <a:t>, C., Leacock, C., </a:t>
            </a:r>
            <a:r>
              <a:rPr lang="de-DE" sz="1600" dirty="0" err="1"/>
              <a:t>Giampiccolo</a:t>
            </a:r>
            <a:r>
              <a:rPr lang="de-DE" sz="1600" dirty="0"/>
              <a:t>, D., </a:t>
            </a:r>
            <a:r>
              <a:rPr lang="de-DE" sz="1600" dirty="0" err="1"/>
              <a:t>Bentivogli</a:t>
            </a:r>
            <a:r>
              <a:rPr lang="de-DE" sz="1600" dirty="0"/>
              <a:t>, L., ... &amp; Dang, H. T. (2013). Semeval-2013 </a:t>
            </a:r>
            <a:r>
              <a:rPr lang="de-DE" sz="1600" dirty="0" err="1"/>
              <a:t>task</a:t>
            </a:r>
            <a:r>
              <a:rPr lang="de-DE" sz="1600" dirty="0"/>
              <a:t> 7: The </a:t>
            </a:r>
            <a:r>
              <a:rPr lang="de-DE" sz="1600" dirty="0" err="1"/>
              <a:t>joint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</a:t>
            </a:r>
            <a:r>
              <a:rPr lang="de-DE" sz="1600" dirty="0" err="1"/>
              <a:t>response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8th </a:t>
            </a:r>
            <a:r>
              <a:rPr lang="de-DE" sz="1600" dirty="0" err="1"/>
              <a:t>recognizing</a:t>
            </a:r>
            <a:r>
              <a:rPr lang="de-DE" sz="1600" dirty="0"/>
              <a:t> </a:t>
            </a:r>
            <a:r>
              <a:rPr lang="de-DE" sz="1600" dirty="0" err="1"/>
              <a:t>textual</a:t>
            </a:r>
            <a:r>
              <a:rPr lang="de-DE" sz="1600" dirty="0"/>
              <a:t> </a:t>
            </a:r>
            <a:r>
              <a:rPr lang="de-DE" sz="1600" dirty="0" err="1"/>
              <a:t>entailment</a:t>
            </a:r>
            <a:r>
              <a:rPr lang="de-DE" sz="1600" dirty="0"/>
              <a:t> </a:t>
            </a:r>
            <a:r>
              <a:rPr lang="de-DE" sz="1600" dirty="0" err="1"/>
              <a:t>challenge</a:t>
            </a:r>
            <a:r>
              <a:rPr lang="de-DE" sz="1600" dirty="0"/>
              <a:t>. </a:t>
            </a:r>
            <a:r>
              <a:rPr lang="de-DE" sz="1600"/>
              <a:t>NORTH TEXAS STATE UNIV DENTON.</a:t>
            </a:r>
            <a:endParaRPr lang="de-DE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7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BC1CF-E9E3-8743-AB70-C80DB80C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Entailment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A9F4E-0B11-4D43-A434-D9F1361F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3996977"/>
          </a:xfrm>
        </p:spPr>
        <p:txBody>
          <a:bodyPr/>
          <a:lstStyle/>
          <a:p>
            <a:r>
              <a:rPr lang="de-DE" b="1" dirty="0"/>
              <a:t>Text</a:t>
            </a:r>
            <a:r>
              <a:rPr lang="de-DE" dirty="0"/>
              <a:t>: 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Houston-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LexCorp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BMI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$2Bn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prompted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widespread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-offs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traders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sought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exposure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LexCorp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employee-owned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2008. 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sz="2000" b="1" dirty="0" err="1"/>
              <a:t>Hyp</a:t>
            </a:r>
            <a:r>
              <a:rPr lang="de-DE" sz="2000" b="1" dirty="0"/>
              <a:t> 1: 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BMI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acquired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an American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de-DE" sz="2000" dirty="0"/>
              <a:t>.   </a:t>
            </a:r>
            <a:r>
              <a:rPr lang="de-DE" b="1" dirty="0">
                <a:solidFill>
                  <a:srgbClr val="FF0000"/>
                </a:solidFill>
              </a:rPr>
              <a:t>Entailment</a:t>
            </a:r>
            <a:br>
              <a:rPr lang="de-DE" dirty="0"/>
            </a:br>
            <a:r>
              <a:rPr lang="de-DE" sz="2000" b="1" dirty="0" err="1"/>
              <a:t>Hyp</a:t>
            </a:r>
            <a:r>
              <a:rPr lang="de-DE" sz="2000" b="1" dirty="0"/>
              <a:t> 2: 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BMI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bought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employee-owned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LexCorp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$3:4Bn. </a:t>
            </a:r>
            <a:r>
              <a:rPr lang="de-DE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Contradiction</a:t>
            </a:r>
            <a:br>
              <a:rPr lang="de-DE" dirty="0"/>
            </a:br>
            <a:r>
              <a:rPr lang="de-DE" sz="2000" b="1" dirty="0" err="1"/>
              <a:t>Hyp</a:t>
            </a:r>
            <a:r>
              <a:rPr lang="de-DE" sz="2000" b="1" dirty="0"/>
              <a:t> 3: 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BMI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employee-owned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de-DE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DA995E6-65A8-7643-8C0B-F2654D255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784843"/>
              </p:ext>
            </p:extLst>
          </p:nvPr>
        </p:nvGraphicFramePr>
        <p:xfrm>
          <a:off x="971600" y="5083780"/>
          <a:ext cx="763354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919">
                  <a:extLst>
                    <a:ext uri="{9D8B030D-6E8A-4147-A177-3AD203B41FA5}">
                      <a16:colId xmlns:a16="http://schemas.microsoft.com/office/drawing/2014/main" val="8999895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28037107"/>
                    </a:ext>
                  </a:extLst>
                </a:gridCol>
                <a:gridCol w="2231553">
                  <a:extLst>
                    <a:ext uri="{9D8B030D-6E8A-4147-A177-3AD203B41FA5}">
                      <a16:colId xmlns:a16="http://schemas.microsoft.com/office/drawing/2014/main" val="3255733187"/>
                    </a:ext>
                  </a:extLst>
                </a:gridCol>
                <a:gridCol w="2088927">
                  <a:extLst>
                    <a:ext uri="{9D8B030D-6E8A-4147-A177-3AD203B41FA5}">
                      <a16:colId xmlns:a16="http://schemas.microsoft.com/office/drawing/2014/main" val="126019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Dagan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non-entailment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2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Giampiccolo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et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contradiction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4917-8CBC-D342-AB18-AEB16055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Short Answer Scoring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7D9D1-6570-1F44-89B9-65DEB55F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b="1" dirty="0"/>
            </a:br>
            <a:r>
              <a:rPr lang="en-US" dirty="0"/>
              <a:t>A teacher asks a student a questions. The computer judges if the learner answer is correct or incorrect, often by comparing it to a target answer.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 learner answer is considered </a:t>
            </a:r>
            <a:r>
              <a:rPr lang="en-US" b="1" dirty="0"/>
              <a:t>correct if it entails the target answer</a:t>
            </a:r>
            <a:r>
              <a:rPr lang="en-US" dirty="0"/>
              <a:t>. (i.e. a learner answer should be at least as specific as the target answer.)</a:t>
            </a:r>
            <a:br>
              <a:rPr lang="en-US" dirty="0"/>
            </a:br>
            <a:br>
              <a:rPr lang="en-US" dirty="0"/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4917-8CBC-D342-AB18-AEB16055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Short Answer Scoring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7D9D1-6570-1F44-89B9-65DEB55F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 used several methods to separate and identify the substances in mock rocks. How did you separate the salt from the water?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Target Answer: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water was evaporated, leaving the salt. 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/>
              <a:t>Learner Answer 1: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Let the water evaporate and the salt is left behind.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</a:t>
            </a:r>
            <a:br>
              <a:rPr lang="en-US" dirty="0"/>
            </a:br>
            <a:r>
              <a:rPr lang="en-US" b="1" dirty="0"/>
              <a:t>Learner Answer 2: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 saw a pinkish grayish color that was blocking the water.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Irrelevant</a:t>
            </a:r>
            <a:br>
              <a:rPr lang="en-US" b="1" dirty="0"/>
            </a:br>
            <a:r>
              <a:rPr lang="en-US" b="1" dirty="0"/>
              <a:t>Learner Answer 3: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Evaporate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Partially-correct/Incomplete</a:t>
            </a:r>
            <a:br>
              <a:rPr lang="en-US" dirty="0"/>
            </a:br>
            <a:r>
              <a:rPr lang="en-US" b="1" dirty="0"/>
              <a:t>Learner Answer 4: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 do not know.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Non-domain</a:t>
            </a:r>
            <a:br>
              <a:rPr lang="en-US" b="1" dirty="0"/>
            </a:br>
            <a:r>
              <a:rPr lang="en-US" b="1" dirty="0"/>
              <a:t>Learner Answer 5: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salt evaporated.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23467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C22FC-A86C-7D46-BCE8-E72DF235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Labels in Short-Answer Scoring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2983D39-F5B6-4B40-A4E2-A199BCB59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592263"/>
          <a:ext cx="8640762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919">
                  <a:extLst>
                    <a:ext uri="{9D8B030D-6E8A-4147-A177-3AD203B41FA5}">
                      <a16:colId xmlns:a16="http://schemas.microsoft.com/office/drawing/2014/main" val="8999895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28037107"/>
                    </a:ext>
                  </a:extLst>
                </a:gridCol>
                <a:gridCol w="1007318">
                  <a:extLst>
                    <a:ext uri="{9D8B030D-6E8A-4147-A177-3AD203B41FA5}">
                      <a16:colId xmlns:a16="http://schemas.microsoft.com/office/drawing/2014/main" val="3255733187"/>
                    </a:ext>
                  </a:extLst>
                </a:gridCol>
                <a:gridCol w="1440127">
                  <a:extLst>
                    <a:ext uri="{9D8B030D-6E8A-4147-A177-3AD203B41FA5}">
                      <a16:colId xmlns:a16="http://schemas.microsoft.com/office/drawing/2014/main" val="1260195471"/>
                    </a:ext>
                  </a:extLst>
                </a:gridCol>
                <a:gridCol w="1873035">
                  <a:extLst>
                    <a:ext uri="{9D8B030D-6E8A-4147-A177-3AD203B41FA5}">
                      <a16:colId xmlns:a16="http://schemas.microsoft.com/office/drawing/2014/main" val="3448584965"/>
                    </a:ext>
                  </a:extLst>
                </a:gridCol>
                <a:gridCol w="1007219">
                  <a:extLst>
                    <a:ext uri="{9D8B030D-6E8A-4147-A177-3AD203B41FA5}">
                      <a16:colId xmlns:a16="http://schemas.microsoft.com/office/drawing/2014/main" val="111115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Dagan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non-entailment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2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Giampiccolo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et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entailment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contra-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Dzikowska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et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contra-diction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partially correct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/incomplete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irrelevant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non-domain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66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784780"/>
      </p:ext>
    </p:extLst>
  </p:cSld>
  <p:clrMapOvr>
    <a:masterClrMapping/>
  </p:clrMapOvr>
</p:sld>
</file>

<file path=ppt/theme/theme1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158</TotalTime>
  <Words>3859</Words>
  <Application>Microsoft Macintosh PowerPoint</Application>
  <PresentationFormat>On-screen Show (4:3)</PresentationFormat>
  <Paragraphs>597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3" baseType="lpstr">
      <vt:lpstr>Arial</vt:lpstr>
      <vt:lpstr>Arial Black</vt:lpstr>
      <vt:lpstr>Bookman Old Style</vt:lpstr>
      <vt:lpstr>Calibri</vt:lpstr>
      <vt:lpstr>Cambria Math</vt:lpstr>
      <vt:lpstr>Century Gothic</vt:lpstr>
      <vt:lpstr>Courier New</vt:lpstr>
      <vt:lpstr>Helvetica Neue</vt:lpstr>
      <vt:lpstr>Helvetica Neue Light</vt:lpstr>
      <vt:lpstr>Times</vt:lpstr>
      <vt:lpstr>Times New Roman</vt:lpstr>
      <vt:lpstr>Times-Roman</vt:lpstr>
      <vt:lpstr>TimesNewRomanPSMT</vt:lpstr>
      <vt:lpstr>Verdana</vt:lpstr>
      <vt:lpstr>Wingdings</vt:lpstr>
      <vt:lpstr>1_ukp_template_TUD_CD</vt:lpstr>
      <vt:lpstr>ukp_template_TUD_CD</vt:lpstr>
      <vt:lpstr>Lecture Knowledge-based Systems  Part 7 – RTE/NLI </vt:lpstr>
      <vt:lpstr>Motto</vt:lpstr>
      <vt:lpstr>Any other open questions?</vt:lpstr>
      <vt:lpstr>RTE – Recognizing Textual Entailment</vt:lpstr>
      <vt:lpstr>Textual Entailment vs Logical Entailment</vt:lpstr>
      <vt:lpstr>Beyond Entailment</vt:lpstr>
      <vt:lpstr>Applications – Short Answer Scoring </vt:lpstr>
      <vt:lpstr>Applications – Short Answer Scoring </vt:lpstr>
      <vt:lpstr>Entailment Labels in Short-Answer Scoring</vt:lpstr>
      <vt:lpstr>NLI – Natural Language Inference</vt:lpstr>
      <vt:lpstr>Applications – Question Answering</vt:lpstr>
      <vt:lpstr>Datasets</vt:lpstr>
      <vt:lpstr>Stanford Natural Language Inference (SNLI)</vt:lpstr>
      <vt:lpstr>*NLI</vt:lpstr>
      <vt:lpstr>Everything you wanted to know about NLI</vt:lpstr>
      <vt:lpstr>Everything you wanted to know about NLI</vt:lpstr>
      <vt:lpstr>How easy is the task for humans?</vt:lpstr>
      <vt:lpstr>Challenges</vt:lpstr>
      <vt:lpstr>Challenges II</vt:lpstr>
      <vt:lpstr>Challenges III</vt:lpstr>
      <vt:lpstr>Challenges IV – World Knowledge</vt:lpstr>
      <vt:lpstr>Recognizing Textual Entailment</vt:lpstr>
      <vt:lpstr>Recognizing Textual Entailment</vt:lpstr>
      <vt:lpstr>Levels of Representation in RTE systems</vt:lpstr>
      <vt:lpstr>Levels of Representation in RTE systems - Lexical RTE</vt:lpstr>
      <vt:lpstr>Levels of Representation in RTE systems - Semantic Roles</vt:lpstr>
      <vt:lpstr>Approaches to RTE- Similarity Based Approaches</vt:lpstr>
      <vt:lpstr>Approaches to RTE –  Proof-Theoretic Approaches</vt:lpstr>
      <vt:lpstr>Entailment graphs</vt:lpstr>
      <vt:lpstr>Entailment graphs</vt:lpstr>
      <vt:lpstr>Knowledge Sources for RTE</vt:lpstr>
      <vt:lpstr>Knowledge Sources for RTE</vt:lpstr>
      <vt:lpstr>Frame Semantics (I)</vt:lpstr>
      <vt:lpstr>Frame Semantics (II)</vt:lpstr>
      <vt:lpstr>Why Frame Semantics?</vt:lpstr>
      <vt:lpstr>Frame-to-Frame Relations</vt:lpstr>
      <vt:lpstr>Frame-to-Frame Relations</vt:lpstr>
      <vt:lpstr>Coverage issues in FrameNet</vt:lpstr>
      <vt:lpstr>Cyc</vt:lpstr>
      <vt:lpstr>What is CYC?</vt:lpstr>
      <vt:lpstr>ResearchCyc – Numbers</vt:lpstr>
      <vt:lpstr>The Knowledge Base </vt:lpstr>
      <vt:lpstr>What’s in Cyc? </vt:lpstr>
      <vt:lpstr>A Dog is a …..</vt:lpstr>
      <vt:lpstr>Microtheories</vt:lpstr>
      <vt:lpstr>Microtheories</vt:lpstr>
      <vt:lpstr>Microtheory Inheritance: genlMt </vt:lpstr>
      <vt:lpstr>Predicates and Denotational Functions</vt:lpstr>
      <vt:lpstr>Arity and Argument Types</vt:lpstr>
      <vt:lpstr>Predicates and Rules</vt:lpstr>
      <vt:lpstr>CycL – Assertions</vt:lpstr>
      <vt:lpstr>CycL – More examples</vt:lpstr>
      <vt:lpstr>Specialized Content</vt:lpstr>
      <vt:lpstr>The Cyc Lexicon</vt:lpstr>
      <vt:lpstr>Important Lexical Predicates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Torsten Zesch</cp:lastModifiedBy>
  <cp:revision>1828</cp:revision>
  <cp:lastPrinted>2019-04-10T09:38:53Z</cp:lastPrinted>
  <dcterms:created xsi:type="dcterms:W3CDTF">1601-01-01T00:00:00Z</dcterms:created>
  <dcterms:modified xsi:type="dcterms:W3CDTF">2021-06-23T12:03:41Z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