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p:regular r:id="rId14"/>
      <p:bold r:id="rId15"/>
      <p:italic r:id="rId16"/>
      <p:boldItalic r:id="rId17"/>
    </p:embeddedFont>
    <p:embeddedFont>
      <p:font typeface="Montserrat Black"/>
      <p:bold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XvkqZrYwdUuA9ngbJUthjpJv9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ontserratBlack-boldItalic.fntdata"/><Relationship Id="rId6" Type="http://schemas.openxmlformats.org/officeDocument/2006/relationships/slide" Target="slides/slide1.xml"/><Relationship Id="rId18" Type="http://schemas.openxmlformats.org/officeDocument/2006/relationships/font" Target="fonts/MontserratBlac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90" name="Shape 90"/>
        <p:cNvGrpSpPr/>
        <p:nvPr/>
      </p:nvGrpSpPr>
      <p:grpSpPr>
        <a:xfrm>
          <a:off x="0" y="0"/>
          <a:ext cx="0" cy="0"/>
          <a:chOff x="0" y="0"/>
          <a:chExt cx="0" cy="0"/>
        </a:xfrm>
      </p:grpSpPr>
      <p:sp>
        <p:nvSpPr>
          <p:cNvPr id="91" name="Google Shape;9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96" name="Shape 96"/>
        <p:cNvGrpSpPr/>
        <p:nvPr/>
      </p:nvGrpSpPr>
      <p:grpSpPr>
        <a:xfrm>
          <a:off x="0" y="0"/>
          <a:ext cx="0" cy="0"/>
          <a:chOff x="0" y="0"/>
          <a:chExt cx="0" cy="0"/>
        </a:xfrm>
      </p:grpSpPr>
      <p:sp>
        <p:nvSpPr>
          <p:cNvPr id="97" name="Google Shape;97;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102" name="Shape 102"/>
        <p:cNvGrpSpPr/>
        <p:nvPr/>
      </p:nvGrpSpPr>
      <p:grpSpPr>
        <a:xfrm>
          <a:off x="0" y="0"/>
          <a:ext cx="0" cy="0"/>
          <a:chOff x="0" y="0"/>
          <a:chExt cx="0" cy="0"/>
        </a:xfrm>
      </p:grpSpPr>
      <p:sp>
        <p:nvSpPr>
          <p:cNvPr id="103" name="Google Shape;103;p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108" name="Shape 108"/>
        <p:cNvGrpSpPr/>
        <p:nvPr/>
      </p:nvGrpSpPr>
      <p:grpSpPr>
        <a:xfrm>
          <a:off x="0" y="0"/>
          <a:ext cx="0" cy="0"/>
          <a:chOff x="0" y="0"/>
          <a:chExt cx="0" cy="0"/>
        </a:xfrm>
      </p:grpSpPr>
      <p:sp>
        <p:nvSpPr>
          <p:cNvPr id="109" name="Google Shape;10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115" name="Shape 115"/>
        <p:cNvGrpSpPr/>
        <p:nvPr/>
      </p:nvGrpSpPr>
      <p:grpSpPr>
        <a:xfrm>
          <a:off x="0" y="0"/>
          <a:ext cx="0" cy="0"/>
          <a:chOff x="0" y="0"/>
          <a:chExt cx="0" cy="0"/>
        </a:xfrm>
      </p:grpSpPr>
      <p:sp>
        <p:nvSpPr>
          <p:cNvPr id="116" name="Google Shape;116;p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4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124" name="Shape 124"/>
        <p:cNvGrpSpPr/>
        <p:nvPr/>
      </p:nvGrpSpPr>
      <p:grpSpPr>
        <a:xfrm>
          <a:off x="0" y="0"/>
          <a:ext cx="0" cy="0"/>
          <a:chOff x="0" y="0"/>
          <a:chExt cx="0" cy="0"/>
        </a:xfrm>
      </p:grpSpPr>
      <p:sp>
        <p:nvSpPr>
          <p:cNvPr id="125" name="Google Shape;12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29" name="Shape 129"/>
        <p:cNvGrpSpPr/>
        <p:nvPr/>
      </p:nvGrpSpPr>
      <p:grpSpPr>
        <a:xfrm>
          <a:off x="0" y="0"/>
          <a:ext cx="0" cy="0"/>
          <a:chOff x="0" y="0"/>
          <a:chExt cx="0" cy="0"/>
        </a:xfrm>
      </p:grpSpPr>
      <p:sp>
        <p:nvSpPr>
          <p:cNvPr id="130" name="Google Shape;130;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36" name="Shape 136"/>
        <p:cNvGrpSpPr/>
        <p:nvPr/>
      </p:nvGrpSpPr>
      <p:grpSpPr>
        <a:xfrm>
          <a:off x="0" y="0"/>
          <a:ext cx="0" cy="0"/>
          <a:chOff x="0" y="0"/>
          <a:chExt cx="0" cy="0"/>
        </a:xfrm>
      </p:grpSpPr>
      <p:sp>
        <p:nvSpPr>
          <p:cNvPr id="137" name="Google Shape;137;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1"/>
          <p:cNvSpPr/>
          <p:nvPr>
            <p:ph idx="2" type="pic"/>
          </p:nvPr>
        </p:nvSpPr>
        <p:spPr>
          <a:xfrm>
            <a:off x="5183188" y="987425"/>
            <a:ext cx="6172200" cy="4873625"/>
          </a:xfrm>
          <a:prstGeom prst="rect">
            <a:avLst/>
          </a:prstGeom>
          <a:noFill/>
          <a:ln>
            <a:noFill/>
          </a:ln>
        </p:spPr>
      </p:sp>
      <p:sp>
        <p:nvSpPr>
          <p:cNvPr id="139" name="Google Shape;139;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43" name="Shape 143"/>
        <p:cNvGrpSpPr/>
        <p:nvPr/>
      </p:nvGrpSpPr>
      <p:grpSpPr>
        <a:xfrm>
          <a:off x="0" y="0"/>
          <a:ext cx="0" cy="0"/>
          <a:chOff x="0" y="0"/>
          <a:chExt cx="0" cy="0"/>
        </a:xfrm>
      </p:grpSpPr>
      <p:sp>
        <p:nvSpPr>
          <p:cNvPr id="144" name="Google Shape;14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49" name="Shape 149"/>
        <p:cNvGrpSpPr/>
        <p:nvPr/>
      </p:nvGrpSpPr>
      <p:grpSpPr>
        <a:xfrm>
          <a:off x="0" y="0"/>
          <a:ext cx="0" cy="0"/>
          <a:chOff x="0" y="0"/>
          <a:chExt cx="0" cy="0"/>
        </a:xfrm>
      </p:grpSpPr>
      <p:sp>
        <p:nvSpPr>
          <p:cNvPr id="150" name="Google Shape;150;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5.xml"/><Relationship Id="rId10" Type="http://schemas.openxmlformats.org/officeDocument/2006/relationships/slideLayout" Target="../slideLayouts/slideLayout4.xml"/><Relationship Id="rId13" Type="http://schemas.openxmlformats.org/officeDocument/2006/relationships/slideLayout" Target="../slideLayouts/slideLayout7.xml"/><Relationship Id="rId12" Type="http://schemas.openxmlformats.org/officeDocument/2006/relationships/slideLayout" Target="../slideLayouts/slideLayout6.xml"/><Relationship Id="rId1" Type="http://schemas.openxmlformats.org/officeDocument/2006/relationships/image" Target="../media/image8.png"/><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theme" Target="../theme/theme3.xml"/><Relationship Id="rId16" Type="http://schemas.openxmlformats.org/officeDocument/2006/relationships/slideLayout" Target="../slideLayouts/slideLayout10.xml"/><Relationship Id="rId5" Type="http://schemas.openxmlformats.org/officeDocument/2006/relationships/image" Target="../media/image5.png"/><Relationship Id="rId6" Type="http://schemas.openxmlformats.org/officeDocument/2006/relationships/image" Target="../media/image1.jp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AFC"/>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grpSp>
        <p:nvGrpSpPr>
          <p:cNvPr id="11" name="Google Shape;11;p15"/>
          <p:cNvGrpSpPr/>
          <p:nvPr/>
        </p:nvGrpSpPr>
        <p:grpSpPr>
          <a:xfrm>
            <a:off x="7657170" y="6472817"/>
            <a:ext cx="4341541" cy="365125"/>
            <a:chOff x="6194973" y="5394071"/>
            <a:chExt cx="7536437" cy="607368"/>
          </a:xfrm>
        </p:grpSpPr>
        <p:pic>
          <p:nvPicPr>
            <p:cNvPr descr="Blockchain Türkiye Platformu - Blockchain Ekosisteminin Buluşma Noktası" id="12" name="Google Shape;12;p15"/>
            <p:cNvPicPr preferRelativeResize="0"/>
            <p:nvPr/>
          </p:nvPicPr>
          <p:blipFill rotWithShape="1">
            <a:blip r:embed="rId1">
              <a:alphaModFix/>
            </a:blip>
            <a:srcRect b="19274" l="0" r="0" t="19274"/>
            <a:stretch/>
          </p:blipFill>
          <p:spPr>
            <a:xfrm>
              <a:off x="8270422" y="5394409"/>
              <a:ext cx="987276" cy="606692"/>
            </a:xfrm>
            <a:prstGeom prst="rect">
              <a:avLst/>
            </a:prstGeom>
            <a:noFill/>
            <a:ln>
              <a:noFill/>
            </a:ln>
          </p:spPr>
        </p:pic>
        <p:pic>
          <p:nvPicPr>
            <p:cNvPr descr="ODTÜ Blockchain (@odtublockchain) / Twitter" id="13" name="Google Shape;13;p15"/>
            <p:cNvPicPr preferRelativeResize="0"/>
            <p:nvPr/>
          </p:nvPicPr>
          <p:blipFill rotWithShape="1">
            <a:blip r:embed="rId2">
              <a:alphaModFix/>
            </a:blip>
            <a:srcRect b="19918" l="7973" r="7973" t="19918"/>
            <a:stretch/>
          </p:blipFill>
          <p:spPr>
            <a:xfrm>
              <a:off x="7243003" y="5394071"/>
              <a:ext cx="848540" cy="607368"/>
            </a:xfrm>
            <a:prstGeom prst="rect">
              <a:avLst/>
            </a:prstGeom>
            <a:noFill/>
            <a:ln>
              <a:noFill/>
            </a:ln>
          </p:spPr>
        </p:pic>
        <p:pic>
          <p:nvPicPr>
            <p:cNvPr descr="Başlangıç Noktası •" id="14" name="Google Shape;14;p15"/>
            <p:cNvPicPr preferRelativeResize="0"/>
            <p:nvPr/>
          </p:nvPicPr>
          <p:blipFill rotWithShape="1">
            <a:blip r:embed="rId3">
              <a:alphaModFix/>
            </a:blip>
            <a:srcRect b="0" l="0" r="0" t="0"/>
            <a:stretch/>
          </p:blipFill>
          <p:spPr>
            <a:xfrm>
              <a:off x="6194973" y="5468484"/>
              <a:ext cx="901437" cy="360575"/>
            </a:xfrm>
            <a:prstGeom prst="rect">
              <a:avLst/>
            </a:prstGeom>
            <a:noFill/>
            <a:ln>
              <a:noFill/>
            </a:ln>
          </p:spPr>
        </p:pic>
        <p:pic>
          <p:nvPicPr>
            <p:cNvPr descr="Protocol Labs and Energy Web Complete First Showcase of" id="15" name="Google Shape;15;p15"/>
            <p:cNvPicPr preferRelativeResize="0"/>
            <p:nvPr/>
          </p:nvPicPr>
          <p:blipFill rotWithShape="1">
            <a:blip r:embed="rId4">
              <a:alphaModFix/>
            </a:blip>
            <a:srcRect b="0" l="0" r="0" t="0"/>
            <a:stretch/>
          </p:blipFill>
          <p:spPr>
            <a:xfrm>
              <a:off x="9461069" y="5446221"/>
              <a:ext cx="598309" cy="503068"/>
            </a:xfrm>
            <a:prstGeom prst="rect">
              <a:avLst/>
            </a:prstGeom>
            <a:noFill/>
            <a:ln>
              <a:noFill/>
            </a:ln>
          </p:spPr>
        </p:pic>
        <p:pic>
          <p:nvPicPr>
            <p:cNvPr id="16" name="Google Shape;16;p15"/>
            <p:cNvPicPr preferRelativeResize="0"/>
            <p:nvPr/>
          </p:nvPicPr>
          <p:blipFill rotWithShape="1">
            <a:blip r:embed="rId5">
              <a:alphaModFix/>
            </a:blip>
            <a:srcRect b="30083" l="0" r="0" t="30082"/>
            <a:stretch/>
          </p:blipFill>
          <p:spPr>
            <a:xfrm>
              <a:off x="10227475" y="5465125"/>
              <a:ext cx="1559308" cy="465260"/>
            </a:xfrm>
            <a:prstGeom prst="rect">
              <a:avLst/>
            </a:prstGeom>
            <a:noFill/>
            <a:ln>
              <a:noFill/>
            </a:ln>
          </p:spPr>
        </p:pic>
        <p:cxnSp>
          <p:nvCxnSpPr>
            <p:cNvPr id="17" name="Google Shape;17;p15"/>
            <p:cNvCxnSpPr/>
            <p:nvPr/>
          </p:nvCxnSpPr>
          <p:spPr>
            <a:xfrm>
              <a:off x="11816760" y="5502731"/>
              <a:ext cx="0" cy="390048"/>
            </a:xfrm>
            <a:prstGeom prst="straightConnector1">
              <a:avLst/>
            </a:prstGeom>
            <a:noFill/>
            <a:ln cap="flat" cmpd="sng" w="9525">
              <a:solidFill>
                <a:srgbClr val="BFBFBF"/>
              </a:solidFill>
              <a:prstDash val="solid"/>
              <a:round/>
              <a:headEnd len="sm" w="sm" type="none"/>
              <a:tailEnd len="sm" w="sm" type="none"/>
            </a:ln>
          </p:spPr>
        </p:cxnSp>
        <p:pic>
          <p:nvPicPr>
            <p:cNvPr id="18" name="Google Shape;18;p15"/>
            <p:cNvPicPr preferRelativeResize="0"/>
            <p:nvPr/>
          </p:nvPicPr>
          <p:blipFill rotWithShape="1">
            <a:blip r:embed="rId6">
              <a:alphaModFix/>
            </a:blip>
            <a:srcRect b="0" l="0" r="0" t="0"/>
            <a:stretch/>
          </p:blipFill>
          <p:spPr>
            <a:xfrm>
              <a:off x="11924520" y="5517468"/>
              <a:ext cx="1806890" cy="357094"/>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AFC"/>
        </a:solidFill>
      </p:bgPr>
    </p:bg>
    <p:spTree>
      <p:nvGrpSpPr>
        <p:cNvPr id="84" name="Shape 84"/>
        <p:cNvGrpSpPr/>
        <p:nvPr/>
      </p:nvGrpSpPr>
      <p:grpSpPr>
        <a:xfrm>
          <a:off x="0" y="0"/>
          <a:ext cx="0" cy="0"/>
          <a:chOff x="0" y="0"/>
          <a:chExt cx="0" cy="0"/>
        </a:xfrm>
      </p:grpSpPr>
      <p:sp>
        <p:nvSpPr>
          <p:cNvPr id="85" name="Google Shape;8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businessinsider.com/pitch-decks-that-helped-hot-startups-raise-millions-2019-4?r=US&amp;IR=T" TargetMode="External"/><Relationship Id="rId4" Type="http://schemas.openxmlformats.org/officeDocument/2006/relationships/image" Target="../media/image30.png"/><Relationship Id="rId5"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businessinsider.com/pitch-decks-that-helped-hot-startups-raise-millions-2019-4?r=US&amp;IR=T" TargetMode="Externa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5.png"/><Relationship Id="rId5" Type="http://schemas.openxmlformats.org/officeDocument/2006/relationships/image" Target="../media/image28.jpg"/><Relationship Id="rId6" Type="http://schemas.openxmlformats.org/officeDocument/2006/relationships/image" Target="../media/image19.jpg"/><Relationship Id="rId7" Type="http://schemas.openxmlformats.org/officeDocument/2006/relationships/image" Target="../media/image29.jp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7"/>
          <p:cNvSpPr/>
          <p:nvPr/>
        </p:nvSpPr>
        <p:spPr>
          <a:xfrm>
            <a:off x="6096000" y="0"/>
            <a:ext cx="6096000" cy="6900900"/>
          </a:xfrm>
          <a:prstGeom prst="rect">
            <a:avLst/>
          </a:prstGeom>
          <a:solidFill>
            <a:srgbClr val="FEC5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cxnSp>
        <p:nvCxnSpPr>
          <p:cNvPr id="160" name="Google Shape;160;p27"/>
          <p:cNvCxnSpPr/>
          <p:nvPr/>
        </p:nvCxnSpPr>
        <p:spPr>
          <a:xfrm>
            <a:off x="6000808" y="1916682"/>
            <a:ext cx="0" cy="988500"/>
          </a:xfrm>
          <a:prstGeom prst="straightConnector1">
            <a:avLst/>
          </a:prstGeom>
          <a:noFill/>
          <a:ln cap="flat" cmpd="sng" w="28575">
            <a:solidFill>
              <a:srgbClr val="474EFF"/>
            </a:solidFill>
            <a:prstDash val="solid"/>
            <a:round/>
            <a:headEnd len="sm" w="sm" type="none"/>
            <a:tailEnd len="sm" w="sm" type="none"/>
          </a:ln>
        </p:spPr>
      </p:cxnSp>
      <p:sp>
        <p:nvSpPr>
          <p:cNvPr id="161" name="Google Shape;161;p27"/>
          <p:cNvSpPr txBox="1"/>
          <p:nvPr/>
        </p:nvSpPr>
        <p:spPr>
          <a:xfrm>
            <a:off x="6000800" y="1815675"/>
            <a:ext cx="7639200" cy="10107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tr-TR" sz="3666" u="none" cap="none" strike="noStrike">
                <a:solidFill>
                  <a:srgbClr val="474EFF"/>
                </a:solidFill>
                <a:latin typeface="Montserrat Black"/>
                <a:ea typeface="Montserrat Black"/>
                <a:cs typeface="Montserrat Black"/>
                <a:sym typeface="Montserrat Black"/>
              </a:rPr>
              <a:t>Enerjisa web3 Ideathon</a:t>
            </a:r>
            <a:endParaRPr b="0" i="0" sz="3666" u="none" cap="none" strike="noStrike">
              <a:solidFill>
                <a:srgbClr val="474EFF"/>
              </a:solidFill>
              <a:latin typeface="Montserrat Black"/>
              <a:ea typeface="Montserrat Black"/>
              <a:cs typeface="Montserrat Black"/>
              <a:sym typeface="Montserrat Black"/>
            </a:endParaRPr>
          </a:p>
          <a:p>
            <a:pPr indent="0" lvl="0" marL="0" marR="0" rtl="0" algn="l">
              <a:lnSpc>
                <a:spcPct val="100000"/>
              </a:lnSpc>
              <a:spcBef>
                <a:spcPts val="0"/>
              </a:spcBef>
              <a:spcAft>
                <a:spcPts val="0"/>
              </a:spcAft>
              <a:buNone/>
            </a:pPr>
            <a:r>
              <a:rPr lang="tr-TR" sz="1300">
                <a:solidFill>
                  <a:srgbClr val="474EFF"/>
                </a:solidFill>
                <a:latin typeface="Montserrat Black"/>
                <a:ea typeface="Montserrat Black"/>
                <a:cs typeface="Montserrat Black"/>
                <a:sym typeface="Montserrat Black"/>
              </a:rPr>
              <a:t>Merkeziyetsiz Enerji</a:t>
            </a:r>
            <a:endParaRPr sz="1300">
              <a:solidFill>
                <a:srgbClr val="474EFF"/>
              </a:solidFill>
              <a:latin typeface="Montserrat Black"/>
              <a:ea typeface="Montserrat Black"/>
              <a:cs typeface="Montserrat Black"/>
              <a:sym typeface="Montserrat Black"/>
            </a:endParaRPr>
          </a:p>
        </p:txBody>
      </p:sp>
      <p:grpSp>
        <p:nvGrpSpPr>
          <p:cNvPr id="162" name="Google Shape;162;p27"/>
          <p:cNvGrpSpPr/>
          <p:nvPr/>
        </p:nvGrpSpPr>
        <p:grpSpPr>
          <a:xfrm>
            <a:off x="142616" y="502188"/>
            <a:ext cx="5953032" cy="579004"/>
            <a:chOff x="6194973" y="5394071"/>
            <a:chExt cx="7536437" cy="607368"/>
          </a:xfrm>
        </p:grpSpPr>
        <p:pic>
          <p:nvPicPr>
            <p:cNvPr descr="Blockchain Türkiye Platformu - Blockchain Ekosisteminin Buluşma Noktası" id="163" name="Google Shape;163;p27"/>
            <p:cNvPicPr preferRelativeResize="0"/>
            <p:nvPr/>
          </p:nvPicPr>
          <p:blipFill rotWithShape="1">
            <a:blip r:embed="rId3">
              <a:alphaModFix/>
            </a:blip>
            <a:srcRect b="19274" l="0" r="0" t="19274"/>
            <a:stretch/>
          </p:blipFill>
          <p:spPr>
            <a:xfrm>
              <a:off x="8270422" y="5394409"/>
              <a:ext cx="987276" cy="606692"/>
            </a:xfrm>
            <a:prstGeom prst="rect">
              <a:avLst/>
            </a:prstGeom>
            <a:noFill/>
            <a:ln>
              <a:noFill/>
            </a:ln>
          </p:spPr>
        </p:pic>
        <p:pic>
          <p:nvPicPr>
            <p:cNvPr descr="ODTÜ Blockchain (@odtublockchain) / Twitter" id="164" name="Google Shape;164;p27"/>
            <p:cNvPicPr preferRelativeResize="0"/>
            <p:nvPr/>
          </p:nvPicPr>
          <p:blipFill rotWithShape="1">
            <a:blip r:embed="rId4">
              <a:alphaModFix/>
            </a:blip>
            <a:srcRect b="19918" l="7973" r="7973" t="19918"/>
            <a:stretch/>
          </p:blipFill>
          <p:spPr>
            <a:xfrm>
              <a:off x="7243003" y="5394071"/>
              <a:ext cx="848540" cy="607368"/>
            </a:xfrm>
            <a:prstGeom prst="rect">
              <a:avLst/>
            </a:prstGeom>
            <a:noFill/>
            <a:ln>
              <a:noFill/>
            </a:ln>
          </p:spPr>
        </p:pic>
        <p:pic>
          <p:nvPicPr>
            <p:cNvPr descr="Başlangıç Noktası •" id="165" name="Google Shape;165;p27"/>
            <p:cNvPicPr preferRelativeResize="0"/>
            <p:nvPr/>
          </p:nvPicPr>
          <p:blipFill rotWithShape="1">
            <a:blip r:embed="rId5">
              <a:alphaModFix/>
            </a:blip>
            <a:srcRect b="0" l="0" r="0" t="0"/>
            <a:stretch/>
          </p:blipFill>
          <p:spPr>
            <a:xfrm>
              <a:off x="6194973" y="5468484"/>
              <a:ext cx="901437" cy="360575"/>
            </a:xfrm>
            <a:prstGeom prst="rect">
              <a:avLst/>
            </a:prstGeom>
            <a:noFill/>
            <a:ln>
              <a:noFill/>
            </a:ln>
          </p:spPr>
        </p:pic>
        <p:pic>
          <p:nvPicPr>
            <p:cNvPr descr="Protocol Labs and Energy Web Complete First Showcase of" id="166" name="Google Shape;166;p27"/>
            <p:cNvPicPr preferRelativeResize="0"/>
            <p:nvPr/>
          </p:nvPicPr>
          <p:blipFill rotWithShape="1">
            <a:blip r:embed="rId6">
              <a:alphaModFix/>
            </a:blip>
            <a:srcRect b="0" l="0" r="0" t="0"/>
            <a:stretch/>
          </p:blipFill>
          <p:spPr>
            <a:xfrm>
              <a:off x="9461069" y="5446221"/>
              <a:ext cx="598309" cy="503068"/>
            </a:xfrm>
            <a:prstGeom prst="rect">
              <a:avLst/>
            </a:prstGeom>
            <a:noFill/>
            <a:ln>
              <a:noFill/>
            </a:ln>
          </p:spPr>
        </p:pic>
        <p:pic>
          <p:nvPicPr>
            <p:cNvPr id="167" name="Google Shape;167;p27"/>
            <p:cNvPicPr preferRelativeResize="0"/>
            <p:nvPr/>
          </p:nvPicPr>
          <p:blipFill rotWithShape="1">
            <a:blip r:embed="rId7">
              <a:alphaModFix/>
            </a:blip>
            <a:srcRect b="30083" l="0" r="0" t="30082"/>
            <a:stretch/>
          </p:blipFill>
          <p:spPr>
            <a:xfrm>
              <a:off x="10227475" y="5465125"/>
              <a:ext cx="1559308" cy="465260"/>
            </a:xfrm>
            <a:prstGeom prst="rect">
              <a:avLst/>
            </a:prstGeom>
            <a:noFill/>
            <a:ln>
              <a:noFill/>
            </a:ln>
          </p:spPr>
        </p:pic>
        <p:cxnSp>
          <p:nvCxnSpPr>
            <p:cNvPr id="168" name="Google Shape;168;p27"/>
            <p:cNvCxnSpPr/>
            <p:nvPr/>
          </p:nvCxnSpPr>
          <p:spPr>
            <a:xfrm>
              <a:off x="11816760" y="5502731"/>
              <a:ext cx="0" cy="390048"/>
            </a:xfrm>
            <a:prstGeom prst="straightConnector1">
              <a:avLst/>
            </a:prstGeom>
            <a:noFill/>
            <a:ln cap="flat" cmpd="sng" w="9525">
              <a:solidFill>
                <a:srgbClr val="BFBFBF"/>
              </a:solidFill>
              <a:prstDash val="solid"/>
              <a:round/>
              <a:headEnd len="sm" w="sm" type="none"/>
              <a:tailEnd len="sm" w="sm" type="none"/>
            </a:ln>
          </p:spPr>
        </p:cxnSp>
        <p:pic>
          <p:nvPicPr>
            <p:cNvPr id="169" name="Google Shape;169;p27"/>
            <p:cNvPicPr preferRelativeResize="0"/>
            <p:nvPr/>
          </p:nvPicPr>
          <p:blipFill rotWithShape="1">
            <a:blip r:embed="rId8">
              <a:alphaModFix/>
            </a:blip>
            <a:srcRect b="0" l="0" r="0" t="0"/>
            <a:stretch/>
          </p:blipFill>
          <p:spPr>
            <a:xfrm>
              <a:off x="11924520" y="5517468"/>
              <a:ext cx="1806890" cy="357094"/>
            </a:xfrm>
            <a:prstGeom prst="rect">
              <a:avLst/>
            </a:prstGeom>
            <a:noFill/>
            <a:ln>
              <a:noFill/>
            </a:ln>
          </p:spPr>
        </p:pic>
      </p:grpSp>
      <p:sp>
        <p:nvSpPr>
          <p:cNvPr id="170" name="Google Shape;170;p27"/>
          <p:cNvSpPr txBox="1"/>
          <p:nvPr/>
        </p:nvSpPr>
        <p:spPr>
          <a:xfrm>
            <a:off x="6478336" y="1905526"/>
            <a:ext cx="5314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474EFF"/>
              </a:solidFill>
              <a:latin typeface="Roboto Mono"/>
              <a:ea typeface="Roboto Mono"/>
              <a:cs typeface="Roboto Mono"/>
              <a:sym typeface="Roboto Mono"/>
            </a:endParaRPr>
          </a:p>
        </p:txBody>
      </p:sp>
      <p:pic>
        <p:nvPicPr>
          <p:cNvPr id="171" name="Google Shape;171;p27"/>
          <p:cNvPicPr preferRelativeResize="0"/>
          <p:nvPr/>
        </p:nvPicPr>
        <p:blipFill>
          <a:blip r:embed="rId9">
            <a:alphaModFix/>
          </a:blip>
          <a:stretch>
            <a:fillRect/>
          </a:stretch>
        </p:blipFill>
        <p:spPr>
          <a:xfrm>
            <a:off x="399050" y="1292073"/>
            <a:ext cx="3276600" cy="3276600"/>
          </a:xfrm>
          <a:prstGeom prst="rect">
            <a:avLst/>
          </a:prstGeom>
          <a:noFill/>
          <a:ln>
            <a:noFill/>
          </a:ln>
        </p:spPr>
      </p:pic>
      <p:sp>
        <p:nvSpPr>
          <p:cNvPr id="172" name="Google Shape;172;p27"/>
          <p:cNvSpPr txBox="1"/>
          <p:nvPr/>
        </p:nvSpPr>
        <p:spPr>
          <a:xfrm>
            <a:off x="9639700" y="6341775"/>
            <a:ext cx="300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Enerjisa web3 Ideathon-Online</a:t>
            </a:r>
            <a:endParaRPr>
              <a:latin typeface="Calibri"/>
              <a:ea typeface="Calibri"/>
              <a:cs typeface="Calibri"/>
              <a:sym typeface="Calibri"/>
            </a:endParaRPr>
          </a:p>
          <a:p>
            <a:pPr indent="0" lvl="0" marL="0" rtl="0" algn="l">
              <a:spcBef>
                <a:spcPts val="0"/>
              </a:spcBef>
              <a:spcAft>
                <a:spcPts val="0"/>
              </a:spcAft>
              <a:buNone/>
            </a:pPr>
            <a:r>
              <a:rPr lang="tr-TR">
                <a:latin typeface="Calibri"/>
                <a:ea typeface="Calibri"/>
                <a:cs typeface="Calibri"/>
                <a:sym typeface="Calibri"/>
              </a:rPr>
              <a:t>19.11.2022-21.11.2022</a:t>
            </a:r>
            <a:endParaRPr>
              <a:latin typeface="Calibri"/>
              <a:ea typeface="Calibri"/>
              <a:cs typeface="Calibri"/>
              <a:sym typeface="Calibri"/>
            </a:endParaRPr>
          </a:p>
        </p:txBody>
      </p:sp>
      <p:sp>
        <p:nvSpPr>
          <p:cNvPr id="173" name="Google Shape;173;p27"/>
          <p:cNvSpPr txBox="1"/>
          <p:nvPr/>
        </p:nvSpPr>
        <p:spPr>
          <a:xfrm>
            <a:off x="142625" y="4638400"/>
            <a:ext cx="579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700">
                <a:solidFill>
                  <a:srgbClr val="E7E9EA"/>
                </a:solidFill>
                <a:highlight>
                  <a:schemeClr val="dk1"/>
                </a:highlight>
                <a:latin typeface="Roboto"/>
                <a:ea typeface="Roboto"/>
                <a:cs typeface="Roboto"/>
                <a:sym typeface="Roboto"/>
              </a:rPr>
              <a:t>Üsküdar Üniversitesi Blockchain Topluluğu</a:t>
            </a:r>
            <a:endParaRPr sz="1600">
              <a:solidFill>
                <a:schemeClr val="lt1"/>
              </a:solidFill>
              <a:latin typeface="Calibri"/>
              <a:ea typeface="Calibri"/>
              <a:cs typeface="Calibri"/>
              <a:sym typeface="Calibri"/>
            </a:endParaRPr>
          </a:p>
        </p:txBody>
      </p:sp>
      <p:pic>
        <p:nvPicPr>
          <p:cNvPr id="174" name="Google Shape;174;p27"/>
          <p:cNvPicPr preferRelativeResize="0"/>
          <p:nvPr/>
        </p:nvPicPr>
        <p:blipFill>
          <a:blip r:embed="rId10">
            <a:alphaModFix/>
          </a:blip>
          <a:stretch>
            <a:fillRect/>
          </a:stretch>
        </p:blipFill>
        <p:spPr>
          <a:xfrm>
            <a:off x="4131700" y="5084799"/>
            <a:ext cx="1726799" cy="1726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2"/>
          <p:cNvSpPr txBox="1"/>
          <p:nvPr/>
        </p:nvSpPr>
        <p:spPr>
          <a:xfrm>
            <a:off x="337932" y="202650"/>
            <a:ext cx="8331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tr-TR" sz="4000">
                <a:solidFill>
                  <a:schemeClr val="lt1"/>
                </a:solidFill>
                <a:latin typeface="Roboto Mono"/>
                <a:ea typeface="Roboto Mono"/>
                <a:cs typeface="Roboto Mono"/>
                <a:sym typeface="Roboto Mono"/>
              </a:rPr>
              <a:t>Dünyadaki herkesin enerjiye ulaşamaması</a:t>
            </a:r>
            <a:endParaRPr b="1" i="0" sz="4000" cap="none" strike="noStrike">
              <a:solidFill>
                <a:schemeClr val="lt1"/>
              </a:solidFill>
              <a:latin typeface="Roboto Mono"/>
              <a:ea typeface="Roboto Mono"/>
              <a:cs typeface="Roboto Mono"/>
              <a:sym typeface="Roboto Mono"/>
            </a:endParaRPr>
          </a:p>
        </p:txBody>
      </p:sp>
      <p:pic>
        <p:nvPicPr>
          <p:cNvPr id="180" name="Google Shape;180;p2"/>
          <p:cNvPicPr preferRelativeResize="0"/>
          <p:nvPr/>
        </p:nvPicPr>
        <p:blipFill rotWithShape="1">
          <a:blip r:embed="rId3">
            <a:alphaModFix/>
          </a:blip>
          <a:srcRect b="0" l="0" r="0" t="0"/>
          <a:stretch/>
        </p:blipFill>
        <p:spPr>
          <a:xfrm>
            <a:off x="7653285" y="202648"/>
            <a:ext cx="5618688" cy="4684103"/>
          </a:xfrm>
          <a:prstGeom prst="rect">
            <a:avLst/>
          </a:prstGeom>
          <a:noFill/>
          <a:ln>
            <a:noFill/>
          </a:ln>
        </p:spPr>
      </p:pic>
      <p:sp>
        <p:nvSpPr>
          <p:cNvPr id="181" name="Google Shape;181;p2"/>
          <p:cNvSpPr txBox="1"/>
          <p:nvPr/>
        </p:nvSpPr>
        <p:spPr>
          <a:xfrm>
            <a:off x="404475" y="1914500"/>
            <a:ext cx="7104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000">
                <a:solidFill>
                  <a:schemeClr val="lt1"/>
                </a:solidFill>
                <a:latin typeface="Roboto Mono"/>
                <a:ea typeface="Roboto Mono"/>
                <a:cs typeface="Roboto Mono"/>
                <a:sym typeface="Roboto Mono"/>
              </a:rPr>
              <a:t>Dünyada Enerji Yoksulluğuna Odaklanmak</a:t>
            </a:r>
            <a:endParaRPr b="1" sz="20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latin typeface="Roboto Mono"/>
                <a:ea typeface="Roboto Mono"/>
                <a:cs typeface="Roboto Mono"/>
                <a:sym typeface="Roboto Mono"/>
              </a:rPr>
              <a:t>Enerji yoksulluğu, Birleşmiş Milletler Kalkınma Programı tarafından "modern pişirme yakıtlarıyla yemek pişirememe ve günbatımında okuyabilmek veya diğer ev ve üretken faaliyetleri yerine getirebilmek için minimum düzeyde elektrik aydınlatmasının olmaması" olarak tanımlanmaktadır.</a:t>
            </a:r>
            <a:endParaRPr sz="13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tr-TR" sz="2000">
                <a:solidFill>
                  <a:schemeClr val="lt1"/>
                </a:solidFill>
                <a:latin typeface="Roboto Mono"/>
                <a:ea typeface="Roboto Mono"/>
                <a:cs typeface="Roboto Mono"/>
                <a:sym typeface="Roboto Mono"/>
              </a:rPr>
              <a:t>Sürdürelebilir Kalkınma</a:t>
            </a:r>
            <a:endParaRPr b="1" sz="20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latin typeface="Roboto Mono"/>
                <a:ea typeface="Roboto Mono"/>
                <a:cs typeface="Roboto Mono"/>
                <a:sym typeface="Roboto Mono"/>
              </a:rPr>
              <a:t>Sürdürülebilir Kalkınma Hedefleri arasında yer alan 7. Maddeye göre “2030 yılına kadar erişilebilir enerjiye herkesin kavuşmasını sağlamak için temiz enerji kaynaklarına yatırım yapmak, Bakkal Ahmet Amca ve Fabrikatör Rıza Bey elektrik tüketimini dengelemek, gelişmekte olan ülkelerin tümünde temiz enerji sağlayacak altyapıyı genişletmek ve teknolojinin yükseltilmesiyle büyümeyi teşvik etmek ve çevreye katkıda bulunmak” hedeflenmektedir.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30"/>
          <p:cNvSpPr txBox="1"/>
          <p:nvPr/>
        </p:nvSpPr>
        <p:spPr>
          <a:xfrm>
            <a:off x="350698" y="629475"/>
            <a:ext cx="11490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tr-TR" sz="4800" u="none" cap="none" strike="noStrike">
                <a:solidFill>
                  <a:srgbClr val="8AB4F8"/>
                </a:solidFill>
                <a:highlight>
                  <a:schemeClr val="dk1"/>
                </a:highlight>
                <a:latin typeface="Roboto Mono"/>
                <a:ea typeface="Roboto Mono"/>
                <a:cs typeface="Roboto Mono"/>
                <a:sym typeface="Roboto Mono"/>
              </a:rPr>
              <a:t>Çözüm=B</a:t>
            </a:r>
            <a:r>
              <a:rPr b="1" lang="tr-TR" sz="4800">
                <a:solidFill>
                  <a:srgbClr val="8AB4F8"/>
                </a:solidFill>
                <a:highlight>
                  <a:schemeClr val="dk1"/>
                </a:highlight>
                <a:latin typeface="Roboto Mono"/>
                <a:ea typeface="Roboto Mono"/>
                <a:cs typeface="Roboto Mono"/>
                <a:sym typeface="Roboto Mono"/>
              </a:rPr>
              <a:t>LOCKCHAİN TEKNOLOJİSİ</a:t>
            </a:r>
            <a:endParaRPr i="0" sz="1400" u="none" cap="none" strike="noStrike">
              <a:solidFill>
                <a:srgbClr val="8AB4F8"/>
              </a:solidFill>
              <a:highlight>
                <a:schemeClr val="dk1"/>
              </a:highlight>
              <a:latin typeface="Roboto Mono"/>
              <a:ea typeface="Roboto Mono"/>
              <a:cs typeface="Roboto Mono"/>
              <a:sym typeface="Roboto Mono"/>
            </a:endParaRPr>
          </a:p>
        </p:txBody>
      </p:sp>
      <p:pic>
        <p:nvPicPr>
          <p:cNvPr id="187" name="Google Shape;187;p30"/>
          <p:cNvPicPr preferRelativeResize="0"/>
          <p:nvPr/>
        </p:nvPicPr>
        <p:blipFill rotWithShape="1">
          <a:blip r:embed="rId3">
            <a:alphaModFix/>
          </a:blip>
          <a:srcRect b="0" l="0" r="0" t="0"/>
          <a:stretch/>
        </p:blipFill>
        <p:spPr>
          <a:xfrm>
            <a:off x="5494271" y="1751873"/>
            <a:ext cx="5816098" cy="3974985"/>
          </a:xfrm>
          <a:prstGeom prst="rect">
            <a:avLst/>
          </a:prstGeom>
          <a:noFill/>
          <a:ln>
            <a:noFill/>
          </a:ln>
        </p:spPr>
      </p:pic>
      <p:sp>
        <p:nvSpPr>
          <p:cNvPr id="188" name="Google Shape;188;p30"/>
          <p:cNvSpPr txBox="1"/>
          <p:nvPr/>
        </p:nvSpPr>
        <p:spPr>
          <a:xfrm>
            <a:off x="440425" y="1870725"/>
            <a:ext cx="51771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200">
                <a:solidFill>
                  <a:schemeClr val="lt1"/>
                </a:solidFill>
                <a:latin typeface="Roboto Mono"/>
                <a:ea typeface="Roboto Mono"/>
                <a:cs typeface="Roboto Mono"/>
                <a:sym typeface="Roboto Mono"/>
              </a:rPr>
              <a:t>Neden Blockchain</a:t>
            </a:r>
            <a:endParaRPr b="1" sz="22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latin typeface="Roboto Mono"/>
                <a:ea typeface="Roboto Mono"/>
                <a:cs typeface="Roboto Mono"/>
                <a:sym typeface="Roboto Mono"/>
              </a:rPr>
              <a:t>Blockchain, yani Blok Zinciri, bloklardan oluşan zincir yapıyı tanımlıyor.</a:t>
            </a:r>
            <a:r>
              <a:rPr b="1" lang="tr-TR" sz="1300">
                <a:solidFill>
                  <a:schemeClr val="lt1"/>
                </a:solidFill>
                <a:latin typeface="Roboto Mono"/>
                <a:ea typeface="Roboto Mono"/>
                <a:cs typeface="Roboto Mono"/>
                <a:sym typeface="Roboto Mono"/>
              </a:rPr>
              <a:t> Blockchain, dağınık yapıda bir veritabanı sistemi olarak şifrelenmiş işlemlerin takibini sağlar.</a:t>
            </a:r>
            <a:r>
              <a:rPr lang="tr-TR" sz="1300">
                <a:solidFill>
                  <a:schemeClr val="lt1"/>
                </a:solidFill>
                <a:latin typeface="Roboto Mono"/>
                <a:ea typeface="Roboto Mono"/>
                <a:cs typeface="Roboto Mono"/>
                <a:sym typeface="Roboto Mono"/>
              </a:rPr>
              <a:t> Blockchain, iş ağında yer alan işlemlerin kaydedilmesi ve varlıkları takip edilmesi gibi süreçleri kolaylaştırmaktadır.</a:t>
            </a:r>
            <a:endParaRPr sz="13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tr-TR" sz="2200">
                <a:solidFill>
                  <a:schemeClr val="lt1"/>
                </a:solidFill>
                <a:latin typeface="Roboto Mono"/>
                <a:ea typeface="Roboto Mono"/>
                <a:cs typeface="Roboto Mono"/>
                <a:sym typeface="Roboto Mono"/>
              </a:rPr>
              <a:t>Neden Merkeziyetsizlik</a:t>
            </a:r>
            <a:endParaRPr b="1" sz="22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latin typeface="Roboto Mono"/>
                <a:ea typeface="Roboto Mono"/>
                <a:cs typeface="Roboto Mono"/>
                <a:sym typeface="Roboto Mono"/>
              </a:rPr>
              <a:t>Merkeziyetsizlik ya da merkezi olmayan yönetim, gücü merkezi bir otoritenin elinden alıp dağıtma işlemidir. Merkeziyetsiz bir sistemden bahsettiğimiz andan itibaren merkezi sistemde değerli bir “Emtia” olduğunu ispat etmeniz gereken merkez ortadan kalkar, bunun yerine yeterli sayıda insanın dahil olduğu topluluklar sizin paranız olduğuna ikna olması gerekir.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31"/>
          <p:cNvSpPr txBox="1"/>
          <p:nvPr/>
        </p:nvSpPr>
        <p:spPr>
          <a:xfrm>
            <a:off x="512803" y="6507644"/>
            <a:ext cx="11330988"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tr-TR" sz="900" u="none" cap="none" strike="noStrike">
                <a:solidFill>
                  <a:schemeClr val="dk1"/>
                </a:solidFill>
                <a:latin typeface="Arial"/>
                <a:ea typeface="Arial"/>
                <a:cs typeface="Arial"/>
                <a:sym typeface="Arial"/>
              </a:rPr>
              <a:t>Source: </a:t>
            </a:r>
            <a:r>
              <a:rPr b="0" i="0" lang="tr-TR" sz="900" u="sng" cap="none" strike="noStrike">
                <a:solidFill>
                  <a:schemeClr val="dk1"/>
                </a:solidFill>
                <a:latin typeface="Arial"/>
                <a:ea typeface="Arial"/>
                <a:cs typeface="Arial"/>
                <a:sym typeface="Arial"/>
                <a:hlinkClick r:id="rId3">
                  <a:extLst>
                    <a:ext uri="{A12FA001-AC4F-418D-AE19-62706E023703}">
                      <ahyp:hlinkClr val="tx"/>
                    </a:ext>
                  </a:extLst>
                </a:hlinkClick>
              </a:rPr>
              <a:t>https://www.businessinsider.com/pitch-decks-that-helped-hot-startups-raise-millions-2019-4?r=US&amp;IR=T</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194" name="Google Shape;194;p31"/>
          <p:cNvSpPr txBox="1"/>
          <p:nvPr/>
        </p:nvSpPr>
        <p:spPr>
          <a:xfrm>
            <a:off x="458425" y="370875"/>
            <a:ext cx="1035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900">
                <a:solidFill>
                  <a:schemeClr val="lt1"/>
                </a:solidFill>
                <a:latin typeface="Roboto Mono"/>
                <a:ea typeface="Roboto Mono"/>
                <a:cs typeface="Roboto Mono"/>
                <a:sym typeface="Roboto Mono"/>
              </a:rPr>
              <a:t>Blockchain bizim ne işimize yarayacak?</a:t>
            </a:r>
            <a:endParaRPr b="1" sz="2900">
              <a:solidFill>
                <a:schemeClr val="lt1"/>
              </a:solidFill>
              <a:latin typeface="Roboto Mono"/>
              <a:ea typeface="Roboto Mono"/>
              <a:cs typeface="Roboto Mono"/>
              <a:sym typeface="Roboto Mono"/>
            </a:endParaRPr>
          </a:p>
        </p:txBody>
      </p:sp>
      <p:pic>
        <p:nvPicPr>
          <p:cNvPr id="195" name="Google Shape;195;p31"/>
          <p:cNvPicPr preferRelativeResize="0"/>
          <p:nvPr/>
        </p:nvPicPr>
        <p:blipFill>
          <a:blip r:embed="rId4">
            <a:alphaModFix/>
          </a:blip>
          <a:stretch>
            <a:fillRect/>
          </a:stretch>
        </p:blipFill>
        <p:spPr>
          <a:xfrm>
            <a:off x="6314925" y="2739700"/>
            <a:ext cx="5419749" cy="3511801"/>
          </a:xfrm>
          <a:prstGeom prst="rect">
            <a:avLst/>
          </a:prstGeom>
          <a:noFill/>
          <a:ln>
            <a:noFill/>
          </a:ln>
        </p:spPr>
      </p:pic>
      <p:pic>
        <p:nvPicPr>
          <p:cNvPr id="196" name="Google Shape;196;p31"/>
          <p:cNvPicPr preferRelativeResize="0"/>
          <p:nvPr/>
        </p:nvPicPr>
        <p:blipFill>
          <a:blip r:embed="rId5">
            <a:alphaModFix/>
          </a:blip>
          <a:stretch>
            <a:fillRect/>
          </a:stretch>
        </p:blipFill>
        <p:spPr>
          <a:xfrm>
            <a:off x="512800" y="3323475"/>
            <a:ext cx="4517750" cy="2311800"/>
          </a:xfrm>
          <a:prstGeom prst="rect">
            <a:avLst/>
          </a:prstGeom>
          <a:noFill/>
          <a:ln>
            <a:noFill/>
          </a:ln>
        </p:spPr>
      </p:pic>
      <p:sp>
        <p:nvSpPr>
          <p:cNvPr id="197" name="Google Shape;197;p31"/>
          <p:cNvSpPr txBox="1"/>
          <p:nvPr/>
        </p:nvSpPr>
        <p:spPr>
          <a:xfrm>
            <a:off x="413475" y="1454763"/>
            <a:ext cx="10911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solidFill>
                  <a:schemeClr val="lt1"/>
                </a:solidFill>
                <a:latin typeface="Roboto Mono"/>
                <a:ea typeface="Roboto Mono"/>
                <a:cs typeface="Roboto Mono"/>
                <a:sym typeface="Roboto Mono"/>
              </a:rPr>
              <a:t>Burada bize gerek olan 3 tip merkeziyetsizlikten biri olan </a:t>
            </a:r>
            <a:r>
              <a:rPr b="1" lang="tr-TR" sz="2000">
                <a:solidFill>
                  <a:schemeClr val="lt1"/>
                </a:solidFill>
                <a:latin typeface="Roboto Mono"/>
                <a:ea typeface="Roboto Mono"/>
                <a:cs typeface="Roboto Mono"/>
                <a:sym typeface="Roboto Mono"/>
              </a:rPr>
              <a:t>Mantıksal Merkeziyetsizliktir</a:t>
            </a:r>
            <a:r>
              <a:rPr lang="tr-TR" sz="2000">
                <a:solidFill>
                  <a:schemeClr val="lt1"/>
                </a:solidFill>
                <a:latin typeface="Roboto Mono"/>
                <a:ea typeface="Roboto Mono"/>
                <a:cs typeface="Roboto Mono"/>
                <a:sym typeface="Roboto Mono"/>
              </a:rPr>
              <a:t>. Sistemi iki veya daha fazla parçaya böldüğümüzde sistemin buna vereceği tepkiyi ve sistemin tek bir büyük bilgisayar gibi davranıp davranmadığını kapsar.</a:t>
            </a:r>
            <a:endParaRPr sz="2000">
              <a:solidFill>
                <a:schemeClr val="lt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sp>
        <p:nvSpPr>
          <p:cNvPr id="202" name="Google Shape;202;p28"/>
          <p:cNvSpPr txBox="1"/>
          <p:nvPr/>
        </p:nvSpPr>
        <p:spPr>
          <a:xfrm>
            <a:off x="421275" y="330100"/>
            <a:ext cx="576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3000">
                <a:solidFill>
                  <a:schemeClr val="lt1"/>
                </a:solidFill>
                <a:latin typeface="Roboto Mono"/>
                <a:ea typeface="Roboto Mono"/>
                <a:cs typeface="Roboto Mono"/>
                <a:sym typeface="Roboto Mono"/>
              </a:rPr>
              <a:t>Merkeziyetsiz Enerji</a:t>
            </a:r>
            <a:endParaRPr b="1" sz="3000">
              <a:solidFill>
                <a:schemeClr val="lt1"/>
              </a:solidFill>
              <a:latin typeface="Roboto Mono"/>
              <a:ea typeface="Roboto Mono"/>
              <a:cs typeface="Roboto Mono"/>
              <a:sym typeface="Roboto Mono"/>
            </a:endParaRPr>
          </a:p>
        </p:txBody>
      </p:sp>
      <p:sp>
        <p:nvSpPr>
          <p:cNvPr id="203" name="Google Shape;203;p28"/>
          <p:cNvSpPr txBox="1"/>
          <p:nvPr/>
        </p:nvSpPr>
        <p:spPr>
          <a:xfrm>
            <a:off x="360025" y="1303850"/>
            <a:ext cx="110925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200">
                <a:solidFill>
                  <a:schemeClr val="lt1"/>
                </a:solidFill>
                <a:latin typeface="Roboto Mono"/>
                <a:ea typeface="Roboto Mono"/>
                <a:cs typeface="Roboto Mono"/>
                <a:sym typeface="Roboto Mono"/>
              </a:rPr>
              <a:t>Birçok kaynaktan enerji üretilir.Bunlardan bazıları termal,kimyasal ve elektrik enerjisidir.Dünyada neredeyse herkesin bir nedenle enerjiye ihtiyacı vardır.</a:t>
            </a:r>
            <a:r>
              <a:rPr lang="tr-TR" sz="2000">
                <a:solidFill>
                  <a:schemeClr val="lt1"/>
                </a:solidFill>
                <a:latin typeface="Roboto Mono"/>
                <a:ea typeface="Roboto Mono"/>
                <a:cs typeface="Roboto Mono"/>
                <a:sym typeface="Roboto Mono"/>
              </a:rPr>
              <a:t>Birleşmiş Milletler Kalkınma Programı herkesin eşit enerjiye ulaşmasını amaçlamaktadır.Bu amaç doğrusundan </a:t>
            </a:r>
            <a:r>
              <a:rPr b="1" lang="tr-TR" sz="2000">
                <a:solidFill>
                  <a:schemeClr val="lt1"/>
                </a:solidFill>
                <a:latin typeface="Roboto Mono"/>
                <a:ea typeface="Roboto Mono"/>
                <a:cs typeface="Roboto Mono"/>
                <a:sym typeface="Roboto Mono"/>
              </a:rPr>
              <a:t>ÜsküBlockchain</a:t>
            </a:r>
            <a:r>
              <a:rPr lang="tr-TR" sz="2000">
                <a:solidFill>
                  <a:schemeClr val="lt1"/>
                </a:solidFill>
                <a:latin typeface="Roboto Mono"/>
                <a:ea typeface="Roboto Mono"/>
                <a:cs typeface="Roboto Mono"/>
                <a:sym typeface="Roboto Mono"/>
              </a:rPr>
              <a:t> tarafından “</a:t>
            </a:r>
            <a:r>
              <a:rPr b="1" lang="tr-TR" sz="2000">
                <a:solidFill>
                  <a:schemeClr val="lt1"/>
                </a:solidFill>
                <a:latin typeface="Roboto Mono"/>
                <a:ea typeface="Roboto Mono"/>
                <a:cs typeface="Roboto Mono"/>
                <a:sym typeface="Roboto Mono"/>
              </a:rPr>
              <a:t>Merkeziyetsiz Enerji</a:t>
            </a:r>
            <a:r>
              <a:rPr lang="tr-TR" sz="2000">
                <a:solidFill>
                  <a:schemeClr val="lt1"/>
                </a:solidFill>
                <a:latin typeface="Roboto Mono"/>
                <a:ea typeface="Roboto Mono"/>
                <a:cs typeface="Roboto Mono"/>
                <a:sym typeface="Roboto Mono"/>
              </a:rPr>
              <a:t>” fikri ortaya çıkmıştır.</a:t>
            </a:r>
            <a:endParaRPr sz="20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20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2000">
                <a:solidFill>
                  <a:schemeClr val="lt1"/>
                </a:solidFill>
                <a:latin typeface="Roboto Mono"/>
                <a:ea typeface="Roboto Mono"/>
                <a:cs typeface="Roboto Mono"/>
                <a:sym typeface="Roboto Mono"/>
              </a:rPr>
              <a:t>Dünyada her ülke hatta bireysel bazlı elektrik üretimi devam ediyor ve milyarlarca uzunlukta elektrik kablolarımız vardır.</a:t>
            </a:r>
            <a:endParaRPr sz="20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2000">
                <a:solidFill>
                  <a:schemeClr val="lt1"/>
                </a:solidFill>
                <a:latin typeface="Roboto Mono"/>
                <a:ea typeface="Roboto Mono"/>
                <a:cs typeface="Roboto Mono"/>
                <a:sym typeface="Roboto Mono"/>
              </a:rPr>
              <a:t>Elektiriğin depolanamadığı bir gerçekle karşı karşıyayız.En basit örnek olarak bazı zamanlarda enerji fazlalığını gündüz vakitte sokak lambaların açık olduğunu  görürüz.“Merkeziyetsiz Enerji” ile bu problemi blockchain kullanarak çözmeyi amaçlıyoruz. </a:t>
            </a:r>
            <a:endParaRPr sz="20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2100">
              <a:solidFill>
                <a:schemeClr val="lt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29"/>
          <p:cNvSpPr txBox="1"/>
          <p:nvPr/>
        </p:nvSpPr>
        <p:spPr>
          <a:xfrm>
            <a:off x="512803" y="6507644"/>
            <a:ext cx="11331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tr-TR" sz="900" u="none" cap="none" strike="noStrike">
                <a:solidFill>
                  <a:schemeClr val="dk1"/>
                </a:solidFill>
                <a:latin typeface="Arial"/>
                <a:ea typeface="Arial"/>
                <a:cs typeface="Arial"/>
                <a:sym typeface="Arial"/>
              </a:rPr>
              <a:t>Source: </a:t>
            </a:r>
            <a:r>
              <a:rPr b="0" i="0" lang="tr-TR" sz="900" u="sng" cap="none" strike="noStrike">
                <a:solidFill>
                  <a:schemeClr val="dk1"/>
                </a:solidFill>
                <a:latin typeface="Arial"/>
                <a:ea typeface="Arial"/>
                <a:cs typeface="Arial"/>
                <a:sym typeface="Arial"/>
                <a:hlinkClick r:id="rId3">
                  <a:extLst>
                    <a:ext uri="{A12FA001-AC4F-418D-AE19-62706E023703}">
                      <ahyp:hlinkClr val="tx"/>
                    </a:ext>
                  </a:extLst>
                </a:hlinkClick>
              </a:rPr>
              <a:t>https://www.businessinsider.com/pitch-decks-that-helped-hot-startups-raise-millions-2019-4?r=US&amp;IR=T</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209" name="Google Shape;209;p29"/>
          <p:cNvSpPr txBox="1"/>
          <p:nvPr/>
        </p:nvSpPr>
        <p:spPr>
          <a:xfrm>
            <a:off x="184875" y="194600"/>
            <a:ext cx="4962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3400">
                <a:solidFill>
                  <a:schemeClr val="lt1"/>
                </a:solidFill>
                <a:latin typeface="Roboto Mono"/>
                <a:ea typeface="Roboto Mono"/>
                <a:cs typeface="Roboto Mono"/>
                <a:sym typeface="Roboto Mono"/>
              </a:rPr>
              <a:t>NASIL? </a:t>
            </a:r>
            <a:endParaRPr sz="3400">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sz="2000">
                <a:solidFill>
                  <a:srgbClr val="606682"/>
                </a:solidFill>
                <a:latin typeface="Roboto Mono"/>
                <a:ea typeface="Roboto Mono"/>
                <a:cs typeface="Roboto Mono"/>
                <a:sym typeface="Roboto Mono"/>
              </a:rPr>
              <a:t>“Merkeziyetsiz Enerji”</a:t>
            </a:r>
            <a:endParaRPr sz="3400">
              <a:solidFill>
                <a:schemeClr val="lt1"/>
              </a:solidFill>
              <a:latin typeface="Roboto Mono"/>
              <a:ea typeface="Roboto Mono"/>
              <a:cs typeface="Roboto Mono"/>
              <a:sym typeface="Roboto Mono"/>
            </a:endParaRPr>
          </a:p>
        </p:txBody>
      </p:sp>
      <p:sp>
        <p:nvSpPr>
          <p:cNvPr id="210" name="Google Shape;210;p29"/>
          <p:cNvSpPr txBox="1"/>
          <p:nvPr/>
        </p:nvSpPr>
        <p:spPr>
          <a:xfrm>
            <a:off x="233525" y="1138450"/>
            <a:ext cx="116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dllvcööf    </a:t>
            </a:r>
            <a:r>
              <a:rPr lang="tr-TR" u="sng">
                <a:latin typeface="Calibri"/>
                <a:ea typeface="Calibri"/>
                <a:cs typeface="Calibri"/>
                <a:sym typeface="Calibri"/>
              </a:rPr>
              <a:t>fadfda</a:t>
            </a:r>
            <a:endParaRPr u="sng">
              <a:latin typeface="Calibri"/>
              <a:ea typeface="Calibri"/>
              <a:cs typeface="Calibri"/>
              <a:sym typeface="Calibri"/>
            </a:endParaRPr>
          </a:p>
        </p:txBody>
      </p:sp>
      <p:pic>
        <p:nvPicPr>
          <p:cNvPr id="211" name="Google Shape;211;p29"/>
          <p:cNvPicPr preferRelativeResize="0"/>
          <p:nvPr/>
        </p:nvPicPr>
        <p:blipFill>
          <a:blip r:embed="rId4">
            <a:alphaModFix/>
          </a:blip>
          <a:stretch>
            <a:fillRect/>
          </a:stretch>
        </p:blipFill>
        <p:spPr>
          <a:xfrm>
            <a:off x="5754925" y="993775"/>
            <a:ext cx="6164275" cy="4870450"/>
          </a:xfrm>
          <a:prstGeom prst="rect">
            <a:avLst/>
          </a:prstGeom>
          <a:noFill/>
          <a:ln>
            <a:noFill/>
          </a:ln>
          <a:effectLst>
            <a:outerShdw blurRad="57150" rotWithShape="0" algn="bl" dir="5400000" dist="19050">
              <a:srgbClr val="FFFF00"/>
            </a:outerShdw>
          </a:effectLst>
        </p:spPr>
      </p:pic>
      <p:sp>
        <p:nvSpPr>
          <p:cNvPr id="212" name="Google Shape;212;p29"/>
          <p:cNvSpPr txBox="1"/>
          <p:nvPr/>
        </p:nvSpPr>
        <p:spPr>
          <a:xfrm>
            <a:off x="322600" y="1321650"/>
            <a:ext cx="49623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300">
                <a:solidFill>
                  <a:schemeClr val="lt1"/>
                </a:solidFill>
                <a:highlight>
                  <a:schemeClr val="dk1"/>
                </a:highlight>
                <a:latin typeface="Roboto Mono"/>
                <a:ea typeface="Roboto Mono"/>
                <a:cs typeface="Roboto Mono"/>
                <a:sym typeface="Roboto Mono"/>
              </a:rPr>
              <a:t>Önceki slyatta enerjini depolanamadığı için boşa harcandığından bahis etmiştik.Aslında temel blockchain felsefesinde ülkelerin kendi çıkarı yoktur.Herkesin aynı anda şefaf ve eşit haklara sahip olmasını amaçlamaktadır.</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highlight>
                  <a:schemeClr val="dk1"/>
                </a:highlight>
                <a:latin typeface="Roboto Mono"/>
                <a:ea typeface="Roboto Mono"/>
                <a:cs typeface="Roboto Mono"/>
                <a:sym typeface="Roboto Mono"/>
              </a:rPr>
              <a:t>Dünyadaki bütün enerji üretenler pico-volt’tan tera-volta enerji ürettir.Bazı zamanlarda enerji ya çok fazla olur yada minimum seviyelerde olabilir.</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highlight>
                  <a:schemeClr val="dk1"/>
                </a:highlight>
                <a:latin typeface="Roboto Mono"/>
                <a:ea typeface="Roboto Mono"/>
                <a:cs typeface="Roboto Mono"/>
                <a:sym typeface="Roboto Mono"/>
              </a:rPr>
              <a:t>Merkeziyetsiz bir blokzincir ağı ile buradaki enerjiye ihtiyaci olan ülkelere özellikle enerji kıtlığı yaşandığı afrika ülkelerinin enerji ihtiyacını karşılanabilir.</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rPr lang="tr-TR" sz="1300">
                <a:solidFill>
                  <a:schemeClr val="lt1"/>
                </a:solidFill>
                <a:highlight>
                  <a:schemeClr val="dk1"/>
                </a:highlight>
                <a:latin typeface="Roboto Mono"/>
                <a:ea typeface="Roboto Mono"/>
                <a:cs typeface="Roboto Mono"/>
                <a:sym typeface="Roboto Mono"/>
              </a:rPr>
              <a:t>Tabiki sadece fakir ülkeleri kapsamıyor, başka bir örnek vermek gerekirse dünyanın bir yanında kış bir yanında yaz yaşanır.Kışın doğal olarak enerji ihtiyacı ortaya çıkar.Bu blokzincir ağını kullanarak bunu dengeyeleyebiliriz.</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highlight>
                <a:schemeClr val="dk1"/>
              </a:highlight>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pic>
        <p:nvPicPr>
          <p:cNvPr descr="saat içeren bir resim&#10;&#10;Açıklama otomatik olarak oluşturuldu" id="217" name="Google Shape;217;p36"/>
          <p:cNvPicPr preferRelativeResize="0"/>
          <p:nvPr/>
        </p:nvPicPr>
        <p:blipFill rotWithShape="1">
          <a:blip r:embed="rId3">
            <a:alphaModFix/>
          </a:blip>
          <a:srcRect b="67694" l="0" r="71720" t="0"/>
          <a:stretch/>
        </p:blipFill>
        <p:spPr>
          <a:xfrm>
            <a:off x="509950" y="1386225"/>
            <a:ext cx="430274" cy="419132"/>
          </a:xfrm>
          <a:prstGeom prst="rect">
            <a:avLst/>
          </a:prstGeom>
          <a:noFill/>
          <a:ln>
            <a:noFill/>
          </a:ln>
        </p:spPr>
      </p:pic>
      <p:pic>
        <p:nvPicPr>
          <p:cNvPr descr="saat içeren bir resim&#10;&#10;Açıklama otomatik olarak oluşturuldu" id="218" name="Google Shape;218;p36"/>
          <p:cNvPicPr preferRelativeResize="0"/>
          <p:nvPr/>
        </p:nvPicPr>
        <p:blipFill rotWithShape="1">
          <a:blip r:embed="rId3">
            <a:alphaModFix/>
          </a:blip>
          <a:srcRect b="67694" l="0" r="71720" t="0"/>
          <a:stretch/>
        </p:blipFill>
        <p:spPr>
          <a:xfrm>
            <a:off x="509950" y="2812270"/>
            <a:ext cx="430274" cy="419125"/>
          </a:xfrm>
          <a:prstGeom prst="rect">
            <a:avLst/>
          </a:prstGeom>
          <a:noFill/>
          <a:ln>
            <a:noFill/>
          </a:ln>
        </p:spPr>
      </p:pic>
      <p:pic>
        <p:nvPicPr>
          <p:cNvPr descr="saat içeren bir resim&#10;&#10;Açıklama otomatik olarak oluşturuldu" id="219" name="Google Shape;219;p36"/>
          <p:cNvPicPr preferRelativeResize="0"/>
          <p:nvPr/>
        </p:nvPicPr>
        <p:blipFill rotWithShape="1">
          <a:blip r:embed="rId3">
            <a:alphaModFix/>
          </a:blip>
          <a:srcRect b="67694" l="0" r="71720" t="0"/>
          <a:stretch/>
        </p:blipFill>
        <p:spPr>
          <a:xfrm>
            <a:off x="509950" y="4083729"/>
            <a:ext cx="430274" cy="419137"/>
          </a:xfrm>
          <a:prstGeom prst="rect">
            <a:avLst/>
          </a:prstGeom>
          <a:noFill/>
          <a:ln>
            <a:noFill/>
          </a:ln>
        </p:spPr>
      </p:pic>
      <p:sp>
        <p:nvSpPr>
          <p:cNvPr id="220" name="Google Shape;220;p36"/>
          <p:cNvSpPr txBox="1"/>
          <p:nvPr/>
        </p:nvSpPr>
        <p:spPr>
          <a:xfrm>
            <a:off x="509950" y="374650"/>
            <a:ext cx="988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500">
                <a:solidFill>
                  <a:schemeClr val="lt1"/>
                </a:solidFill>
                <a:latin typeface="Roboto Mono"/>
                <a:ea typeface="Roboto Mono"/>
                <a:cs typeface="Roboto Mono"/>
                <a:sym typeface="Roboto Mono"/>
              </a:rPr>
              <a:t>Proje gelecek planı ve nasıl kullanılabilir?</a:t>
            </a:r>
            <a:endParaRPr sz="2500">
              <a:solidFill>
                <a:schemeClr val="lt1"/>
              </a:solidFill>
              <a:latin typeface="Roboto Mono"/>
              <a:ea typeface="Roboto Mono"/>
              <a:cs typeface="Roboto Mono"/>
              <a:sym typeface="Roboto Mono"/>
            </a:endParaRPr>
          </a:p>
        </p:txBody>
      </p:sp>
      <p:sp>
        <p:nvSpPr>
          <p:cNvPr id="221" name="Google Shape;221;p36"/>
          <p:cNvSpPr txBox="1"/>
          <p:nvPr/>
        </p:nvSpPr>
        <p:spPr>
          <a:xfrm>
            <a:off x="1019850" y="1415300"/>
            <a:ext cx="1006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chemeClr val="lt1"/>
                </a:solidFill>
                <a:latin typeface="Roboto Mono"/>
                <a:ea typeface="Roboto Mono"/>
                <a:cs typeface="Roboto Mono"/>
                <a:sym typeface="Roboto Mono"/>
              </a:rPr>
              <a:t>Proje Gereksinimlerimiz:</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a:solidFill>
                  <a:schemeClr val="lt1"/>
                </a:solidFill>
                <a:latin typeface="Roboto Mono"/>
                <a:ea typeface="Roboto Mono"/>
                <a:cs typeface="Roboto Mono"/>
                <a:sym typeface="Roboto Mono"/>
              </a:rPr>
              <a:t>1-Güçlü bir blokzincir ağı için güçlü bir altyapı gerekli.</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a:solidFill>
                  <a:schemeClr val="lt1"/>
                </a:solidFill>
                <a:latin typeface="Roboto Mono"/>
                <a:ea typeface="Roboto Mono"/>
                <a:cs typeface="Roboto Mono"/>
                <a:sym typeface="Roboto Mono"/>
              </a:rPr>
              <a:t>2-Altyapı güçlü oluşturmak için yüksek güçlü ve bilgisayar mimarisine(computer architecture)</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rPr lang="tr-TR">
                <a:solidFill>
                  <a:schemeClr val="lt1"/>
                </a:solidFill>
                <a:latin typeface="Roboto Mono"/>
                <a:ea typeface="Roboto Mono"/>
                <a:cs typeface="Roboto Mono"/>
                <a:sym typeface="Roboto Mono"/>
              </a:rPr>
              <a:t>3-Ekip içerinden ağırlıklı olarak  </a:t>
            </a:r>
            <a:r>
              <a:rPr lang="tr-TR" sz="1100">
                <a:solidFill>
                  <a:srgbClr val="E8EAED"/>
                </a:solidFill>
                <a:highlight>
                  <a:srgbClr val="202124"/>
                </a:highlight>
                <a:latin typeface="Roboto Mono"/>
                <a:ea typeface="Roboto Mono"/>
                <a:cs typeface="Roboto Mono"/>
                <a:sym typeface="Roboto Mono"/>
              </a:rPr>
              <a:t>Elektrik-Elektronik ve Bilgisayar Mühendislerinden oluşan kadro.</a:t>
            </a:r>
            <a:r>
              <a:rPr lang="tr-TR" sz="1200">
                <a:solidFill>
                  <a:schemeClr val="lt1"/>
                </a:solidFill>
                <a:latin typeface="Roboto Mono"/>
                <a:ea typeface="Roboto Mono"/>
                <a:cs typeface="Roboto Mono"/>
                <a:sym typeface="Roboto Mono"/>
              </a:rPr>
              <a:t> </a:t>
            </a:r>
            <a:endParaRPr sz="1200">
              <a:solidFill>
                <a:schemeClr val="lt1"/>
              </a:solidFill>
              <a:latin typeface="Roboto Mono"/>
              <a:ea typeface="Roboto Mono"/>
              <a:cs typeface="Roboto Mono"/>
              <a:sym typeface="Roboto Mono"/>
            </a:endParaRPr>
          </a:p>
        </p:txBody>
      </p:sp>
      <p:sp>
        <p:nvSpPr>
          <p:cNvPr id="222" name="Google Shape;222;p36"/>
          <p:cNvSpPr txBox="1"/>
          <p:nvPr/>
        </p:nvSpPr>
        <p:spPr>
          <a:xfrm>
            <a:off x="1082300" y="2809800"/>
            <a:ext cx="851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chemeClr val="lt1"/>
                </a:solidFill>
                <a:latin typeface="Roboto Mono"/>
                <a:ea typeface="Roboto Mono"/>
                <a:cs typeface="Roboto Mono"/>
                <a:sym typeface="Roboto Mono"/>
              </a:rPr>
              <a:t>Proje Gelecek Planı=Proje özellikle enerji ihtiyacı olan ülkelere enerji transfer etmek için kullanılabilir.Bu teknoloji ile ülkelerin fazla enerjilerini ülkelerin anlık ihtiyaçına göre iletip buradan gelir kaynağı olmayı hedeflemektedir.</a:t>
            </a:r>
            <a:endParaRPr>
              <a:solidFill>
                <a:schemeClr val="lt1"/>
              </a:solidFill>
              <a:latin typeface="Roboto Mono"/>
              <a:ea typeface="Roboto Mono"/>
              <a:cs typeface="Roboto Mono"/>
              <a:sym typeface="Roboto Mono"/>
            </a:endParaRPr>
          </a:p>
        </p:txBody>
      </p:sp>
      <p:sp>
        <p:nvSpPr>
          <p:cNvPr id="223" name="Google Shape;223;p36"/>
          <p:cNvSpPr txBox="1"/>
          <p:nvPr/>
        </p:nvSpPr>
        <p:spPr>
          <a:xfrm>
            <a:off x="1019850" y="3982050"/>
            <a:ext cx="85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chemeClr val="lt1"/>
                </a:solidFill>
                <a:latin typeface="Roboto Mono"/>
                <a:ea typeface="Roboto Mono"/>
                <a:cs typeface="Roboto Mono"/>
                <a:sym typeface="Roboto Mono"/>
              </a:rPr>
              <a:t>Proje Gelişim Planı=”Merkesiziyetsiz Enerji” ile çoğu ülkenin ve kişilerin anlık veya uzun vadede enerji karşılanabilir ve buradan ciddi bir finansman sağlanabilir. </a:t>
            </a:r>
            <a:endParaRPr>
              <a:solidFill>
                <a:schemeClr val="lt1"/>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1"/>
          <p:cNvPicPr preferRelativeResize="0"/>
          <p:nvPr/>
        </p:nvPicPr>
        <p:blipFill rotWithShape="1">
          <a:blip r:embed="rId3">
            <a:alphaModFix/>
          </a:blip>
          <a:srcRect b="68278" l="0" r="69891" t="0"/>
          <a:stretch/>
        </p:blipFill>
        <p:spPr>
          <a:xfrm>
            <a:off x="764176" y="3800785"/>
            <a:ext cx="1715595" cy="1749600"/>
          </a:xfrm>
          <a:prstGeom prst="rect">
            <a:avLst/>
          </a:prstGeom>
          <a:noFill/>
          <a:ln>
            <a:noFill/>
          </a:ln>
        </p:spPr>
      </p:pic>
      <p:pic>
        <p:nvPicPr>
          <p:cNvPr id="229" name="Google Shape;229;p11"/>
          <p:cNvPicPr preferRelativeResize="0"/>
          <p:nvPr/>
        </p:nvPicPr>
        <p:blipFill rotWithShape="1">
          <a:blip r:embed="rId3">
            <a:alphaModFix/>
          </a:blip>
          <a:srcRect b="1200" l="0" r="70494" t="67203"/>
          <a:stretch/>
        </p:blipFill>
        <p:spPr>
          <a:xfrm>
            <a:off x="5547994" y="1646055"/>
            <a:ext cx="1692000" cy="1753844"/>
          </a:xfrm>
          <a:prstGeom prst="rect">
            <a:avLst/>
          </a:prstGeom>
          <a:noFill/>
          <a:ln>
            <a:noFill/>
          </a:ln>
        </p:spPr>
      </p:pic>
      <p:pic>
        <p:nvPicPr>
          <p:cNvPr id="230" name="Google Shape;230;p11"/>
          <p:cNvPicPr preferRelativeResize="0"/>
          <p:nvPr/>
        </p:nvPicPr>
        <p:blipFill rotWithShape="1">
          <a:blip r:embed="rId4">
            <a:alphaModFix/>
          </a:blip>
          <a:srcRect b="0" l="0" r="0" t="0"/>
          <a:stretch/>
        </p:blipFill>
        <p:spPr>
          <a:xfrm>
            <a:off x="771722" y="1660590"/>
            <a:ext cx="1750745" cy="1750745"/>
          </a:xfrm>
          <a:prstGeom prst="rect">
            <a:avLst/>
          </a:prstGeom>
          <a:noFill/>
          <a:ln>
            <a:noFill/>
          </a:ln>
        </p:spPr>
      </p:pic>
      <p:sp>
        <p:nvSpPr>
          <p:cNvPr id="231" name="Google Shape;231;p11"/>
          <p:cNvSpPr txBox="1"/>
          <p:nvPr/>
        </p:nvSpPr>
        <p:spPr>
          <a:xfrm>
            <a:off x="793283" y="638976"/>
            <a:ext cx="9551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tr-TR" sz="4800">
                <a:solidFill>
                  <a:srgbClr val="282B3D"/>
                </a:solidFill>
                <a:latin typeface="Roboto Mono"/>
                <a:ea typeface="Roboto Mono"/>
                <a:cs typeface="Roboto Mono"/>
                <a:sym typeface="Roboto Mono"/>
              </a:rPr>
              <a:t>ÜsküBlockchain </a:t>
            </a:r>
            <a:r>
              <a:rPr b="1" i="0" lang="tr-TR" sz="4800" u="none" cap="none" strike="noStrike">
                <a:solidFill>
                  <a:srgbClr val="282B3D"/>
                </a:solidFill>
                <a:latin typeface="Roboto Mono"/>
                <a:ea typeface="Roboto Mono"/>
                <a:cs typeface="Roboto Mono"/>
                <a:sym typeface="Roboto Mono"/>
              </a:rPr>
              <a:t>Eki</a:t>
            </a:r>
            <a:r>
              <a:rPr b="1" lang="tr-TR" sz="4800">
                <a:solidFill>
                  <a:srgbClr val="282B3D"/>
                </a:solidFill>
                <a:latin typeface="Roboto Mono"/>
                <a:ea typeface="Roboto Mono"/>
                <a:cs typeface="Roboto Mono"/>
                <a:sym typeface="Roboto Mono"/>
              </a:rPr>
              <a:t>bi</a:t>
            </a:r>
            <a:endParaRPr i="0" sz="1400" u="none" cap="none" strike="noStrike">
              <a:solidFill>
                <a:srgbClr val="000000"/>
              </a:solidFill>
              <a:latin typeface="Roboto Mono"/>
              <a:ea typeface="Roboto Mono"/>
              <a:cs typeface="Roboto Mono"/>
              <a:sym typeface="Roboto Mono"/>
            </a:endParaRPr>
          </a:p>
        </p:txBody>
      </p:sp>
      <p:sp>
        <p:nvSpPr>
          <p:cNvPr id="232" name="Google Shape;232;p11"/>
          <p:cNvSpPr txBox="1"/>
          <p:nvPr/>
        </p:nvSpPr>
        <p:spPr>
          <a:xfrm>
            <a:off x="2630751" y="1882550"/>
            <a:ext cx="3040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1800">
                <a:solidFill>
                  <a:srgbClr val="282B3D"/>
                </a:solidFill>
                <a:latin typeface="Roboto Mono"/>
                <a:ea typeface="Roboto Mono"/>
                <a:cs typeface="Roboto Mono"/>
                <a:sym typeface="Roboto Mono"/>
              </a:rPr>
              <a:t>Mehmet Metehan Topalhan</a:t>
            </a:r>
            <a:endParaRPr i="0" sz="1800" u="none" cap="none" strike="noStrike">
              <a:solidFill>
                <a:srgbClr val="282B3D"/>
              </a:solidFill>
              <a:latin typeface="Roboto Mono"/>
              <a:ea typeface="Roboto Mono"/>
              <a:cs typeface="Roboto Mono"/>
              <a:sym typeface="Roboto Mono"/>
            </a:endParaRPr>
          </a:p>
        </p:txBody>
      </p:sp>
      <p:sp>
        <p:nvSpPr>
          <p:cNvPr id="233" name="Google Shape;233;p11"/>
          <p:cNvSpPr txBox="1"/>
          <p:nvPr/>
        </p:nvSpPr>
        <p:spPr>
          <a:xfrm>
            <a:off x="7435774" y="2073849"/>
            <a:ext cx="220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282B3D"/>
                </a:solidFill>
                <a:latin typeface="Roboto Mono"/>
                <a:ea typeface="Roboto Mono"/>
                <a:cs typeface="Roboto Mono"/>
                <a:sym typeface="Roboto Mono"/>
              </a:rPr>
              <a:t>Mert İçdem</a:t>
            </a:r>
            <a:endParaRPr i="0" sz="2000" u="none" cap="none" strike="noStrike">
              <a:solidFill>
                <a:srgbClr val="282B3D"/>
              </a:solidFill>
              <a:latin typeface="Roboto Mono"/>
              <a:ea typeface="Roboto Mono"/>
              <a:cs typeface="Roboto Mono"/>
              <a:sym typeface="Roboto Mono"/>
            </a:endParaRPr>
          </a:p>
        </p:txBody>
      </p:sp>
      <p:sp>
        <p:nvSpPr>
          <p:cNvPr id="234" name="Google Shape;234;p11"/>
          <p:cNvSpPr txBox="1"/>
          <p:nvPr/>
        </p:nvSpPr>
        <p:spPr>
          <a:xfrm>
            <a:off x="2630748" y="2645675"/>
            <a:ext cx="2777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606682"/>
                </a:solidFill>
                <a:latin typeface="Roboto Mono"/>
                <a:ea typeface="Roboto Mono"/>
                <a:cs typeface="Roboto Mono"/>
                <a:sym typeface="Roboto Mono"/>
              </a:rPr>
              <a:t>Proje Lideri ve Geliştiricisi </a:t>
            </a:r>
            <a:endParaRPr i="0" sz="1400" u="none" cap="none" strike="noStrike">
              <a:solidFill>
                <a:srgbClr val="000000"/>
              </a:solidFill>
              <a:latin typeface="Roboto Mono"/>
              <a:ea typeface="Roboto Mono"/>
              <a:cs typeface="Roboto Mono"/>
              <a:sym typeface="Roboto Mono"/>
            </a:endParaRPr>
          </a:p>
        </p:txBody>
      </p:sp>
      <p:sp>
        <p:nvSpPr>
          <p:cNvPr id="235" name="Google Shape;235;p11"/>
          <p:cNvSpPr txBox="1"/>
          <p:nvPr/>
        </p:nvSpPr>
        <p:spPr>
          <a:xfrm>
            <a:off x="7508600" y="2390775"/>
            <a:ext cx="1362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606682"/>
                </a:solidFill>
                <a:latin typeface="Roboto Mono"/>
                <a:ea typeface="Roboto Mono"/>
                <a:cs typeface="Roboto Mono"/>
                <a:sym typeface="Roboto Mono"/>
              </a:rPr>
              <a:t>Tasarım</a:t>
            </a:r>
            <a:endParaRPr i="0" sz="1400" u="none" cap="none" strike="noStrike">
              <a:solidFill>
                <a:srgbClr val="000000"/>
              </a:solidFill>
              <a:latin typeface="Roboto Mono"/>
              <a:ea typeface="Roboto Mono"/>
              <a:cs typeface="Roboto Mono"/>
              <a:sym typeface="Roboto Mono"/>
            </a:endParaRPr>
          </a:p>
        </p:txBody>
      </p:sp>
      <p:sp>
        <p:nvSpPr>
          <p:cNvPr id="236" name="Google Shape;236;p11"/>
          <p:cNvSpPr txBox="1"/>
          <p:nvPr/>
        </p:nvSpPr>
        <p:spPr>
          <a:xfrm>
            <a:off x="2726800" y="4837150"/>
            <a:ext cx="1362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606682"/>
                </a:solidFill>
                <a:latin typeface="Roboto Mono"/>
                <a:ea typeface="Roboto Mono"/>
                <a:cs typeface="Roboto Mono"/>
                <a:sym typeface="Roboto Mono"/>
              </a:rPr>
              <a:t>Tasarım</a:t>
            </a:r>
            <a:endParaRPr i="0" sz="1400" u="none" cap="none" strike="noStrike">
              <a:solidFill>
                <a:srgbClr val="000000"/>
              </a:solidFill>
              <a:latin typeface="Roboto Mono"/>
              <a:ea typeface="Roboto Mono"/>
              <a:cs typeface="Roboto Mono"/>
              <a:sym typeface="Roboto Mono"/>
            </a:endParaRPr>
          </a:p>
        </p:txBody>
      </p:sp>
      <p:pic>
        <p:nvPicPr>
          <p:cNvPr id="237" name="Google Shape;237;p11"/>
          <p:cNvPicPr preferRelativeResize="0"/>
          <p:nvPr/>
        </p:nvPicPr>
        <p:blipFill>
          <a:blip r:embed="rId5">
            <a:alphaModFix/>
          </a:blip>
          <a:stretch>
            <a:fillRect/>
          </a:stretch>
        </p:blipFill>
        <p:spPr>
          <a:xfrm>
            <a:off x="899587" y="1740901"/>
            <a:ext cx="1495023" cy="1993380"/>
          </a:xfrm>
          <a:prstGeom prst="rect">
            <a:avLst/>
          </a:prstGeom>
          <a:noFill/>
          <a:ln>
            <a:noFill/>
          </a:ln>
        </p:spPr>
      </p:pic>
      <p:pic>
        <p:nvPicPr>
          <p:cNvPr id="238" name="Google Shape;238;p11"/>
          <p:cNvPicPr preferRelativeResize="0"/>
          <p:nvPr/>
        </p:nvPicPr>
        <p:blipFill>
          <a:blip r:embed="rId6">
            <a:alphaModFix/>
          </a:blip>
          <a:stretch>
            <a:fillRect/>
          </a:stretch>
        </p:blipFill>
        <p:spPr>
          <a:xfrm>
            <a:off x="865087" y="4005200"/>
            <a:ext cx="1564015" cy="1877574"/>
          </a:xfrm>
          <a:prstGeom prst="rect">
            <a:avLst/>
          </a:prstGeom>
          <a:noFill/>
          <a:ln>
            <a:noFill/>
          </a:ln>
        </p:spPr>
      </p:pic>
      <p:pic>
        <p:nvPicPr>
          <p:cNvPr id="239" name="Google Shape;239;p11"/>
          <p:cNvPicPr preferRelativeResize="0"/>
          <p:nvPr/>
        </p:nvPicPr>
        <p:blipFill>
          <a:blip r:embed="rId7">
            <a:alphaModFix/>
          </a:blip>
          <a:stretch>
            <a:fillRect/>
          </a:stretch>
        </p:blipFill>
        <p:spPr>
          <a:xfrm>
            <a:off x="5872222" y="1715186"/>
            <a:ext cx="1362874" cy="2044800"/>
          </a:xfrm>
          <a:prstGeom prst="rect">
            <a:avLst/>
          </a:prstGeom>
          <a:noFill/>
          <a:ln>
            <a:noFill/>
          </a:ln>
        </p:spPr>
      </p:pic>
      <p:pic>
        <p:nvPicPr>
          <p:cNvPr id="240" name="Google Shape;240;p11"/>
          <p:cNvPicPr preferRelativeResize="0"/>
          <p:nvPr/>
        </p:nvPicPr>
        <p:blipFill>
          <a:blip r:embed="rId8">
            <a:alphaModFix/>
          </a:blip>
          <a:stretch>
            <a:fillRect/>
          </a:stretch>
        </p:blipFill>
        <p:spPr>
          <a:xfrm>
            <a:off x="10037325" y="115673"/>
            <a:ext cx="2105775" cy="2105775"/>
          </a:xfrm>
          <a:prstGeom prst="rect">
            <a:avLst/>
          </a:prstGeom>
          <a:noFill/>
          <a:ln>
            <a:noFill/>
          </a:ln>
        </p:spPr>
      </p:pic>
      <p:sp>
        <p:nvSpPr>
          <p:cNvPr id="241" name="Google Shape;241;p11"/>
          <p:cNvSpPr txBox="1"/>
          <p:nvPr/>
        </p:nvSpPr>
        <p:spPr>
          <a:xfrm>
            <a:off x="7560625" y="4367650"/>
            <a:ext cx="220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1600">
                <a:latin typeface="Roboto Mono"/>
                <a:ea typeface="Roboto Mono"/>
                <a:cs typeface="Roboto Mono"/>
                <a:sym typeface="Roboto Mono"/>
              </a:rPr>
              <a:t>Mert Can Sulupınar</a:t>
            </a:r>
            <a:endParaRPr i="0" sz="1600" u="none" cap="none" strike="noStrike">
              <a:solidFill>
                <a:srgbClr val="000000"/>
              </a:solidFill>
              <a:latin typeface="Roboto Mono"/>
              <a:ea typeface="Roboto Mono"/>
              <a:cs typeface="Roboto Mono"/>
              <a:sym typeface="Roboto Mono"/>
            </a:endParaRPr>
          </a:p>
        </p:txBody>
      </p:sp>
      <p:sp>
        <p:nvSpPr>
          <p:cNvPr id="242" name="Google Shape;242;p11"/>
          <p:cNvSpPr txBox="1"/>
          <p:nvPr/>
        </p:nvSpPr>
        <p:spPr>
          <a:xfrm>
            <a:off x="7640200" y="4837162"/>
            <a:ext cx="2652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606682"/>
                </a:solidFill>
                <a:latin typeface="Roboto Mono"/>
                <a:ea typeface="Roboto Mono"/>
                <a:cs typeface="Roboto Mono"/>
                <a:sym typeface="Roboto Mono"/>
              </a:rPr>
              <a:t>Proje Geliştiricisi</a:t>
            </a:r>
            <a:endParaRPr i="0" sz="1400" u="none" cap="none" strike="noStrike">
              <a:solidFill>
                <a:srgbClr val="000000"/>
              </a:solidFill>
              <a:latin typeface="Roboto Mono"/>
              <a:ea typeface="Roboto Mono"/>
              <a:cs typeface="Roboto Mono"/>
              <a:sym typeface="Roboto Mono"/>
            </a:endParaRPr>
          </a:p>
        </p:txBody>
      </p:sp>
      <p:pic>
        <p:nvPicPr>
          <p:cNvPr id="243" name="Google Shape;243;p11"/>
          <p:cNvPicPr preferRelativeResize="0"/>
          <p:nvPr/>
        </p:nvPicPr>
        <p:blipFill rotWithShape="1">
          <a:blip r:embed="rId9">
            <a:alphaModFix/>
          </a:blip>
          <a:srcRect b="5997" l="35001" r="0" t="35088"/>
          <a:stretch/>
        </p:blipFill>
        <p:spPr>
          <a:xfrm>
            <a:off x="5615175" y="4161637"/>
            <a:ext cx="1692001" cy="1990438"/>
          </a:xfrm>
          <a:prstGeom prst="rect">
            <a:avLst/>
          </a:prstGeom>
          <a:noFill/>
          <a:ln>
            <a:noFill/>
          </a:ln>
        </p:spPr>
      </p:pic>
      <p:sp>
        <p:nvSpPr>
          <p:cNvPr id="244" name="Google Shape;244;p11"/>
          <p:cNvSpPr txBox="1"/>
          <p:nvPr/>
        </p:nvSpPr>
        <p:spPr>
          <a:xfrm>
            <a:off x="2630751" y="4161625"/>
            <a:ext cx="3040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tr-TR" sz="1800">
                <a:solidFill>
                  <a:srgbClr val="282B3D"/>
                </a:solidFill>
                <a:latin typeface="Roboto Mono"/>
                <a:ea typeface="Roboto Mono"/>
                <a:cs typeface="Roboto Mono"/>
                <a:sym typeface="Roboto Mono"/>
              </a:rPr>
              <a:t>Muhammet Kılıçarslan Karapınar</a:t>
            </a:r>
            <a:endParaRPr i="0" sz="1800" u="none" cap="none" strike="noStrike">
              <a:solidFill>
                <a:srgbClr val="282B3D"/>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2020-04-11T18:45:02Z</dcterms:created>
  <dc:creator>KK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8F5D84AD-0A63-42D4-96D7-BCA0BEE3396D</vt:lpwstr>
  </property>
  <property fmtid="{D5CDD505-2E9C-101B-9397-08002B2CF9AE}" pid="3" name="ArticulatePath">
    <vt:lpwstr>uretkenornekprojesunumu</vt:lpwstr>
  </property>
  <property fmtid="{D5CDD505-2E9C-101B-9397-08002B2CF9AE}" pid="4" name="MSIP_Label_cccd100a-077b-4351-b7ea-99b99562cb12_Enabled">
    <vt:lpwstr>true</vt:lpwstr>
  </property>
  <property fmtid="{D5CDD505-2E9C-101B-9397-08002B2CF9AE}" pid="5" name="MSIP_Label_cccd100a-077b-4351-b7ea-99b99562cb12_SetDate">
    <vt:lpwstr>2022-10-14T14:00:22Z</vt:lpwstr>
  </property>
  <property fmtid="{D5CDD505-2E9C-101B-9397-08002B2CF9AE}" pid="6" name="MSIP_Label_cccd100a-077b-4351-b7ea-99b99562cb12_Method">
    <vt:lpwstr>Privileged</vt:lpwstr>
  </property>
  <property fmtid="{D5CDD505-2E9C-101B-9397-08002B2CF9AE}" pid="7" name="MSIP_Label_cccd100a-077b-4351-b7ea-99b99562cb12_Name">
    <vt:lpwstr>cccd100a-077b-4351-b7ea-99b99562cb12</vt:lpwstr>
  </property>
  <property fmtid="{D5CDD505-2E9C-101B-9397-08002B2CF9AE}" pid="8" name="MSIP_Label_cccd100a-077b-4351-b7ea-99b99562cb12_SiteId">
    <vt:lpwstr>f06fa858-824b-4a85-aacb-f372cfdc282e</vt:lpwstr>
  </property>
  <property fmtid="{D5CDD505-2E9C-101B-9397-08002B2CF9AE}" pid="9" name="MSIP_Label_cccd100a-077b-4351-b7ea-99b99562cb12_ActionId">
    <vt:lpwstr>8597b9c6-5aac-4171-a0ce-6b279f2ad971</vt:lpwstr>
  </property>
  <property fmtid="{D5CDD505-2E9C-101B-9397-08002B2CF9AE}" pid="10" name="MSIP_Label_cccd100a-077b-4351-b7ea-99b99562cb12_ContentBits">
    <vt:lpwstr>0</vt:lpwstr>
  </property>
</Properties>
</file>