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6ad15d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6ad15d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6ad15d2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6ad15d2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6ad15d2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6ad15d2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6ad15d2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6ad15d2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6ad15d2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6ad15d2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6ad15d2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6ad15d2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ad15d2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ad15d2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Slide Deck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a data-driven business strategy for ticket pricing, reducing overhead, and efficient distribution of capital amongst the facilities in order to increase profitability.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Strategies must reduce operating costs without a reduction in supported ticket price, and/or lead to increased support for an even higher ticket price. They must also be able to be implemented this season to offset the increased operating costs </a:t>
            </a:r>
            <a:r>
              <a:rPr lang="en"/>
              <a:t>associated</a:t>
            </a:r>
            <a:r>
              <a:rPr lang="en"/>
              <a:t> with the newly installed chairlift.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focus on numerous factors including competitor’s pricing, features, and facilities offered.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Increase Ticket Prices for Adult Weekend Tickets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Our predictive model suggests a ticket price of </a:t>
            </a:r>
            <a:r>
              <a:rPr b="1" lang="en" sz="1400"/>
              <a:t>$95.87</a:t>
            </a:r>
            <a:r>
              <a:rPr lang="en" sz="1400"/>
              <a:t> based on current prices set by </a:t>
            </a:r>
            <a:r>
              <a:rPr lang="en" sz="1400"/>
              <a:t>competitors in our dataset. </a:t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Close Down 1 of the 10 Least Used Runs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will help reduce operating costs. Our analysis indicated doing so has </a:t>
            </a:r>
            <a:r>
              <a:rPr b="1" lang="en" sz="1400"/>
              <a:t>no negative impact</a:t>
            </a:r>
            <a:r>
              <a:rPr lang="en" sz="1400"/>
              <a:t> on support for ticket prices or revenue. </a:t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Increase Vertical Drop by Adding Additional Run, Chairlift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Leads to </a:t>
            </a:r>
            <a:r>
              <a:rPr b="1" lang="en" sz="1400"/>
              <a:t>increased support</a:t>
            </a:r>
            <a:r>
              <a:rPr lang="en" sz="1400"/>
              <a:t> for higher ticket prices and subsequently </a:t>
            </a:r>
            <a:r>
              <a:rPr b="1" lang="en" sz="1400"/>
              <a:t>increases revenue.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 current</a:t>
            </a:r>
            <a:r>
              <a:rPr lang="en"/>
              <a:t> price of $81.00, Big Mountain sits on the higher end compared to most other resorts. </a:t>
            </a:r>
            <a:r>
              <a:rPr lang="en"/>
              <a:t>Our predictive model for ticket prices resulted in a modeled price of </a:t>
            </a:r>
            <a:r>
              <a:rPr b="1" lang="en"/>
              <a:t>$95.87</a:t>
            </a:r>
            <a:r>
              <a:rPr lang="en"/>
              <a:t>, suggesting that </a:t>
            </a:r>
            <a:r>
              <a:rPr lang="en" u="sng"/>
              <a:t>current price point is actually undervalued</a:t>
            </a:r>
            <a:r>
              <a:rPr lang="en"/>
              <a:t>. 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50" y="2187075"/>
            <a:ext cx="42195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Big Mountain is also above average in regards to several features and facilities that consumers are willing to pay a higher price for such as: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2525"/>
            <a:ext cx="4558826" cy="30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275" y="2072525"/>
            <a:ext cx="4467125" cy="29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6"/>
            <a:ext cx="4572000" cy="3213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6"/>
            <a:ext cx="4572000" cy="32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Modeling Results and Analysis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3490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Closing down one of the ten least popular runs showed</a:t>
            </a:r>
            <a:r>
              <a:rPr b="1" lang="en"/>
              <a:t> no negative impact</a:t>
            </a:r>
            <a:r>
              <a:rPr lang="en"/>
              <a:t> on support for ticket prices or revenue. Even after taking </a:t>
            </a:r>
            <a:r>
              <a:rPr lang="en"/>
              <a:t>into</a:t>
            </a:r>
            <a:r>
              <a:rPr lang="en"/>
              <a:t> account the cost of an </a:t>
            </a:r>
            <a:r>
              <a:rPr lang="en"/>
              <a:t>additional</a:t>
            </a:r>
            <a:r>
              <a:rPr lang="en"/>
              <a:t> lift, the addition of a new run to increase vertical </a:t>
            </a:r>
            <a:r>
              <a:rPr lang="en"/>
              <a:t>drop showed an </a:t>
            </a:r>
            <a:r>
              <a:rPr b="1" lang="en"/>
              <a:t>increase of $8.61 in support for ticket prices</a:t>
            </a:r>
            <a:r>
              <a:rPr lang="en"/>
              <a:t>, amounting to </a:t>
            </a:r>
            <a:r>
              <a:rPr b="1" lang="en"/>
              <a:t>$15,065,471</a:t>
            </a:r>
            <a:r>
              <a:rPr lang="en"/>
              <a:t> over the course of the season.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88" y="2678725"/>
            <a:ext cx="4249825" cy="2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8">
                <a:solidFill>
                  <a:schemeClr val="dk1"/>
                </a:solidFill>
              </a:rPr>
              <a:t>Based on our modeling, Big Mountain Resort has been </a:t>
            </a:r>
            <a:r>
              <a:rPr b="1" lang="en" sz="1708">
                <a:solidFill>
                  <a:schemeClr val="dk1"/>
                </a:solidFill>
              </a:rPr>
              <a:t>undercharging</a:t>
            </a:r>
            <a:r>
              <a:rPr lang="en" sz="1708">
                <a:solidFill>
                  <a:schemeClr val="dk1"/>
                </a:solidFill>
              </a:rPr>
              <a:t> for their adult weekend tickets and limiting its earning potential. A resort with facilities of this quality should be charging higher ticket prices, which reinforces the higher modeled price obtained through our predictive model. </a:t>
            </a:r>
            <a:endParaRPr sz="17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8">
                <a:solidFill>
                  <a:schemeClr val="dk1"/>
                </a:solidFill>
              </a:rPr>
              <a:t>Our analysis indicated two additional avenues to cut costs and increase revenue. We found that closing down one of the ten least popular runs had </a:t>
            </a:r>
            <a:r>
              <a:rPr b="1" lang="en" sz="1708">
                <a:solidFill>
                  <a:schemeClr val="dk1"/>
                </a:solidFill>
              </a:rPr>
              <a:t>no effect</a:t>
            </a:r>
            <a:r>
              <a:rPr lang="en" sz="1708">
                <a:solidFill>
                  <a:schemeClr val="dk1"/>
                </a:solidFill>
              </a:rPr>
              <a:t> on support for ticket prices or overall revenue. While adding an additional run to increase vertical drop by 150 feet, and installing an additional chairlift led to </a:t>
            </a:r>
            <a:r>
              <a:rPr b="1" lang="en" sz="1708">
                <a:solidFill>
                  <a:schemeClr val="dk1"/>
                </a:solidFill>
              </a:rPr>
              <a:t>increased support for ticket prices by $8.61</a:t>
            </a:r>
            <a:r>
              <a:rPr lang="en" sz="1708">
                <a:solidFill>
                  <a:schemeClr val="dk1"/>
                </a:solidFill>
              </a:rPr>
              <a:t> which over the course of the season would amount to </a:t>
            </a:r>
            <a:r>
              <a:rPr b="1" lang="en" sz="1708">
                <a:solidFill>
                  <a:schemeClr val="dk1"/>
                </a:solidFill>
              </a:rPr>
              <a:t>$15,065,471</a:t>
            </a:r>
            <a:r>
              <a:rPr lang="en" sz="1708">
                <a:solidFill>
                  <a:schemeClr val="dk1"/>
                </a:solidFill>
              </a:rPr>
              <a:t> in additional revenue. </a:t>
            </a:r>
            <a:endParaRPr sz="17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8">
                <a:solidFill>
                  <a:schemeClr val="dk1"/>
                </a:solidFill>
              </a:rPr>
              <a:t>By making these changes, Big Mountain Resort has the opportunity to both reduce some of their operating costs as well as raise their ticket prices leading to increased profitability. </a:t>
            </a:r>
            <a:endParaRPr sz="17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