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9074" y="3002026"/>
            <a:ext cx="313385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394" y="2310510"/>
            <a:ext cx="11729211" cy="236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9613" y="596645"/>
            <a:ext cx="3144520" cy="3440429"/>
          </a:xfrm>
          <a:prstGeom prst="rect"/>
        </p:spPr>
        <p:txBody>
          <a:bodyPr wrap="square" lIns="0" tIns="151130" rIns="0" bIns="0" rtlCol="0" vert="horz">
            <a:spAutoFit/>
          </a:bodyPr>
          <a:lstStyle/>
          <a:p>
            <a:pPr marL="12700" marR="5080">
              <a:lnSpc>
                <a:spcPts val="8640"/>
              </a:lnSpc>
              <a:spcBef>
                <a:spcPts val="1190"/>
              </a:spcBef>
            </a:pPr>
            <a:r>
              <a:rPr dirty="0" sz="8000" spc="-90">
                <a:solidFill>
                  <a:srgbClr val="252525"/>
                </a:solidFill>
                <a:latin typeface="Carlito"/>
                <a:cs typeface="Carlito"/>
              </a:rPr>
              <a:t>Market  Basket  </a:t>
            </a:r>
            <a:r>
              <a:rPr dirty="0" sz="8000" spc="-50">
                <a:solidFill>
                  <a:srgbClr val="252525"/>
                </a:solidFill>
                <a:latin typeface="Carlito"/>
                <a:cs typeface="Carlito"/>
              </a:rPr>
              <a:t>I</a:t>
            </a:r>
            <a:r>
              <a:rPr dirty="0" sz="8000" spc="-55">
                <a:solidFill>
                  <a:srgbClr val="252525"/>
                </a:solidFill>
                <a:latin typeface="Carlito"/>
                <a:cs typeface="Carlito"/>
              </a:rPr>
              <a:t>n</a:t>
            </a:r>
            <a:r>
              <a:rPr dirty="0" sz="8000" spc="-50">
                <a:solidFill>
                  <a:srgbClr val="252525"/>
                </a:solidFill>
                <a:latin typeface="Carlito"/>
                <a:cs typeface="Carlito"/>
              </a:rPr>
              <a:t>s</a:t>
            </a:r>
            <a:r>
              <a:rPr dirty="0" sz="8000" spc="-55">
                <a:solidFill>
                  <a:srgbClr val="252525"/>
                </a:solidFill>
                <a:latin typeface="Carlito"/>
                <a:cs typeface="Carlito"/>
              </a:rPr>
              <a:t>i</a:t>
            </a:r>
            <a:r>
              <a:rPr dirty="0" sz="8000" spc="-50">
                <a:solidFill>
                  <a:srgbClr val="252525"/>
                </a:solidFill>
                <a:latin typeface="Carlito"/>
                <a:cs typeface="Carlito"/>
              </a:rPr>
              <a:t>g</a:t>
            </a:r>
            <a:r>
              <a:rPr dirty="0" sz="8000" spc="-125">
                <a:solidFill>
                  <a:srgbClr val="252525"/>
                </a:solidFill>
                <a:latin typeface="Carlito"/>
                <a:cs typeface="Carlito"/>
              </a:rPr>
              <a:t>h</a:t>
            </a:r>
            <a:r>
              <a:rPr dirty="0" sz="8000" spc="-60">
                <a:solidFill>
                  <a:srgbClr val="252525"/>
                </a:solidFill>
                <a:latin typeface="Carlito"/>
                <a:cs typeface="Carlito"/>
              </a:rPr>
              <a:t>t</a:t>
            </a:r>
            <a:r>
              <a:rPr dirty="0" sz="8000">
                <a:solidFill>
                  <a:srgbClr val="252525"/>
                </a:solidFill>
                <a:latin typeface="Carlito"/>
                <a:cs typeface="Carlito"/>
              </a:rPr>
              <a:t>s</a:t>
            </a:r>
            <a:endParaRPr sz="8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95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04659" y="4294632"/>
            <a:ext cx="4389120" cy="0"/>
          </a:xfrm>
          <a:custGeom>
            <a:avLst/>
            <a:gdLst/>
            <a:ahLst/>
            <a:cxnLst/>
            <a:rect l="l" t="t" r="r" b="b"/>
            <a:pathLst>
              <a:path w="4389120" h="0">
                <a:moveTo>
                  <a:pt x="0" y="0"/>
                </a:moveTo>
                <a:lnTo>
                  <a:pt x="438912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12189460" cy="6858000"/>
            <a:chOff x="3047" y="0"/>
            <a:chExt cx="12189460" cy="685800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70347" y="0"/>
              <a:ext cx="7121652" cy="6428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177" y="1555241"/>
            <a:ext cx="35191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0">
                <a:solidFill>
                  <a:srgbClr val="000000"/>
                </a:solidFill>
                <a:latin typeface="Carlito"/>
                <a:cs typeface="Carlito"/>
              </a:rPr>
              <a:t>Team</a:t>
            </a:r>
            <a:r>
              <a:rPr dirty="0" sz="4400" spc="-65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z="4400" spc="-10">
                <a:solidFill>
                  <a:srgbClr val="000000"/>
                </a:solidFill>
                <a:latin typeface="Carlito"/>
                <a:cs typeface="Carlito"/>
              </a:rPr>
              <a:t>members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360" y="2750947"/>
            <a:ext cx="4174490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20">
                <a:latin typeface="Carlito"/>
                <a:cs typeface="Carlito"/>
              </a:rPr>
              <a:t>VISHWESHVARAN </a:t>
            </a:r>
            <a:r>
              <a:rPr dirty="0" sz="3200">
                <a:latin typeface="Carlito"/>
                <a:cs typeface="Carlito"/>
              </a:rPr>
              <a:t>J  </a:t>
            </a:r>
            <a:r>
              <a:rPr dirty="0" sz="3200" spc="-45">
                <a:latin typeface="Carlito"/>
                <a:cs typeface="Carlito"/>
              </a:rPr>
              <a:t>SATHEESH </a:t>
            </a:r>
            <a:r>
              <a:rPr dirty="0" sz="3200" spc="-10">
                <a:latin typeface="Carlito"/>
                <a:cs typeface="Carlito"/>
              </a:rPr>
              <a:t>KUMAR </a:t>
            </a:r>
            <a:r>
              <a:rPr dirty="0" sz="3200">
                <a:latin typeface="Carlito"/>
                <a:cs typeface="Carlito"/>
              </a:rPr>
              <a:t>R  </a:t>
            </a:r>
            <a:r>
              <a:rPr dirty="0" sz="3200" spc="-5">
                <a:latin typeface="Carlito"/>
                <a:cs typeface="Carlito"/>
              </a:rPr>
              <a:t>AKRAM ALI </a:t>
            </a:r>
            <a:r>
              <a:rPr dirty="0" sz="3200" spc="-35">
                <a:latin typeface="Carlito"/>
                <a:cs typeface="Carlito"/>
              </a:rPr>
              <a:t>FARIDI  </a:t>
            </a:r>
            <a:r>
              <a:rPr dirty="0" sz="3200" spc="-5">
                <a:latin typeface="Carlito"/>
                <a:cs typeface="Carlito"/>
              </a:rPr>
              <a:t>MOHAMMED </a:t>
            </a:r>
            <a:r>
              <a:rPr dirty="0" sz="3200" spc="-40">
                <a:latin typeface="Carlito"/>
                <a:cs typeface="Carlito"/>
              </a:rPr>
              <a:t>FAROOK</a:t>
            </a:r>
            <a:r>
              <a:rPr dirty="0" sz="3200" spc="-1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M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Thank</a:t>
            </a:r>
            <a:r>
              <a:rPr dirty="0" spc="-620"/>
              <a:t> </a:t>
            </a:r>
            <a:r>
              <a:rPr dirty="0" spc="-24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324" y="946149"/>
            <a:ext cx="531812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60" b="1">
                <a:solidFill>
                  <a:srgbClr val="303030"/>
                </a:solidFill>
                <a:latin typeface="Arial"/>
                <a:cs typeface="Arial"/>
              </a:rPr>
              <a:t>Problem</a:t>
            </a:r>
            <a:r>
              <a:rPr dirty="0" sz="4600" spc="-150" b="1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4600" spc="-30" b="1">
                <a:solidFill>
                  <a:srgbClr val="303030"/>
                </a:solidFill>
                <a:latin typeface="Arial"/>
                <a:cs typeface="Arial"/>
              </a:rPr>
              <a:t>Definition:</a:t>
            </a:r>
            <a:endParaRPr sz="4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4658" y="2150109"/>
            <a:ext cx="888238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problem </a:t>
            </a:r>
            <a:r>
              <a:rPr dirty="0" sz="2400">
                <a:solidFill>
                  <a:srgbClr val="303030"/>
                </a:solidFill>
                <a:latin typeface="Carlito"/>
                <a:cs typeface="Carlito"/>
              </a:rPr>
              <a:t>is </a:t>
            </a:r>
            <a:r>
              <a:rPr dirty="0" sz="2400" spc="-15">
                <a:solidFill>
                  <a:srgbClr val="303030"/>
                </a:solidFill>
                <a:latin typeface="Carlito"/>
                <a:cs typeface="Carlito"/>
              </a:rPr>
              <a:t>to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perform </a:t>
            </a:r>
            <a:r>
              <a:rPr dirty="0" sz="2400" spc="-15">
                <a:solidFill>
                  <a:srgbClr val="303030"/>
                </a:solidFill>
                <a:latin typeface="Carlito"/>
                <a:cs typeface="Carlito"/>
              </a:rPr>
              <a:t>market basket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analysis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on </a:t>
            </a:r>
            <a:r>
              <a:rPr dirty="0" sz="2400">
                <a:solidFill>
                  <a:srgbClr val="30303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provided dataset  </a:t>
            </a:r>
            <a:r>
              <a:rPr dirty="0" sz="2400" spc="-15">
                <a:solidFill>
                  <a:srgbClr val="303030"/>
                </a:solidFill>
                <a:latin typeface="Carlito"/>
                <a:cs typeface="Carlito"/>
              </a:rPr>
              <a:t>to unveil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hidden </a:t>
            </a:r>
            <a:r>
              <a:rPr dirty="0" sz="2400" spc="-15">
                <a:solidFill>
                  <a:srgbClr val="303030"/>
                </a:solidFill>
                <a:latin typeface="Carlito"/>
                <a:cs typeface="Carlito"/>
              </a:rPr>
              <a:t>patterns </a:t>
            </a:r>
            <a:r>
              <a:rPr dirty="0" sz="2400">
                <a:solidFill>
                  <a:srgbClr val="30303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associations between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products.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goal  </a:t>
            </a:r>
            <a:r>
              <a:rPr dirty="0" sz="2400">
                <a:solidFill>
                  <a:srgbClr val="303030"/>
                </a:solidFill>
                <a:latin typeface="Carlito"/>
                <a:cs typeface="Carlito"/>
              </a:rPr>
              <a:t>is </a:t>
            </a:r>
            <a:r>
              <a:rPr dirty="0" sz="2400" spc="-15">
                <a:solidFill>
                  <a:srgbClr val="303030"/>
                </a:solidFill>
                <a:latin typeface="Carlito"/>
                <a:cs typeface="Carlito"/>
              </a:rPr>
              <a:t>to understand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customer purchasing behavior </a:t>
            </a:r>
            <a:r>
              <a:rPr dirty="0" sz="2400">
                <a:solidFill>
                  <a:srgbClr val="30303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identify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potential  cross-selling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opportunities </a:t>
            </a:r>
            <a:r>
              <a:rPr dirty="0" sz="2400" spc="-20">
                <a:solidFill>
                  <a:srgbClr val="303030"/>
                </a:solidFill>
                <a:latin typeface="Carlito"/>
                <a:cs typeface="Carlito"/>
              </a:rPr>
              <a:t>for </a:t>
            </a:r>
            <a:r>
              <a:rPr dirty="0" sz="2400">
                <a:solidFill>
                  <a:srgbClr val="303030"/>
                </a:solidFill>
                <a:latin typeface="Carlito"/>
                <a:cs typeface="Carlito"/>
              </a:rPr>
              <a:t>a </a:t>
            </a:r>
            <a:r>
              <a:rPr dirty="0" sz="2400" spc="-15">
                <a:solidFill>
                  <a:srgbClr val="303030"/>
                </a:solidFill>
                <a:latin typeface="Carlito"/>
                <a:cs typeface="Carlito"/>
              </a:rPr>
              <a:t>retail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business. This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project </a:t>
            </a:r>
            <a:r>
              <a:rPr dirty="0" sz="2400" spc="-15">
                <a:solidFill>
                  <a:srgbClr val="303030"/>
                </a:solidFill>
                <a:latin typeface="Carlito"/>
                <a:cs typeface="Carlito"/>
              </a:rPr>
              <a:t>involves 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using association analysis techniques, such </a:t>
            </a:r>
            <a:r>
              <a:rPr dirty="0" sz="2400">
                <a:solidFill>
                  <a:srgbClr val="303030"/>
                </a:solidFill>
                <a:latin typeface="Carlito"/>
                <a:cs typeface="Carlito"/>
              </a:rPr>
              <a:t>as Apriori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algorithm, </a:t>
            </a:r>
            <a:r>
              <a:rPr dirty="0" sz="2400" spc="-15">
                <a:solidFill>
                  <a:srgbClr val="30303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find 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frequently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co-occurring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products </a:t>
            </a:r>
            <a:r>
              <a:rPr dirty="0" sz="2400">
                <a:solidFill>
                  <a:srgbClr val="303030"/>
                </a:solidFill>
                <a:latin typeface="Carlito"/>
                <a:cs typeface="Carlito"/>
              </a:rPr>
              <a:t>and </a:t>
            </a:r>
            <a:r>
              <a:rPr dirty="0" sz="2400" spc="-15">
                <a:solidFill>
                  <a:srgbClr val="303030"/>
                </a:solidFill>
                <a:latin typeface="Carlito"/>
                <a:cs typeface="Carlito"/>
              </a:rPr>
              <a:t>generate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insights </a:t>
            </a:r>
            <a:r>
              <a:rPr dirty="0" sz="2400" spc="-20">
                <a:solidFill>
                  <a:srgbClr val="303030"/>
                </a:solidFill>
                <a:latin typeface="Carlito"/>
                <a:cs typeface="Carlito"/>
              </a:rPr>
              <a:t>for </a:t>
            </a:r>
            <a:r>
              <a:rPr dirty="0" sz="2400" spc="-5">
                <a:solidFill>
                  <a:srgbClr val="303030"/>
                </a:solidFill>
                <a:latin typeface="Carlito"/>
                <a:cs typeface="Carlito"/>
              </a:rPr>
              <a:t>business  </a:t>
            </a:r>
            <a:r>
              <a:rPr dirty="0" sz="2400" spc="-10">
                <a:solidFill>
                  <a:srgbClr val="303030"/>
                </a:solidFill>
                <a:latin typeface="Carlito"/>
                <a:cs typeface="Carlito"/>
              </a:rPr>
              <a:t>optimization.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88709" y="952144"/>
            <a:ext cx="56515" cy="647065"/>
          </a:xfrm>
          <a:custGeom>
            <a:avLst/>
            <a:gdLst/>
            <a:ahLst/>
            <a:cxnLst/>
            <a:rect l="l" t="t" r="r" b="b"/>
            <a:pathLst>
              <a:path w="56515" h="647065">
                <a:moveTo>
                  <a:pt x="56504" y="0"/>
                </a:moveTo>
                <a:lnTo>
                  <a:pt x="0" y="0"/>
                </a:lnTo>
                <a:lnTo>
                  <a:pt x="0" y="646703"/>
                </a:lnTo>
                <a:lnTo>
                  <a:pt x="56504" y="590200"/>
                </a:lnTo>
                <a:lnTo>
                  <a:pt x="56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97249" y="95214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8175" y="0"/>
                </a:moveTo>
                <a:lnTo>
                  <a:pt x="0" y="0"/>
                </a:lnTo>
                <a:lnTo>
                  <a:pt x="0" y="138173"/>
                </a:lnTo>
                <a:lnTo>
                  <a:pt x="138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97846" y="952156"/>
            <a:ext cx="342900" cy="336550"/>
          </a:xfrm>
          <a:custGeom>
            <a:avLst/>
            <a:gdLst/>
            <a:ahLst/>
            <a:cxnLst/>
            <a:rect l="l" t="t" r="r" b="b"/>
            <a:pathLst>
              <a:path w="342900" h="336550">
                <a:moveTo>
                  <a:pt x="305219" y="0"/>
                </a:moveTo>
                <a:lnTo>
                  <a:pt x="175831" y="0"/>
                </a:lnTo>
                <a:lnTo>
                  <a:pt x="227241" y="51435"/>
                </a:lnTo>
                <a:lnTo>
                  <a:pt x="0" y="278803"/>
                </a:lnTo>
                <a:lnTo>
                  <a:pt x="26568" y="305384"/>
                </a:lnTo>
                <a:lnTo>
                  <a:pt x="253809" y="78105"/>
                </a:lnTo>
                <a:lnTo>
                  <a:pt x="305219" y="129463"/>
                </a:lnTo>
                <a:lnTo>
                  <a:pt x="305219" y="0"/>
                </a:lnTo>
                <a:close/>
              </a:path>
              <a:path w="342900" h="336550">
                <a:moveTo>
                  <a:pt x="342887" y="188442"/>
                </a:moveTo>
                <a:lnTo>
                  <a:pt x="201637" y="188442"/>
                </a:lnTo>
                <a:lnTo>
                  <a:pt x="201637" y="335927"/>
                </a:lnTo>
                <a:lnTo>
                  <a:pt x="342887" y="194665"/>
                </a:lnTo>
                <a:lnTo>
                  <a:pt x="342887" y="188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01719" y="1310202"/>
            <a:ext cx="141605" cy="175895"/>
          </a:xfrm>
          <a:custGeom>
            <a:avLst/>
            <a:gdLst/>
            <a:ahLst/>
            <a:cxnLst/>
            <a:rect l="l" t="t" r="r" b="b"/>
            <a:pathLst>
              <a:path w="141604" h="175894">
                <a:moveTo>
                  <a:pt x="141261" y="0"/>
                </a:moveTo>
                <a:lnTo>
                  <a:pt x="0" y="0"/>
                </a:lnTo>
                <a:lnTo>
                  <a:pt x="0" y="175638"/>
                </a:lnTo>
                <a:lnTo>
                  <a:pt x="141261" y="34380"/>
                </a:lnTo>
                <a:lnTo>
                  <a:pt x="141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324" y="941578"/>
            <a:ext cx="182880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55" b="1">
                <a:solidFill>
                  <a:srgbClr val="404040"/>
                </a:solidFill>
                <a:latin typeface="Carlito"/>
                <a:cs typeface="Carlito"/>
              </a:rPr>
              <a:t>Agenda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719" y="2084323"/>
            <a:ext cx="4742815" cy="384111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69265" marR="565150" indent="-457200">
              <a:lnSpc>
                <a:spcPts val="3240"/>
              </a:lnSpc>
              <a:spcBef>
                <a:spcPts val="505"/>
              </a:spcBef>
              <a:buClr>
                <a:srgbClr val="E88A33"/>
              </a:buClr>
              <a:buFont typeface="Wingdings"/>
              <a:buChar char=""/>
              <a:tabLst>
                <a:tab pos="469900" algn="l"/>
              </a:tabLst>
            </a:pPr>
            <a:r>
              <a:rPr dirty="0" sz="3000" spc="-10" b="1">
                <a:latin typeface="Carlito"/>
                <a:cs typeface="Carlito"/>
              </a:rPr>
              <a:t>Defining </a:t>
            </a:r>
            <a:r>
              <a:rPr dirty="0" sz="3000" spc="-20" b="1">
                <a:latin typeface="Carlito"/>
                <a:cs typeface="Carlito"/>
              </a:rPr>
              <a:t>Market Basket  </a:t>
            </a:r>
            <a:r>
              <a:rPr dirty="0" sz="3000" spc="-10" b="1">
                <a:latin typeface="Carlito"/>
                <a:cs typeface="Carlito"/>
              </a:rPr>
              <a:t>Analysis</a:t>
            </a:r>
            <a:endParaRPr sz="3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E88A33"/>
              </a:buClr>
              <a:buFont typeface="Wingdings"/>
              <a:buChar char=""/>
              <a:tabLst>
                <a:tab pos="469900" algn="l"/>
              </a:tabLst>
            </a:pPr>
            <a:r>
              <a:rPr dirty="0" sz="3000" spc="-15" b="1">
                <a:latin typeface="Carlito"/>
                <a:cs typeface="Carlito"/>
              </a:rPr>
              <a:t>Data</a:t>
            </a:r>
            <a:r>
              <a:rPr dirty="0" sz="3000" spc="-35" b="1">
                <a:latin typeface="Carlito"/>
                <a:cs typeface="Carlito"/>
              </a:rPr>
              <a:t> </a:t>
            </a:r>
            <a:r>
              <a:rPr dirty="0" sz="3000" spc="-10" b="1">
                <a:latin typeface="Carlito"/>
                <a:cs typeface="Carlito"/>
              </a:rPr>
              <a:t>Set</a:t>
            </a:r>
            <a:endParaRPr sz="3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30"/>
              </a:spcBef>
              <a:buClr>
                <a:srgbClr val="E88A33"/>
              </a:buClr>
              <a:buFont typeface="Wingdings"/>
              <a:buChar char=""/>
              <a:tabLst>
                <a:tab pos="469900" algn="l"/>
              </a:tabLst>
            </a:pPr>
            <a:r>
              <a:rPr dirty="0" sz="3000" spc="-5" b="1">
                <a:latin typeface="Carlito"/>
                <a:cs typeface="Carlito"/>
              </a:rPr>
              <a:t>Association Analysis</a:t>
            </a:r>
            <a:endParaRPr sz="3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45"/>
              </a:spcBef>
              <a:buClr>
                <a:srgbClr val="E88A33"/>
              </a:buClr>
              <a:buFont typeface="Wingdings"/>
              <a:buChar char=""/>
              <a:tabLst>
                <a:tab pos="469900" algn="l"/>
              </a:tabLst>
            </a:pPr>
            <a:r>
              <a:rPr dirty="0" sz="3000" spc="-5" b="1">
                <a:latin typeface="Carlito"/>
                <a:cs typeface="Carlito"/>
              </a:rPr>
              <a:t>Insights</a:t>
            </a:r>
            <a:r>
              <a:rPr dirty="0" sz="3000" b="1">
                <a:latin typeface="Carlito"/>
                <a:cs typeface="Carlito"/>
              </a:rPr>
              <a:t> </a:t>
            </a:r>
            <a:r>
              <a:rPr dirty="0" sz="3000" spc="-10" b="1">
                <a:latin typeface="Carlito"/>
                <a:cs typeface="Carlito"/>
              </a:rPr>
              <a:t>Generation</a:t>
            </a:r>
            <a:endParaRPr sz="3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0"/>
              </a:spcBef>
              <a:buClr>
                <a:srgbClr val="E88A33"/>
              </a:buClr>
              <a:buFont typeface="Wingdings"/>
              <a:buChar char=""/>
              <a:tabLst>
                <a:tab pos="469900" algn="l"/>
              </a:tabLst>
            </a:pPr>
            <a:r>
              <a:rPr dirty="0" sz="3000" spc="-10" b="1">
                <a:latin typeface="Carlito"/>
                <a:cs typeface="Carlito"/>
              </a:rPr>
              <a:t>Visualization</a:t>
            </a:r>
            <a:endParaRPr sz="3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30"/>
              </a:spcBef>
              <a:buClr>
                <a:srgbClr val="E88A33"/>
              </a:buClr>
              <a:buFont typeface="Wingdings"/>
              <a:buChar char=""/>
              <a:tabLst>
                <a:tab pos="469900" algn="l"/>
              </a:tabLst>
            </a:pPr>
            <a:r>
              <a:rPr dirty="0" sz="3000" b="1">
                <a:latin typeface="Carlito"/>
                <a:cs typeface="Carlito"/>
              </a:rPr>
              <a:t>Business</a:t>
            </a:r>
            <a:r>
              <a:rPr dirty="0" sz="3000" spc="-35" b="1">
                <a:latin typeface="Carlito"/>
                <a:cs typeface="Carlito"/>
              </a:rPr>
              <a:t> </a:t>
            </a:r>
            <a:r>
              <a:rPr dirty="0" sz="3000" spc="-10" b="1">
                <a:latin typeface="Carlito"/>
                <a:cs typeface="Carlito"/>
              </a:rPr>
              <a:t>Recommendation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16623" y="2121407"/>
            <a:ext cx="5515355" cy="394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66778" y="962453"/>
            <a:ext cx="536575" cy="581660"/>
          </a:xfrm>
          <a:custGeom>
            <a:avLst/>
            <a:gdLst/>
            <a:ahLst/>
            <a:cxnLst/>
            <a:rect l="l" t="t" r="r" b="b"/>
            <a:pathLst>
              <a:path w="536575" h="581660">
                <a:moveTo>
                  <a:pt x="282876" y="0"/>
                </a:moveTo>
                <a:lnTo>
                  <a:pt x="233155" y="3809"/>
                </a:lnTo>
                <a:lnTo>
                  <a:pt x="184586" y="17779"/>
                </a:lnTo>
                <a:lnTo>
                  <a:pt x="138319" y="39369"/>
                </a:lnTo>
                <a:lnTo>
                  <a:pt x="96738" y="68579"/>
                </a:lnTo>
                <a:lnTo>
                  <a:pt x="61828" y="104139"/>
                </a:lnTo>
                <a:lnTo>
                  <a:pt x="34139" y="146049"/>
                </a:lnTo>
                <a:lnTo>
                  <a:pt x="14218" y="191769"/>
                </a:lnTo>
                <a:lnTo>
                  <a:pt x="2617" y="240029"/>
                </a:lnTo>
                <a:lnTo>
                  <a:pt x="83" y="288289"/>
                </a:lnTo>
                <a:lnTo>
                  <a:pt x="0" y="293369"/>
                </a:lnTo>
                <a:lnTo>
                  <a:pt x="4660" y="344169"/>
                </a:lnTo>
                <a:lnTo>
                  <a:pt x="18658" y="393699"/>
                </a:lnTo>
                <a:lnTo>
                  <a:pt x="41380" y="440689"/>
                </a:lnTo>
                <a:lnTo>
                  <a:pt x="72329" y="482599"/>
                </a:lnTo>
                <a:lnTo>
                  <a:pt x="111009" y="518159"/>
                </a:lnTo>
                <a:lnTo>
                  <a:pt x="111009" y="581659"/>
                </a:lnTo>
                <a:lnTo>
                  <a:pt x="251101" y="441959"/>
                </a:lnTo>
                <a:lnTo>
                  <a:pt x="178814" y="441959"/>
                </a:lnTo>
                <a:lnTo>
                  <a:pt x="173458" y="401319"/>
                </a:lnTo>
                <a:lnTo>
                  <a:pt x="161392" y="379729"/>
                </a:lnTo>
                <a:lnTo>
                  <a:pt x="148619" y="369569"/>
                </a:lnTo>
                <a:lnTo>
                  <a:pt x="141144" y="367029"/>
                </a:lnTo>
                <a:lnTo>
                  <a:pt x="127106" y="360679"/>
                </a:lnTo>
                <a:lnTo>
                  <a:pt x="109360" y="349249"/>
                </a:lnTo>
                <a:lnTo>
                  <a:pt x="92674" y="330199"/>
                </a:lnTo>
                <a:lnTo>
                  <a:pt x="81814" y="303529"/>
                </a:lnTo>
                <a:lnTo>
                  <a:pt x="80873" y="302259"/>
                </a:lnTo>
                <a:lnTo>
                  <a:pt x="80873" y="297179"/>
                </a:lnTo>
                <a:lnTo>
                  <a:pt x="72044" y="279399"/>
                </a:lnTo>
                <a:lnTo>
                  <a:pt x="69572" y="259079"/>
                </a:lnTo>
                <a:lnTo>
                  <a:pt x="73456" y="240029"/>
                </a:lnTo>
                <a:lnTo>
                  <a:pt x="83698" y="222249"/>
                </a:lnTo>
                <a:lnTo>
                  <a:pt x="81814" y="215899"/>
                </a:lnTo>
                <a:lnTo>
                  <a:pt x="80873" y="208279"/>
                </a:lnTo>
                <a:lnTo>
                  <a:pt x="80873" y="201929"/>
                </a:lnTo>
                <a:lnTo>
                  <a:pt x="84728" y="180339"/>
                </a:lnTo>
                <a:lnTo>
                  <a:pt x="95470" y="161289"/>
                </a:lnTo>
                <a:lnTo>
                  <a:pt x="111862" y="147319"/>
                </a:lnTo>
                <a:lnTo>
                  <a:pt x="132668" y="139699"/>
                </a:lnTo>
                <a:lnTo>
                  <a:pt x="142365" y="121919"/>
                </a:lnTo>
                <a:lnTo>
                  <a:pt x="156565" y="107949"/>
                </a:lnTo>
                <a:lnTo>
                  <a:pt x="174120" y="99059"/>
                </a:lnTo>
                <a:lnTo>
                  <a:pt x="193881" y="96519"/>
                </a:lnTo>
                <a:lnTo>
                  <a:pt x="211611" y="96519"/>
                </a:lnTo>
                <a:lnTo>
                  <a:pt x="218264" y="90169"/>
                </a:lnTo>
                <a:lnTo>
                  <a:pt x="229079" y="82549"/>
                </a:lnTo>
                <a:lnTo>
                  <a:pt x="241130" y="78739"/>
                </a:lnTo>
                <a:lnTo>
                  <a:pt x="254153" y="76199"/>
                </a:lnTo>
                <a:lnTo>
                  <a:pt x="476494" y="76200"/>
                </a:lnTo>
                <a:lnTo>
                  <a:pt x="469014" y="68580"/>
                </a:lnTo>
                <a:lnTo>
                  <a:pt x="427433" y="39370"/>
                </a:lnTo>
                <a:lnTo>
                  <a:pt x="381166" y="17780"/>
                </a:lnTo>
                <a:lnTo>
                  <a:pt x="332596" y="3810"/>
                </a:lnTo>
                <a:lnTo>
                  <a:pt x="282876" y="0"/>
                </a:lnTo>
                <a:close/>
              </a:path>
              <a:path w="536575" h="581660">
                <a:moveTo>
                  <a:pt x="203723" y="306069"/>
                </a:moveTo>
                <a:lnTo>
                  <a:pt x="172222" y="306069"/>
                </a:lnTo>
                <a:lnTo>
                  <a:pt x="177872" y="311149"/>
                </a:lnTo>
                <a:lnTo>
                  <a:pt x="189173" y="317499"/>
                </a:lnTo>
                <a:lnTo>
                  <a:pt x="195912" y="322579"/>
                </a:lnTo>
                <a:lnTo>
                  <a:pt x="221074" y="359409"/>
                </a:lnTo>
                <a:lnTo>
                  <a:pt x="222134" y="441959"/>
                </a:lnTo>
                <a:lnTo>
                  <a:pt x="239085" y="441959"/>
                </a:lnTo>
                <a:lnTo>
                  <a:pt x="239012" y="370839"/>
                </a:lnTo>
                <a:lnTo>
                  <a:pt x="225901" y="325119"/>
                </a:lnTo>
                <a:lnTo>
                  <a:pt x="205241" y="307339"/>
                </a:lnTo>
                <a:lnTo>
                  <a:pt x="203723" y="306069"/>
                </a:lnTo>
                <a:close/>
              </a:path>
              <a:path w="536575" h="581660">
                <a:moveTo>
                  <a:pt x="481481" y="81280"/>
                </a:moveTo>
                <a:lnTo>
                  <a:pt x="344295" y="81280"/>
                </a:lnTo>
                <a:lnTo>
                  <a:pt x="358686" y="83820"/>
                </a:lnTo>
                <a:lnTo>
                  <a:pt x="372577" y="90170"/>
                </a:lnTo>
                <a:lnTo>
                  <a:pt x="384348" y="99060"/>
                </a:lnTo>
                <a:lnTo>
                  <a:pt x="393648" y="110490"/>
                </a:lnTo>
                <a:lnTo>
                  <a:pt x="400123" y="124460"/>
                </a:lnTo>
                <a:lnTo>
                  <a:pt x="403890" y="124460"/>
                </a:lnTo>
                <a:lnTo>
                  <a:pt x="449446" y="142240"/>
                </a:lnTo>
                <a:lnTo>
                  <a:pt x="468870" y="187960"/>
                </a:lnTo>
                <a:lnTo>
                  <a:pt x="468870" y="190500"/>
                </a:lnTo>
                <a:lnTo>
                  <a:pt x="483275" y="201930"/>
                </a:lnTo>
                <a:lnTo>
                  <a:pt x="486639" y="207010"/>
                </a:lnTo>
                <a:lnTo>
                  <a:pt x="384647" y="308610"/>
                </a:lnTo>
                <a:lnTo>
                  <a:pt x="346444" y="308610"/>
                </a:lnTo>
                <a:lnTo>
                  <a:pt x="321193" y="313690"/>
                </a:lnTo>
                <a:lnTo>
                  <a:pt x="300534" y="327660"/>
                </a:lnTo>
                <a:lnTo>
                  <a:pt x="286584" y="347979"/>
                </a:lnTo>
                <a:lnTo>
                  <a:pt x="281463" y="372109"/>
                </a:lnTo>
                <a:lnTo>
                  <a:pt x="281464" y="411479"/>
                </a:lnTo>
                <a:lnTo>
                  <a:pt x="250843" y="441959"/>
                </a:lnTo>
                <a:lnTo>
                  <a:pt x="251101" y="441959"/>
                </a:lnTo>
                <a:lnTo>
                  <a:pt x="536379" y="157480"/>
                </a:lnTo>
                <a:lnTo>
                  <a:pt x="531613" y="146050"/>
                </a:lnTo>
                <a:lnTo>
                  <a:pt x="503923" y="104140"/>
                </a:lnTo>
                <a:lnTo>
                  <a:pt x="481481" y="81280"/>
                </a:lnTo>
                <a:close/>
              </a:path>
              <a:path w="536575" h="581660">
                <a:moveTo>
                  <a:pt x="124193" y="182879"/>
                </a:moveTo>
                <a:lnTo>
                  <a:pt x="120426" y="184149"/>
                </a:lnTo>
                <a:lnTo>
                  <a:pt x="114775" y="190499"/>
                </a:lnTo>
                <a:lnTo>
                  <a:pt x="112892" y="194309"/>
                </a:lnTo>
                <a:lnTo>
                  <a:pt x="114775" y="196849"/>
                </a:lnTo>
                <a:lnTo>
                  <a:pt x="116394" y="205739"/>
                </a:lnTo>
                <a:lnTo>
                  <a:pt x="135140" y="241299"/>
                </a:lnTo>
                <a:lnTo>
                  <a:pt x="148678" y="250189"/>
                </a:lnTo>
                <a:lnTo>
                  <a:pt x="150061" y="260349"/>
                </a:lnTo>
                <a:lnTo>
                  <a:pt x="152680" y="270509"/>
                </a:lnTo>
                <a:lnTo>
                  <a:pt x="156359" y="279399"/>
                </a:lnTo>
                <a:lnTo>
                  <a:pt x="160921" y="288289"/>
                </a:lnTo>
                <a:lnTo>
                  <a:pt x="155638" y="294639"/>
                </a:lnTo>
                <a:lnTo>
                  <a:pt x="149737" y="299719"/>
                </a:lnTo>
                <a:lnTo>
                  <a:pt x="143307" y="304799"/>
                </a:lnTo>
                <a:lnTo>
                  <a:pt x="136435" y="309879"/>
                </a:lnTo>
                <a:lnTo>
                  <a:pt x="133610" y="311149"/>
                </a:lnTo>
                <a:lnTo>
                  <a:pt x="131727" y="314959"/>
                </a:lnTo>
                <a:lnTo>
                  <a:pt x="130785" y="318769"/>
                </a:lnTo>
                <a:lnTo>
                  <a:pt x="130785" y="322579"/>
                </a:lnTo>
                <a:lnTo>
                  <a:pt x="132668" y="326389"/>
                </a:lnTo>
                <a:lnTo>
                  <a:pt x="140202" y="330199"/>
                </a:lnTo>
                <a:lnTo>
                  <a:pt x="143969" y="330199"/>
                </a:lnTo>
                <a:lnTo>
                  <a:pt x="146795" y="327659"/>
                </a:lnTo>
                <a:lnTo>
                  <a:pt x="153681" y="322579"/>
                </a:lnTo>
                <a:lnTo>
                  <a:pt x="160214" y="317499"/>
                </a:lnTo>
                <a:lnTo>
                  <a:pt x="166395" y="312419"/>
                </a:lnTo>
                <a:lnTo>
                  <a:pt x="172222" y="306069"/>
                </a:lnTo>
                <a:lnTo>
                  <a:pt x="203723" y="306069"/>
                </a:lnTo>
                <a:lnTo>
                  <a:pt x="197649" y="300989"/>
                </a:lnTo>
                <a:lnTo>
                  <a:pt x="192028" y="297179"/>
                </a:lnTo>
                <a:lnTo>
                  <a:pt x="186583" y="293369"/>
                </a:lnTo>
                <a:lnTo>
                  <a:pt x="181492" y="288289"/>
                </a:lnTo>
                <a:lnTo>
                  <a:pt x="176930" y="283209"/>
                </a:lnTo>
                <a:lnTo>
                  <a:pt x="174105" y="279399"/>
                </a:lnTo>
                <a:lnTo>
                  <a:pt x="170338" y="270509"/>
                </a:lnTo>
                <a:lnTo>
                  <a:pt x="178961" y="266699"/>
                </a:lnTo>
                <a:lnTo>
                  <a:pt x="187760" y="265429"/>
                </a:lnTo>
                <a:lnTo>
                  <a:pt x="210833" y="265429"/>
                </a:lnTo>
                <a:lnTo>
                  <a:pt x="215542" y="261619"/>
                </a:lnTo>
                <a:lnTo>
                  <a:pt x="215542" y="255269"/>
                </a:lnTo>
                <a:lnTo>
                  <a:pt x="216483" y="250189"/>
                </a:lnTo>
                <a:lnTo>
                  <a:pt x="215542" y="248919"/>
                </a:lnTo>
                <a:lnTo>
                  <a:pt x="164688" y="248919"/>
                </a:lnTo>
                <a:lnTo>
                  <a:pt x="164688" y="245109"/>
                </a:lnTo>
                <a:lnTo>
                  <a:pt x="163746" y="243839"/>
                </a:lnTo>
                <a:lnTo>
                  <a:pt x="163525" y="237489"/>
                </a:lnTo>
                <a:lnTo>
                  <a:pt x="164099" y="231139"/>
                </a:lnTo>
                <a:lnTo>
                  <a:pt x="164982" y="226059"/>
                </a:lnTo>
                <a:lnTo>
                  <a:pt x="146794" y="226059"/>
                </a:lnTo>
                <a:lnTo>
                  <a:pt x="143028" y="222249"/>
                </a:lnTo>
                <a:lnTo>
                  <a:pt x="142086" y="219709"/>
                </a:lnTo>
                <a:lnTo>
                  <a:pt x="139452" y="213359"/>
                </a:lnTo>
                <a:lnTo>
                  <a:pt x="137259" y="207009"/>
                </a:lnTo>
                <a:lnTo>
                  <a:pt x="135597" y="200659"/>
                </a:lnTo>
                <a:lnTo>
                  <a:pt x="134552" y="194309"/>
                </a:lnTo>
                <a:lnTo>
                  <a:pt x="133610" y="190499"/>
                </a:lnTo>
                <a:lnTo>
                  <a:pt x="130785" y="186689"/>
                </a:lnTo>
                <a:lnTo>
                  <a:pt x="127960" y="185419"/>
                </a:lnTo>
                <a:lnTo>
                  <a:pt x="124193" y="182879"/>
                </a:lnTo>
                <a:close/>
              </a:path>
              <a:path w="536575" h="581660">
                <a:moveTo>
                  <a:pt x="352638" y="179070"/>
                </a:moveTo>
                <a:lnTo>
                  <a:pt x="225901" y="179069"/>
                </a:lnTo>
                <a:lnTo>
                  <a:pt x="230609" y="180339"/>
                </a:lnTo>
                <a:lnTo>
                  <a:pt x="238143" y="182879"/>
                </a:lnTo>
                <a:lnTo>
                  <a:pt x="261348" y="213359"/>
                </a:lnTo>
                <a:lnTo>
                  <a:pt x="261687" y="223519"/>
                </a:lnTo>
                <a:lnTo>
                  <a:pt x="259936" y="233679"/>
                </a:lnTo>
                <a:lnTo>
                  <a:pt x="256154" y="243839"/>
                </a:lnTo>
                <a:lnTo>
                  <a:pt x="250430" y="252729"/>
                </a:lnTo>
                <a:lnTo>
                  <a:pt x="239085" y="264159"/>
                </a:lnTo>
                <a:lnTo>
                  <a:pt x="238143" y="270509"/>
                </a:lnTo>
                <a:lnTo>
                  <a:pt x="241910" y="275589"/>
                </a:lnTo>
                <a:lnTo>
                  <a:pt x="245677" y="279399"/>
                </a:lnTo>
                <a:lnTo>
                  <a:pt x="251328" y="280669"/>
                </a:lnTo>
                <a:lnTo>
                  <a:pt x="256036" y="276859"/>
                </a:lnTo>
                <a:lnTo>
                  <a:pt x="260789" y="271779"/>
                </a:lnTo>
                <a:lnTo>
                  <a:pt x="265101" y="267969"/>
                </a:lnTo>
                <a:lnTo>
                  <a:pt x="268882" y="262889"/>
                </a:lnTo>
                <a:lnTo>
                  <a:pt x="272046" y="256539"/>
                </a:lnTo>
                <a:lnTo>
                  <a:pt x="272988" y="256539"/>
                </a:lnTo>
                <a:lnTo>
                  <a:pt x="319133" y="242570"/>
                </a:lnTo>
                <a:lnTo>
                  <a:pt x="324313" y="234950"/>
                </a:lnTo>
                <a:lnTo>
                  <a:pt x="280522" y="234949"/>
                </a:lnTo>
                <a:lnTo>
                  <a:pt x="281463" y="232409"/>
                </a:lnTo>
                <a:lnTo>
                  <a:pt x="282405" y="228599"/>
                </a:lnTo>
                <a:lnTo>
                  <a:pt x="282531" y="219709"/>
                </a:lnTo>
                <a:lnTo>
                  <a:pt x="282471" y="215899"/>
                </a:lnTo>
                <a:lnTo>
                  <a:pt x="281699" y="207009"/>
                </a:lnTo>
                <a:lnTo>
                  <a:pt x="279756" y="199389"/>
                </a:lnTo>
                <a:lnTo>
                  <a:pt x="276755" y="190499"/>
                </a:lnTo>
                <a:lnTo>
                  <a:pt x="350649" y="190500"/>
                </a:lnTo>
                <a:lnTo>
                  <a:pt x="341735" y="184150"/>
                </a:lnTo>
                <a:lnTo>
                  <a:pt x="352638" y="179070"/>
                </a:lnTo>
                <a:close/>
              </a:path>
              <a:path w="536575" h="581660">
                <a:moveTo>
                  <a:pt x="350649" y="190500"/>
                </a:moveTo>
                <a:lnTo>
                  <a:pt x="319133" y="190500"/>
                </a:lnTo>
                <a:lnTo>
                  <a:pt x="329007" y="200660"/>
                </a:lnTo>
                <a:lnTo>
                  <a:pt x="340204" y="209550"/>
                </a:lnTo>
                <a:lnTo>
                  <a:pt x="352638" y="215900"/>
                </a:lnTo>
                <a:lnTo>
                  <a:pt x="366220" y="220980"/>
                </a:lnTo>
                <a:lnTo>
                  <a:pt x="383907" y="231140"/>
                </a:lnTo>
                <a:lnTo>
                  <a:pt x="398946" y="242570"/>
                </a:lnTo>
                <a:lnTo>
                  <a:pt x="409393" y="257810"/>
                </a:lnTo>
                <a:lnTo>
                  <a:pt x="413307" y="275590"/>
                </a:lnTo>
                <a:lnTo>
                  <a:pt x="413307" y="279400"/>
                </a:lnTo>
                <a:lnTo>
                  <a:pt x="413464" y="279400"/>
                </a:lnTo>
                <a:lnTo>
                  <a:pt x="432349" y="260350"/>
                </a:lnTo>
                <a:lnTo>
                  <a:pt x="427315" y="246380"/>
                </a:lnTo>
                <a:lnTo>
                  <a:pt x="419325" y="233680"/>
                </a:lnTo>
                <a:lnTo>
                  <a:pt x="408598" y="223520"/>
                </a:lnTo>
                <a:lnTo>
                  <a:pt x="418119" y="222250"/>
                </a:lnTo>
                <a:lnTo>
                  <a:pt x="426845" y="218440"/>
                </a:lnTo>
                <a:lnTo>
                  <a:pt x="434687" y="213360"/>
                </a:lnTo>
                <a:lnTo>
                  <a:pt x="441559" y="207010"/>
                </a:lnTo>
                <a:lnTo>
                  <a:pt x="445326" y="201930"/>
                </a:lnTo>
                <a:lnTo>
                  <a:pt x="390705" y="201930"/>
                </a:lnTo>
                <a:lnTo>
                  <a:pt x="377359" y="200660"/>
                </a:lnTo>
                <a:lnTo>
                  <a:pt x="364454" y="196850"/>
                </a:lnTo>
                <a:lnTo>
                  <a:pt x="352432" y="191770"/>
                </a:lnTo>
                <a:lnTo>
                  <a:pt x="350649" y="190500"/>
                </a:lnTo>
                <a:close/>
              </a:path>
              <a:path w="536575" h="581660">
                <a:moveTo>
                  <a:pt x="197266" y="242569"/>
                </a:moveTo>
                <a:lnTo>
                  <a:pt x="175429" y="245109"/>
                </a:lnTo>
                <a:lnTo>
                  <a:pt x="164688" y="248919"/>
                </a:lnTo>
                <a:lnTo>
                  <a:pt x="215542" y="248919"/>
                </a:lnTo>
                <a:lnTo>
                  <a:pt x="212716" y="245109"/>
                </a:lnTo>
                <a:lnTo>
                  <a:pt x="208008" y="243839"/>
                </a:lnTo>
                <a:lnTo>
                  <a:pt x="197266" y="242569"/>
                </a:lnTo>
                <a:close/>
              </a:path>
              <a:path w="536575" h="581660">
                <a:moveTo>
                  <a:pt x="318191" y="223520"/>
                </a:moveTo>
                <a:lnTo>
                  <a:pt x="312541" y="223520"/>
                </a:lnTo>
                <a:lnTo>
                  <a:pt x="307832" y="226060"/>
                </a:lnTo>
                <a:lnTo>
                  <a:pt x="301446" y="228600"/>
                </a:lnTo>
                <a:lnTo>
                  <a:pt x="294883" y="232410"/>
                </a:lnTo>
                <a:lnTo>
                  <a:pt x="287967" y="233680"/>
                </a:lnTo>
                <a:lnTo>
                  <a:pt x="280522" y="234949"/>
                </a:lnTo>
                <a:lnTo>
                  <a:pt x="324313" y="234950"/>
                </a:lnTo>
                <a:lnTo>
                  <a:pt x="324783" y="233680"/>
                </a:lnTo>
                <a:lnTo>
                  <a:pt x="323842" y="229870"/>
                </a:lnTo>
                <a:lnTo>
                  <a:pt x="321958" y="228600"/>
                </a:lnTo>
                <a:lnTo>
                  <a:pt x="318191" y="223520"/>
                </a:lnTo>
                <a:close/>
              </a:path>
              <a:path w="536575" h="581660">
                <a:moveTo>
                  <a:pt x="175988" y="135889"/>
                </a:moveTo>
                <a:lnTo>
                  <a:pt x="168454" y="135889"/>
                </a:lnTo>
                <a:lnTo>
                  <a:pt x="162804" y="142239"/>
                </a:lnTo>
                <a:lnTo>
                  <a:pt x="161862" y="146049"/>
                </a:lnTo>
                <a:lnTo>
                  <a:pt x="163746" y="153669"/>
                </a:lnTo>
                <a:lnTo>
                  <a:pt x="166571" y="157479"/>
                </a:lnTo>
                <a:lnTo>
                  <a:pt x="171280" y="157479"/>
                </a:lnTo>
                <a:lnTo>
                  <a:pt x="178814" y="160019"/>
                </a:lnTo>
                <a:lnTo>
                  <a:pt x="184464" y="165099"/>
                </a:lnTo>
                <a:lnTo>
                  <a:pt x="188231" y="171449"/>
                </a:lnTo>
                <a:lnTo>
                  <a:pt x="188231" y="172719"/>
                </a:lnTo>
                <a:lnTo>
                  <a:pt x="175576" y="180339"/>
                </a:lnTo>
                <a:lnTo>
                  <a:pt x="164688" y="189229"/>
                </a:lnTo>
                <a:lnTo>
                  <a:pt x="155918" y="199389"/>
                </a:lnTo>
                <a:lnTo>
                  <a:pt x="147736" y="215899"/>
                </a:lnTo>
                <a:lnTo>
                  <a:pt x="146794" y="220979"/>
                </a:lnTo>
                <a:lnTo>
                  <a:pt x="146794" y="226059"/>
                </a:lnTo>
                <a:lnTo>
                  <a:pt x="164982" y="226059"/>
                </a:lnTo>
                <a:lnTo>
                  <a:pt x="165203" y="224789"/>
                </a:lnTo>
                <a:lnTo>
                  <a:pt x="166571" y="218439"/>
                </a:lnTo>
                <a:lnTo>
                  <a:pt x="174149" y="205739"/>
                </a:lnTo>
                <a:lnTo>
                  <a:pt x="184817" y="195579"/>
                </a:lnTo>
                <a:lnTo>
                  <a:pt x="197428" y="189229"/>
                </a:lnTo>
                <a:lnTo>
                  <a:pt x="210833" y="182879"/>
                </a:lnTo>
                <a:lnTo>
                  <a:pt x="213658" y="182879"/>
                </a:lnTo>
                <a:lnTo>
                  <a:pt x="217425" y="181609"/>
                </a:lnTo>
                <a:lnTo>
                  <a:pt x="222134" y="180339"/>
                </a:lnTo>
                <a:lnTo>
                  <a:pt x="224959" y="179069"/>
                </a:lnTo>
                <a:lnTo>
                  <a:pt x="352638" y="179070"/>
                </a:lnTo>
                <a:lnTo>
                  <a:pt x="362571" y="171450"/>
                </a:lnTo>
                <a:lnTo>
                  <a:pt x="293559" y="171450"/>
                </a:lnTo>
                <a:lnTo>
                  <a:pt x="256978" y="165099"/>
                </a:lnTo>
                <a:lnTo>
                  <a:pt x="258111" y="163829"/>
                </a:lnTo>
                <a:lnTo>
                  <a:pt x="208008" y="163829"/>
                </a:lnTo>
                <a:lnTo>
                  <a:pt x="202607" y="153669"/>
                </a:lnTo>
                <a:lnTo>
                  <a:pt x="195176" y="146049"/>
                </a:lnTo>
                <a:lnTo>
                  <a:pt x="186156" y="139699"/>
                </a:lnTo>
                <a:lnTo>
                  <a:pt x="175988" y="135889"/>
                </a:lnTo>
                <a:close/>
              </a:path>
              <a:path w="536575" h="581660">
                <a:moveTo>
                  <a:pt x="435909" y="187960"/>
                </a:moveTo>
                <a:lnTo>
                  <a:pt x="429317" y="189230"/>
                </a:lnTo>
                <a:lnTo>
                  <a:pt x="425550" y="193040"/>
                </a:lnTo>
                <a:lnTo>
                  <a:pt x="420635" y="196850"/>
                </a:lnTo>
                <a:lnTo>
                  <a:pt x="413072" y="199390"/>
                </a:lnTo>
                <a:lnTo>
                  <a:pt x="403036" y="201930"/>
                </a:lnTo>
                <a:lnTo>
                  <a:pt x="445326" y="201930"/>
                </a:lnTo>
                <a:lnTo>
                  <a:pt x="444384" y="195580"/>
                </a:lnTo>
                <a:lnTo>
                  <a:pt x="440618" y="191770"/>
                </a:lnTo>
                <a:lnTo>
                  <a:pt x="435909" y="187960"/>
                </a:lnTo>
                <a:close/>
              </a:path>
              <a:path w="536575" h="581660">
                <a:moveTo>
                  <a:pt x="319133" y="190500"/>
                </a:moveTo>
                <a:lnTo>
                  <a:pt x="276755" y="190499"/>
                </a:lnTo>
                <a:lnTo>
                  <a:pt x="291822" y="193040"/>
                </a:lnTo>
                <a:lnTo>
                  <a:pt x="305949" y="193040"/>
                </a:lnTo>
                <a:lnTo>
                  <a:pt x="319133" y="190500"/>
                </a:lnTo>
                <a:close/>
              </a:path>
              <a:path w="536575" h="581660">
                <a:moveTo>
                  <a:pt x="369987" y="134620"/>
                </a:moveTo>
                <a:lnTo>
                  <a:pt x="363395" y="135890"/>
                </a:lnTo>
                <a:lnTo>
                  <a:pt x="360570" y="140970"/>
                </a:lnTo>
                <a:lnTo>
                  <a:pt x="345178" y="158750"/>
                </a:lnTo>
                <a:lnTo>
                  <a:pt x="322900" y="168910"/>
                </a:lnTo>
                <a:lnTo>
                  <a:pt x="293559" y="171450"/>
                </a:lnTo>
                <a:lnTo>
                  <a:pt x="362571" y="171450"/>
                </a:lnTo>
                <a:lnTo>
                  <a:pt x="371267" y="162560"/>
                </a:lnTo>
                <a:lnTo>
                  <a:pt x="378463" y="152400"/>
                </a:lnTo>
                <a:lnTo>
                  <a:pt x="381288" y="147320"/>
                </a:lnTo>
                <a:lnTo>
                  <a:pt x="379404" y="140970"/>
                </a:lnTo>
                <a:lnTo>
                  <a:pt x="374696" y="137160"/>
                </a:lnTo>
                <a:lnTo>
                  <a:pt x="369987" y="134620"/>
                </a:lnTo>
                <a:close/>
              </a:path>
              <a:path w="536575" h="581660">
                <a:moveTo>
                  <a:pt x="263570" y="111759"/>
                </a:moveTo>
                <a:lnTo>
                  <a:pt x="259803" y="111759"/>
                </a:lnTo>
                <a:lnTo>
                  <a:pt x="252269" y="116839"/>
                </a:lnTo>
                <a:lnTo>
                  <a:pt x="251328" y="120649"/>
                </a:lnTo>
                <a:lnTo>
                  <a:pt x="251328" y="124459"/>
                </a:lnTo>
                <a:lnTo>
                  <a:pt x="249474" y="139699"/>
                </a:lnTo>
                <a:lnTo>
                  <a:pt x="242852" y="149859"/>
                </a:lnTo>
                <a:lnTo>
                  <a:pt x="231993" y="156209"/>
                </a:lnTo>
                <a:lnTo>
                  <a:pt x="214600" y="161289"/>
                </a:lnTo>
                <a:lnTo>
                  <a:pt x="210833" y="162559"/>
                </a:lnTo>
                <a:lnTo>
                  <a:pt x="208008" y="163829"/>
                </a:lnTo>
                <a:lnTo>
                  <a:pt x="258111" y="163829"/>
                </a:lnTo>
                <a:lnTo>
                  <a:pt x="264909" y="156209"/>
                </a:lnTo>
                <a:lnTo>
                  <a:pt x="270280" y="146049"/>
                </a:lnTo>
                <a:lnTo>
                  <a:pt x="273002" y="134619"/>
                </a:lnTo>
                <a:lnTo>
                  <a:pt x="272988" y="119379"/>
                </a:lnTo>
                <a:lnTo>
                  <a:pt x="271104" y="115569"/>
                </a:lnTo>
                <a:lnTo>
                  <a:pt x="263570" y="111759"/>
                </a:lnTo>
                <a:close/>
              </a:path>
              <a:path w="536575" h="581660">
                <a:moveTo>
                  <a:pt x="211611" y="96519"/>
                </a:moveTo>
                <a:lnTo>
                  <a:pt x="198590" y="96519"/>
                </a:lnTo>
                <a:lnTo>
                  <a:pt x="204241" y="97789"/>
                </a:lnTo>
                <a:lnTo>
                  <a:pt x="208949" y="99059"/>
                </a:lnTo>
                <a:lnTo>
                  <a:pt x="211611" y="96519"/>
                </a:lnTo>
                <a:close/>
              </a:path>
              <a:path w="536575" h="581660">
                <a:moveTo>
                  <a:pt x="476494" y="76200"/>
                </a:moveTo>
                <a:lnTo>
                  <a:pt x="267352" y="76199"/>
                </a:lnTo>
                <a:lnTo>
                  <a:pt x="279933" y="80009"/>
                </a:lnTo>
                <a:lnTo>
                  <a:pt x="291631" y="85090"/>
                </a:lnTo>
                <a:lnTo>
                  <a:pt x="302182" y="92710"/>
                </a:lnTo>
                <a:lnTo>
                  <a:pt x="315513" y="86360"/>
                </a:lnTo>
                <a:lnTo>
                  <a:pt x="329727" y="82550"/>
                </a:lnTo>
                <a:lnTo>
                  <a:pt x="344295" y="81280"/>
                </a:lnTo>
                <a:lnTo>
                  <a:pt x="481481" y="81280"/>
                </a:lnTo>
                <a:lnTo>
                  <a:pt x="47649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050"/>
            <a:ext cx="78200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0" b="1">
                <a:solidFill>
                  <a:srgbClr val="404040"/>
                </a:solidFill>
                <a:latin typeface="Carlito"/>
                <a:cs typeface="Carlito"/>
              </a:rPr>
              <a:t>Define </a:t>
            </a:r>
            <a:r>
              <a:rPr dirty="0" sz="4800" spc="-75" b="1">
                <a:solidFill>
                  <a:srgbClr val="404040"/>
                </a:solidFill>
                <a:latin typeface="Carlito"/>
                <a:cs typeface="Carlito"/>
              </a:rPr>
              <a:t>Market Basket</a:t>
            </a:r>
            <a:r>
              <a:rPr dirty="0" sz="4800" spc="-254" b="1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4800" spc="-50" b="1">
                <a:solidFill>
                  <a:srgbClr val="404040"/>
                </a:solidFill>
                <a:latin typeface="Carlito"/>
                <a:cs typeface="Carlito"/>
              </a:rPr>
              <a:t>Analysis..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4580" y="2121789"/>
            <a:ext cx="560959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Market basket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analysis (MBA)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is an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example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 analytics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technique employed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by 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retailers to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understand customer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purchase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behaviors.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determine what items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are frequently bought together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placed in  the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same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basket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by customers.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purchase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leverage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effectiveness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sales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marketing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34656" y="3276326"/>
            <a:ext cx="3621024" cy="2432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1450" y="908050"/>
            <a:ext cx="21088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0" b="1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dirty="0" sz="4800" spc="-175" b="1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4800" spc="-50" b="1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2559" y="1917192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 h="0">
                <a:moveTo>
                  <a:pt x="0" y="0"/>
                </a:moveTo>
                <a:lnTo>
                  <a:pt x="5943599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579619" cy="6400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60009" y="2079382"/>
            <a:ext cx="5952490" cy="3640454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299085" marR="236854" indent="-287020">
              <a:lnSpc>
                <a:spcPct val="110100"/>
              </a:lnSpc>
              <a:spcBef>
                <a:spcPts val="170"/>
              </a:spcBef>
              <a:buClr>
                <a:srgbClr val="E88A33"/>
              </a:buClr>
              <a:buFont typeface="Arial"/>
              <a:buChar char="•"/>
              <a:tabLst>
                <a:tab pos="299720" algn="l"/>
              </a:tabLst>
            </a:pPr>
            <a:r>
              <a:rPr dirty="0" u="heavy" sz="3200" spc="-15" b="1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rlito"/>
                <a:cs typeface="Carlito"/>
              </a:rPr>
              <a:t>Data </a:t>
            </a:r>
            <a:r>
              <a:rPr dirty="0" u="heavy" sz="3200" spc="-10" b="1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rlito"/>
                <a:cs typeface="Carlito"/>
              </a:rPr>
              <a:t>Source</a:t>
            </a:r>
            <a:r>
              <a:rPr dirty="0" sz="3200" spc="-10" b="1">
                <a:solidFill>
                  <a:srgbClr val="303030"/>
                </a:solidFill>
                <a:latin typeface="Carlito"/>
                <a:cs typeface="Carlito"/>
              </a:rPr>
              <a:t>: </a:t>
            </a:r>
            <a:r>
              <a:rPr dirty="0" sz="2800" spc="-10">
                <a:solidFill>
                  <a:srgbClr val="303030"/>
                </a:solidFill>
                <a:latin typeface="Carlito"/>
                <a:cs typeface="Carlito"/>
              </a:rPr>
              <a:t>Choose </a:t>
            </a:r>
            <a:r>
              <a:rPr dirty="0" sz="2800" spc="-5">
                <a:solidFill>
                  <a:srgbClr val="303030"/>
                </a:solidFill>
                <a:latin typeface="Carlito"/>
                <a:cs typeface="Carlito"/>
              </a:rPr>
              <a:t>a </a:t>
            </a:r>
            <a:r>
              <a:rPr dirty="0" sz="2800" spc="-15">
                <a:solidFill>
                  <a:srgbClr val="303030"/>
                </a:solidFill>
                <a:latin typeface="Carlito"/>
                <a:cs typeface="Carlito"/>
              </a:rPr>
              <a:t>dataset  containing </a:t>
            </a:r>
            <a:r>
              <a:rPr dirty="0" sz="2800" spc="-10">
                <a:solidFill>
                  <a:srgbClr val="303030"/>
                </a:solidFill>
                <a:latin typeface="Carlito"/>
                <a:cs typeface="Carlito"/>
              </a:rPr>
              <a:t>transaction </a:t>
            </a:r>
            <a:r>
              <a:rPr dirty="0" sz="2800" spc="-20">
                <a:solidFill>
                  <a:srgbClr val="303030"/>
                </a:solidFill>
                <a:latin typeface="Carlito"/>
                <a:cs typeface="Carlito"/>
              </a:rPr>
              <a:t>data, </a:t>
            </a:r>
            <a:r>
              <a:rPr dirty="0" sz="2800" spc="-5">
                <a:solidFill>
                  <a:srgbClr val="303030"/>
                </a:solidFill>
                <a:latin typeface="Carlito"/>
                <a:cs typeface="Carlito"/>
              </a:rPr>
              <a:t>including  </a:t>
            </a:r>
            <a:r>
              <a:rPr dirty="0" sz="2800" spc="-15">
                <a:solidFill>
                  <a:srgbClr val="303030"/>
                </a:solidFill>
                <a:latin typeface="Carlito"/>
                <a:cs typeface="Carlito"/>
              </a:rPr>
              <a:t>lists </a:t>
            </a:r>
            <a:r>
              <a:rPr dirty="0" sz="2800" spc="-5">
                <a:solidFill>
                  <a:srgbClr val="303030"/>
                </a:solidFill>
                <a:latin typeface="Carlito"/>
                <a:cs typeface="Carlito"/>
              </a:rPr>
              <a:t>of </a:t>
            </a:r>
            <a:r>
              <a:rPr dirty="0" sz="2800" spc="-10">
                <a:solidFill>
                  <a:srgbClr val="303030"/>
                </a:solidFill>
                <a:latin typeface="Carlito"/>
                <a:cs typeface="Carlito"/>
              </a:rPr>
              <a:t>purchased</a:t>
            </a:r>
            <a:r>
              <a:rPr dirty="0" sz="2800" spc="60">
                <a:solidFill>
                  <a:srgbClr val="303030"/>
                </a:solidFill>
                <a:latin typeface="Carlito"/>
                <a:cs typeface="Carlito"/>
              </a:rPr>
              <a:t> </a:t>
            </a:r>
            <a:r>
              <a:rPr dirty="0" sz="2800" spc="-15">
                <a:solidFill>
                  <a:srgbClr val="303030"/>
                </a:solidFill>
                <a:latin typeface="Carlito"/>
                <a:cs typeface="Carlito"/>
              </a:rPr>
              <a:t>products.</a:t>
            </a:r>
            <a:endParaRPr sz="2800">
              <a:latin typeface="Carlito"/>
              <a:cs typeface="Carlito"/>
            </a:endParaRPr>
          </a:p>
          <a:p>
            <a:pPr marL="299085" marR="5080" indent="-287020">
              <a:lnSpc>
                <a:spcPct val="110100"/>
              </a:lnSpc>
              <a:spcBef>
                <a:spcPts val="1345"/>
              </a:spcBef>
              <a:buClr>
                <a:srgbClr val="E88A33"/>
              </a:buClr>
              <a:buFont typeface="Arial"/>
              <a:buChar char="•"/>
              <a:tabLst>
                <a:tab pos="299720" algn="l"/>
              </a:tabLst>
            </a:pPr>
            <a:r>
              <a:rPr dirty="0" u="heavy" sz="3200" spc="-15" b="1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rlito"/>
                <a:cs typeface="Carlito"/>
              </a:rPr>
              <a:t>Data </a:t>
            </a:r>
            <a:r>
              <a:rPr dirty="0" u="heavy" sz="3200" spc="-10" b="1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rlito"/>
                <a:cs typeface="Carlito"/>
              </a:rPr>
              <a:t>Preprocessing</a:t>
            </a:r>
            <a:r>
              <a:rPr dirty="0" sz="3200" spc="-10" b="1">
                <a:solidFill>
                  <a:srgbClr val="303030"/>
                </a:solidFill>
                <a:latin typeface="Carlito"/>
                <a:cs typeface="Carlito"/>
              </a:rPr>
              <a:t>: </a:t>
            </a:r>
            <a:r>
              <a:rPr dirty="0" sz="2800" spc="-15">
                <a:solidFill>
                  <a:srgbClr val="303030"/>
                </a:solidFill>
                <a:latin typeface="Carlito"/>
                <a:cs typeface="Carlito"/>
              </a:rPr>
              <a:t>Prepare </a:t>
            </a:r>
            <a:r>
              <a:rPr dirty="0" sz="2800" spc="-5">
                <a:solidFill>
                  <a:srgbClr val="303030"/>
                </a:solidFill>
                <a:latin typeface="Carlito"/>
                <a:cs typeface="Carlito"/>
              </a:rPr>
              <a:t>the  </a:t>
            </a:r>
            <a:r>
              <a:rPr dirty="0" sz="2800" spc="-10">
                <a:solidFill>
                  <a:srgbClr val="303030"/>
                </a:solidFill>
                <a:latin typeface="Carlito"/>
                <a:cs typeface="Carlito"/>
              </a:rPr>
              <a:t>transaction </a:t>
            </a:r>
            <a:r>
              <a:rPr dirty="0" sz="2800" spc="-20">
                <a:solidFill>
                  <a:srgbClr val="303030"/>
                </a:solidFill>
                <a:latin typeface="Carlito"/>
                <a:cs typeface="Carlito"/>
              </a:rPr>
              <a:t>data </a:t>
            </a:r>
            <a:r>
              <a:rPr dirty="0" sz="2800" spc="-15">
                <a:solidFill>
                  <a:srgbClr val="303030"/>
                </a:solidFill>
                <a:latin typeface="Carlito"/>
                <a:cs typeface="Carlito"/>
              </a:rPr>
              <a:t>by </a:t>
            </a:r>
            <a:r>
              <a:rPr dirty="0" sz="2800" spc="-20">
                <a:solidFill>
                  <a:srgbClr val="303030"/>
                </a:solidFill>
                <a:latin typeface="Carlito"/>
                <a:cs typeface="Carlito"/>
              </a:rPr>
              <a:t>transforming </a:t>
            </a:r>
            <a:r>
              <a:rPr dirty="0" sz="2800" spc="-5">
                <a:solidFill>
                  <a:srgbClr val="303030"/>
                </a:solidFill>
                <a:latin typeface="Carlito"/>
                <a:cs typeface="Carlito"/>
              </a:rPr>
              <a:t>it </a:t>
            </a:r>
            <a:r>
              <a:rPr dirty="0" sz="2800" spc="-20">
                <a:solidFill>
                  <a:srgbClr val="303030"/>
                </a:solidFill>
                <a:latin typeface="Carlito"/>
                <a:cs typeface="Carlito"/>
              </a:rPr>
              <a:t>into  </a:t>
            </a:r>
            <a:r>
              <a:rPr dirty="0" sz="2800" spc="-5">
                <a:solidFill>
                  <a:srgbClr val="303030"/>
                </a:solidFill>
                <a:latin typeface="Carlito"/>
                <a:cs typeface="Carlito"/>
              </a:rPr>
              <a:t>a </a:t>
            </a:r>
            <a:r>
              <a:rPr dirty="0" sz="2800" spc="-10">
                <a:solidFill>
                  <a:srgbClr val="303030"/>
                </a:solidFill>
                <a:latin typeface="Carlito"/>
                <a:cs typeface="Carlito"/>
              </a:rPr>
              <a:t>suitable </a:t>
            </a:r>
            <a:r>
              <a:rPr dirty="0" sz="2800" spc="-20">
                <a:solidFill>
                  <a:srgbClr val="303030"/>
                </a:solidFill>
                <a:latin typeface="Carlito"/>
                <a:cs typeface="Carlito"/>
              </a:rPr>
              <a:t>format </a:t>
            </a:r>
            <a:r>
              <a:rPr dirty="0" sz="2800" spc="-25">
                <a:solidFill>
                  <a:srgbClr val="303030"/>
                </a:solidFill>
                <a:latin typeface="Carlito"/>
                <a:cs typeface="Carlito"/>
              </a:rPr>
              <a:t>for </a:t>
            </a:r>
            <a:r>
              <a:rPr dirty="0" sz="2800" spc="-5">
                <a:solidFill>
                  <a:srgbClr val="303030"/>
                </a:solidFill>
                <a:latin typeface="Carlito"/>
                <a:cs typeface="Carlito"/>
              </a:rPr>
              <a:t>association  </a:t>
            </a:r>
            <a:r>
              <a:rPr dirty="0" sz="2800" spc="-10">
                <a:solidFill>
                  <a:srgbClr val="303030"/>
                </a:solidFill>
                <a:latin typeface="Carlito"/>
                <a:cs typeface="Carlito"/>
              </a:rPr>
              <a:t>analysis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585" y="851153"/>
            <a:ext cx="44107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10">
                <a:solidFill>
                  <a:srgbClr val="000000"/>
                </a:solidFill>
              </a:rPr>
              <a:t>Association</a:t>
            </a:r>
            <a:r>
              <a:rPr dirty="0" sz="4400" spc="-500">
                <a:solidFill>
                  <a:srgbClr val="000000"/>
                </a:solidFill>
              </a:rPr>
              <a:t> </a:t>
            </a:r>
            <a:r>
              <a:rPr dirty="0" sz="4400" spc="-220">
                <a:solidFill>
                  <a:srgbClr val="000000"/>
                </a:solidFill>
              </a:rPr>
              <a:t>Analysis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2697"/>
            <a:ext cx="6115808" cy="6845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10478" y="1600326"/>
            <a:ext cx="5456555" cy="4934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0000"/>
              </a:lnSpc>
              <a:spcBef>
                <a:spcPts val="120"/>
              </a:spcBef>
            </a:pP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>
                <a:latin typeface="Carlito"/>
                <a:cs typeface="Carlito"/>
              </a:rPr>
              <a:t>Apriori </a:t>
            </a:r>
            <a:r>
              <a:rPr dirty="0" sz="2000" spc="-5">
                <a:latin typeface="Carlito"/>
                <a:cs typeface="Carlito"/>
              </a:rPr>
              <a:t>algorithm </a:t>
            </a:r>
            <a:r>
              <a:rPr dirty="0" sz="2000">
                <a:latin typeface="Carlito"/>
                <a:cs typeface="Carlito"/>
              </a:rPr>
              <a:t>is a </a:t>
            </a:r>
            <a:r>
              <a:rPr dirty="0" sz="2000" spc="-5">
                <a:latin typeface="Carlito"/>
                <a:cs typeface="Carlito"/>
              </a:rPr>
              <a:t>classic algorithm used </a:t>
            </a:r>
            <a:r>
              <a:rPr dirty="0" sz="2000" spc="-15">
                <a:latin typeface="Carlito"/>
                <a:cs typeface="Carlito"/>
              </a:rPr>
              <a:t>for  </a:t>
            </a:r>
            <a:r>
              <a:rPr dirty="0" sz="2000" spc="-5">
                <a:latin typeface="Carlito"/>
                <a:cs typeface="Carlito"/>
              </a:rPr>
              <a:t>finding </a:t>
            </a:r>
            <a:r>
              <a:rPr dirty="0" sz="2000" spc="-10">
                <a:latin typeface="Carlito"/>
                <a:cs typeface="Carlito"/>
              </a:rPr>
              <a:t>frequent itemsets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generating </a:t>
            </a:r>
            <a:r>
              <a:rPr dirty="0" sz="2000" spc="-5">
                <a:latin typeface="Carlito"/>
                <a:cs typeface="Carlito"/>
              </a:rPr>
              <a:t>association  rules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 spc="-5">
                <a:latin typeface="Carlito"/>
                <a:cs typeface="Carlito"/>
              </a:rPr>
              <a:t>transactional </a:t>
            </a:r>
            <a:r>
              <a:rPr dirty="0" sz="2000" spc="-10">
                <a:latin typeface="Carlito"/>
                <a:cs typeface="Carlito"/>
              </a:rPr>
              <a:t>data. </a:t>
            </a:r>
            <a:r>
              <a:rPr dirty="0" sz="2000">
                <a:latin typeface="Carlito"/>
                <a:cs typeface="Carlito"/>
              </a:rPr>
              <a:t>It </a:t>
            </a:r>
            <a:r>
              <a:rPr dirty="0" sz="2000" spc="-15">
                <a:latin typeface="Carlito"/>
                <a:cs typeface="Carlito"/>
              </a:rPr>
              <a:t>works </a:t>
            </a:r>
            <a:r>
              <a:rPr dirty="0" sz="2000" spc="-5">
                <a:latin typeface="Carlito"/>
                <a:cs typeface="Carlito"/>
              </a:rPr>
              <a:t>based on </a:t>
            </a:r>
            <a:r>
              <a:rPr dirty="0" sz="2000">
                <a:latin typeface="Carlito"/>
                <a:cs typeface="Carlito"/>
              </a:rPr>
              <a:t>the  </a:t>
            </a:r>
            <a:r>
              <a:rPr dirty="0" sz="2000" spc="-5">
                <a:latin typeface="Carlito"/>
                <a:cs typeface="Carlito"/>
              </a:rPr>
              <a:t>principle of </a:t>
            </a:r>
            <a:r>
              <a:rPr dirty="0" sz="2000">
                <a:latin typeface="Carlito"/>
                <a:cs typeface="Carlito"/>
              </a:rPr>
              <a:t>"apriori </a:t>
            </a:r>
            <a:r>
              <a:rPr dirty="0" sz="2000" spc="-20">
                <a:latin typeface="Carlito"/>
                <a:cs typeface="Carlito"/>
              </a:rPr>
              <a:t>property," </a:t>
            </a:r>
            <a:r>
              <a:rPr dirty="0" sz="2000">
                <a:latin typeface="Carlito"/>
                <a:cs typeface="Carlito"/>
              </a:rPr>
              <a:t>which </a:t>
            </a:r>
            <a:r>
              <a:rPr dirty="0" sz="2000" spc="-20">
                <a:latin typeface="Carlito"/>
                <a:cs typeface="Carlito"/>
              </a:rPr>
              <a:t>states </a:t>
            </a:r>
            <a:r>
              <a:rPr dirty="0" sz="2000" spc="-5">
                <a:latin typeface="Carlito"/>
                <a:cs typeface="Carlito"/>
              </a:rPr>
              <a:t>that </a:t>
            </a:r>
            <a:r>
              <a:rPr dirty="0" sz="2000">
                <a:latin typeface="Carlito"/>
                <a:cs typeface="Carlito"/>
              </a:rPr>
              <a:t>if an  </a:t>
            </a:r>
            <a:r>
              <a:rPr dirty="0" sz="2000" spc="-10">
                <a:latin typeface="Carlito"/>
                <a:cs typeface="Carlito"/>
              </a:rPr>
              <a:t>itemset </a:t>
            </a:r>
            <a:r>
              <a:rPr dirty="0" sz="2000">
                <a:latin typeface="Carlito"/>
                <a:cs typeface="Carlito"/>
              </a:rPr>
              <a:t>is </a:t>
            </a:r>
            <a:r>
              <a:rPr dirty="0" sz="2000" spc="-5">
                <a:latin typeface="Carlito"/>
                <a:cs typeface="Carlito"/>
              </a:rPr>
              <a:t>frequent, </a:t>
            </a:r>
            <a:r>
              <a:rPr dirty="0" sz="2000">
                <a:latin typeface="Carlito"/>
                <a:cs typeface="Carlito"/>
              </a:rPr>
              <a:t>then all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>
                <a:latin typeface="Carlito"/>
                <a:cs typeface="Carlito"/>
              </a:rPr>
              <a:t>its </a:t>
            </a:r>
            <a:r>
              <a:rPr dirty="0" sz="2000" spc="-5">
                <a:latin typeface="Carlito"/>
                <a:cs typeface="Carlito"/>
              </a:rPr>
              <a:t>subsets </a:t>
            </a:r>
            <a:r>
              <a:rPr dirty="0" sz="2000" spc="-10">
                <a:latin typeface="Carlito"/>
                <a:cs typeface="Carlito"/>
              </a:rPr>
              <a:t>must </a:t>
            </a:r>
            <a:r>
              <a:rPr dirty="0" sz="2000" spc="-5">
                <a:latin typeface="Carlito"/>
                <a:cs typeface="Carlito"/>
              </a:rPr>
              <a:t>also  </a:t>
            </a:r>
            <a:r>
              <a:rPr dirty="0" sz="2000">
                <a:latin typeface="Carlito"/>
                <a:cs typeface="Carlito"/>
              </a:rPr>
              <a:t>be </a:t>
            </a:r>
            <a:r>
              <a:rPr dirty="0" sz="2000" spc="-5">
                <a:latin typeface="Carlito"/>
                <a:cs typeface="Carlito"/>
              </a:rPr>
              <a:t>frequent. Here's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step-by-step </a:t>
            </a:r>
            <a:r>
              <a:rPr dirty="0" sz="2000">
                <a:latin typeface="Carlito"/>
                <a:cs typeface="Carlito"/>
              </a:rPr>
              <a:t>guide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utilizing  </a:t>
            </a:r>
            <a:r>
              <a:rPr dirty="0" sz="2000">
                <a:latin typeface="Carlito"/>
                <a:cs typeface="Carlito"/>
              </a:rPr>
              <a:t>the Apriori </a:t>
            </a:r>
            <a:r>
              <a:rPr dirty="0" sz="2000" spc="-5">
                <a:latin typeface="Carlito"/>
                <a:cs typeface="Carlito"/>
              </a:rPr>
              <a:t>algorithm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identify frequent </a:t>
            </a:r>
            <a:r>
              <a:rPr dirty="0" sz="2000" spc="-10">
                <a:latin typeface="Carlito"/>
                <a:cs typeface="Carlito"/>
              </a:rPr>
              <a:t>itemsets 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5">
                <a:latin typeface="Carlito"/>
                <a:cs typeface="Carlito"/>
              </a:rPr>
              <a:t>generate </a:t>
            </a:r>
            <a:r>
              <a:rPr dirty="0" sz="2000" spc="-5">
                <a:latin typeface="Carlito"/>
                <a:cs typeface="Carlito"/>
              </a:rPr>
              <a:t>association</a:t>
            </a:r>
            <a:r>
              <a:rPr dirty="0" sz="2000" spc="2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rules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rlito"/>
                <a:cs typeface="Carlito"/>
              </a:rPr>
              <a:t>Step1 </a:t>
            </a:r>
            <a:r>
              <a:rPr dirty="0" sz="2000">
                <a:latin typeface="Carlito"/>
                <a:cs typeface="Carlito"/>
              </a:rPr>
              <a:t>: </a:t>
            </a:r>
            <a:r>
              <a:rPr dirty="0" sz="2000" spc="-15">
                <a:latin typeface="Carlito"/>
                <a:cs typeface="Carlito"/>
              </a:rPr>
              <a:t>Data</a:t>
            </a:r>
            <a:r>
              <a:rPr dirty="0" sz="2000" spc="-10">
                <a:latin typeface="Carlito"/>
                <a:cs typeface="Carlito"/>
              </a:rPr>
              <a:t> preparation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rlito"/>
                <a:cs typeface="Carlito"/>
              </a:rPr>
              <a:t>Step2: </a:t>
            </a:r>
            <a:r>
              <a:rPr dirty="0" sz="2000" spc="-10">
                <a:latin typeface="Carlito"/>
                <a:cs typeface="Carlito"/>
              </a:rPr>
              <a:t>Set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minimum support threshold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rlito"/>
                <a:cs typeface="Carlito"/>
              </a:rPr>
              <a:t>Step3: find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frequent </a:t>
            </a:r>
            <a:r>
              <a:rPr dirty="0" sz="2000" spc="-5">
                <a:latin typeface="Carlito"/>
                <a:cs typeface="Carlito"/>
              </a:rPr>
              <a:t>itself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rlito"/>
                <a:cs typeface="Carlito"/>
              </a:rPr>
              <a:t>Step4: </a:t>
            </a:r>
            <a:r>
              <a:rPr dirty="0" sz="2000" spc="-15">
                <a:latin typeface="Carlito"/>
                <a:cs typeface="Carlito"/>
              </a:rPr>
              <a:t>Generate </a:t>
            </a:r>
            <a:r>
              <a:rPr dirty="0" sz="2000" spc="-5">
                <a:latin typeface="Carlito"/>
                <a:cs typeface="Carlito"/>
              </a:rPr>
              <a:t>Association</a:t>
            </a:r>
            <a:r>
              <a:rPr dirty="0" sz="2000" spc="3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Rules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rlito"/>
                <a:cs typeface="Carlito"/>
              </a:rPr>
              <a:t>Step5: </a:t>
            </a:r>
            <a:r>
              <a:rPr dirty="0" sz="2000" spc="-15">
                <a:latin typeface="Carlito"/>
                <a:cs typeface="Carlito"/>
              </a:rPr>
              <a:t>Evaluate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interrupt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Results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762" y="2029206"/>
            <a:ext cx="43141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95">
                <a:solidFill>
                  <a:srgbClr val="000000"/>
                </a:solidFill>
              </a:rPr>
              <a:t>Insights</a:t>
            </a:r>
            <a:r>
              <a:rPr dirty="0" sz="4400" spc="-470">
                <a:solidFill>
                  <a:srgbClr val="000000"/>
                </a:solidFill>
              </a:rPr>
              <a:t> </a:t>
            </a:r>
            <a:r>
              <a:rPr dirty="0" sz="4400" spc="-245">
                <a:solidFill>
                  <a:srgbClr val="000000"/>
                </a:solidFill>
              </a:rPr>
              <a:t>Generation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0051" y="3369945"/>
            <a:ext cx="5920740" cy="23666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dirty="0" sz="2400" spc="-5">
                <a:solidFill>
                  <a:srgbClr val="4D5155"/>
                </a:solidFill>
                <a:latin typeface="Carlito"/>
                <a:cs typeface="Carlito"/>
              </a:rPr>
              <a:t>Insight </a:t>
            </a:r>
            <a:r>
              <a:rPr dirty="0" sz="2400" spc="-10">
                <a:solidFill>
                  <a:srgbClr val="4D5155"/>
                </a:solidFill>
                <a:latin typeface="Carlito"/>
                <a:cs typeface="Carlito"/>
              </a:rPr>
              <a:t>entirely dictates </a:t>
            </a:r>
            <a:r>
              <a:rPr dirty="0" sz="2400">
                <a:solidFill>
                  <a:srgbClr val="4D5155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D5155"/>
                </a:solidFill>
                <a:latin typeface="Carlito"/>
                <a:cs typeface="Carlito"/>
              </a:rPr>
              <a:t>problem statement.  </a:t>
            </a:r>
            <a:r>
              <a:rPr dirty="0" sz="2400">
                <a:solidFill>
                  <a:srgbClr val="4D5155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D5155"/>
                </a:solidFill>
                <a:latin typeface="Carlito"/>
                <a:cs typeface="Carlito"/>
              </a:rPr>
              <a:t>every subsequent Design Thinking </a:t>
            </a:r>
            <a:r>
              <a:rPr dirty="0" sz="2400" spc="-15">
                <a:solidFill>
                  <a:srgbClr val="4D5155"/>
                </a:solidFill>
                <a:latin typeface="Carlito"/>
                <a:cs typeface="Carlito"/>
              </a:rPr>
              <a:t>stage  </a:t>
            </a:r>
            <a:r>
              <a:rPr dirty="0" sz="2400" spc="-5">
                <a:solidFill>
                  <a:srgbClr val="4D5155"/>
                </a:solidFill>
                <a:latin typeface="Carlito"/>
                <a:cs typeface="Carlito"/>
              </a:rPr>
              <a:t>builds </a:t>
            </a:r>
            <a:r>
              <a:rPr dirty="0" sz="2400" spc="-15">
                <a:solidFill>
                  <a:srgbClr val="4D5155"/>
                </a:solidFill>
                <a:latin typeface="Carlito"/>
                <a:cs typeface="Carlito"/>
              </a:rPr>
              <a:t>from </a:t>
            </a:r>
            <a:r>
              <a:rPr dirty="0" sz="2400">
                <a:solidFill>
                  <a:srgbClr val="4D5155"/>
                </a:solidFill>
                <a:latin typeface="Carlito"/>
                <a:cs typeface="Carlito"/>
              </a:rPr>
              <a:t>this </a:t>
            </a:r>
            <a:r>
              <a:rPr dirty="0" sz="2400" spc="-10">
                <a:solidFill>
                  <a:srgbClr val="4D5155"/>
                </a:solidFill>
                <a:latin typeface="Carlito"/>
                <a:cs typeface="Carlito"/>
              </a:rPr>
              <a:t>point. </a:t>
            </a:r>
            <a:r>
              <a:rPr dirty="0" sz="2400" spc="-20">
                <a:solidFill>
                  <a:srgbClr val="4D5155"/>
                </a:solidFill>
                <a:latin typeface="Carlito"/>
                <a:cs typeface="Carlito"/>
              </a:rPr>
              <a:t>So, </a:t>
            </a:r>
            <a:r>
              <a:rPr dirty="0" sz="2400" spc="-5">
                <a:solidFill>
                  <a:srgbClr val="4D5155"/>
                </a:solidFill>
                <a:latin typeface="Carlito"/>
                <a:cs typeface="Carlito"/>
              </a:rPr>
              <a:t>ensuring insights </a:t>
            </a:r>
            <a:r>
              <a:rPr dirty="0" sz="2400" spc="-10">
                <a:solidFill>
                  <a:srgbClr val="4D5155"/>
                </a:solidFill>
                <a:latin typeface="Carlito"/>
                <a:cs typeface="Carlito"/>
              </a:rPr>
              <a:t>at  </a:t>
            </a:r>
            <a:r>
              <a:rPr dirty="0" sz="2400">
                <a:solidFill>
                  <a:srgbClr val="4D5155"/>
                </a:solidFill>
                <a:latin typeface="Carlito"/>
                <a:cs typeface="Carlito"/>
              </a:rPr>
              <a:t>the </a:t>
            </a:r>
            <a:r>
              <a:rPr dirty="0" sz="2400" spc="-15">
                <a:solidFill>
                  <a:srgbClr val="4D5155"/>
                </a:solidFill>
                <a:latin typeface="Carlito"/>
                <a:cs typeface="Carlito"/>
              </a:rPr>
              <a:t>start </a:t>
            </a:r>
            <a:r>
              <a:rPr dirty="0" sz="2400" spc="-10">
                <a:solidFill>
                  <a:srgbClr val="4D5155"/>
                </a:solidFill>
                <a:latin typeface="Carlito"/>
                <a:cs typeface="Carlito"/>
              </a:rPr>
              <a:t>are robust, </a:t>
            </a:r>
            <a:r>
              <a:rPr dirty="0" sz="2400" spc="-5">
                <a:solidFill>
                  <a:srgbClr val="4D5155"/>
                </a:solidFill>
                <a:latin typeface="Carlito"/>
                <a:cs typeface="Carlito"/>
              </a:rPr>
              <a:t>unbiased </a:t>
            </a:r>
            <a:r>
              <a:rPr dirty="0" sz="2400">
                <a:solidFill>
                  <a:srgbClr val="4D5155"/>
                </a:solidFill>
                <a:latin typeface="Carlito"/>
                <a:cs typeface="Carlito"/>
              </a:rPr>
              <a:t>and actionable is  </a:t>
            </a:r>
            <a:r>
              <a:rPr dirty="0" sz="2400" spc="-5">
                <a:solidFill>
                  <a:srgbClr val="4D5155"/>
                </a:solidFill>
                <a:latin typeface="Carlito"/>
                <a:cs typeface="Carlito"/>
              </a:rPr>
              <a:t>critical. The </a:t>
            </a:r>
            <a:r>
              <a:rPr dirty="0" sz="2400">
                <a:solidFill>
                  <a:srgbClr val="4D5155"/>
                </a:solidFill>
                <a:latin typeface="Carlito"/>
                <a:cs typeface="Carlito"/>
              </a:rPr>
              <a:t>middle </a:t>
            </a:r>
            <a:r>
              <a:rPr dirty="0" sz="2400" spc="-5">
                <a:solidFill>
                  <a:srgbClr val="4D5155"/>
                </a:solidFill>
                <a:latin typeface="Carlito"/>
                <a:cs typeface="Carlito"/>
              </a:rPr>
              <a:t>part of Design Thinking  </a:t>
            </a:r>
            <a:r>
              <a:rPr dirty="0" sz="2400" spc="-10">
                <a:solidFill>
                  <a:srgbClr val="4D5155"/>
                </a:solidFill>
                <a:latin typeface="Carlito"/>
                <a:cs typeface="Carlito"/>
              </a:rPr>
              <a:t>Develops </a:t>
            </a:r>
            <a:r>
              <a:rPr dirty="0" sz="2400" spc="-15">
                <a:solidFill>
                  <a:srgbClr val="4D5155"/>
                </a:solidFill>
                <a:latin typeface="Carlito"/>
                <a:cs typeface="Carlito"/>
              </a:rPr>
              <a:t>many different </a:t>
            </a:r>
            <a:r>
              <a:rPr dirty="0" sz="2400" spc="-10">
                <a:solidFill>
                  <a:srgbClr val="4D5155"/>
                </a:solidFill>
                <a:latin typeface="Carlito"/>
                <a:cs typeface="Carlito"/>
              </a:rPr>
              <a:t>product </a:t>
            </a:r>
            <a:r>
              <a:rPr dirty="0" sz="2400">
                <a:solidFill>
                  <a:srgbClr val="4D5155"/>
                </a:solidFill>
                <a:latin typeface="Carlito"/>
                <a:cs typeface="Carlito"/>
              </a:rPr>
              <a:t>ideas </a:t>
            </a:r>
            <a:r>
              <a:rPr dirty="0" sz="2400" spc="-10">
                <a:solidFill>
                  <a:srgbClr val="4D5155"/>
                </a:solidFill>
                <a:latin typeface="Carlito"/>
                <a:cs typeface="Carlito"/>
              </a:rPr>
              <a:t>to  answer </a:t>
            </a:r>
            <a:r>
              <a:rPr dirty="0" sz="2400">
                <a:solidFill>
                  <a:srgbClr val="4D5155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D5155"/>
                </a:solidFill>
                <a:latin typeface="Carlito"/>
                <a:cs typeface="Carlito"/>
              </a:rPr>
              <a:t>problem</a:t>
            </a:r>
            <a:r>
              <a:rPr dirty="0" sz="2400" spc="10">
                <a:solidFill>
                  <a:srgbClr val="4D5155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D5155"/>
                </a:solidFill>
                <a:latin typeface="Carlito"/>
                <a:cs typeface="Carlito"/>
              </a:rPr>
              <a:t>statement.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1111" y="1363980"/>
            <a:ext cx="946785" cy="922019"/>
          </a:xfrm>
          <a:custGeom>
            <a:avLst/>
            <a:gdLst/>
            <a:ahLst/>
            <a:cxnLst/>
            <a:rect l="l" t="t" r="r" b="b"/>
            <a:pathLst>
              <a:path w="946784" h="922019">
                <a:moveTo>
                  <a:pt x="473202" y="0"/>
                </a:moveTo>
                <a:lnTo>
                  <a:pt x="424815" y="2379"/>
                </a:lnTo>
                <a:lnTo>
                  <a:pt x="377828" y="9365"/>
                </a:lnTo>
                <a:lnTo>
                  <a:pt x="332477" y="20723"/>
                </a:lnTo>
                <a:lnTo>
                  <a:pt x="289000" y="36224"/>
                </a:lnTo>
                <a:lnTo>
                  <a:pt x="247635" y="55636"/>
                </a:lnTo>
                <a:lnTo>
                  <a:pt x="208619" y="78726"/>
                </a:lnTo>
                <a:lnTo>
                  <a:pt x="172191" y="105263"/>
                </a:lnTo>
                <a:lnTo>
                  <a:pt x="138588" y="135016"/>
                </a:lnTo>
                <a:lnTo>
                  <a:pt x="108048" y="167753"/>
                </a:lnTo>
                <a:lnTo>
                  <a:pt x="80809" y="203243"/>
                </a:lnTo>
                <a:lnTo>
                  <a:pt x="57108" y="241253"/>
                </a:lnTo>
                <a:lnTo>
                  <a:pt x="37183" y="281553"/>
                </a:lnTo>
                <a:lnTo>
                  <a:pt x="21272" y="323909"/>
                </a:lnTo>
                <a:lnTo>
                  <a:pt x="9612" y="368092"/>
                </a:lnTo>
                <a:lnTo>
                  <a:pt x="2442" y="413870"/>
                </a:lnTo>
                <a:lnTo>
                  <a:pt x="0" y="461010"/>
                </a:lnTo>
                <a:lnTo>
                  <a:pt x="2442" y="508149"/>
                </a:lnTo>
                <a:lnTo>
                  <a:pt x="9612" y="553927"/>
                </a:lnTo>
                <a:lnTo>
                  <a:pt x="21272" y="598110"/>
                </a:lnTo>
                <a:lnTo>
                  <a:pt x="37183" y="640466"/>
                </a:lnTo>
                <a:lnTo>
                  <a:pt x="57108" y="680766"/>
                </a:lnTo>
                <a:lnTo>
                  <a:pt x="80809" y="718776"/>
                </a:lnTo>
                <a:lnTo>
                  <a:pt x="108048" y="754266"/>
                </a:lnTo>
                <a:lnTo>
                  <a:pt x="138588" y="787003"/>
                </a:lnTo>
                <a:lnTo>
                  <a:pt x="172191" y="816756"/>
                </a:lnTo>
                <a:lnTo>
                  <a:pt x="208619" y="843293"/>
                </a:lnTo>
                <a:lnTo>
                  <a:pt x="247635" y="866383"/>
                </a:lnTo>
                <a:lnTo>
                  <a:pt x="289000" y="885795"/>
                </a:lnTo>
                <a:lnTo>
                  <a:pt x="332477" y="901296"/>
                </a:lnTo>
                <a:lnTo>
                  <a:pt x="377828" y="912654"/>
                </a:lnTo>
                <a:lnTo>
                  <a:pt x="424815" y="919640"/>
                </a:lnTo>
                <a:lnTo>
                  <a:pt x="473202" y="922020"/>
                </a:lnTo>
                <a:lnTo>
                  <a:pt x="521588" y="919640"/>
                </a:lnTo>
                <a:lnTo>
                  <a:pt x="568575" y="912654"/>
                </a:lnTo>
                <a:lnTo>
                  <a:pt x="613926" y="901296"/>
                </a:lnTo>
                <a:lnTo>
                  <a:pt x="657403" y="885795"/>
                </a:lnTo>
                <a:lnTo>
                  <a:pt x="698768" y="866383"/>
                </a:lnTo>
                <a:lnTo>
                  <a:pt x="737784" y="843293"/>
                </a:lnTo>
                <a:lnTo>
                  <a:pt x="774212" y="816756"/>
                </a:lnTo>
                <a:lnTo>
                  <a:pt x="807815" y="787003"/>
                </a:lnTo>
                <a:lnTo>
                  <a:pt x="838355" y="754266"/>
                </a:lnTo>
                <a:lnTo>
                  <a:pt x="865594" y="718776"/>
                </a:lnTo>
                <a:lnTo>
                  <a:pt x="889295" y="680766"/>
                </a:lnTo>
                <a:lnTo>
                  <a:pt x="909220" y="640466"/>
                </a:lnTo>
                <a:lnTo>
                  <a:pt x="925131" y="598110"/>
                </a:lnTo>
                <a:lnTo>
                  <a:pt x="936791" y="553927"/>
                </a:lnTo>
                <a:lnTo>
                  <a:pt x="943961" y="508149"/>
                </a:lnTo>
                <a:lnTo>
                  <a:pt x="946404" y="461010"/>
                </a:lnTo>
                <a:lnTo>
                  <a:pt x="943961" y="413870"/>
                </a:lnTo>
                <a:lnTo>
                  <a:pt x="936791" y="368092"/>
                </a:lnTo>
                <a:lnTo>
                  <a:pt x="925131" y="323909"/>
                </a:lnTo>
                <a:lnTo>
                  <a:pt x="909220" y="281553"/>
                </a:lnTo>
                <a:lnTo>
                  <a:pt x="889295" y="241253"/>
                </a:lnTo>
                <a:lnTo>
                  <a:pt x="865594" y="203243"/>
                </a:lnTo>
                <a:lnTo>
                  <a:pt x="838355" y="167753"/>
                </a:lnTo>
                <a:lnTo>
                  <a:pt x="807815" y="135016"/>
                </a:lnTo>
                <a:lnTo>
                  <a:pt x="774212" y="105263"/>
                </a:lnTo>
                <a:lnTo>
                  <a:pt x="737784" y="78726"/>
                </a:lnTo>
                <a:lnTo>
                  <a:pt x="698768" y="55636"/>
                </a:lnTo>
                <a:lnTo>
                  <a:pt x="657403" y="36224"/>
                </a:lnTo>
                <a:lnTo>
                  <a:pt x="613926" y="20723"/>
                </a:lnTo>
                <a:lnTo>
                  <a:pt x="568575" y="9365"/>
                </a:lnTo>
                <a:lnTo>
                  <a:pt x="521588" y="2379"/>
                </a:lnTo>
                <a:lnTo>
                  <a:pt x="47320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05448" y="0"/>
            <a:ext cx="6186805" cy="6858000"/>
            <a:chOff x="6005448" y="0"/>
            <a:chExt cx="6186805" cy="6858000"/>
          </a:xfrm>
        </p:grpSpPr>
        <p:sp>
          <p:nvSpPr>
            <p:cNvPr id="6" name="object 6"/>
            <p:cNvSpPr/>
            <p:nvPr/>
          </p:nvSpPr>
          <p:spPr>
            <a:xfrm>
              <a:off x="7901939" y="2727960"/>
              <a:ext cx="4290059" cy="41300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68948" y="1710182"/>
              <a:ext cx="1475105" cy="1574800"/>
            </a:xfrm>
            <a:custGeom>
              <a:avLst/>
              <a:gdLst/>
              <a:ahLst/>
              <a:cxnLst/>
              <a:rect l="l" t="t" r="r" b="b"/>
              <a:pathLst>
                <a:path w="1475104" h="1574800">
                  <a:moveTo>
                    <a:pt x="0" y="0"/>
                  </a:moveTo>
                  <a:lnTo>
                    <a:pt x="9814" y="48704"/>
                  </a:lnTo>
                  <a:lnTo>
                    <a:pt x="20783" y="96978"/>
                  </a:lnTo>
                  <a:lnTo>
                    <a:pt x="32890" y="144806"/>
                  </a:lnTo>
                  <a:lnTo>
                    <a:pt x="46123" y="192174"/>
                  </a:lnTo>
                  <a:lnTo>
                    <a:pt x="60465" y="239065"/>
                  </a:lnTo>
                  <a:lnTo>
                    <a:pt x="75904" y="285465"/>
                  </a:lnTo>
                  <a:lnTo>
                    <a:pt x="92424" y="331358"/>
                  </a:lnTo>
                  <a:lnTo>
                    <a:pt x="110012" y="376728"/>
                  </a:lnTo>
                  <a:lnTo>
                    <a:pt x="128652" y="421560"/>
                  </a:lnTo>
                  <a:lnTo>
                    <a:pt x="148330" y="465839"/>
                  </a:lnTo>
                  <a:lnTo>
                    <a:pt x="169033" y="509550"/>
                  </a:lnTo>
                  <a:lnTo>
                    <a:pt x="190745" y="552676"/>
                  </a:lnTo>
                  <a:lnTo>
                    <a:pt x="213452" y="595203"/>
                  </a:lnTo>
                  <a:lnTo>
                    <a:pt x="237140" y="637115"/>
                  </a:lnTo>
                  <a:lnTo>
                    <a:pt x="261794" y="678396"/>
                  </a:lnTo>
                  <a:lnTo>
                    <a:pt x="287400" y="719032"/>
                  </a:lnTo>
                  <a:lnTo>
                    <a:pt x="313944" y="759007"/>
                  </a:lnTo>
                  <a:lnTo>
                    <a:pt x="341410" y="798305"/>
                  </a:lnTo>
                  <a:lnTo>
                    <a:pt x="369785" y="836912"/>
                  </a:lnTo>
                  <a:lnTo>
                    <a:pt x="399055" y="874811"/>
                  </a:lnTo>
                  <a:lnTo>
                    <a:pt x="429204" y="911987"/>
                  </a:lnTo>
                  <a:lnTo>
                    <a:pt x="460219" y="948425"/>
                  </a:lnTo>
                  <a:lnTo>
                    <a:pt x="492085" y="984110"/>
                  </a:lnTo>
                  <a:lnTo>
                    <a:pt x="524788" y="1019025"/>
                  </a:lnTo>
                  <a:lnTo>
                    <a:pt x="558313" y="1053156"/>
                  </a:lnTo>
                  <a:lnTo>
                    <a:pt x="592645" y="1086488"/>
                  </a:lnTo>
                  <a:lnTo>
                    <a:pt x="627771" y="1119004"/>
                  </a:lnTo>
                  <a:lnTo>
                    <a:pt x="663676" y="1150690"/>
                  </a:lnTo>
                  <a:lnTo>
                    <a:pt x="700346" y="1181529"/>
                  </a:lnTo>
                  <a:lnTo>
                    <a:pt x="737766" y="1211508"/>
                  </a:lnTo>
                  <a:lnTo>
                    <a:pt x="775922" y="1240609"/>
                  </a:lnTo>
                  <a:lnTo>
                    <a:pt x="814799" y="1268819"/>
                  </a:lnTo>
                  <a:lnTo>
                    <a:pt x="854383" y="1296120"/>
                  </a:lnTo>
                  <a:lnTo>
                    <a:pt x="894659" y="1322499"/>
                  </a:lnTo>
                  <a:lnTo>
                    <a:pt x="935614" y="1347939"/>
                  </a:lnTo>
                  <a:lnTo>
                    <a:pt x="977233" y="1372426"/>
                  </a:lnTo>
                  <a:lnTo>
                    <a:pt x="1019500" y="1395943"/>
                  </a:lnTo>
                  <a:lnTo>
                    <a:pt x="1062403" y="1418476"/>
                  </a:lnTo>
                  <a:lnTo>
                    <a:pt x="1105927" y="1440008"/>
                  </a:lnTo>
                  <a:lnTo>
                    <a:pt x="1150056" y="1460525"/>
                  </a:lnTo>
                  <a:lnTo>
                    <a:pt x="1194777" y="1480011"/>
                  </a:lnTo>
                  <a:lnTo>
                    <a:pt x="1240076" y="1498451"/>
                  </a:lnTo>
                  <a:lnTo>
                    <a:pt x="1285937" y="1515830"/>
                  </a:lnTo>
                  <a:lnTo>
                    <a:pt x="1332347" y="1532131"/>
                  </a:lnTo>
                  <a:lnTo>
                    <a:pt x="1379291" y="1547340"/>
                  </a:lnTo>
                  <a:lnTo>
                    <a:pt x="1426755" y="1561441"/>
                  </a:lnTo>
                  <a:lnTo>
                    <a:pt x="1474724" y="1574418"/>
                  </a:lnTo>
                </a:path>
              </a:pathLst>
            </a:custGeom>
            <a:ln w="127000">
              <a:solidFill>
                <a:srgbClr val="FFC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62115" y="0"/>
              <a:ext cx="3518916" cy="3008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585" y="851153"/>
            <a:ext cx="27870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60">
                <a:solidFill>
                  <a:srgbClr val="000000"/>
                </a:solidFill>
              </a:rPr>
              <a:t>Visualization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2698"/>
            <a:ext cx="6115808" cy="6845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6374765" marR="508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6603365" algn="l"/>
              </a:tabLst>
            </a:pPr>
            <a:r>
              <a:rPr dirty="0" spc="-5"/>
              <a:t>One of </a:t>
            </a:r>
            <a:r>
              <a:rPr dirty="0"/>
              <a:t>the </a:t>
            </a:r>
            <a:r>
              <a:rPr dirty="0" spc="-10"/>
              <a:t>most important </a:t>
            </a:r>
            <a:r>
              <a:rPr dirty="0" spc="-5"/>
              <a:t>parts of </a:t>
            </a:r>
            <a:r>
              <a:rPr dirty="0"/>
              <a:t>this  </a:t>
            </a:r>
            <a:r>
              <a:rPr dirty="0" spc="-10"/>
              <a:t>process </a:t>
            </a:r>
            <a:r>
              <a:rPr dirty="0"/>
              <a:t>is </a:t>
            </a:r>
            <a:r>
              <a:rPr dirty="0" spc="-5"/>
              <a:t>visualization. </a:t>
            </a:r>
            <a:r>
              <a:rPr dirty="0" spc="-10"/>
              <a:t>Visualization allows  </a:t>
            </a:r>
            <a:r>
              <a:rPr dirty="0" spc="-5"/>
              <a:t>us </a:t>
            </a:r>
            <a:r>
              <a:rPr dirty="0" spc="-15"/>
              <a:t>to </a:t>
            </a:r>
            <a:r>
              <a:rPr dirty="0"/>
              <a:t>think in a </a:t>
            </a:r>
            <a:r>
              <a:rPr dirty="0" spc="-5"/>
              <a:t>non-verbal </a:t>
            </a:r>
            <a:r>
              <a:rPr dirty="0" spc="-30"/>
              <a:t>way </a:t>
            </a:r>
            <a:r>
              <a:rPr dirty="0"/>
              <a:t>and </a:t>
            </a:r>
            <a:r>
              <a:rPr dirty="0" spc="-5"/>
              <a:t>access  parts of our </a:t>
            </a:r>
            <a:r>
              <a:rPr dirty="0" spc="-10"/>
              <a:t>brain, </a:t>
            </a:r>
            <a:r>
              <a:rPr dirty="0" spc="-5"/>
              <a:t>our </a:t>
            </a:r>
            <a:r>
              <a:rPr dirty="0" spc="-20"/>
              <a:t>creativity.  Therefore, </a:t>
            </a:r>
            <a:r>
              <a:rPr dirty="0"/>
              <a:t>it's </a:t>
            </a:r>
            <a:r>
              <a:rPr dirty="0" spc="-5"/>
              <a:t>so </a:t>
            </a:r>
            <a:r>
              <a:rPr dirty="0" spc="-10"/>
              <a:t>important </a:t>
            </a:r>
            <a:r>
              <a:rPr dirty="0" spc="-20"/>
              <a:t>for </a:t>
            </a:r>
            <a:r>
              <a:rPr dirty="0"/>
              <a:t>the </a:t>
            </a:r>
            <a:r>
              <a:rPr dirty="0" spc="-5"/>
              <a:t>design  </a:t>
            </a:r>
            <a:r>
              <a:rPr dirty="0"/>
              <a:t>thinking </a:t>
            </a:r>
            <a:r>
              <a:rPr dirty="0" spc="-10"/>
              <a:t>process </a:t>
            </a:r>
            <a:r>
              <a:rPr dirty="0" spc="-140">
                <a:latin typeface="Arial"/>
                <a:cs typeface="Arial"/>
              </a:rPr>
              <a:t>– </a:t>
            </a:r>
            <a:r>
              <a:rPr dirty="0"/>
              <a:t>it </a:t>
            </a:r>
            <a:r>
              <a:rPr dirty="0" spc="-20"/>
              <a:t>takes </a:t>
            </a:r>
            <a:r>
              <a:rPr dirty="0" spc="-5"/>
              <a:t>us </a:t>
            </a:r>
            <a:r>
              <a:rPr dirty="0" spc="-10"/>
              <a:t>beyond just  </a:t>
            </a:r>
            <a:r>
              <a:rPr dirty="0" spc="-5"/>
              <a:t>using </a:t>
            </a:r>
            <a:r>
              <a:rPr dirty="0" spc="-15"/>
              <a:t>words </a:t>
            </a:r>
            <a:r>
              <a:rPr dirty="0" spc="-10"/>
              <a:t>or </a:t>
            </a:r>
            <a:r>
              <a:rPr dirty="0" spc="-5"/>
              <a:t>language</a:t>
            </a:r>
            <a:r>
              <a:rPr dirty="0" spc="-10"/>
              <a:t> </a:t>
            </a:r>
            <a:r>
              <a:rPr dirty="0"/>
              <a:t>alone.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8716"/>
            <a:ext cx="3937000" cy="1301115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5"/>
              </a:spcBef>
            </a:pPr>
            <a:r>
              <a:rPr dirty="0" sz="4400" spc="-170">
                <a:solidFill>
                  <a:srgbClr val="000000"/>
                </a:solidFill>
              </a:rPr>
              <a:t>Business  </a:t>
            </a:r>
            <a:r>
              <a:rPr dirty="0" sz="4400" spc="-335">
                <a:solidFill>
                  <a:srgbClr val="000000"/>
                </a:solidFill>
              </a:rPr>
              <a:t>R</a:t>
            </a:r>
            <a:r>
              <a:rPr dirty="0" sz="4400" spc="-254">
                <a:solidFill>
                  <a:srgbClr val="000000"/>
                </a:solidFill>
              </a:rPr>
              <a:t>e</a:t>
            </a:r>
            <a:r>
              <a:rPr dirty="0" sz="4400" spc="-385">
                <a:solidFill>
                  <a:srgbClr val="000000"/>
                </a:solidFill>
              </a:rPr>
              <a:t>c</a:t>
            </a:r>
            <a:r>
              <a:rPr dirty="0" sz="4400" spc="-105">
                <a:solidFill>
                  <a:srgbClr val="000000"/>
                </a:solidFill>
              </a:rPr>
              <a:t>o</a:t>
            </a:r>
            <a:r>
              <a:rPr dirty="0" sz="4400" spc="-245">
                <a:solidFill>
                  <a:srgbClr val="000000"/>
                </a:solidFill>
              </a:rPr>
              <a:t>mm</a:t>
            </a:r>
            <a:r>
              <a:rPr dirty="0" sz="4400" spc="-265">
                <a:solidFill>
                  <a:srgbClr val="000000"/>
                </a:solidFill>
              </a:rPr>
              <a:t>e</a:t>
            </a:r>
            <a:r>
              <a:rPr dirty="0" sz="4400" spc="-165">
                <a:solidFill>
                  <a:srgbClr val="000000"/>
                </a:solidFill>
              </a:rPr>
              <a:t>n</a:t>
            </a:r>
            <a:r>
              <a:rPr dirty="0" sz="4400" spc="-225">
                <a:solidFill>
                  <a:srgbClr val="000000"/>
                </a:solidFill>
              </a:rPr>
              <a:t>d</a:t>
            </a:r>
            <a:r>
              <a:rPr dirty="0" sz="4400" spc="-320">
                <a:solidFill>
                  <a:srgbClr val="000000"/>
                </a:solidFill>
              </a:rPr>
              <a:t>a</a:t>
            </a:r>
            <a:r>
              <a:rPr dirty="0" sz="4400" spc="-325">
                <a:solidFill>
                  <a:srgbClr val="000000"/>
                </a:solidFill>
              </a:rPr>
              <a:t>t</a:t>
            </a:r>
            <a:r>
              <a:rPr dirty="0" sz="4400" spc="-315">
                <a:solidFill>
                  <a:srgbClr val="000000"/>
                </a:solidFill>
              </a:rPr>
              <a:t>i</a:t>
            </a:r>
            <a:r>
              <a:rPr dirty="0" sz="4400" spc="-105">
                <a:solidFill>
                  <a:srgbClr val="000000"/>
                </a:solidFill>
              </a:rPr>
              <a:t>o</a:t>
            </a:r>
            <a:r>
              <a:rPr dirty="0" sz="4400" spc="-120">
                <a:solidFill>
                  <a:srgbClr val="000000"/>
                </a:solidFill>
              </a:rPr>
              <a:t>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0"/>
            <a:ext cx="4443730" cy="26962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business </a:t>
            </a:r>
            <a:r>
              <a:rPr dirty="0" sz="2400" spc="-20">
                <a:latin typeface="Carlito"/>
                <a:cs typeface="Carlito"/>
              </a:rPr>
              <a:t>reference </a:t>
            </a:r>
            <a:r>
              <a:rPr dirty="0" sz="2400">
                <a:latin typeface="Carlito"/>
                <a:cs typeface="Carlito"/>
              </a:rPr>
              <a:t>is a  </a:t>
            </a:r>
            <a:r>
              <a:rPr dirty="0" sz="2400" spc="-10">
                <a:latin typeface="Carlito"/>
                <a:cs typeface="Carlito"/>
              </a:rPr>
              <a:t>recommendation provided </a:t>
            </a:r>
            <a:r>
              <a:rPr dirty="0" sz="2400" spc="-5">
                <a:latin typeface="Carlito"/>
                <a:cs typeface="Carlito"/>
              </a:rPr>
              <a:t>on  behalf of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client, </a:t>
            </a:r>
            <a:r>
              <a:rPr dirty="0" sz="2400" spc="-35">
                <a:latin typeface="Carlito"/>
                <a:cs typeface="Carlito"/>
              </a:rPr>
              <a:t>vendor, </a:t>
            </a:r>
            <a:r>
              <a:rPr dirty="0" sz="2400" spc="-5">
                <a:latin typeface="Carlito"/>
                <a:cs typeface="Carlito"/>
              </a:rPr>
              <a:t>or other  business </a:t>
            </a:r>
            <a:r>
              <a:rPr dirty="0" sz="2400" spc="-10">
                <a:latin typeface="Carlito"/>
                <a:cs typeface="Carlito"/>
              </a:rPr>
              <a:t>associate </a:t>
            </a:r>
            <a:r>
              <a:rPr dirty="0" sz="2400" spc="-5">
                <a:latin typeface="Carlito"/>
                <a:cs typeface="Carlito"/>
              </a:rPr>
              <a:t>or </a:t>
            </a:r>
            <a:r>
              <a:rPr dirty="0" sz="2400" spc="-15">
                <a:latin typeface="Carlito"/>
                <a:cs typeface="Carlito"/>
              </a:rPr>
              <a:t>contact. </a:t>
            </a:r>
            <a:r>
              <a:rPr dirty="0" sz="2400" spc="-70">
                <a:latin typeface="Carlito"/>
                <a:cs typeface="Carlito"/>
              </a:rPr>
              <a:t>You 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-5">
                <a:latin typeface="Carlito"/>
                <a:cs typeface="Carlito"/>
              </a:rPr>
              <a:t>be </a:t>
            </a:r>
            <a:r>
              <a:rPr dirty="0" sz="2400" spc="-15">
                <a:latin typeface="Carlito"/>
                <a:cs typeface="Carlito"/>
              </a:rPr>
              <a:t>asked to </a:t>
            </a:r>
            <a:r>
              <a:rPr dirty="0" sz="2400" spc="-10">
                <a:latin typeface="Carlito"/>
                <a:cs typeface="Carlito"/>
              </a:rPr>
              <a:t>provide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business  </a:t>
            </a:r>
            <a:r>
              <a:rPr dirty="0" sz="2400" spc="-20">
                <a:latin typeface="Carlito"/>
                <a:cs typeface="Carlito"/>
              </a:rPr>
              <a:t>reference </a:t>
            </a:r>
            <a:r>
              <a:rPr dirty="0" sz="2400" spc="-15">
                <a:latin typeface="Carlito"/>
                <a:cs typeface="Carlito"/>
              </a:rPr>
              <a:t>letter to </a:t>
            </a:r>
            <a:r>
              <a:rPr dirty="0" sz="2400" spc="-5">
                <a:latin typeface="Carlito"/>
                <a:cs typeface="Carlito"/>
              </a:rPr>
              <a:t>verify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quality 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65">
                <a:latin typeface="Arial"/>
                <a:cs typeface="Arial"/>
              </a:rPr>
              <a:t>contract </a:t>
            </a:r>
            <a:r>
              <a:rPr dirty="0" sz="2400" spc="-130">
                <a:latin typeface="Arial"/>
                <a:cs typeface="Arial"/>
              </a:rPr>
              <a:t>company’s </a:t>
            </a:r>
            <a:r>
              <a:rPr dirty="0" sz="2400" spc="-50">
                <a:latin typeface="Arial"/>
                <a:cs typeface="Arial"/>
              </a:rPr>
              <a:t>work </a:t>
            </a:r>
            <a:r>
              <a:rPr dirty="0" sz="2400" spc="20">
                <a:latin typeface="Arial"/>
                <a:cs typeface="Arial"/>
              </a:rPr>
              <a:t>to </a:t>
            </a:r>
            <a:r>
              <a:rPr dirty="0" sz="2400" spc="-190">
                <a:latin typeface="Arial"/>
                <a:cs typeface="Arial"/>
              </a:rPr>
              <a:t>a  </a:t>
            </a:r>
            <a:r>
              <a:rPr dirty="0" sz="2400" spc="-10">
                <a:latin typeface="Carlito"/>
                <a:cs typeface="Carlito"/>
              </a:rPr>
              <a:t>new</a:t>
            </a:r>
            <a:r>
              <a:rPr dirty="0" sz="2400" spc="-5">
                <a:latin typeface="Carlito"/>
                <a:cs typeface="Carlito"/>
              </a:rPr>
              <a:t> client.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9088" y="12698"/>
            <a:ext cx="5962911" cy="6845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2023-11-01T12:19:12Z</dcterms:created>
  <dcterms:modified xsi:type="dcterms:W3CDTF">2023-11-01T12:19:12Z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2023-11-01T00:00:00Z</vt:filetime>
  </property>
</Properties>
</file>