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7" r:id="rId4"/>
    <p:sldId id="259" r:id="rId5"/>
    <p:sldId id="270" r:id="rId6"/>
    <p:sldId id="262" r:id="rId7"/>
    <p:sldId id="266" r:id="rId8"/>
    <p:sldId id="260" r:id="rId9"/>
    <p:sldId id="257" r:id="rId10"/>
    <p:sldId id="261" r:id="rId11"/>
    <p:sldId id="265" r:id="rId12"/>
    <p:sldId id="264" r:id="rId1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FAOstat_data\FAOSTAT_data_en_10-2-2024.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333333"/>
                </a:solidFill>
                <a:latin typeface="Calibri"/>
                <a:ea typeface="Calibri"/>
                <a:cs typeface="Calibri"/>
              </a:defRPr>
            </a:pPr>
            <a:r>
              <a:rPr lang="en-US" dirty="0"/>
              <a:t>Kyrgyz</a:t>
            </a:r>
            <a:r>
              <a:rPr lang="en-US" baseline="0" dirty="0"/>
              <a:t> Rep. direct emissions livestock (</a:t>
            </a:r>
            <a:r>
              <a:rPr lang="en-US" dirty="0"/>
              <a:t>2000-2021 increase of 74.9%)</a:t>
            </a:r>
          </a:p>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baseline="0">
                <a:solidFill>
                  <a:srgbClr val="333333"/>
                </a:solidFill>
                <a:latin typeface="Calibri"/>
                <a:ea typeface="Calibri"/>
                <a:cs typeface="Calibri"/>
              </a:defRPr>
            </a:pPr>
            <a:endParaRPr lang="nl-NL" dirty="0"/>
          </a:p>
        </c:rich>
      </c:tx>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cat>
            <c:strRef>
              <c:f>Sheet2!$A$1:$A$22</c:f>
              <c:strCach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strCache>
            </c:strRef>
          </c:cat>
          <c:val>
            <c:numRef>
              <c:f>Sheet2!$B$1:$B$22</c:f>
              <c:numCache>
                <c:formatCode>General</c:formatCode>
                <c:ptCount val="22"/>
                <c:pt idx="0">
                  <c:v>3.2278112000000005</c:v>
                </c:pt>
                <c:pt idx="1">
                  <c:v>3.2656632000000001</c:v>
                </c:pt>
                <c:pt idx="2">
                  <c:v>3.3029440999999995</c:v>
                </c:pt>
                <c:pt idx="3">
                  <c:v>3.3556538999999996</c:v>
                </c:pt>
                <c:pt idx="4">
                  <c:v>3.3407031000000003</c:v>
                </c:pt>
                <c:pt idx="5">
                  <c:v>3.4374343999999994</c:v>
                </c:pt>
                <c:pt idx="6">
                  <c:v>3.5483926000000006</c:v>
                </c:pt>
                <c:pt idx="7">
                  <c:v>3.6819387000000003</c:v>
                </c:pt>
                <c:pt idx="8">
                  <c:v>3.8426084</c:v>
                </c:pt>
                <c:pt idx="9">
                  <c:v>4.1957051000000005</c:v>
                </c:pt>
                <c:pt idx="10">
                  <c:v>4.3106726000000002</c:v>
                </c:pt>
                <c:pt idx="11">
                  <c:v>4.4465383999999997</c:v>
                </c:pt>
                <c:pt idx="12">
                  <c:v>4.5464277000000006</c:v>
                </c:pt>
                <c:pt idx="13">
                  <c:v>4.6952316000000005</c:v>
                </c:pt>
                <c:pt idx="14">
                  <c:v>4.866641500000001</c:v>
                </c:pt>
                <c:pt idx="15">
                  <c:v>4.9444137999999995</c:v>
                </c:pt>
                <c:pt idx="16">
                  <c:v>5.0617893</c:v>
                </c:pt>
                <c:pt idx="17">
                  <c:v>5.1761021000000014</c:v>
                </c:pt>
                <c:pt idx="18">
                  <c:v>5.3165557999999997</c:v>
                </c:pt>
                <c:pt idx="19">
                  <c:v>5.4688714999999997</c:v>
                </c:pt>
                <c:pt idx="20">
                  <c:v>5.5630172</c:v>
                </c:pt>
                <c:pt idx="21">
                  <c:v>5.6454889000000001</c:v>
                </c:pt>
              </c:numCache>
            </c:numRef>
          </c:val>
          <c:smooth val="0"/>
          <c:extLst>
            <c:ext xmlns:c16="http://schemas.microsoft.com/office/drawing/2014/chart" uri="{C3380CC4-5D6E-409C-BE32-E72D297353CC}">
              <c16:uniqueId val="{00000000-2A8F-4E64-89BF-3DE6FE1C6BAD}"/>
            </c:ext>
          </c:extLst>
        </c:ser>
        <c:dLbls>
          <c:showLegendKey val="0"/>
          <c:showVal val="0"/>
          <c:showCatName val="0"/>
          <c:showSerName val="0"/>
          <c:showPercent val="0"/>
          <c:showBubbleSize val="0"/>
        </c:dLbls>
        <c:smooth val="0"/>
        <c:axId val="795618232"/>
        <c:axId val="1"/>
      </c:lineChart>
      <c:catAx>
        <c:axId val="795618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vert="horz"/>
          <a:lstStyle/>
          <a:p>
            <a:pPr>
              <a:defRPr sz="900" b="0" i="0" u="none" strike="noStrike" baseline="0">
                <a:solidFill>
                  <a:srgbClr val="333333"/>
                </a:solidFill>
                <a:latin typeface="Calibri"/>
                <a:ea typeface="Calibri"/>
                <a:cs typeface="Calibri"/>
              </a:defRPr>
            </a:pPr>
            <a:endParaRPr lang="nl-NL"/>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dirty="0"/>
                  <a:t>Direct emissions (mil tCO2</a:t>
                </a:r>
                <a:r>
                  <a:rPr lang="en-US" baseline="0" dirty="0"/>
                  <a:t> eq)</a:t>
                </a:r>
                <a:endParaRPr lang="nl-NL" dirty="0"/>
              </a:p>
            </c:rich>
          </c:tx>
          <c:overlay val="0"/>
        </c:title>
        <c:numFmt formatCode="General" sourceLinked="1"/>
        <c:majorTickMark val="none"/>
        <c:minorTickMark val="none"/>
        <c:tickLblPos val="nextTo"/>
        <c:spPr>
          <a:noFill/>
          <a:ln>
            <a:noFill/>
          </a:ln>
          <a:effectLst/>
        </c:spPr>
        <c:txPr>
          <a:bodyPr rot="0" vert="horz"/>
          <a:lstStyle/>
          <a:p>
            <a:pPr>
              <a:defRPr sz="900" b="0" i="0" u="none" strike="noStrike" baseline="0">
                <a:solidFill>
                  <a:srgbClr val="333333"/>
                </a:solidFill>
                <a:latin typeface="Calibri"/>
                <a:ea typeface="Calibri"/>
                <a:cs typeface="Calibri"/>
              </a:defRPr>
            </a:pPr>
            <a:endParaRPr lang="nl-NL"/>
          </a:p>
        </c:txPr>
        <c:crossAx val="795618232"/>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nl-NL"/>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8947-550D-A17C-3187-CBC4FCABB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85ACEF12-2DD8-A25E-24E2-1E38BAC34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8C906BC0-0950-AC99-0D44-4797DDFB70C6}"/>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A151D813-492B-65EF-2C9C-3C13C7617BD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7A6D360-AE4C-6062-6F06-72110C855F69}"/>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7523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A648-77FF-B8D4-67E1-77D88652C863}"/>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6A16FCB-9F1D-A9BD-C3F0-9F00CF4897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3A4230B-259E-DC4A-E3C7-D0D7B024D0A0}"/>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42987EE5-3E7E-6099-316E-8B4BFDF13A5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31BC652-984E-FFDE-37C5-2BE881DCA05E}"/>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273232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F8F12F-EEEC-5293-E35B-F121DC3A7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0D56996-6B45-D0AE-D233-75747FAF6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1C7E9FB-9ECF-84A0-DCD9-98F8E32D4F1E}"/>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78C4E87B-9709-139E-F3AC-E182A77F6FC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CC0775F-1C55-945A-EAEE-4FA419CA916C}"/>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145702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1EFF-AF0F-52E1-ABC4-E227B17D4E46}"/>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35815982-9CE5-03E7-2290-EB250A5F6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4BDFDEA-E27A-C91D-F73B-EF136767BAF9}"/>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DFF19379-CDE9-2660-88E9-2D7F6E278C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5F4F2D6-5D92-4B67-8638-8A7E922A90E4}"/>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58109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721C-C45E-F540-D1C8-DD58C73DC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B8519929-4C3A-5C37-A86B-7EDB3A1C9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D5973-18A3-9D46-CAB7-C82A78053E92}"/>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1FC5B4D3-0F13-40D1-8829-A5378ECA8CA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BB26094-8EC7-462E-DA52-B1B911A29F73}"/>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1568745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0E63-7917-BA72-49DC-850E20425FE1}"/>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9612192E-078A-07BB-FC63-07833B480D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401F01A8-56E0-3D6F-EEA6-96468E8E1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95EEE36-C812-A7C4-C58C-06542BC63414}"/>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6" name="Footer Placeholder 5">
            <a:extLst>
              <a:ext uri="{FF2B5EF4-FFF2-40B4-BE49-F238E27FC236}">
                <a16:creationId xmlns:a16="http://schemas.microsoft.com/office/drawing/2014/main" id="{FBB5AA1F-001A-4253-D336-69342408B94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A0626EAA-4118-D52F-BA0B-8E4D2B78C7B7}"/>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280836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C028-8458-A1E0-5B8F-779B42822620}"/>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D23FAD3-A124-0F9F-D7FE-578927FF7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DAAF0-865E-555D-2272-FD11E73604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AF2DE3FC-112A-E3E5-78C5-D716F8FA47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5F0A63-7B3A-C24B-715F-602D85EDA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6116CC9-14D2-B4EC-2C19-C0BCD8212CDF}"/>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8" name="Footer Placeholder 7">
            <a:extLst>
              <a:ext uri="{FF2B5EF4-FFF2-40B4-BE49-F238E27FC236}">
                <a16:creationId xmlns:a16="http://schemas.microsoft.com/office/drawing/2014/main" id="{B5AF018B-F473-5986-E2E7-C1B2C1B3E60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107AB33B-946F-8AE1-C3BD-F37D684086E0}"/>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2860317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5DD2-76B7-2688-BBD7-54D57AA13D28}"/>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7425D3BF-B7E1-C782-DAA6-701C59E4286B}"/>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4" name="Footer Placeholder 3">
            <a:extLst>
              <a:ext uri="{FF2B5EF4-FFF2-40B4-BE49-F238E27FC236}">
                <a16:creationId xmlns:a16="http://schemas.microsoft.com/office/drawing/2014/main" id="{477D2D50-AF5E-21F4-682B-E488B83ABFDA}"/>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A74FDF2F-869E-1469-4A3F-1832FEC51643}"/>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4195770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683DC-42AC-860B-45D4-07CA9502E8C3}"/>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3" name="Footer Placeholder 2">
            <a:extLst>
              <a:ext uri="{FF2B5EF4-FFF2-40B4-BE49-F238E27FC236}">
                <a16:creationId xmlns:a16="http://schemas.microsoft.com/office/drawing/2014/main" id="{6556BB5F-9B18-0797-2FDC-BC84DBC951A6}"/>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AE35D374-7F75-909A-CBCA-939339F11103}"/>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106594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DFB6-87A4-163F-8A44-EA324E020D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5672D282-E583-7446-5E1E-DFFE2618FA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188B08D6-DF6C-EDBC-E2BD-5104BB9AB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8E051-4238-CE9C-2246-CE47F0980F03}"/>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6" name="Footer Placeholder 5">
            <a:extLst>
              <a:ext uri="{FF2B5EF4-FFF2-40B4-BE49-F238E27FC236}">
                <a16:creationId xmlns:a16="http://schemas.microsoft.com/office/drawing/2014/main" id="{39EB95CA-1F29-3303-ADA3-48D9D3A8DD6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A0AC75F-8A4A-081C-ED10-8310A0B01599}"/>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217854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E996-CC75-8E2A-4F3C-1E805D1D1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CC0BF89-591C-AE74-B9B5-3885E1025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B1079676-4FDC-8905-CA5A-7999C63E4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4F184-96E1-FB24-C7E3-15B2CEC10468}"/>
              </a:ext>
            </a:extLst>
          </p:cNvPr>
          <p:cNvSpPr>
            <a:spLocks noGrp="1"/>
          </p:cNvSpPr>
          <p:nvPr>
            <p:ph type="dt" sz="half" idx="10"/>
          </p:nvPr>
        </p:nvSpPr>
        <p:spPr/>
        <p:txBody>
          <a:bodyPr/>
          <a:lstStyle/>
          <a:p>
            <a:fld id="{ECBD481D-4075-4CB8-9AC3-26F9CD40CA3F}" type="datetimeFigureOut">
              <a:rPr lang="nl-NL" smtClean="0"/>
              <a:t>24-3-2025</a:t>
            </a:fld>
            <a:endParaRPr lang="nl-NL"/>
          </a:p>
        </p:txBody>
      </p:sp>
      <p:sp>
        <p:nvSpPr>
          <p:cNvPr id="6" name="Footer Placeholder 5">
            <a:extLst>
              <a:ext uri="{FF2B5EF4-FFF2-40B4-BE49-F238E27FC236}">
                <a16:creationId xmlns:a16="http://schemas.microsoft.com/office/drawing/2014/main" id="{C194A061-E1C6-1A11-CF43-D390E718D33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F4A6BB8-1DFD-DB77-BF0A-33A07211DC12}"/>
              </a:ext>
            </a:extLst>
          </p:cNvPr>
          <p:cNvSpPr>
            <a:spLocks noGrp="1"/>
          </p:cNvSpPr>
          <p:nvPr>
            <p:ph type="sldNum" sz="quarter" idx="12"/>
          </p:nvPr>
        </p:nvSpPr>
        <p:spPr/>
        <p:txBody>
          <a:bodyPr/>
          <a:lstStyle/>
          <a:p>
            <a:fld id="{5231BCAA-DD30-4C35-930A-6432E20B6538}" type="slidenum">
              <a:rPr lang="nl-NL" smtClean="0"/>
              <a:t>‹#›</a:t>
            </a:fld>
            <a:endParaRPr lang="nl-NL"/>
          </a:p>
        </p:txBody>
      </p:sp>
    </p:spTree>
    <p:extLst>
      <p:ext uri="{BB962C8B-B14F-4D97-AF65-F5344CB8AC3E}">
        <p14:creationId xmlns:p14="http://schemas.microsoft.com/office/powerpoint/2010/main" val="12191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70A00-26E7-4BA1-8D47-BC0B4B94CF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59A2D3EB-F09E-6B28-CF0C-792240407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D6434BB0-F68F-4DD3-7775-17A99B08D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D481D-4075-4CB8-9AC3-26F9CD40CA3F}" type="datetimeFigureOut">
              <a:rPr lang="nl-NL" smtClean="0"/>
              <a:t>24-3-2025</a:t>
            </a:fld>
            <a:endParaRPr lang="nl-NL"/>
          </a:p>
        </p:txBody>
      </p:sp>
      <p:sp>
        <p:nvSpPr>
          <p:cNvPr id="5" name="Footer Placeholder 4">
            <a:extLst>
              <a:ext uri="{FF2B5EF4-FFF2-40B4-BE49-F238E27FC236}">
                <a16:creationId xmlns:a16="http://schemas.microsoft.com/office/drawing/2014/main" id="{39369274-5C6A-81FD-6FCA-9E304BF4E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5398499-83A3-074B-D5A5-BDBEEF3619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31BCAA-DD30-4C35-930A-6432E20B6538}" type="slidenum">
              <a:rPr lang="nl-NL" smtClean="0"/>
              <a:t>‹#›</a:t>
            </a:fld>
            <a:endParaRPr lang="nl-NL"/>
          </a:p>
        </p:txBody>
      </p:sp>
    </p:spTree>
    <p:extLst>
      <p:ext uri="{BB962C8B-B14F-4D97-AF65-F5344CB8AC3E}">
        <p14:creationId xmlns:p14="http://schemas.microsoft.com/office/powerpoint/2010/main" val="217963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mcas-proxyweb.mcas.ms/certificate-checker?login=false&amp;originalUrl=https%3A%2F%2Fwww.fao.org.mcas.ms%2Ffaostat%3FMcasTsid%3D20893&amp;McasCSRF=0a5d33ca03370293e493f0abde8aa9e650e950a76e0402109b104261d9af1d0c"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mcas-proxyweb.mcas.ms/certificate-checker?login=false&amp;originalUrl=http%3A%2F%2Fwww.climatewatchdata.org.mcas.ms%3FMcasTsid%3D20893&amp;McasCSRF=0a5d33ca03370293e493f0abde8aa9e650e950a76e0402109b104261d9af1d0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mcas-proxyweb.mcas.ms/certificate-checker?login=false&amp;originalUrl=https%3A%2F%2Fwww.fao.org.mcas.ms%2Ffaostat%3FMcasTsid%3D20893&amp;McasCSRF=0a5d33ca03370293e493f0abde8aa9e650e950a76e0402109b104261d9af1d0c" TargetMode="Externa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A4F8-D30B-EBB8-7EC2-14DC431D4D3F}"/>
              </a:ext>
            </a:extLst>
          </p:cNvPr>
          <p:cNvSpPr>
            <a:spLocks noGrp="1"/>
          </p:cNvSpPr>
          <p:nvPr>
            <p:ph type="ctrTitle"/>
          </p:nvPr>
        </p:nvSpPr>
        <p:spPr/>
        <p:txBody>
          <a:bodyPr/>
          <a:lstStyle/>
          <a:p>
            <a:r>
              <a:rPr lang="en-US" dirty="0"/>
              <a:t>CCDR: Kyrgyz republic</a:t>
            </a:r>
            <a:endParaRPr lang="nl-NL" dirty="0"/>
          </a:p>
        </p:txBody>
      </p:sp>
      <p:sp>
        <p:nvSpPr>
          <p:cNvPr id="3" name="Subtitle 2">
            <a:extLst>
              <a:ext uri="{FF2B5EF4-FFF2-40B4-BE49-F238E27FC236}">
                <a16:creationId xmlns:a16="http://schemas.microsoft.com/office/drawing/2014/main" id="{0CE8DF90-6C1C-2A73-746A-9E1E29399EED}"/>
              </a:ext>
            </a:extLst>
          </p:cNvPr>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117558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D17D-43B4-F525-DBAB-7066C4B59BDD}"/>
              </a:ext>
            </a:extLst>
          </p:cNvPr>
          <p:cNvSpPr>
            <a:spLocks noGrp="1"/>
          </p:cNvSpPr>
          <p:nvPr>
            <p:ph type="title"/>
          </p:nvPr>
        </p:nvSpPr>
        <p:spPr/>
        <p:txBody>
          <a:bodyPr/>
          <a:lstStyle/>
          <a:p>
            <a:r>
              <a:rPr lang="en-US"/>
              <a:t>NDC</a:t>
            </a:r>
            <a:endParaRPr lang="nl-NL" dirty="0"/>
          </a:p>
        </p:txBody>
      </p:sp>
      <p:sp>
        <p:nvSpPr>
          <p:cNvPr id="3" name="Content Placeholder 2">
            <a:extLst>
              <a:ext uri="{FF2B5EF4-FFF2-40B4-BE49-F238E27FC236}">
                <a16:creationId xmlns:a16="http://schemas.microsoft.com/office/drawing/2014/main" id="{6C8A95B3-8157-A63F-CC16-DF7D8E231945}"/>
              </a:ext>
            </a:extLst>
          </p:cNvPr>
          <p:cNvSpPr>
            <a:spLocks noGrp="1"/>
          </p:cNvSpPr>
          <p:nvPr>
            <p:ph idx="1"/>
          </p:nvPr>
        </p:nvSpPr>
        <p:spPr>
          <a:xfrm>
            <a:off x="758301" y="2200369"/>
            <a:ext cx="10515600" cy="4351338"/>
          </a:xfrm>
        </p:spPr>
        <p:txBody>
          <a:bodyPr/>
          <a:lstStyle/>
          <a:p>
            <a:r>
              <a:rPr lang="en-US" dirty="0"/>
              <a:t>unconditionally reduce GHG emissions by 16.63% by 2025 and by 15.97% by 2030, under the business-as-usual scenario. Should international support be provided, GHG emissions will be reduced by 2025 by 36.61% and by 2030 by 43.62%, under the business-as-usual scenario.</a:t>
            </a:r>
          </a:p>
          <a:p>
            <a:pPr lvl="1"/>
            <a:r>
              <a:rPr lang="en-US" dirty="0"/>
              <a:t>1.2. Increase in the productivity of the breed herd for a gradual reduction in livestock (WM)</a:t>
            </a:r>
          </a:p>
          <a:p>
            <a:pPr lvl="1"/>
            <a:r>
              <a:rPr lang="en-US" dirty="0"/>
              <a:t>1.3. Improvement of manure utilization (WAM) </a:t>
            </a:r>
          </a:p>
          <a:p>
            <a:pPr lvl="1"/>
            <a:r>
              <a:rPr lang="en-US" dirty="0"/>
              <a:t>3.1. Development of biogas plants on large livestock complexes and farms (WAM)</a:t>
            </a:r>
            <a:endParaRPr lang="nl-NL" dirty="0"/>
          </a:p>
        </p:txBody>
      </p:sp>
      <p:pic>
        <p:nvPicPr>
          <p:cNvPr id="5" name="Picture 4" descr="A logo of a farm&#10;&#10;Description automatically generated with medium confidence">
            <a:extLst>
              <a:ext uri="{FF2B5EF4-FFF2-40B4-BE49-F238E27FC236}">
                <a16:creationId xmlns:a16="http://schemas.microsoft.com/office/drawing/2014/main" id="{66E04DD7-3513-70B6-C5DF-3D1F6C8A2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789" y="306293"/>
            <a:ext cx="5439291" cy="1675858"/>
          </a:xfrm>
          <a:prstGeom prst="rect">
            <a:avLst/>
          </a:prstGeom>
        </p:spPr>
      </p:pic>
    </p:spTree>
    <p:extLst>
      <p:ext uri="{BB962C8B-B14F-4D97-AF65-F5344CB8AC3E}">
        <p14:creationId xmlns:p14="http://schemas.microsoft.com/office/powerpoint/2010/main" val="266204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D6D79-6CA6-D0DF-1D94-876EA6EC02EB}"/>
              </a:ext>
            </a:extLst>
          </p:cNvPr>
          <p:cNvSpPr>
            <a:spLocks noGrp="1"/>
          </p:cNvSpPr>
          <p:nvPr>
            <p:ph type="title"/>
          </p:nvPr>
        </p:nvSpPr>
        <p:spPr/>
        <p:txBody>
          <a:bodyPr/>
          <a:lstStyle/>
          <a:p>
            <a:r>
              <a:rPr lang="en-US" dirty="0"/>
              <a:t>Mitigation options Kyrgyz</a:t>
            </a:r>
            <a:endParaRPr lang="nl-NL" dirty="0"/>
          </a:p>
        </p:txBody>
      </p:sp>
      <p:sp>
        <p:nvSpPr>
          <p:cNvPr id="3" name="Content Placeholder 2">
            <a:extLst>
              <a:ext uri="{FF2B5EF4-FFF2-40B4-BE49-F238E27FC236}">
                <a16:creationId xmlns:a16="http://schemas.microsoft.com/office/drawing/2014/main" id="{30E62290-3B17-4445-9201-948D3483058F}"/>
              </a:ext>
            </a:extLst>
          </p:cNvPr>
          <p:cNvSpPr>
            <a:spLocks noGrp="1"/>
          </p:cNvSpPr>
          <p:nvPr>
            <p:ph idx="1"/>
          </p:nvPr>
        </p:nvSpPr>
        <p:spPr/>
        <p:txBody>
          <a:bodyPr>
            <a:normAutofit fontScale="62500" lnSpcReduction="20000"/>
          </a:bodyPr>
          <a:lstStyle/>
          <a:p>
            <a:r>
              <a:rPr lang="en-US" dirty="0"/>
              <a:t>Improve pasture </a:t>
            </a:r>
          </a:p>
          <a:p>
            <a:pPr lvl="1"/>
            <a:r>
              <a:rPr lang="en-US" dirty="0"/>
              <a:t>Regulatory changes pasture usage </a:t>
            </a:r>
          </a:p>
          <a:p>
            <a:pPr lvl="1"/>
            <a:r>
              <a:rPr lang="en-US" dirty="0"/>
              <a:t>Zero grazing</a:t>
            </a:r>
          </a:p>
          <a:p>
            <a:pPr lvl="1"/>
            <a:r>
              <a:rPr lang="en-US" dirty="0"/>
              <a:t>Usage unused pasture (improved infrastructure)</a:t>
            </a:r>
          </a:p>
          <a:p>
            <a:pPr lvl="1"/>
            <a:r>
              <a:rPr lang="en-US" dirty="0"/>
              <a:t>Reduction herd size</a:t>
            </a:r>
          </a:p>
          <a:p>
            <a:r>
              <a:rPr lang="en-US" dirty="0"/>
              <a:t>Improve health herd (vaccination, increase knowledge, optimal calving and lambing)</a:t>
            </a:r>
          </a:p>
          <a:p>
            <a:r>
              <a:rPr lang="nl-NL" dirty="0" err="1"/>
              <a:t>improving</a:t>
            </a:r>
            <a:r>
              <a:rPr lang="nl-NL" dirty="0"/>
              <a:t> pedigree stocks</a:t>
            </a:r>
            <a:endParaRPr lang="en-US" dirty="0"/>
          </a:p>
          <a:p>
            <a:r>
              <a:rPr lang="en-US" dirty="0"/>
              <a:t>The regulation (reduction and control) of the number of animals (if livestock should not exceed the capacity of pastures and the quantity of winter feedstuff needed to meet the local ecological balance.)</a:t>
            </a:r>
            <a:endParaRPr lang="nl-NL" dirty="0"/>
          </a:p>
          <a:p>
            <a:pPr lvl="1"/>
            <a:r>
              <a:rPr lang="nl-NL" dirty="0" err="1"/>
              <a:t>Culling</a:t>
            </a:r>
            <a:r>
              <a:rPr lang="nl-NL" dirty="0"/>
              <a:t> </a:t>
            </a:r>
            <a:r>
              <a:rPr lang="nl-NL" dirty="0" err="1"/>
              <a:t>uproductive</a:t>
            </a:r>
            <a:r>
              <a:rPr lang="nl-NL" dirty="0"/>
              <a:t> </a:t>
            </a:r>
            <a:r>
              <a:rPr lang="nl-NL" dirty="0" err="1"/>
              <a:t>animals</a:t>
            </a:r>
            <a:endParaRPr lang="nl-NL" dirty="0"/>
          </a:p>
          <a:p>
            <a:r>
              <a:rPr lang="en-US" dirty="0"/>
              <a:t>Better feed especially winter (purchase of fodder, including from neighboring countries)</a:t>
            </a:r>
          </a:p>
          <a:p>
            <a:r>
              <a:rPr lang="nl-NL" dirty="0" err="1"/>
              <a:t>Improvements</a:t>
            </a:r>
            <a:r>
              <a:rPr lang="nl-NL" dirty="0"/>
              <a:t> in </a:t>
            </a:r>
            <a:r>
              <a:rPr lang="nl-NL" dirty="0" err="1"/>
              <a:t>manure</a:t>
            </a:r>
            <a:endParaRPr lang="nl-NL" dirty="0"/>
          </a:p>
          <a:p>
            <a:pPr lvl="1"/>
            <a:r>
              <a:rPr lang="nl-NL" dirty="0"/>
              <a:t>More </a:t>
            </a:r>
            <a:r>
              <a:rPr lang="nl-NL" dirty="0" err="1"/>
              <a:t>use</a:t>
            </a:r>
            <a:r>
              <a:rPr lang="nl-NL" dirty="0"/>
              <a:t> on land</a:t>
            </a:r>
          </a:p>
          <a:p>
            <a:pPr lvl="1"/>
            <a:r>
              <a:rPr lang="nl-NL" dirty="0"/>
              <a:t>Biogas </a:t>
            </a:r>
            <a:r>
              <a:rPr lang="nl-NL" dirty="0" err="1"/>
              <a:t>increase</a:t>
            </a:r>
            <a:endParaRPr lang="en-US" dirty="0"/>
          </a:p>
          <a:p>
            <a:r>
              <a:rPr lang="en-US" dirty="0"/>
              <a:t>Move to bigger farms</a:t>
            </a:r>
          </a:p>
          <a:p>
            <a:r>
              <a:rPr lang="en-US" dirty="0"/>
              <a:t>Methane additives on bigger farms</a:t>
            </a:r>
          </a:p>
        </p:txBody>
      </p:sp>
    </p:spTree>
    <p:extLst>
      <p:ext uri="{BB962C8B-B14F-4D97-AF65-F5344CB8AC3E}">
        <p14:creationId xmlns:p14="http://schemas.microsoft.com/office/powerpoint/2010/main" val="2802346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6C02-9C96-AE3F-3700-E189A86D21C1}"/>
              </a:ext>
            </a:extLst>
          </p:cNvPr>
          <p:cNvSpPr>
            <a:spLocks noGrp="1"/>
          </p:cNvSpPr>
          <p:nvPr>
            <p:ph type="title"/>
          </p:nvPr>
        </p:nvSpPr>
        <p:spPr/>
        <p:txBody>
          <a:bodyPr/>
          <a:lstStyle/>
          <a:p>
            <a:r>
              <a:rPr lang="en-US" dirty="0"/>
              <a:t>Sources mitigation options:</a:t>
            </a:r>
            <a:endParaRPr lang="nl-NL" dirty="0"/>
          </a:p>
        </p:txBody>
      </p:sp>
      <p:sp>
        <p:nvSpPr>
          <p:cNvPr id="3" name="Content Placeholder 2">
            <a:extLst>
              <a:ext uri="{FF2B5EF4-FFF2-40B4-BE49-F238E27FC236}">
                <a16:creationId xmlns:a16="http://schemas.microsoft.com/office/drawing/2014/main" id="{656ADD50-76CA-AD74-2629-9F8120189E13}"/>
              </a:ext>
            </a:extLst>
          </p:cNvPr>
          <p:cNvSpPr>
            <a:spLocks noGrp="1"/>
          </p:cNvSpPr>
          <p:nvPr>
            <p:ph idx="1"/>
          </p:nvPr>
        </p:nvSpPr>
        <p:spPr/>
        <p:txBody>
          <a:bodyPr/>
          <a:lstStyle/>
          <a:p>
            <a:r>
              <a:rPr lang="nl-NL" dirty="0"/>
              <a:t>https://www.landuse-ca.org/wp-content/uploads/2023/08/livestock-kyrgyzstan-report_compressed-compressed.pdf</a:t>
            </a:r>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MUNAVAR, Z. (2011). A study on livestock and land management in Kyrgyzstan.</a:t>
            </a:r>
          </a:p>
          <a:p>
            <a:r>
              <a:rPr lang="en-US" b="0" i="0" dirty="0" err="1">
                <a:solidFill>
                  <a:srgbClr val="222222"/>
                </a:solidFill>
                <a:effectLst/>
                <a:latin typeface="Arial" panose="020B0604020202020204" pitchFamily="34" charset="0"/>
              </a:rPr>
              <a:t>Nefedjev</a:t>
            </a:r>
            <a:r>
              <a:rPr lang="en-US" b="0" i="0" dirty="0">
                <a:solidFill>
                  <a:srgbClr val="222222"/>
                </a:solidFill>
                <a:effectLst/>
                <a:latin typeface="Arial" panose="020B0604020202020204" pitchFamily="34" charset="0"/>
              </a:rPr>
              <a:t>, I., &amp; </a:t>
            </a:r>
            <a:r>
              <a:rPr lang="en-US" b="0" i="0" dirty="0" err="1">
                <a:solidFill>
                  <a:srgbClr val="222222"/>
                </a:solidFill>
                <a:effectLst/>
                <a:latin typeface="Arial" panose="020B0604020202020204" pitchFamily="34" charset="0"/>
              </a:rPr>
              <a:t>Bolotbekova</a:t>
            </a:r>
            <a:r>
              <a:rPr lang="en-US" b="0" i="0" dirty="0">
                <a:solidFill>
                  <a:srgbClr val="222222"/>
                </a:solidFill>
                <a:effectLst/>
                <a:latin typeface="Arial" panose="020B0604020202020204" pitchFamily="34" charset="0"/>
              </a:rPr>
              <a:t>, A. (2016). Development Issues in the Traditional Livestock Sector of the Kyrgyz Republic.</a:t>
            </a:r>
          </a:p>
        </p:txBody>
      </p:sp>
    </p:spTree>
    <p:extLst>
      <p:ext uri="{BB962C8B-B14F-4D97-AF65-F5344CB8AC3E}">
        <p14:creationId xmlns:p14="http://schemas.microsoft.com/office/powerpoint/2010/main" val="360811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7C3-BD76-8C72-934B-09A2FDE7E91E}"/>
              </a:ext>
            </a:extLst>
          </p:cNvPr>
          <p:cNvSpPr>
            <a:spLocks noGrp="1"/>
          </p:cNvSpPr>
          <p:nvPr>
            <p:ph type="ctrTitle"/>
          </p:nvPr>
        </p:nvSpPr>
        <p:spPr/>
        <p:txBody>
          <a:bodyPr/>
          <a:lstStyle/>
          <a:p>
            <a:r>
              <a:rPr lang="en-US" dirty="0"/>
              <a:t>Country overview</a:t>
            </a:r>
            <a:endParaRPr lang="nl-NL" dirty="0"/>
          </a:p>
        </p:txBody>
      </p:sp>
      <p:sp>
        <p:nvSpPr>
          <p:cNvPr id="3" name="Subtitle 2">
            <a:extLst>
              <a:ext uri="{FF2B5EF4-FFF2-40B4-BE49-F238E27FC236}">
                <a16:creationId xmlns:a16="http://schemas.microsoft.com/office/drawing/2014/main" id="{87453C0E-ACC7-EE85-D2DF-26E47068FF40}"/>
              </a:ext>
            </a:extLst>
          </p:cNvPr>
          <p:cNvSpPr>
            <a:spLocks noGrp="1"/>
          </p:cNvSpPr>
          <p:nvPr>
            <p:ph type="subTitle" idx="1"/>
          </p:nvPr>
        </p:nvSpPr>
        <p:spPr/>
        <p:txBody>
          <a:bodyPr/>
          <a:lstStyle/>
          <a:p>
            <a:r>
              <a:rPr lang="en-US" dirty="0"/>
              <a:t>29-10-2024</a:t>
            </a:r>
            <a:endParaRPr lang="nl-NL" dirty="0"/>
          </a:p>
        </p:txBody>
      </p:sp>
    </p:spTree>
    <p:extLst>
      <p:ext uri="{BB962C8B-B14F-4D97-AF65-F5344CB8AC3E}">
        <p14:creationId xmlns:p14="http://schemas.microsoft.com/office/powerpoint/2010/main" val="3199896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421A-1774-8DAB-4283-E2A0A451ACF8}"/>
              </a:ext>
            </a:extLst>
          </p:cNvPr>
          <p:cNvSpPr>
            <a:spLocks noGrp="1"/>
          </p:cNvSpPr>
          <p:nvPr>
            <p:ph type="title"/>
          </p:nvPr>
        </p:nvSpPr>
        <p:spPr/>
        <p:txBody>
          <a:bodyPr/>
          <a:lstStyle/>
          <a:p>
            <a:r>
              <a:rPr lang="en-US" dirty="0"/>
              <a:t>Kyrgyzstan compared to other CA countries</a:t>
            </a:r>
            <a:endParaRPr lang="nl-NL" dirty="0"/>
          </a:p>
        </p:txBody>
      </p:sp>
      <p:graphicFrame>
        <p:nvGraphicFramePr>
          <p:cNvPr id="4" name="Table 3">
            <a:extLst>
              <a:ext uri="{FF2B5EF4-FFF2-40B4-BE49-F238E27FC236}">
                <a16:creationId xmlns:a16="http://schemas.microsoft.com/office/drawing/2014/main" id="{CCC05057-DF04-BFFF-0535-63FC2160CD4F}"/>
              </a:ext>
            </a:extLst>
          </p:cNvPr>
          <p:cNvGraphicFramePr>
            <a:graphicFrameLocks noGrp="1"/>
          </p:cNvGraphicFramePr>
          <p:nvPr>
            <p:extLst>
              <p:ext uri="{D42A27DB-BD31-4B8C-83A1-F6EECF244321}">
                <p14:modId xmlns:p14="http://schemas.microsoft.com/office/powerpoint/2010/main" val="2562504635"/>
              </p:ext>
            </p:extLst>
          </p:nvPr>
        </p:nvGraphicFramePr>
        <p:xfrm>
          <a:off x="6027939" y="2359412"/>
          <a:ext cx="5823751" cy="2722842"/>
        </p:xfrm>
        <a:graphic>
          <a:graphicData uri="http://schemas.openxmlformats.org/drawingml/2006/table">
            <a:tbl>
              <a:tblPr/>
              <a:tblGrid>
                <a:gridCol w="1116482">
                  <a:extLst>
                    <a:ext uri="{9D8B030D-6E8A-4147-A177-3AD203B41FA5}">
                      <a16:colId xmlns:a16="http://schemas.microsoft.com/office/drawing/2014/main" val="3198436131"/>
                    </a:ext>
                  </a:extLst>
                </a:gridCol>
                <a:gridCol w="1086979">
                  <a:extLst>
                    <a:ext uri="{9D8B030D-6E8A-4147-A177-3AD203B41FA5}">
                      <a16:colId xmlns:a16="http://schemas.microsoft.com/office/drawing/2014/main" val="1169411056"/>
                    </a:ext>
                  </a:extLst>
                </a:gridCol>
                <a:gridCol w="956019">
                  <a:extLst>
                    <a:ext uri="{9D8B030D-6E8A-4147-A177-3AD203B41FA5}">
                      <a16:colId xmlns:a16="http://schemas.microsoft.com/office/drawing/2014/main" val="1362871923"/>
                    </a:ext>
                  </a:extLst>
                </a:gridCol>
                <a:gridCol w="740723">
                  <a:extLst>
                    <a:ext uri="{9D8B030D-6E8A-4147-A177-3AD203B41FA5}">
                      <a16:colId xmlns:a16="http://schemas.microsoft.com/office/drawing/2014/main" val="4277958650"/>
                    </a:ext>
                  </a:extLst>
                </a:gridCol>
                <a:gridCol w="961774">
                  <a:extLst>
                    <a:ext uri="{9D8B030D-6E8A-4147-A177-3AD203B41FA5}">
                      <a16:colId xmlns:a16="http://schemas.microsoft.com/office/drawing/2014/main" val="3832280612"/>
                    </a:ext>
                  </a:extLst>
                </a:gridCol>
                <a:gridCol w="961774">
                  <a:extLst>
                    <a:ext uri="{9D8B030D-6E8A-4147-A177-3AD203B41FA5}">
                      <a16:colId xmlns:a16="http://schemas.microsoft.com/office/drawing/2014/main" val="3491971585"/>
                    </a:ext>
                  </a:extLst>
                </a:gridCol>
              </a:tblGrid>
              <a:tr h="665586">
                <a:tc>
                  <a:txBody>
                    <a:bodyPr/>
                    <a:lstStyle/>
                    <a:p>
                      <a:pPr algn="l" fontAlgn="base"/>
                      <a:endParaRPr lang="en-US" sz="1200" dirty="0">
                        <a:solidFill>
                          <a:srgbClr val="000000"/>
                        </a:solidFill>
                        <a:effectLst/>
                        <a:latin typeface="Aptos" panose="020B0004020202020204" pitchFamily="34" charset="0"/>
                      </a:endParaRP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br>
                        <a:rPr lang="en-US" sz="1200" dirty="0">
                          <a:solidFill>
                            <a:srgbClr val="000000"/>
                          </a:solidFill>
                          <a:effectLst/>
                          <a:latin typeface="Aptos" panose="020B0004020202020204" pitchFamily="34" charset="0"/>
                        </a:rPr>
                      </a:br>
                      <a:r>
                        <a:rPr lang="en-US" sz="1200" dirty="0">
                          <a:solidFill>
                            <a:srgbClr val="000000"/>
                          </a:solidFill>
                          <a:effectLst/>
                          <a:latin typeface="Aptos" panose="020B0004020202020204" pitchFamily="34" charset="0"/>
                        </a:rPr>
                        <a:t>Direct livestock emissions (mil tCO2) *</a:t>
                      </a: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nl-NL" sz="1200" dirty="0">
                          <a:solidFill>
                            <a:srgbClr val="000000"/>
                          </a:solidFill>
                          <a:effectLst/>
                          <a:latin typeface="Aptos" panose="020B0004020202020204" pitchFamily="34" charset="0"/>
                        </a:rPr>
                        <a:t>Total Ag </a:t>
                      </a:r>
                      <a:r>
                        <a:rPr lang="nl-NL" sz="1200" dirty="0" err="1">
                          <a:solidFill>
                            <a:srgbClr val="000000"/>
                          </a:solidFill>
                          <a:effectLst/>
                          <a:latin typeface="Aptos" panose="020B0004020202020204" pitchFamily="34" charset="0"/>
                        </a:rPr>
                        <a:t>emissions</a:t>
                      </a:r>
                      <a:r>
                        <a:rPr lang="nl-NL" sz="1200" dirty="0">
                          <a:solidFill>
                            <a:srgbClr val="000000"/>
                          </a:solidFill>
                          <a:effectLst/>
                          <a:latin typeface="Aptos" panose="020B0004020202020204" pitchFamily="34" charset="0"/>
                        </a:rPr>
                        <a:t> (</a:t>
                      </a:r>
                      <a:r>
                        <a:rPr lang="nl-NL" sz="1200" dirty="0" err="1">
                          <a:solidFill>
                            <a:srgbClr val="000000"/>
                          </a:solidFill>
                          <a:effectLst/>
                          <a:latin typeface="Aptos" panose="020B0004020202020204" pitchFamily="34" charset="0"/>
                        </a:rPr>
                        <a:t>mil</a:t>
                      </a:r>
                      <a:r>
                        <a:rPr lang="nl-NL" sz="1200" dirty="0">
                          <a:solidFill>
                            <a:srgbClr val="000000"/>
                          </a:solidFill>
                          <a:effectLst/>
                          <a:latin typeface="Aptos" panose="020B0004020202020204" pitchFamily="34" charset="0"/>
                        </a:rPr>
                        <a:t>/t CO2) **</a:t>
                      </a: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1200" dirty="0">
                          <a:solidFill>
                            <a:srgbClr val="000000"/>
                          </a:solidFill>
                          <a:effectLst/>
                          <a:latin typeface="Aptos" panose="020B0004020202020204" pitchFamily="34" charset="0"/>
                        </a:rPr>
                        <a:t>% livestock of total Ag emissions</a:t>
                      </a: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ase"/>
                      <a:r>
                        <a:rPr lang="en-US" sz="1200" dirty="0">
                          <a:solidFill>
                            <a:srgbClr val="000000"/>
                          </a:solidFill>
                          <a:effectLst/>
                          <a:latin typeface="Aptos" panose="020B0004020202020204" pitchFamily="34" charset="0"/>
                        </a:rPr>
                        <a:t>% Ag of domestic GHG emissions **</a:t>
                      </a: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200" dirty="0">
                          <a:solidFill>
                            <a:srgbClr val="000000"/>
                          </a:solidFill>
                          <a:effectLst/>
                          <a:latin typeface="Aptos" panose="020B0004020202020204" pitchFamily="34" charset="0"/>
                        </a:rPr>
                        <a:t>% livestock of domestic GHG emissions</a:t>
                      </a:r>
                    </a:p>
                  </a:txBody>
                  <a:tcPr marL="9525" marR="9525" marT="9525" marB="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3544553"/>
                  </a:ext>
                </a:extLst>
              </a:tr>
              <a:tr h="248239">
                <a:tc>
                  <a:txBody>
                    <a:bodyPr/>
                    <a:lstStyle/>
                    <a:p>
                      <a:pPr algn="l" rtl="0" fontAlgn="ctr"/>
                      <a:r>
                        <a:rPr lang="nl-NL" sz="1200" b="0" i="0" u="none" strike="noStrike">
                          <a:solidFill>
                            <a:srgbClr val="000000"/>
                          </a:solidFill>
                          <a:effectLst/>
                          <a:latin typeface="Aptos" panose="020B0004020202020204" pitchFamily="34" charset="0"/>
                        </a:rPr>
                        <a:t>Central Asia</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79.8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92.4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86.40%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nl-NL" sz="1800" b="0" i="0" u="none" strike="noStrike">
                          <a:solidFill>
                            <a:srgbClr val="000000"/>
                          </a:solidFill>
                          <a:effectLst/>
                          <a:latin typeface="Arial" panose="020B0604020202020204" pitchFamily="34" charset="0"/>
                        </a:rPr>
                        <a:t> </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endParaRPr lang="nl-NL" sz="1800" b="0" i="0" u="none" strike="noStrike" dirty="0">
                        <a:solidFill>
                          <a:srgbClr val="000000"/>
                        </a:solidFill>
                        <a:effectLst/>
                        <a:latin typeface="Arial" panose="020B060402020202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2536173"/>
                  </a:ext>
                </a:extLst>
              </a:tr>
              <a:tr h="248239">
                <a:tc>
                  <a:txBody>
                    <a:bodyPr/>
                    <a:lstStyle/>
                    <a:p>
                      <a:pPr algn="l" rtl="0" fontAlgn="ctr"/>
                      <a:r>
                        <a:rPr lang="nl-NL" sz="1200" b="0" i="0" u="none" strike="noStrike" dirty="0" err="1">
                          <a:solidFill>
                            <a:srgbClr val="000000"/>
                          </a:solidFill>
                          <a:effectLst/>
                          <a:latin typeface="Aptos" panose="020B0004020202020204" pitchFamily="34" charset="0"/>
                        </a:rPr>
                        <a:t>Uzbekistan</a:t>
                      </a:r>
                      <a:endParaRPr lang="nl-NL" sz="1200" b="0" i="0" u="none" strike="noStrike" dirty="0">
                        <a:solidFill>
                          <a:srgbClr val="000000"/>
                        </a:solidFill>
                        <a:effectLst/>
                        <a:latin typeface="Aptos"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33.3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38.8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85.90%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20.10%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nl-NL" sz="1800" b="0" i="0" u="none" strike="noStrike">
                          <a:solidFill>
                            <a:srgbClr val="000000"/>
                          </a:solidFill>
                          <a:effectLst/>
                          <a:latin typeface="Arial" panose="020B0604020202020204" pitchFamily="34" charset="0"/>
                        </a:rPr>
                        <a:t>17.30%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6867425"/>
                  </a:ext>
                </a:extLst>
              </a:tr>
              <a:tr h="248239">
                <a:tc>
                  <a:txBody>
                    <a:bodyPr/>
                    <a:lstStyle/>
                    <a:p>
                      <a:pPr algn="l" rtl="0" fontAlgn="ctr"/>
                      <a:r>
                        <a:rPr lang="nl-NL" sz="1200" b="0" i="0" u="none" strike="noStrike">
                          <a:solidFill>
                            <a:srgbClr val="000000"/>
                          </a:solidFill>
                          <a:effectLst/>
                          <a:latin typeface="Aptos" panose="020B0004020202020204" pitchFamily="34" charset="0"/>
                        </a:rPr>
                        <a:t>Kazakhstan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dirty="0">
                          <a:solidFill>
                            <a:srgbClr val="000000"/>
                          </a:solidFill>
                          <a:effectLst/>
                          <a:latin typeface="Aptos" panose="020B0004020202020204" pitchFamily="34" charset="0"/>
                        </a:rPr>
                        <a:t>24.8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85.30%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9.00%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nl-NL" sz="1800" b="0" i="0" u="none" strike="noStrike">
                          <a:solidFill>
                            <a:srgbClr val="000000"/>
                          </a:solidFill>
                          <a:effectLst/>
                          <a:latin typeface="Arial" panose="020B0604020202020204" pitchFamily="34" charset="0"/>
                        </a:rPr>
                        <a:t>7.70%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794093"/>
                  </a:ext>
                </a:extLst>
              </a:tr>
              <a:tr h="248239">
                <a:tc>
                  <a:txBody>
                    <a:bodyPr/>
                    <a:lstStyle/>
                    <a:p>
                      <a:pPr algn="l" rtl="0" fontAlgn="ctr"/>
                      <a:r>
                        <a:rPr lang="nl-NL" sz="1200" b="0" i="0" u="none" strike="noStrike">
                          <a:solidFill>
                            <a:srgbClr val="000000"/>
                          </a:solidFill>
                          <a:effectLst/>
                          <a:latin typeface="Aptos" panose="020B0004020202020204" pitchFamily="34" charset="0"/>
                        </a:rPr>
                        <a:t>Turkmenistan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78.90%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6.40%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nl-NL" sz="1800" b="0" i="0" u="none" strike="noStrike">
                          <a:solidFill>
                            <a:srgbClr val="000000"/>
                          </a:solidFill>
                          <a:effectLst/>
                          <a:latin typeface="Arial" panose="020B0604020202020204" pitchFamily="34" charset="0"/>
                        </a:rPr>
                        <a:t>5.00%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320764"/>
                  </a:ext>
                </a:extLst>
              </a:tr>
              <a:tr h="248239">
                <a:tc>
                  <a:txBody>
                    <a:bodyPr/>
                    <a:lstStyle/>
                    <a:p>
                      <a:pPr algn="l" rtl="0" fontAlgn="ctr"/>
                      <a:r>
                        <a:rPr lang="nl-NL" sz="1200" b="0" i="0" u="none" strike="noStrike">
                          <a:solidFill>
                            <a:srgbClr val="000000"/>
                          </a:solidFill>
                          <a:effectLst/>
                          <a:latin typeface="Aptos" panose="020B0004020202020204" pitchFamily="34" charset="0"/>
                        </a:rPr>
                        <a:t>Tajikistan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6.6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6.9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dirty="0">
                          <a:solidFill>
                            <a:srgbClr val="000000"/>
                          </a:solidFill>
                          <a:effectLst/>
                          <a:latin typeface="Aptos" panose="020B0004020202020204" pitchFamily="34" charset="0"/>
                        </a:rPr>
                        <a:t>95.80%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ctr"/>
                      <a:r>
                        <a:rPr lang="nl-NL" sz="1200" b="0" i="0" u="none" strike="noStrike">
                          <a:solidFill>
                            <a:srgbClr val="000000"/>
                          </a:solidFill>
                          <a:effectLst/>
                          <a:latin typeface="Aptos" panose="020B0004020202020204" pitchFamily="34" charset="0"/>
                        </a:rPr>
                        <a:t>38.70%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rtl="0" fontAlgn="b"/>
                      <a:r>
                        <a:rPr lang="nl-NL" sz="1800" b="0" i="0" u="none" strike="noStrike">
                          <a:solidFill>
                            <a:srgbClr val="000000"/>
                          </a:solidFill>
                          <a:effectLst/>
                          <a:latin typeface="Arial" panose="020B0604020202020204" pitchFamily="34" charset="0"/>
                        </a:rPr>
                        <a:t>37.10%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5006345"/>
                  </a:ext>
                </a:extLst>
              </a:tr>
              <a:tr h="386042">
                <a:tc>
                  <a:txBody>
                    <a:bodyPr/>
                    <a:lstStyle/>
                    <a:p>
                      <a:pPr algn="l" rtl="0" fontAlgn="ctr"/>
                      <a:r>
                        <a:rPr lang="nl-NL" sz="1200" b="0" i="0" u="none" strike="noStrike" dirty="0">
                          <a:solidFill>
                            <a:srgbClr val="000000"/>
                          </a:solidFill>
                          <a:effectLst/>
                          <a:latin typeface="Aptos" panose="020B0004020202020204" pitchFamily="34" charset="0"/>
                        </a:rPr>
                        <a:t>Kyrgyzstan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rtl="0" fontAlgn="ctr"/>
                      <a:r>
                        <a:rPr lang="nl-NL" sz="1200" b="0" i="0" u="none" strike="noStrike" dirty="0">
                          <a:solidFill>
                            <a:srgbClr val="000000"/>
                          </a:solidFill>
                          <a:effectLst/>
                          <a:latin typeface="Aptos" panose="020B0004020202020204" pitchFamily="34" charset="0"/>
                        </a:rPr>
                        <a:t>5.6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rtl="0" fontAlgn="ctr"/>
                      <a:r>
                        <a:rPr lang="nl-NL" sz="1200" b="0" i="0" u="none" strike="noStrike" dirty="0">
                          <a:solidFill>
                            <a:srgbClr val="000000"/>
                          </a:solidFill>
                          <a:effectLst/>
                          <a:latin typeface="Aptos" panose="020B0004020202020204" pitchFamily="34" charset="0"/>
                        </a:rPr>
                        <a:t>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rtl="0" fontAlgn="ctr"/>
                      <a:r>
                        <a:rPr lang="nl-NL" sz="1200" b="0" i="0" u="none" strike="noStrike" dirty="0">
                          <a:solidFill>
                            <a:srgbClr val="000000"/>
                          </a:solidFill>
                          <a:effectLst/>
                          <a:latin typeface="Aptos" panose="020B0004020202020204" pitchFamily="34" charset="0"/>
                        </a:rPr>
                        <a:t>98.70%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rtl="0" fontAlgn="ctr"/>
                      <a:r>
                        <a:rPr lang="nl-NL" sz="1200" b="0" i="0" u="none" strike="noStrike" dirty="0">
                          <a:solidFill>
                            <a:srgbClr val="000000"/>
                          </a:solidFill>
                          <a:effectLst/>
                          <a:latin typeface="Aptos" panose="020B0004020202020204" pitchFamily="34" charset="0"/>
                        </a:rPr>
                        <a:t>32.90%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r" rtl="0" fontAlgn="b"/>
                      <a:r>
                        <a:rPr lang="nl-NL" sz="1800" b="0" i="0" u="none" strike="noStrike" dirty="0">
                          <a:solidFill>
                            <a:srgbClr val="000000"/>
                          </a:solidFill>
                          <a:effectLst/>
                          <a:latin typeface="Arial" panose="020B0604020202020204" pitchFamily="34" charset="0"/>
                        </a:rPr>
                        <a:t>32.50%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11753809"/>
                  </a:ext>
                </a:extLst>
              </a:tr>
            </a:tbl>
          </a:graphicData>
        </a:graphic>
      </p:graphicFrame>
      <p:pic>
        <p:nvPicPr>
          <p:cNvPr id="8" name="Picture 7" descr="A graph of a number of people&#10;&#10;Description automatically generated with medium confidence">
            <a:extLst>
              <a:ext uri="{FF2B5EF4-FFF2-40B4-BE49-F238E27FC236}">
                <a16:creationId xmlns:a16="http://schemas.microsoft.com/office/drawing/2014/main" id="{4A894C1D-0E39-2A98-BCBA-761D07F2A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25" y="1958323"/>
            <a:ext cx="5734345" cy="3740342"/>
          </a:xfrm>
          <a:prstGeom prst="rect">
            <a:avLst/>
          </a:prstGeom>
        </p:spPr>
      </p:pic>
      <p:sp>
        <p:nvSpPr>
          <p:cNvPr id="9" name="TextBox 8">
            <a:extLst>
              <a:ext uri="{FF2B5EF4-FFF2-40B4-BE49-F238E27FC236}">
                <a16:creationId xmlns:a16="http://schemas.microsoft.com/office/drawing/2014/main" id="{D803B30B-E924-2286-0705-FD7107AE9F9D}"/>
              </a:ext>
            </a:extLst>
          </p:cNvPr>
          <p:cNvSpPr txBox="1"/>
          <p:nvPr/>
        </p:nvSpPr>
        <p:spPr>
          <a:xfrm>
            <a:off x="6321532" y="1958323"/>
            <a:ext cx="4625266" cy="369332"/>
          </a:xfrm>
          <a:prstGeom prst="rect">
            <a:avLst/>
          </a:prstGeom>
          <a:noFill/>
        </p:spPr>
        <p:txBody>
          <a:bodyPr wrap="square" rtlCol="0">
            <a:spAutoFit/>
          </a:bodyPr>
          <a:lstStyle/>
          <a:p>
            <a:r>
              <a:rPr lang="en-US" dirty="0"/>
              <a:t>Table: Share of livestock emissions 2022</a:t>
            </a:r>
            <a:endParaRPr lang="nl-NL" dirty="0"/>
          </a:p>
        </p:txBody>
      </p:sp>
      <p:sp>
        <p:nvSpPr>
          <p:cNvPr id="11" name="TextBox 10">
            <a:extLst>
              <a:ext uri="{FF2B5EF4-FFF2-40B4-BE49-F238E27FC236}">
                <a16:creationId xmlns:a16="http://schemas.microsoft.com/office/drawing/2014/main" id="{F67D6FF6-9841-DDB0-412E-76A7D141A7CC}"/>
              </a:ext>
            </a:extLst>
          </p:cNvPr>
          <p:cNvSpPr txBox="1"/>
          <p:nvPr/>
        </p:nvSpPr>
        <p:spPr>
          <a:xfrm>
            <a:off x="6097480" y="5398583"/>
            <a:ext cx="6094520" cy="600164"/>
          </a:xfrm>
          <a:prstGeom prst="rect">
            <a:avLst/>
          </a:prstGeom>
          <a:noFill/>
        </p:spPr>
        <p:txBody>
          <a:bodyPr wrap="square">
            <a:spAutoFit/>
          </a:bodyPr>
          <a:lstStyle/>
          <a:p>
            <a:pPr algn="l" fontAlgn="base"/>
            <a:r>
              <a:rPr lang="en-US" sz="1100" b="0" i="0" dirty="0">
                <a:solidFill>
                  <a:srgbClr val="000000"/>
                </a:solidFill>
                <a:effectLst/>
                <a:latin typeface="Aptos" panose="020B0004020202020204" pitchFamily="34" charset="0"/>
              </a:rPr>
              <a:t>* (</a:t>
            </a:r>
            <a:r>
              <a:rPr lang="en-US" sz="1100" b="0" i="0" dirty="0">
                <a:solidFill>
                  <a:srgbClr val="000000"/>
                </a:solidFill>
                <a:effectLst/>
                <a:latin typeface="Aptos" panose="020B0004020202020204" pitchFamily="34" charset="0"/>
                <a:hlinkClick r:id="rId3"/>
              </a:rPr>
              <a:t>https://www.fao.org/faostat</a:t>
            </a:r>
            <a:r>
              <a:rPr lang="en-US" sz="1100" b="0" i="0" dirty="0">
                <a:solidFill>
                  <a:srgbClr val="000000"/>
                </a:solidFill>
                <a:effectLst/>
                <a:latin typeface="Aptos" panose="020B0004020202020204" pitchFamily="34" charset="0"/>
              </a:rPr>
              <a:t> (emissions include: enteric fermentation, manure management, manure left on pasture, manure applied to soils)</a:t>
            </a:r>
            <a:endParaRPr lang="en-US" sz="1100" b="0" i="0" dirty="0">
              <a:solidFill>
                <a:srgbClr val="242424"/>
              </a:solidFill>
              <a:effectLst/>
              <a:latin typeface="Aptos" panose="020B0004020202020204" pitchFamily="34" charset="0"/>
            </a:endParaRPr>
          </a:p>
          <a:p>
            <a:pPr algn="l" fontAlgn="base"/>
            <a:r>
              <a:rPr lang="en-US" sz="1100" b="0" i="0" dirty="0">
                <a:solidFill>
                  <a:srgbClr val="000000"/>
                </a:solidFill>
                <a:effectLst/>
                <a:latin typeface="Aptos" panose="020B0004020202020204" pitchFamily="34" charset="0"/>
              </a:rPr>
              <a:t>** (</a:t>
            </a:r>
            <a:r>
              <a:rPr lang="en-US" sz="1100" b="0" i="0" dirty="0">
                <a:solidFill>
                  <a:srgbClr val="000000"/>
                </a:solidFill>
                <a:effectLst/>
                <a:latin typeface="Aptos" panose="020B0004020202020204" pitchFamily="34" charset="0"/>
                <a:hlinkClick r:id="rId4"/>
              </a:rPr>
              <a:t>www.climatewatchdata.org</a:t>
            </a:r>
            <a:r>
              <a:rPr lang="en-US" sz="1100" b="0" i="0" dirty="0">
                <a:solidFill>
                  <a:srgbClr val="000000"/>
                </a:solidFill>
                <a:effectLst/>
                <a:latin typeface="Aptos" panose="020B0004020202020204" pitchFamily="34" charset="0"/>
              </a:rPr>
              <a:t>)</a:t>
            </a:r>
            <a:endParaRPr lang="en-US" sz="1100" b="0" i="0" dirty="0">
              <a:solidFill>
                <a:srgbClr val="242424"/>
              </a:solidFill>
              <a:effectLst/>
              <a:latin typeface="Aptos" panose="020B0004020202020204" pitchFamily="34" charset="0"/>
            </a:endParaRPr>
          </a:p>
        </p:txBody>
      </p:sp>
    </p:spTree>
    <p:extLst>
      <p:ext uri="{BB962C8B-B14F-4D97-AF65-F5344CB8AC3E}">
        <p14:creationId xmlns:p14="http://schemas.microsoft.com/office/powerpoint/2010/main" val="207963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FD230AC1-D7AE-F183-5132-27BEC765C656}"/>
              </a:ext>
            </a:extLst>
          </p:cNvPr>
          <p:cNvGraphicFramePr>
            <a:graphicFrameLocks/>
          </p:cNvGraphicFramePr>
          <p:nvPr>
            <p:extLst>
              <p:ext uri="{D42A27DB-BD31-4B8C-83A1-F6EECF244321}">
                <p14:modId xmlns:p14="http://schemas.microsoft.com/office/powerpoint/2010/main" val="1309616242"/>
              </p:ext>
            </p:extLst>
          </p:nvPr>
        </p:nvGraphicFramePr>
        <p:xfrm>
          <a:off x="1083050" y="370319"/>
          <a:ext cx="3918061" cy="2752120"/>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10B651DD-3962-77C0-7BF5-67DDDB7D69A4}"/>
              </a:ext>
            </a:extLst>
          </p:cNvPr>
          <p:cNvCxnSpPr/>
          <p:nvPr/>
        </p:nvCxnSpPr>
        <p:spPr>
          <a:xfrm>
            <a:off x="556063" y="3429000"/>
            <a:ext cx="11407806" cy="0"/>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91B4655-E1CC-3658-6158-AFBBEAD9C032}"/>
              </a:ext>
            </a:extLst>
          </p:cNvPr>
          <p:cNvSpPr txBox="1"/>
          <p:nvPr/>
        </p:nvSpPr>
        <p:spPr>
          <a:xfrm>
            <a:off x="6536184" y="6395054"/>
            <a:ext cx="6094520" cy="461665"/>
          </a:xfrm>
          <a:prstGeom prst="rect">
            <a:avLst/>
          </a:prstGeom>
          <a:noFill/>
        </p:spPr>
        <p:txBody>
          <a:bodyPr wrap="square">
            <a:spAutoFit/>
          </a:bodyPr>
          <a:lstStyle/>
          <a:p>
            <a:pPr algn="l" fontAlgn="base"/>
            <a:r>
              <a:rPr lang="en-US" sz="1200" b="0" i="0" dirty="0">
                <a:solidFill>
                  <a:srgbClr val="000000"/>
                </a:solidFill>
                <a:effectLst/>
                <a:latin typeface="Aptos" panose="020B0004020202020204" pitchFamily="34" charset="0"/>
              </a:rPr>
              <a:t>* (</a:t>
            </a:r>
            <a:r>
              <a:rPr lang="en-US" sz="1200" b="0" i="0" dirty="0">
                <a:solidFill>
                  <a:srgbClr val="000000"/>
                </a:solidFill>
                <a:effectLst/>
                <a:latin typeface="Aptos" panose="020B0004020202020204" pitchFamily="34" charset="0"/>
                <a:hlinkClick r:id="rId3"/>
              </a:rPr>
              <a:t>https://www.fao.org/faostat</a:t>
            </a:r>
            <a:r>
              <a:rPr lang="en-US" sz="1200" b="0" i="0" dirty="0">
                <a:solidFill>
                  <a:srgbClr val="000000"/>
                </a:solidFill>
                <a:effectLst/>
                <a:latin typeface="Aptos" panose="020B0004020202020204" pitchFamily="34" charset="0"/>
              </a:rPr>
              <a:t> (emissions include: enteric fermentation, manure management, manure left on pasture, manure applied to soils)</a:t>
            </a:r>
            <a:endParaRPr lang="en-US" sz="1200" b="0" i="0" dirty="0">
              <a:solidFill>
                <a:srgbClr val="242424"/>
              </a:solidFill>
              <a:effectLst/>
              <a:latin typeface="Aptos" panose="020B0004020202020204" pitchFamily="34" charset="0"/>
            </a:endParaRPr>
          </a:p>
        </p:txBody>
      </p:sp>
      <p:pic>
        <p:nvPicPr>
          <p:cNvPr id="3" name="Picture 2">
            <a:extLst>
              <a:ext uri="{FF2B5EF4-FFF2-40B4-BE49-F238E27FC236}">
                <a16:creationId xmlns:a16="http://schemas.microsoft.com/office/drawing/2014/main" id="{05B2D047-C215-A630-86B5-687C54F0406C}"/>
              </a:ext>
            </a:extLst>
          </p:cNvPr>
          <p:cNvPicPr>
            <a:picLocks noChangeAspect="1"/>
          </p:cNvPicPr>
          <p:nvPr/>
        </p:nvPicPr>
        <p:blipFill>
          <a:blip r:embed="rId4"/>
          <a:stretch>
            <a:fillRect/>
          </a:stretch>
        </p:blipFill>
        <p:spPr>
          <a:xfrm>
            <a:off x="223446" y="3560502"/>
            <a:ext cx="4035539" cy="2703051"/>
          </a:xfrm>
          <a:prstGeom prst="rect">
            <a:avLst/>
          </a:prstGeom>
        </p:spPr>
      </p:pic>
      <p:pic>
        <p:nvPicPr>
          <p:cNvPr id="4" name="Picture 3">
            <a:extLst>
              <a:ext uri="{FF2B5EF4-FFF2-40B4-BE49-F238E27FC236}">
                <a16:creationId xmlns:a16="http://schemas.microsoft.com/office/drawing/2014/main" id="{3699E31E-14AE-6D19-EA17-2C3AB0E8FF26}"/>
              </a:ext>
            </a:extLst>
          </p:cNvPr>
          <p:cNvPicPr>
            <a:picLocks noChangeAspect="1"/>
          </p:cNvPicPr>
          <p:nvPr/>
        </p:nvPicPr>
        <p:blipFill>
          <a:blip r:embed="rId5"/>
          <a:stretch>
            <a:fillRect/>
          </a:stretch>
        </p:blipFill>
        <p:spPr>
          <a:xfrm>
            <a:off x="4404216" y="3792984"/>
            <a:ext cx="3528801" cy="2238087"/>
          </a:xfrm>
          <a:prstGeom prst="rect">
            <a:avLst/>
          </a:prstGeom>
        </p:spPr>
      </p:pic>
      <p:pic>
        <p:nvPicPr>
          <p:cNvPr id="5" name="Picture 4">
            <a:extLst>
              <a:ext uri="{FF2B5EF4-FFF2-40B4-BE49-F238E27FC236}">
                <a16:creationId xmlns:a16="http://schemas.microsoft.com/office/drawing/2014/main" id="{C6A5B841-EA60-D635-3DC2-3D17E07A6031}"/>
              </a:ext>
            </a:extLst>
          </p:cNvPr>
          <p:cNvPicPr>
            <a:picLocks noChangeAspect="1"/>
          </p:cNvPicPr>
          <p:nvPr/>
        </p:nvPicPr>
        <p:blipFill>
          <a:blip r:embed="rId6"/>
          <a:stretch>
            <a:fillRect/>
          </a:stretch>
        </p:blipFill>
        <p:spPr>
          <a:xfrm>
            <a:off x="8055994" y="3829893"/>
            <a:ext cx="3907875" cy="2164268"/>
          </a:xfrm>
          <a:prstGeom prst="rect">
            <a:avLst/>
          </a:prstGeom>
        </p:spPr>
      </p:pic>
    </p:spTree>
    <p:extLst>
      <p:ext uri="{BB962C8B-B14F-4D97-AF65-F5344CB8AC3E}">
        <p14:creationId xmlns:p14="http://schemas.microsoft.com/office/powerpoint/2010/main" val="3928280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700B-0B1C-FE51-CEB7-AE1CAE658476}"/>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408D0A6F-E5B0-6B0F-A1AB-5AE875E1A4CC}"/>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598949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F5411-26F7-6FBB-9F3F-D4D56E5093F1}"/>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Country profile</a:t>
            </a:r>
          </a:p>
        </p:txBody>
      </p:sp>
      <p:pic>
        <p:nvPicPr>
          <p:cNvPr id="5" name="Content Placeholder 4" descr="A map of turkey with cities and roads&#10;&#10;Description automatically generated">
            <a:extLst>
              <a:ext uri="{FF2B5EF4-FFF2-40B4-BE49-F238E27FC236}">
                <a16:creationId xmlns:a16="http://schemas.microsoft.com/office/drawing/2014/main" id="{904C0EFA-98DC-5076-1CCB-D7F275F40B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529" r="10528" b="-1"/>
          <a:stretch/>
        </p:blipFill>
        <p:spPr>
          <a:xfrm>
            <a:off x="217533" y="2641764"/>
            <a:ext cx="5803323" cy="3890357"/>
          </a:xfrm>
          <a:prstGeom prst="rect">
            <a:avLst/>
          </a:prstGeom>
        </p:spPr>
      </p:pic>
      <p:pic>
        <p:nvPicPr>
          <p:cNvPr id="7" name="Picture 6" descr="A map of land with different colored areas&#10;&#10;Description automatically generated">
            <a:extLst>
              <a:ext uri="{FF2B5EF4-FFF2-40B4-BE49-F238E27FC236}">
                <a16:creationId xmlns:a16="http://schemas.microsoft.com/office/drawing/2014/main" id="{BE30CDD3-3706-E761-5DF3-FF5A3DEAB364}"/>
              </a:ext>
            </a:extLst>
          </p:cNvPr>
          <p:cNvPicPr>
            <a:picLocks noChangeAspect="1"/>
          </p:cNvPicPr>
          <p:nvPr/>
        </p:nvPicPr>
        <p:blipFill>
          <a:blip r:embed="rId3">
            <a:extLst>
              <a:ext uri="{28A0092B-C50C-407E-A947-70E740481C1C}">
                <a14:useLocalDpi xmlns:a14="http://schemas.microsoft.com/office/drawing/2010/main" val="0"/>
              </a:ext>
            </a:extLst>
          </a:blip>
          <a:srcRect r="-2" b="5580"/>
          <a:stretch/>
        </p:blipFill>
        <p:spPr>
          <a:xfrm>
            <a:off x="6171144" y="2208422"/>
            <a:ext cx="5803323" cy="3890357"/>
          </a:xfrm>
          <a:prstGeom prst="rect">
            <a:avLst/>
          </a:prstGeom>
        </p:spPr>
      </p:pic>
      <p:sp>
        <p:nvSpPr>
          <p:cNvPr id="9" name="TextBox 8">
            <a:extLst>
              <a:ext uri="{FF2B5EF4-FFF2-40B4-BE49-F238E27FC236}">
                <a16:creationId xmlns:a16="http://schemas.microsoft.com/office/drawing/2014/main" id="{CEB08946-022D-5AB8-2357-765C5C1A72F5}"/>
              </a:ext>
            </a:extLst>
          </p:cNvPr>
          <p:cNvSpPr txBox="1"/>
          <p:nvPr/>
        </p:nvSpPr>
        <p:spPr>
          <a:xfrm>
            <a:off x="6310485" y="6390758"/>
            <a:ext cx="6096000" cy="369332"/>
          </a:xfrm>
          <a:prstGeom prst="rect">
            <a:avLst/>
          </a:prstGeom>
          <a:noFill/>
        </p:spPr>
        <p:txBody>
          <a:bodyPr wrap="square">
            <a:spAutoFit/>
          </a:bodyPr>
          <a:lstStyle/>
          <a:p>
            <a:r>
              <a:rPr lang="nl-NL" dirty="0" err="1"/>
              <a:t>Bassullu</a:t>
            </a:r>
            <a:r>
              <a:rPr lang="nl-NL" dirty="0"/>
              <a:t>, C., &amp; Martín-</a:t>
            </a:r>
            <a:r>
              <a:rPr lang="nl-NL" dirty="0" err="1"/>
              <a:t>Ortega</a:t>
            </a:r>
            <a:r>
              <a:rPr lang="nl-NL" dirty="0"/>
              <a:t>, P. (2023)</a:t>
            </a:r>
          </a:p>
        </p:txBody>
      </p:sp>
      <p:sp>
        <p:nvSpPr>
          <p:cNvPr id="11" name="TextBox 10">
            <a:extLst>
              <a:ext uri="{FF2B5EF4-FFF2-40B4-BE49-F238E27FC236}">
                <a16:creationId xmlns:a16="http://schemas.microsoft.com/office/drawing/2014/main" id="{2845A85F-538B-0AB5-2FB8-D1288DEE63EE}"/>
              </a:ext>
            </a:extLst>
          </p:cNvPr>
          <p:cNvSpPr txBox="1"/>
          <p:nvPr/>
        </p:nvSpPr>
        <p:spPr>
          <a:xfrm>
            <a:off x="588145" y="1885256"/>
            <a:ext cx="6218808" cy="646331"/>
          </a:xfrm>
          <a:prstGeom prst="rect">
            <a:avLst/>
          </a:prstGeom>
          <a:noFill/>
        </p:spPr>
        <p:txBody>
          <a:bodyPr wrap="square">
            <a:spAutoFit/>
          </a:bodyPr>
          <a:lstStyle/>
          <a:p>
            <a:r>
              <a:rPr lang="en-US" dirty="0"/>
              <a:t>More than three-quarters of the territory is covered by mountains. </a:t>
            </a:r>
          </a:p>
        </p:txBody>
      </p:sp>
    </p:spTree>
    <p:extLst>
      <p:ext uri="{BB962C8B-B14F-4D97-AF65-F5344CB8AC3E}">
        <p14:creationId xmlns:p14="http://schemas.microsoft.com/office/powerpoint/2010/main" val="415598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7DEE4-60E4-EDC9-F6D8-EDF96F129DD4}"/>
              </a:ext>
            </a:extLst>
          </p:cNvPr>
          <p:cNvSpPr>
            <a:spLocks noGrp="1"/>
          </p:cNvSpPr>
          <p:nvPr>
            <p:ph type="title"/>
          </p:nvPr>
        </p:nvSpPr>
        <p:spPr>
          <a:xfrm>
            <a:off x="572493" y="238539"/>
            <a:ext cx="11018520" cy="1434415"/>
          </a:xfrm>
        </p:spPr>
        <p:txBody>
          <a:bodyPr anchor="b">
            <a:normAutofit/>
          </a:bodyPr>
          <a:lstStyle/>
          <a:p>
            <a:r>
              <a:rPr lang="en-US" sz="5400" dirty="0"/>
              <a:t>Effect climate</a:t>
            </a:r>
            <a:endParaRPr lang="nl-NL" sz="5400"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1F65A7-C212-7A0D-28D6-F877D0991EFE}"/>
              </a:ext>
            </a:extLst>
          </p:cNvPr>
          <p:cNvSpPr>
            <a:spLocks noGrp="1"/>
          </p:cNvSpPr>
          <p:nvPr>
            <p:ph idx="1"/>
          </p:nvPr>
        </p:nvSpPr>
        <p:spPr>
          <a:xfrm>
            <a:off x="572493" y="1923131"/>
            <a:ext cx="5371107" cy="4119172"/>
          </a:xfrm>
        </p:spPr>
        <p:txBody>
          <a:bodyPr anchor="t">
            <a:normAutofit/>
          </a:bodyPr>
          <a:lstStyle/>
          <a:p>
            <a:r>
              <a:rPr lang="en-US" sz="2000" dirty="0"/>
              <a:t>In increase in the annual air temperature in the range of 1.5 to 1.9°C, with the largest increase in temperature in the summer - in the range of 1.7 to 2.2°C; the preservation of interannual variability of precipitation with a slight tendency to increase in all seasons of the year; and an increase in the annual amount of precipitation in the range from 5 to 6 %, with the largest increase in winter from 9 to 13 %; and in summer a slight increase in precipitation in the range of 2 to 3%. (NDC)</a:t>
            </a:r>
            <a:endParaRPr lang="nl-NL" sz="2000" dirty="0"/>
          </a:p>
        </p:txBody>
      </p:sp>
      <p:pic>
        <p:nvPicPr>
          <p:cNvPr id="5" name="Picture 4" descr="A screenshot of a graph&#10;&#10;Description automatically generated">
            <a:extLst>
              <a:ext uri="{FF2B5EF4-FFF2-40B4-BE49-F238E27FC236}">
                <a16:creationId xmlns:a16="http://schemas.microsoft.com/office/drawing/2014/main" id="{4B999F12-F67D-7305-D30F-530661CC0F7A}"/>
              </a:ext>
            </a:extLst>
          </p:cNvPr>
          <p:cNvPicPr>
            <a:picLocks noChangeAspect="1"/>
          </p:cNvPicPr>
          <p:nvPr/>
        </p:nvPicPr>
        <p:blipFill rotWithShape="1">
          <a:blip r:embed="rId2">
            <a:extLst>
              <a:ext uri="{28A0092B-C50C-407E-A947-70E740481C1C}">
                <a14:useLocalDpi xmlns:a14="http://schemas.microsoft.com/office/drawing/2010/main" val="0"/>
              </a:ext>
            </a:extLst>
          </a:blip>
          <a:srcRect l="2709" t="1" r="15937" b="1"/>
          <a:stretch/>
        </p:blipFill>
        <p:spPr>
          <a:xfrm>
            <a:off x="5848627" y="1896253"/>
            <a:ext cx="5770880" cy="4096512"/>
          </a:xfrm>
          <a:prstGeom prst="rect">
            <a:avLst/>
          </a:prstGeom>
        </p:spPr>
      </p:pic>
    </p:spTree>
    <p:extLst>
      <p:ext uri="{BB962C8B-B14F-4D97-AF65-F5344CB8AC3E}">
        <p14:creationId xmlns:p14="http://schemas.microsoft.com/office/powerpoint/2010/main" val="112581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a number of animals&#10;&#10;Description automatically generated">
            <a:extLst>
              <a:ext uri="{FF2B5EF4-FFF2-40B4-BE49-F238E27FC236}">
                <a16:creationId xmlns:a16="http://schemas.microsoft.com/office/drawing/2014/main" id="{20B7AFBE-8429-D246-E57C-BDC4A51A4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467" y="501007"/>
            <a:ext cx="10050662" cy="6080250"/>
          </a:xfrm>
        </p:spPr>
      </p:pic>
    </p:spTree>
    <p:extLst>
      <p:ext uri="{BB962C8B-B14F-4D97-AF65-F5344CB8AC3E}">
        <p14:creationId xmlns:p14="http://schemas.microsoft.com/office/powerpoint/2010/main" val="250292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38471C4-8388-8538-DC87-42DC464B827E}"/>
              </a:ext>
            </a:extLst>
          </p:cNvPr>
          <p:cNvSpPr>
            <a:spLocks noGrp="1"/>
          </p:cNvSpPr>
          <p:nvPr>
            <p:ph idx="1"/>
          </p:nvPr>
        </p:nvSpPr>
        <p:spPr/>
        <p:txBody>
          <a:bodyPr/>
          <a:lstStyle/>
          <a:p>
            <a:endParaRPr lang="nl-NL"/>
          </a:p>
        </p:txBody>
      </p:sp>
      <p:pic>
        <p:nvPicPr>
          <p:cNvPr id="9" name="Picture 8">
            <a:extLst>
              <a:ext uri="{FF2B5EF4-FFF2-40B4-BE49-F238E27FC236}">
                <a16:creationId xmlns:a16="http://schemas.microsoft.com/office/drawing/2014/main" id="{7A23727E-DAA0-CBA3-9E36-DFF83065C912}"/>
              </a:ext>
            </a:extLst>
          </p:cNvPr>
          <p:cNvPicPr>
            <a:picLocks noChangeAspect="1"/>
          </p:cNvPicPr>
          <p:nvPr/>
        </p:nvPicPr>
        <p:blipFill>
          <a:blip r:embed="rId2"/>
          <a:stretch>
            <a:fillRect/>
          </a:stretch>
        </p:blipFill>
        <p:spPr>
          <a:xfrm>
            <a:off x="280675" y="889914"/>
            <a:ext cx="11630649" cy="5078171"/>
          </a:xfrm>
          <a:prstGeom prst="rect">
            <a:avLst/>
          </a:prstGeom>
        </p:spPr>
      </p:pic>
    </p:spTree>
    <p:extLst>
      <p:ext uri="{BB962C8B-B14F-4D97-AF65-F5344CB8AC3E}">
        <p14:creationId xmlns:p14="http://schemas.microsoft.com/office/powerpoint/2010/main" val="208783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10650</TotalTime>
  <Words>595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Theme</vt:lpstr>
      <vt:lpstr>CCDR: Kyrgyz republic</vt:lpstr>
      <vt:lpstr>Country overview</vt:lpstr>
      <vt:lpstr>Kyrgyzstan compared to other CA countries</vt:lpstr>
      <vt:lpstr>PowerPoint Presentation</vt:lpstr>
      <vt:lpstr>PowerPoint Presentation</vt:lpstr>
      <vt:lpstr>Country profile</vt:lpstr>
      <vt:lpstr>Effect climate</vt:lpstr>
      <vt:lpstr>PowerPoint Presentation</vt:lpstr>
      <vt:lpstr>PowerPoint Presentation</vt:lpstr>
      <vt:lpstr>NDC</vt:lpstr>
      <vt:lpstr>Mitigation options Kyrgyz</vt:lpstr>
      <vt:lpstr>Sources mitigation options:</vt:lpstr>
    </vt:vector>
  </TitlesOfParts>
  <Company>Wageningen University and 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CCDR kyrgys republic</dc:title>
  <dc:creator>Moleman, Merel</dc:creator>
  <cp:lastModifiedBy>Moleman, Merel</cp:lastModifiedBy>
  <cp:revision>9</cp:revision>
  <dcterms:created xsi:type="dcterms:W3CDTF">2024-10-25T08:59:35Z</dcterms:created>
  <dcterms:modified xsi:type="dcterms:W3CDTF">2025-03-24T09:04:07Z</dcterms:modified>
</cp:coreProperties>
</file>