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456" userDrawn="1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94"/>
  </p:normalViewPr>
  <p:slideViewPr>
    <p:cSldViewPr>
      <p:cViewPr varScale="1">
        <p:scale>
          <a:sx n="24" d="100"/>
          <a:sy n="24" d="100"/>
        </p:scale>
        <p:origin x="1464" y="72"/>
      </p:cViewPr>
      <p:guideLst>
        <p:guide pos="27456"/>
        <p:guide orient="horz"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ctjkZnQF_FY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228" y="381000"/>
            <a:ext cx="43172744" cy="32080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914400" y="762000"/>
            <a:ext cx="41986200" cy="3590208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04947" y="5253677"/>
            <a:ext cx="11592935" cy="9520315"/>
            <a:chOff x="914400" y="6478996"/>
            <a:chExt cx="11658600" cy="69017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/>
                <a:t>U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5744" y="6478996"/>
              <a:ext cx="5193851" cy="965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Uvod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669366" y="18827410"/>
            <a:ext cx="11069847" cy="6166190"/>
            <a:chOff x="845736" y="18092831"/>
            <a:chExt cx="11929274" cy="7952579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5024" y="18092831"/>
              <a:ext cx="5389812" cy="16044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Reference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1775399" y="5687483"/>
            <a:ext cx="11069847" cy="12957182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95400" y="715772"/>
            <a:ext cx="39242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Prepoznavanje</a:t>
            </a:r>
            <a:r>
              <a:rPr lang="sr-Latn-RS" sz="6600" b="1" dirty="0">
                <a:ln w="3175">
                  <a:noFill/>
                </a:ln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 emocija na slici pomoću CNN-a</a:t>
            </a:r>
            <a:endParaRPr lang="en-US" sz="6600" b="1" dirty="0">
              <a:ln w="3175">
                <a:noFill/>
              </a:ln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62993" y="5209214"/>
            <a:ext cx="68839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rPr>
              <a:t>Rezultati treninga</a:t>
            </a:r>
            <a:endParaRPr lang="en-US" sz="5400" dirty="0">
              <a:solidFill>
                <a:srgbClr val="C00000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01256" y="1663469"/>
            <a:ext cx="3362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ngla MN" charset="0"/>
                <a:ea typeface="Bangla MN" charset="0"/>
                <a:cs typeface="Bangla MN" charset="0"/>
              </a:rPr>
              <a:t>Miladin</a:t>
            </a:r>
            <a:r>
              <a:rPr lang="sr-Cyrl-RS" sz="4800" b="1" dirty="0"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sr-Latn-RS" sz="4800" b="1" dirty="0">
                <a:latin typeface="Bangla MN" charset="0"/>
                <a:ea typeface="Bangla MN" charset="0"/>
                <a:cs typeface="Bangla MN" charset="0"/>
              </a:rPr>
              <a:t>Momčilović</a:t>
            </a:r>
            <a:endParaRPr lang="en-US" sz="4800" b="1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1305339" y="2326954"/>
            <a:ext cx="3629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>
                <a:latin typeface="Bangla MN" charset="0"/>
                <a:ea typeface="Bangla MN" charset="0"/>
                <a:cs typeface="Bangla MN" charset="0"/>
              </a:rPr>
              <a:t>Softversko inženjerstvo i informacione tehnologije</a:t>
            </a:r>
          </a:p>
          <a:p>
            <a:r>
              <a:rPr lang="sr-Latn-RS" sz="3600" dirty="0">
                <a:latin typeface="Bangla MN" charset="0"/>
                <a:ea typeface="Bangla MN" charset="0"/>
                <a:cs typeface="Bangla MN" charset="0"/>
              </a:rPr>
              <a:t>Osnovi računarske inteligencije</a:t>
            </a:r>
            <a:endParaRPr lang="en-US" sz="3600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104946" y="15016740"/>
            <a:ext cx="11592936" cy="15063454"/>
            <a:chOff x="914401" y="19493836"/>
            <a:chExt cx="11609976" cy="12510163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5"/>
              <a:ext cx="11609976" cy="12219144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49078" y="19493836"/>
              <a:ext cx="6338570" cy="19369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 err="1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Dataset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164476" y="5118056"/>
            <a:ext cx="17712132" cy="24962138"/>
            <a:chOff x="13536444" y="21295095"/>
            <a:chExt cx="13899016" cy="11892522"/>
          </a:xfrm>
        </p:grpSpPr>
        <p:sp>
          <p:nvSpPr>
            <p:cNvPr id="50" name="Rectangle 49"/>
            <p:cNvSpPr/>
            <p:nvPr/>
          </p:nvSpPr>
          <p:spPr>
            <a:xfrm>
              <a:off x="13536444" y="21566383"/>
              <a:ext cx="13899016" cy="1162123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018803" y="21295095"/>
              <a:ext cx="6094307" cy="1219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5400" dirty="0">
                  <a:solidFill>
                    <a:srgbClr val="C00000"/>
                  </a:solidFill>
                  <a:latin typeface="Bangla MN" charset="0"/>
                  <a:ea typeface="Bangla MN" charset="0"/>
                  <a:cs typeface="Bangla MN" charset="0"/>
                </a:rPr>
                <a:t>Kreiranje modela CNN</a:t>
              </a:r>
              <a:endParaRPr lang="en-US" sz="5400" dirty="0">
                <a:solidFill>
                  <a:srgbClr val="C00000"/>
                </a:solidFill>
                <a:latin typeface="Bangla MN" charset="0"/>
                <a:ea typeface="Bangla MN" charset="0"/>
                <a:cs typeface="Bangla MN" charset="0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2BF2A079-A2E5-EB47-A87D-0DF81290A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b="5218"/>
          <a:stretch/>
        </p:blipFill>
        <p:spPr>
          <a:xfrm>
            <a:off x="34593843" y="1619755"/>
            <a:ext cx="2414987" cy="207645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E97B591-3EF4-604D-B8F4-85EF95585925}"/>
              </a:ext>
            </a:extLst>
          </p:cNvPr>
          <p:cNvSpPr txBox="1"/>
          <p:nvPr/>
        </p:nvSpPr>
        <p:spPr>
          <a:xfrm>
            <a:off x="37028303" y="1623856"/>
            <a:ext cx="5358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err="1">
                <a:latin typeface="Lato" panose="020F0502020204030203" pitchFamily="34" charset="0"/>
                <a:cs typeface="Lato" panose="020F0502020204030203" pitchFamily="34" charset="0"/>
              </a:rPr>
              <a:t>Fakultet</a:t>
            </a:r>
            <a:endParaRPr lang="en-US" sz="4800" i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sr-Latn-RS" sz="5400" i="1" dirty="0">
                <a:latin typeface="Lato" panose="020F0502020204030203" pitchFamily="34" charset="0"/>
                <a:cs typeface="Lato" panose="020F0502020204030203" pitchFamily="34" charset="0"/>
              </a:rPr>
              <a:t>tehničkih</a:t>
            </a:r>
            <a:r>
              <a:rPr lang="sr-Latn-RS" sz="5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r-Latn-RS" sz="5400" i="1" dirty="0">
                <a:latin typeface="Lato" panose="020F0502020204030203" pitchFamily="34" charset="0"/>
                <a:cs typeface="Lato" panose="020F0502020204030203" pitchFamily="34" charset="0"/>
              </a:rPr>
              <a:t>nauka</a:t>
            </a:r>
            <a:endParaRPr lang="en-US" sz="54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84B72-BFED-E6F9-3411-98726A3311E7}"/>
              </a:ext>
            </a:extLst>
          </p:cNvPr>
          <p:cNvSpPr txBox="1"/>
          <p:nvPr/>
        </p:nvSpPr>
        <p:spPr>
          <a:xfrm>
            <a:off x="1305339" y="3366984"/>
            <a:ext cx="693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800" b="1" dirty="0"/>
              <a:t>Asistent: Branislav Anđelić</a:t>
            </a:r>
            <a:endParaRPr lang="sr-Cyrl-RS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F59F2-E23A-2816-2649-FA567A8734F5}"/>
              </a:ext>
            </a:extLst>
          </p:cNvPr>
          <p:cNvSpPr txBox="1"/>
          <p:nvPr/>
        </p:nvSpPr>
        <p:spPr>
          <a:xfrm>
            <a:off x="1396139" y="6169816"/>
            <a:ext cx="1108897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400" dirty="0"/>
              <a:t>U ovom projektu bavili smo se temom detekcije emocija ljudi na osnovu slike. Za izradu projekta korišćen je </a:t>
            </a:r>
            <a:r>
              <a:rPr lang="sr-Latn-RS" sz="4400" dirty="0" err="1"/>
              <a:t>Python</a:t>
            </a:r>
            <a:r>
              <a:rPr lang="sr-Latn-RS" sz="4400" dirty="0"/>
              <a:t>, a od tehnologija Duboko učenje (</a:t>
            </a:r>
            <a:r>
              <a:rPr lang="sr-Latn-RS" sz="4400" b="1" dirty="0" err="1"/>
              <a:t>Deep</a:t>
            </a:r>
            <a:r>
              <a:rPr lang="sr-Latn-RS" sz="4400" b="1" dirty="0"/>
              <a:t> </a:t>
            </a:r>
            <a:r>
              <a:rPr lang="sr-Latn-RS" sz="4400" b="1" dirty="0" err="1"/>
              <a:t>learning</a:t>
            </a:r>
            <a:r>
              <a:rPr lang="sr-Latn-RS" sz="4400" dirty="0"/>
              <a:t>) zajedno sa </a:t>
            </a:r>
            <a:r>
              <a:rPr lang="sr-Latn-RS" sz="4400" dirty="0" err="1"/>
              <a:t>Konvolucionim</a:t>
            </a:r>
            <a:r>
              <a:rPr lang="sr-Latn-RS" sz="4400" dirty="0"/>
              <a:t> neuronskim mrežama (</a:t>
            </a:r>
            <a:r>
              <a:rPr lang="sr-Latn-RS" sz="4400" b="1" dirty="0" err="1"/>
              <a:t>Convolution</a:t>
            </a:r>
            <a:r>
              <a:rPr lang="sr-Latn-RS" sz="4400" b="1" dirty="0"/>
              <a:t> </a:t>
            </a:r>
            <a:r>
              <a:rPr lang="sr-Latn-RS" sz="4400" b="1" dirty="0" err="1"/>
              <a:t>neural</a:t>
            </a:r>
            <a:r>
              <a:rPr lang="sr-Latn-RS" sz="4400" b="1" dirty="0"/>
              <a:t> </a:t>
            </a:r>
            <a:r>
              <a:rPr lang="sr-Latn-RS" sz="4400" b="1" dirty="0" err="1"/>
              <a:t>network</a:t>
            </a:r>
            <a:r>
              <a:rPr lang="sr-Latn-RS" sz="4400" b="1" dirty="0"/>
              <a:t> – CNN</a:t>
            </a:r>
            <a:r>
              <a:rPr lang="sr-Latn-RS" sz="4400" dirty="0"/>
              <a:t>).</a:t>
            </a:r>
          </a:p>
          <a:p>
            <a:pPr algn="just"/>
            <a:r>
              <a:rPr lang="sr-Latn-RS" sz="4400" dirty="0"/>
              <a:t>Duboko učenje smo koristili zbog rada sa velikom količinom podataka koji su predstavljeni putem slika, a CNN smo da </a:t>
            </a:r>
            <a:r>
              <a:rPr lang="sr-Latn-RS" sz="4400" dirty="0" err="1"/>
              <a:t>istestiramo</a:t>
            </a:r>
            <a:r>
              <a:rPr lang="sr-Latn-RS" sz="4400" dirty="0"/>
              <a:t> neuronsku mrežu da može prepoznati emocije na slici.</a:t>
            </a:r>
            <a:endParaRPr lang="sr-Cyrl-RS" sz="4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9358DD-612C-6800-C099-154FFA1A9B5F}"/>
              </a:ext>
            </a:extLst>
          </p:cNvPr>
          <p:cNvSpPr txBox="1"/>
          <p:nvPr/>
        </p:nvSpPr>
        <p:spPr>
          <a:xfrm>
            <a:off x="1355904" y="16072810"/>
            <a:ext cx="1108897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400" dirty="0"/>
              <a:t>U ovom projektu kao </a:t>
            </a:r>
            <a:r>
              <a:rPr lang="sr-Latn-RS" sz="4400" dirty="0" err="1"/>
              <a:t>dataset</a:t>
            </a:r>
            <a:r>
              <a:rPr lang="sr-Latn-RS" sz="4400" dirty="0"/>
              <a:t>, prvobitno je korišten </a:t>
            </a:r>
            <a:r>
              <a:rPr lang="sr-Latn-RS" sz="4400" b="1" i="1" dirty="0"/>
              <a:t>CK+</a:t>
            </a:r>
            <a:r>
              <a:rPr lang="sr-Latn-RS" sz="4400" dirty="0"/>
              <a:t> </a:t>
            </a:r>
            <a:r>
              <a:rPr lang="sr-Latn-RS" sz="4400" dirty="0" err="1"/>
              <a:t>dataset</a:t>
            </a:r>
            <a:r>
              <a:rPr lang="sr-Latn-RS" sz="4400" dirty="0"/>
              <a:t> koji sadrži oko 1000 slika klasifikovanih u 7 različitih tipova emocija. Ovaj </a:t>
            </a:r>
            <a:r>
              <a:rPr lang="sr-Latn-RS" sz="4400" dirty="0" err="1"/>
              <a:t>dataset</a:t>
            </a:r>
            <a:r>
              <a:rPr lang="sr-Latn-RS" sz="4400" dirty="0"/>
              <a:t> nije bio dovoljan za izradu projekta, jer nije bilo dovoljno slika da se neuronska mreža kvalitetno istrenira. Pa je iskorišćen i drugi </a:t>
            </a:r>
            <a:r>
              <a:rPr lang="sr-Latn-RS" sz="4400" dirty="0" err="1"/>
              <a:t>dataset</a:t>
            </a:r>
            <a:r>
              <a:rPr lang="sr-Latn-RS" sz="4400" dirty="0"/>
              <a:t> </a:t>
            </a:r>
            <a:r>
              <a:rPr lang="sr-Latn-RS" sz="4400" b="1" i="1" dirty="0"/>
              <a:t>FER-2013</a:t>
            </a:r>
            <a:r>
              <a:rPr lang="sr-Latn-RS" sz="4400" dirty="0"/>
              <a:t>, koji sadrži 27709 slika za treniranje i 3589 slika za testiranje.</a:t>
            </a:r>
            <a:endParaRPr lang="sr-Cyrl-RS" sz="4400" b="1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9A7EE2-95C6-D8D1-D68B-2D23A80F1B91}"/>
              </a:ext>
            </a:extLst>
          </p:cNvPr>
          <p:cNvSpPr txBox="1"/>
          <p:nvPr/>
        </p:nvSpPr>
        <p:spPr>
          <a:xfrm>
            <a:off x="13596673" y="6010453"/>
            <a:ext cx="16883327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400" dirty="0"/>
              <a:t>Problem je rešen upotrebom </a:t>
            </a:r>
            <a:r>
              <a:rPr lang="sr-Latn-RS" sz="4400" dirty="0" err="1"/>
              <a:t>konvolucione</a:t>
            </a:r>
            <a:r>
              <a:rPr lang="sr-Latn-RS" sz="4400" dirty="0"/>
              <a:t> neuronske mreže. Na samom početku veličina svake slike promenjena je na 48 x 48 i u sivi(</a:t>
            </a:r>
            <a:r>
              <a:rPr lang="sr-Latn-RS" sz="4400" dirty="0" err="1"/>
              <a:t>grayscale</a:t>
            </a:r>
            <a:r>
              <a:rPr lang="sr-Latn-RS" sz="4400" dirty="0"/>
              <a:t>) prikaz radi brže obrade podataka. Model se sastoji od četiri </a:t>
            </a:r>
            <a:r>
              <a:rPr lang="sr-Latn-RS" sz="4400" dirty="0" err="1"/>
              <a:t>konvoluciona</a:t>
            </a:r>
            <a:r>
              <a:rPr lang="sr-Latn-RS" sz="4400" dirty="0"/>
              <a:t> sloja (sa </a:t>
            </a:r>
            <a:r>
              <a:rPr lang="sr-Latn-RS" sz="4400" dirty="0" err="1"/>
              <a:t>relu</a:t>
            </a:r>
            <a:r>
              <a:rPr lang="sr-Latn-RS" sz="4400" dirty="0"/>
              <a:t> </a:t>
            </a:r>
            <a:r>
              <a:rPr lang="sr-Latn-RS" sz="4400" dirty="0" err="1"/>
              <a:t>aktivacionom</a:t>
            </a:r>
            <a:r>
              <a:rPr lang="sr-Latn-RS" sz="4400" dirty="0"/>
              <a:t> funkcijom) koje prati </a:t>
            </a:r>
            <a:r>
              <a:rPr lang="sr-Latn-RS" sz="4400" dirty="0" err="1"/>
              <a:t>pooling</a:t>
            </a:r>
            <a:r>
              <a:rPr lang="sr-Latn-RS" sz="4400" dirty="0"/>
              <a:t> sloj (</a:t>
            </a:r>
            <a:r>
              <a:rPr lang="sr-Latn-RS" sz="4400" dirty="0" err="1"/>
              <a:t>MaxPooling</a:t>
            </a:r>
            <a:r>
              <a:rPr lang="sr-Latn-RS" sz="4400" dirty="0"/>
              <a:t>). Svi slojevi imaju različite veličine filtera, odnosno izlaznih kanala, 32-&gt;64-&gt;128-&gt;256, u svakom sloju se primenjuje prikazani broj filtera koji pokušavaju da nađu i izdvoje karakteristike sa slike. Nakon toga se primenjuje pomenuta </a:t>
            </a:r>
            <a:r>
              <a:rPr lang="sr-Latn-RS" sz="4400" dirty="0" err="1"/>
              <a:t>relu</a:t>
            </a:r>
            <a:r>
              <a:rPr lang="sr-Latn-RS" sz="4400" dirty="0"/>
              <a:t> funkcija koja otklanja </a:t>
            </a:r>
            <a:r>
              <a:rPr lang="sr-Latn-RS" sz="4400" dirty="0" err="1"/>
              <a:t>nelinearnost</a:t>
            </a:r>
            <a:r>
              <a:rPr lang="sr-Latn-RS" sz="4400" dirty="0"/>
              <a:t> i na kraju </a:t>
            </a:r>
            <a:r>
              <a:rPr lang="sr-Latn-RS" sz="4400" dirty="0" err="1"/>
              <a:t>pooling</a:t>
            </a:r>
            <a:r>
              <a:rPr lang="sr-Latn-RS" sz="4400" dirty="0"/>
              <a:t> sloj koji izdvaja najbitnije karakteristike vezane za sliku.  Potom se primenjuje </a:t>
            </a:r>
            <a:r>
              <a:rPr lang="sr-Latn-RS" sz="4400" dirty="0" err="1"/>
              <a:t>Flatten</a:t>
            </a:r>
            <a:r>
              <a:rPr lang="sr-Latn-RS" sz="4400" dirty="0"/>
              <a:t> sloj koji pretvara niz u </a:t>
            </a:r>
            <a:r>
              <a:rPr lang="sr-Latn-RS" sz="4400" dirty="0" err="1"/>
              <a:t>jednodimenzioni</a:t>
            </a:r>
            <a:r>
              <a:rPr lang="sr-Latn-RS" sz="4400" dirty="0"/>
              <a:t> i na kraju dva Dense sloja koja formiraju vektor obeležja. Drugi Dense koristi </a:t>
            </a:r>
            <a:r>
              <a:rPr lang="sr-Latn-RS" sz="4400" dirty="0" err="1"/>
              <a:t>softmax</a:t>
            </a:r>
            <a:r>
              <a:rPr lang="sr-Latn-RS" sz="4400" dirty="0"/>
              <a:t> funkciju koja vrši </a:t>
            </a:r>
            <a:r>
              <a:rPr lang="sr-Latn-RS" sz="4400" dirty="0" err="1"/>
              <a:t>skaliranje</a:t>
            </a:r>
            <a:r>
              <a:rPr lang="sr-Latn-RS" sz="4400" dirty="0"/>
              <a:t> na 7 kategorija, koliko imamo podržanih emocija i iz toga se uzima indeks elementa sa maksimalnom vrednošću, što predstavlja našu predikciju. Ubačeni su i </a:t>
            </a:r>
            <a:r>
              <a:rPr lang="sr-Latn-RS" sz="4400" dirty="0" err="1"/>
              <a:t>Dropout</a:t>
            </a:r>
            <a:r>
              <a:rPr lang="sr-Latn-RS" sz="4400" dirty="0"/>
              <a:t> slojevi kako bi se sprečila mogućnost da dođe do prekomernog učenja. </a:t>
            </a:r>
            <a:endParaRPr lang="sr-Cyrl-RS" sz="4400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859C2B5-6038-C506-359E-C9CFA7E3E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912" y="16989739"/>
            <a:ext cx="4076687" cy="123322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E1ACCC-79ED-9D30-3A98-E856F0D6159E}"/>
              </a:ext>
            </a:extLst>
          </p:cNvPr>
          <p:cNvSpPr txBox="1"/>
          <p:nvPr/>
        </p:nvSpPr>
        <p:spPr>
          <a:xfrm>
            <a:off x="32099639" y="6132544"/>
            <a:ext cx="10395422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400" dirty="0"/>
              <a:t>Kao rezultat treninga dobijamo fajl pod nazivom </a:t>
            </a:r>
            <a:r>
              <a:rPr lang="sr-Latn-RS" sz="4400" b="1" dirty="0"/>
              <a:t>emotion_model.h5 </a:t>
            </a:r>
            <a:r>
              <a:rPr lang="sr-Latn-RS" sz="4400" dirty="0"/>
              <a:t>u kom se nalaze  podaci istreniranog modela potrebni za prepoznavanje emocija. Treniranje je vršeno u 50 epoha po 400 iteracija, sa 100 iteracija za </a:t>
            </a:r>
            <a:r>
              <a:rPr lang="sr-Latn-RS" sz="4400" dirty="0" err="1"/>
              <a:t>validaciju</a:t>
            </a:r>
            <a:r>
              <a:rPr lang="sr-Latn-RS" sz="4400" dirty="0"/>
              <a:t>. Sam tok učenja se nalazi u </a:t>
            </a:r>
            <a:r>
              <a:rPr lang="sr-Latn-RS" sz="4400" b="1" dirty="0"/>
              <a:t>train_log.txt </a:t>
            </a:r>
            <a:r>
              <a:rPr lang="sr-Latn-RS" sz="4400" dirty="0"/>
              <a:t>fajlu, u kome možemo videti napredak tačnosti tokom učenja. Krajnje vrednosti su: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sr-Latn-RS" sz="4400" b="1" dirty="0" err="1"/>
              <a:t>Accuracy</a:t>
            </a:r>
            <a:r>
              <a:rPr lang="sr-Latn-RS" sz="4400" b="1" dirty="0"/>
              <a:t>                       -&gt; 0.83%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sr-Latn-RS" sz="4400" b="1" dirty="0" err="1"/>
              <a:t>Validation</a:t>
            </a:r>
            <a:r>
              <a:rPr lang="sr-Latn-RS" sz="4400" b="1" dirty="0"/>
              <a:t> </a:t>
            </a:r>
            <a:r>
              <a:rPr lang="sr-Latn-RS" sz="4400" b="1" dirty="0" err="1"/>
              <a:t>Accuracy</a:t>
            </a:r>
            <a:r>
              <a:rPr lang="sr-Latn-RS" sz="4400" b="1" dirty="0"/>
              <a:t>    -&gt; 0.62%</a:t>
            </a:r>
          </a:p>
          <a:p>
            <a:pPr algn="ctr"/>
            <a:endParaRPr lang="sr-Latn-RS" sz="4400" b="1" dirty="0"/>
          </a:p>
          <a:p>
            <a:pPr algn="just"/>
            <a:r>
              <a:rPr lang="sr-Latn-RS" sz="4400" dirty="0"/>
              <a:t>Tačnost sistema se može unaprediti povećavanjem </a:t>
            </a:r>
            <a:r>
              <a:rPr lang="sr-Latn-RS" sz="4400" dirty="0" err="1"/>
              <a:t>dataset</a:t>
            </a:r>
            <a:r>
              <a:rPr lang="sr-Latn-RS" sz="4400" dirty="0"/>
              <a:t>-a na veći broj podataka, kako bi se moglo primeniti više iteracija za učenje, ali zbog hardverskih mogućnosti nisam bio u mogućnosti za povećanje istog.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078B9D-AC95-566E-9CB1-3B887EE6B044}"/>
              </a:ext>
            </a:extLst>
          </p:cNvPr>
          <p:cNvSpPr txBox="1"/>
          <p:nvPr/>
        </p:nvSpPr>
        <p:spPr>
          <a:xfrm>
            <a:off x="31993649" y="19748104"/>
            <a:ext cx="10440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sr-Latn-RS" sz="4400" i="1" dirty="0" err="1"/>
              <a:t>Robust</a:t>
            </a:r>
            <a:r>
              <a:rPr lang="sr-Latn-RS" sz="4400" i="1" dirty="0"/>
              <a:t> </a:t>
            </a:r>
            <a:r>
              <a:rPr lang="sr-Latn-RS" sz="4400" i="1" dirty="0" err="1"/>
              <a:t>real</a:t>
            </a:r>
            <a:r>
              <a:rPr lang="sr-Latn-RS" sz="4400" i="1" dirty="0"/>
              <a:t>—time </a:t>
            </a:r>
            <a:r>
              <a:rPr lang="sr-Latn-RS" sz="4400" i="1" dirty="0" err="1"/>
              <a:t>emotion</a:t>
            </a:r>
            <a:r>
              <a:rPr lang="sr-Latn-RS" sz="4400" i="1" dirty="0"/>
              <a:t> </a:t>
            </a:r>
            <a:r>
              <a:rPr lang="sr-Latn-RS" sz="4400" i="1" dirty="0" err="1"/>
              <a:t>detection</a:t>
            </a:r>
            <a:r>
              <a:rPr lang="sr-Latn-RS" sz="4400" i="1" dirty="0"/>
              <a:t> </a:t>
            </a:r>
            <a:r>
              <a:rPr lang="sr-Latn-RS" sz="4400" i="1" dirty="0" err="1"/>
              <a:t>system</a:t>
            </a:r>
            <a:r>
              <a:rPr lang="sr-Latn-RS" sz="4400" i="1" dirty="0"/>
              <a:t> </a:t>
            </a:r>
            <a:r>
              <a:rPr lang="sr-Latn-RS" sz="4400" i="1" dirty="0" err="1"/>
              <a:t>using</a:t>
            </a:r>
            <a:r>
              <a:rPr lang="sr-Latn-RS" sz="4400" i="1" dirty="0"/>
              <a:t> CNN </a:t>
            </a:r>
            <a:r>
              <a:rPr lang="sr-Latn-RS" sz="4400" dirty="0" err="1"/>
              <a:t>by</a:t>
            </a:r>
            <a:r>
              <a:rPr lang="sr-Latn-RS" sz="4400" dirty="0"/>
              <a:t> </a:t>
            </a:r>
            <a:r>
              <a:rPr lang="sr-Latn-RS" sz="4400" dirty="0" err="1"/>
              <a:t>Shruti</a:t>
            </a:r>
            <a:r>
              <a:rPr lang="sr-Latn-RS" sz="4400" dirty="0"/>
              <a:t> </a:t>
            </a:r>
            <a:r>
              <a:rPr lang="sr-Latn-RS" sz="4400" dirty="0" err="1"/>
              <a:t>Jaiswal</a:t>
            </a:r>
            <a:r>
              <a:rPr lang="sr-Latn-RS" sz="4400" dirty="0"/>
              <a:t> &amp; </a:t>
            </a:r>
            <a:r>
              <a:rPr lang="sr-Latn-RS" sz="4400" dirty="0" err="1"/>
              <a:t>G.C.Nandi</a:t>
            </a:r>
            <a:endParaRPr lang="sr-Latn-RS" sz="4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sr-Latn-RS" sz="4400" i="1" dirty="0" err="1"/>
              <a:t>Detect</a:t>
            </a:r>
            <a:r>
              <a:rPr lang="sr-Latn-RS" sz="4400" i="1" dirty="0"/>
              <a:t> </a:t>
            </a:r>
            <a:r>
              <a:rPr lang="sr-Latn-RS" sz="4400" i="1" dirty="0" err="1"/>
              <a:t>Emotions</a:t>
            </a:r>
            <a:r>
              <a:rPr lang="sr-Latn-RS" sz="4400" i="1" dirty="0"/>
              <a:t> </a:t>
            </a:r>
            <a:r>
              <a:rPr lang="sr-Latn-RS" sz="4400" i="1" dirty="0" err="1"/>
              <a:t>with</a:t>
            </a:r>
            <a:r>
              <a:rPr lang="sr-Latn-RS" sz="4400" i="1" dirty="0"/>
              <a:t> </a:t>
            </a:r>
            <a:r>
              <a:rPr lang="sr-Latn-RS" sz="4400" i="1" dirty="0" err="1"/>
              <a:t>Convolutiona</a:t>
            </a:r>
            <a:r>
              <a:rPr lang="sr-Latn-RS" sz="4400" i="1" dirty="0"/>
              <a:t> </a:t>
            </a:r>
            <a:r>
              <a:rPr lang="sr-Latn-RS" sz="4400" i="1" dirty="0" err="1"/>
              <a:t>Neural</a:t>
            </a:r>
            <a:r>
              <a:rPr lang="sr-Latn-RS" sz="4400" i="1" dirty="0"/>
              <a:t> </a:t>
            </a:r>
            <a:r>
              <a:rPr lang="sr-Latn-RS" sz="4400" i="1" dirty="0" err="1"/>
              <a:t>Networks</a:t>
            </a:r>
            <a:r>
              <a:rPr lang="sr-Latn-RS" sz="4400" i="1" dirty="0"/>
              <a:t> </a:t>
            </a:r>
          </a:p>
          <a:p>
            <a:pPr algn="just"/>
            <a:r>
              <a:rPr lang="sr-Latn-RS" sz="4400" dirty="0"/>
              <a:t>    ( </a:t>
            </a:r>
            <a:r>
              <a:rPr lang="sr-Latn-RS" sz="3600" i="1" u="sng" dirty="0">
                <a:hlinkClick r:id="rId5"/>
              </a:rPr>
              <a:t>https://www.youtube.com/watch?v=ctjkZnQF_FY</a:t>
            </a:r>
            <a:r>
              <a:rPr lang="sr-Latn-RS" sz="3600" i="1" u="sng" dirty="0"/>
              <a:t> </a:t>
            </a:r>
            <a:r>
              <a:rPr lang="sr-Latn-RS" sz="4400" dirty="0"/>
              <a:t>)</a:t>
            </a:r>
            <a:endParaRPr lang="sr-Cyrl-RS" sz="4400" i="1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6ADD1C7-4BA8-6017-CDB4-85BDD4BBD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23" y="19449443"/>
            <a:ext cx="11449965" cy="6841334"/>
          </a:xfrm>
          <a:prstGeom prst="rect">
            <a:avLst/>
          </a:prstGeom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10A11430-560E-57E2-EDFD-1993602C16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9" r="83216" b="43369"/>
          <a:stretch/>
        </p:blipFill>
        <p:spPr>
          <a:xfrm>
            <a:off x="2362200" y="22287665"/>
            <a:ext cx="9280142" cy="6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Bangla MN</vt:lpstr>
      <vt:lpstr>Calibri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2022-07-03T19:33:29Z</dcterms:modified>
</cp:coreProperties>
</file>