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8" r:id="rId2"/>
    <p:sldId id="440" r:id="rId3"/>
    <p:sldId id="441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>
        <p:scale>
          <a:sx n="100" d="100"/>
          <a:sy n="100" d="100"/>
        </p:scale>
        <p:origin x="1914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DB517-0B47-B240-9D71-69AF54BFAEFE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0829B-9E50-4644-B72F-0B3B36EB8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849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30CA-E8DF-3A40-A12C-9BE318D4BEFA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Haga clic para modificar el estilo de texto del patrón</a:t>
            </a:r>
          </a:p>
          <a:p>
            <a:pPr lvl="1"/>
            <a:r>
              <a:rPr lang="en-AU"/>
              <a:t>Segundo nivel</a:t>
            </a:r>
          </a:p>
          <a:p>
            <a:pPr lvl="2"/>
            <a:r>
              <a:rPr lang="en-AU"/>
              <a:t>Tercer nivel</a:t>
            </a:r>
          </a:p>
          <a:p>
            <a:pPr lvl="3"/>
            <a:r>
              <a:rPr lang="en-AU"/>
              <a:t>Cuarto nivel</a:t>
            </a:r>
          </a:p>
          <a:p>
            <a:pPr lvl="4"/>
            <a:r>
              <a:rPr lang="en-AU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776D1-ACF2-0E41-9919-035A8D094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204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1800-91AB-4848-8942-6E006AA6FBCE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0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F980-A977-0A45-9032-43FD0D3658C5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754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1F30-679A-8A4A-8390-BDDCC2C15AE7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513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B878-892E-D64B-AEBA-4927D04B7A3E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811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1A-5CD4-484C-A34C-DE9327B474BD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45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2BB-3336-3343-8B1E-1EF9D30B5DA3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5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CC61-AFD3-F74A-A5F0-27987F54EA88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750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5837-FE19-2547-8B5C-25FD78AC753E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434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13F-4A7C-1E45-86F7-EA6A65A02DD6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473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E74-FAD2-EB46-AF3C-6B42A97BEA87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885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CCC-D8C9-E84E-913A-E84C43FF261E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14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14CC-5AA5-894E-920C-456FB31A8457}" type="datetime1">
              <a:rPr lang="es-ES_tradnl" smtClean="0"/>
              <a:t>07/12/2021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ESAN PEE 4 - SESION 0</a:t>
            </a: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F8BC-652A-4E5D-9FA2-321A71F77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023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an.edu.pe/pee/areas/tecnologias-de-informacion/la-convergencia-cloud-analytics-mobility-para-las-empresa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www.laliga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FCB5C8C-6A6E-4C5C-9266-BC1489B9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3"/>
          <a:stretch/>
        </p:blipFill>
        <p:spPr>
          <a:xfrm>
            <a:off x="0" y="836711"/>
            <a:ext cx="9144000" cy="5040559"/>
          </a:xfrm>
          <a:prstGeom prst="rect">
            <a:avLst/>
          </a:prstGeom>
        </p:spPr>
      </p:pic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F8BC-652A-4E5D-9FA2-321A71F77A70}" type="slidenum">
              <a:rPr lang="es-PE" smtClean="0"/>
              <a:t>0</a:t>
            </a:fld>
            <a:endParaRPr lang="es-PE"/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89D4475D-D9AC-554C-A80E-FD753CD47DAB}"/>
              </a:ext>
            </a:extLst>
          </p:cNvPr>
          <p:cNvSpPr/>
          <p:nvPr/>
        </p:nvSpPr>
        <p:spPr>
          <a:xfrm>
            <a:off x="3617894" y="6033184"/>
            <a:ext cx="1908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2021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2F69C8-C8CE-40AA-B10D-9A390EBBD29C}"/>
              </a:ext>
            </a:extLst>
          </p:cNvPr>
          <p:cNvSpPr txBox="1"/>
          <p:nvPr/>
        </p:nvSpPr>
        <p:spPr>
          <a:xfrm>
            <a:off x="6129976" y="6048573"/>
            <a:ext cx="298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400" b="1" dirty="0"/>
              <a:t>MIGUEL ÁNGEL MONTALVO NAVIDAD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B035142-796F-435D-AA7C-3250F1CBE5C7}"/>
              </a:ext>
            </a:extLst>
          </p:cNvPr>
          <p:cNvSpPr txBox="1"/>
          <p:nvPr/>
        </p:nvSpPr>
        <p:spPr>
          <a:xfrm>
            <a:off x="4716016" y="172969"/>
            <a:ext cx="42731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2700" b="1" dirty="0"/>
              <a:t>PRÁCTICA 1: WEB SCRAPING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AFA034-F0F3-47C1-BBE1-8D8EFAC0FF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07" t="-799" r="5753" b="1795"/>
          <a:stretch/>
        </p:blipFill>
        <p:spPr>
          <a:xfrm>
            <a:off x="-10853" y="5877272"/>
            <a:ext cx="936105" cy="9807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7638D9-C998-4216-B5A6-8EF6902A3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" y="22529"/>
            <a:ext cx="1080000" cy="802286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F2E71C2-A29C-43CF-8D03-57054D16A0AB}"/>
              </a:ext>
            </a:extLst>
          </p:cNvPr>
          <p:cNvCxnSpPr/>
          <p:nvPr/>
        </p:nvCxnSpPr>
        <p:spPr>
          <a:xfrm>
            <a:off x="-10853" y="836712"/>
            <a:ext cx="915485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F5BABDF-900F-498D-A848-95C19589DE3B}"/>
              </a:ext>
            </a:extLst>
          </p:cNvPr>
          <p:cNvCxnSpPr/>
          <p:nvPr/>
        </p:nvCxnSpPr>
        <p:spPr>
          <a:xfrm>
            <a:off x="-10853" y="5877272"/>
            <a:ext cx="915485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7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 dir="r"/>
      </p:transition>
    </mc:Choice>
    <mc:Fallback xmlns="">
      <p:transition xmlns:p14="http://schemas.microsoft.com/office/powerpoint/2010/main" spd="slow"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363F8BC-652A-4E5D-9FA2-321A71F77A70}" type="slidenum">
              <a:rPr lang="es-PE" smtClean="0"/>
              <a:t>1</a:t>
            </a:fld>
            <a:endParaRPr lang="es-PE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23035178-F962-AD44-AA88-3EC3358F375F}"/>
              </a:ext>
            </a:extLst>
          </p:cNvPr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2021</a:t>
            </a:r>
            <a:endParaRPr lang="es-PE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7C24F45-A0F9-42AC-8334-E0E3461BAE77}"/>
              </a:ext>
            </a:extLst>
          </p:cNvPr>
          <p:cNvSpPr txBox="1"/>
          <p:nvPr/>
        </p:nvSpPr>
        <p:spPr>
          <a:xfrm>
            <a:off x="7242114" y="169756"/>
            <a:ext cx="16335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2700" b="1" dirty="0"/>
              <a:t>RESUMEN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953DE01D-0152-4129-9D89-F90D04867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7" t="-799" r="5753" b="1795"/>
          <a:stretch/>
        </p:blipFill>
        <p:spPr>
          <a:xfrm>
            <a:off x="-10853" y="5877272"/>
            <a:ext cx="936105" cy="980728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68AFF528-B842-48C0-87B1-C8660FE8D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" y="22529"/>
            <a:ext cx="1080000" cy="802286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ABB4108-327B-4B86-8529-7AD2583E12A1}"/>
              </a:ext>
            </a:extLst>
          </p:cNvPr>
          <p:cNvCxnSpPr/>
          <p:nvPr/>
        </p:nvCxnSpPr>
        <p:spPr>
          <a:xfrm>
            <a:off x="-10853" y="836712"/>
            <a:ext cx="915485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E7BDB99-AE88-4C08-8704-514D25F22215}"/>
              </a:ext>
            </a:extLst>
          </p:cNvPr>
          <p:cNvCxnSpPr/>
          <p:nvPr/>
        </p:nvCxnSpPr>
        <p:spPr>
          <a:xfrm>
            <a:off x="-10853" y="5877272"/>
            <a:ext cx="915485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A211C14-94D7-49C2-B804-A22072D9B5C4}"/>
              </a:ext>
            </a:extLst>
          </p:cNvPr>
          <p:cNvSpPr txBox="1"/>
          <p:nvPr/>
        </p:nvSpPr>
        <p:spPr>
          <a:xfrm>
            <a:off x="22613" y="940625"/>
            <a:ext cx="156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DESCRIPCIÓN: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AA47448-3B2C-4B50-88CD-F02A02C7FDD2}"/>
              </a:ext>
            </a:extLst>
          </p:cNvPr>
          <p:cNvSpPr txBox="1"/>
          <p:nvPr/>
        </p:nvSpPr>
        <p:spPr>
          <a:xfrm>
            <a:off x="105247" y="1268760"/>
            <a:ext cx="87704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Esta práctica se ha realizado bajo el contexto de la asignatura Tipología y ciclo de vida de los datos, perteneciente al Máster en Ciencia de Datos de la </a:t>
            </a:r>
            <a:r>
              <a:rPr lang="es-ES" sz="1600" b="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Universitat</a:t>
            </a:r>
            <a:r>
              <a:rPr lang="es-E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 Oberta de Catalunya. En ella, se aplican técnicas de web </a:t>
            </a:r>
            <a:r>
              <a:rPr lang="es-ES" sz="1600" b="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scraping</a:t>
            </a:r>
            <a:r>
              <a:rPr lang="es-E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 mediante el lenguaje de programación Python para extraer así datos de la web</a:t>
            </a:r>
            <a:r>
              <a:rPr lang="es-ES" sz="1600" b="0" i="0" dirty="0">
                <a:solidFill>
                  <a:schemeClr val="tx2">
                    <a:lumMod val="75000"/>
                  </a:schemeClr>
                </a:solidFill>
                <a:effectLst/>
                <a:hlinkClick r:id="rId4"/>
              </a:rPr>
              <a:t> </a:t>
            </a:r>
            <a:r>
              <a:rPr lang="es-ES" sz="1600" dirty="0" err="1">
                <a:solidFill>
                  <a:srgbClr val="C9D1D9"/>
                </a:solidFill>
                <a:hlinkClick r:id="rId4"/>
              </a:rPr>
              <a:t>LaLiga</a:t>
            </a:r>
            <a:r>
              <a:rPr lang="es-ES" sz="1600" b="0" i="0" dirty="0">
                <a:solidFill>
                  <a:schemeClr val="tx2">
                    <a:lumMod val="75000"/>
                  </a:schemeClr>
                </a:solidFill>
                <a:effectLst/>
                <a:hlinkClick r:id="rId4"/>
              </a:rPr>
              <a:t> </a:t>
            </a:r>
            <a:r>
              <a:rPr lang="es-E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y generar un </a:t>
            </a:r>
            <a:r>
              <a:rPr lang="es-ES" sz="1600" b="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dataset</a:t>
            </a:r>
            <a:r>
              <a:rPr lang="es-E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.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1C043E9-435D-4CD7-BD74-250AB75AE427}"/>
              </a:ext>
            </a:extLst>
          </p:cNvPr>
          <p:cNvSpPr txBox="1"/>
          <p:nvPr/>
        </p:nvSpPr>
        <p:spPr>
          <a:xfrm>
            <a:off x="22614" y="2420888"/>
            <a:ext cx="2665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b="1" i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MIEMBROS DEL EQUIPO: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8E81E49-FCA3-4394-8339-A4479DF2CF07}"/>
              </a:ext>
            </a:extLst>
          </p:cNvPr>
          <p:cNvSpPr txBox="1"/>
          <p:nvPr/>
        </p:nvSpPr>
        <p:spPr>
          <a:xfrm>
            <a:off x="27855" y="2780928"/>
            <a:ext cx="8847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La actividad ha </a:t>
            </a:r>
            <a:r>
              <a:rPr lang="en-US" sz="1600" b="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sido</a:t>
            </a:r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realizada</a:t>
            </a:r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 de </a:t>
            </a:r>
            <a:r>
              <a:rPr lang="en-US" sz="1600" b="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manera</a:t>
            </a:r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 individual por Miguel </a:t>
            </a:r>
            <a:r>
              <a:rPr lang="en-US" sz="1600" b="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Ángel</a:t>
            </a:r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 Montalvo Navidad.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C19F1D0-352B-4C50-86A1-EAAA9958175B}"/>
              </a:ext>
            </a:extLst>
          </p:cNvPr>
          <p:cNvSpPr txBox="1"/>
          <p:nvPr/>
        </p:nvSpPr>
        <p:spPr>
          <a:xfrm>
            <a:off x="3845" y="3212976"/>
            <a:ext cx="3209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b="1" i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FICHEROS DEL CÓDIGO FUENTE: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884313B-4673-43F0-A8DD-575088862540}"/>
              </a:ext>
            </a:extLst>
          </p:cNvPr>
          <p:cNvSpPr txBox="1"/>
          <p:nvPr/>
        </p:nvSpPr>
        <p:spPr>
          <a:xfrm>
            <a:off x="22613" y="3573016"/>
            <a:ext cx="88478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effectLst/>
              </a:rPr>
              <a:t>WebScraping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effectLst/>
              </a:rPr>
              <a:t> \main.py</a:t>
            </a:r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lang="en-US" sz="160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Contiene</a:t>
            </a:r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</a:rPr>
              <a:t> la </a:t>
            </a:r>
            <a:r>
              <a:rPr lang="en-US" sz="160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implementación</a:t>
            </a:r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</a:rPr>
              <a:t> de la </a:t>
            </a:r>
            <a:r>
              <a:rPr lang="en-US" sz="160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técnica</a:t>
            </a:r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</a:rPr>
              <a:t> de scraping </a:t>
            </a:r>
            <a:r>
              <a:rPr lang="en-US" sz="160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en</a:t>
            </a:r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</a:rPr>
              <a:t> Python.</a:t>
            </a:r>
          </a:p>
          <a:p>
            <a:pPr marL="342900" indent="-342900" algn="just">
              <a:buAutoNum type="arabicPeriod"/>
            </a:pP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effectLst/>
              </a:rPr>
              <a:t>WebScraping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effectLst/>
              </a:rPr>
              <a:t>\CSV\ WebScraping_Cladificacion.csv</a:t>
            </a:r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</a:rPr>
              <a:t>: Conjunto de </a:t>
            </a:r>
            <a:r>
              <a:rPr lang="en-US" sz="160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datos</a:t>
            </a:r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</a:rPr>
              <a:t> (dataset) </a:t>
            </a:r>
            <a:r>
              <a:rPr lang="en-US" sz="160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obtenidos</a:t>
            </a:r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</a:rPr>
              <a:t> del scraping.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62035FE-A905-48D1-9A56-693827039F51}"/>
              </a:ext>
            </a:extLst>
          </p:cNvPr>
          <p:cNvSpPr txBox="1"/>
          <p:nvPr/>
        </p:nvSpPr>
        <p:spPr>
          <a:xfrm>
            <a:off x="24573" y="4562273"/>
            <a:ext cx="1523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b="1" i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defRPr>
            </a:lvl1pPr>
          </a:lstStyle>
          <a:p>
            <a:pPr algn="just"/>
            <a:r>
              <a:rPr lang="en-US" dirty="0"/>
              <a:t>RECURSOS: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39C682D-832A-4652-9044-DC217E0B94E3}"/>
              </a:ext>
            </a:extLst>
          </p:cNvPr>
          <p:cNvSpPr txBox="1"/>
          <p:nvPr/>
        </p:nvSpPr>
        <p:spPr>
          <a:xfrm>
            <a:off x="3970" y="4941168"/>
            <a:ext cx="8712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Subirats</a:t>
            </a:r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, L., Calvo, M. (2018). Web Scraping. Editorial UOC.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Lawson, R. (2015). Web Scraping with Python. </a:t>
            </a:r>
            <a:r>
              <a:rPr lang="en-US" sz="1600" b="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Packt</a:t>
            </a:r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 Publishing Ltd. Chapter 2. Scraping the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Tutorial de </a:t>
            </a:r>
            <a:r>
              <a:rPr lang="en-US" sz="1600" b="0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Github</a:t>
            </a:r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 </a:t>
            </a:r>
            <a:r>
              <a:rPr lang="en-US" sz="16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hlinkClick r:id="rId5"/>
              </a:rPr>
              <a:t>https://guides.github.com/activities/hello-world/</a:t>
            </a:r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72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363F8BC-652A-4E5D-9FA2-321A71F77A70}" type="slidenum">
              <a:rPr lang="es-PE" smtClean="0"/>
              <a:t>2</a:t>
            </a:fld>
            <a:endParaRPr lang="es-PE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23035178-F962-AD44-AA88-3EC3358F375F}"/>
              </a:ext>
            </a:extLst>
          </p:cNvPr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2021</a:t>
            </a:r>
            <a:endParaRPr lang="es-PE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672F927-830D-4F69-9FB1-8D86EBA365C7}"/>
              </a:ext>
            </a:extLst>
          </p:cNvPr>
          <p:cNvGrpSpPr/>
          <p:nvPr/>
        </p:nvGrpSpPr>
        <p:grpSpPr>
          <a:xfrm>
            <a:off x="956332" y="1628800"/>
            <a:ext cx="7090555" cy="3366370"/>
            <a:chOff x="956332" y="1628800"/>
            <a:chExt cx="7090555" cy="336637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FB17AD69-BD1D-4821-8EED-5E0499606BEC}"/>
                </a:ext>
              </a:extLst>
            </p:cNvPr>
            <p:cNvGrpSpPr/>
            <p:nvPr/>
          </p:nvGrpSpPr>
          <p:grpSpPr>
            <a:xfrm>
              <a:off x="956332" y="1628800"/>
              <a:ext cx="7090555" cy="3366370"/>
              <a:chOff x="333408" y="1052736"/>
              <a:chExt cx="7090555" cy="3366370"/>
            </a:xfrm>
          </p:grpSpPr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03B21331-93D5-4A94-A6C5-FC9193646485}"/>
                  </a:ext>
                </a:extLst>
              </p:cNvPr>
              <p:cNvGrpSpPr/>
              <p:nvPr/>
            </p:nvGrpSpPr>
            <p:grpSpPr>
              <a:xfrm>
                <a:off x="333408" y="1052736"/>
                <a:ext cx="5186586" cy="3366370"/>
                <a:chOff x="475598" y="844075"/>
                <a:chExt cx="5186586" cy="3366370"/>
              </a:xfrm>
            </p:grpSpPr>
            <p:sp>
              <p:nvSpPr>
                <p:cNvPr id="16" name="Arrow: Left 65">
                  <a:extLst>
                    <a:ext uri="{FF2B5EF4-FFF2-40B4-BE49-F238E27FC236}">
                      <a16:creationId xmlns:a16="http://schemas.microsoft.com/office/drawing/2014/main" id="{7D87196E-FABA-4813-9E65-2053A8ED2466}"/>
                    </a:ext>
                  </a:extLst>
                </p:cNvPr>
                <p:cNvSpPr/>
                <p:nvPr/>
              </p:nvSpPr>
              <p:spPr>
                <a:xfrm rot="10800000">
                  <a:off x="885759" y="3014676"/>
                  <a:ext cx="300038" cy="235744"/>
                </a:xfrm>
                <a:prstGeom prst="leftArrow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21" name="Picture 72" descr="A close up of a logo&#10;&#10;Description generated with very high confidence">
                  <a:extLst>
                    <a:ext uri="{FF2B5EF4-FFF2-40B4-BE49-F238E27FC236}">
                      <a16:creationId xmlns:a16="http://schemas.microsoft.com/office/drawing/2014/main" id="{2CFB2D32-C5EB-4834-AAA5-62EA869983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5798" y="2416311"/>
                  <a:ext cx="1057423" cy="1307488"/>
                </a:xfrm>
                <a:prstGeom prst="rect">
                  <a:avLst/>
                </a:prstGeom>
              </p:spPr>
            </p:pic>
            <p:pic>
              <p:nvPicPr>
                <p:cNvPr id="22" name="Picture 73" descr="A close up of a logo&#10;&#10;Description generated with very high confidence">
                  <a:extLst>
                    <a:ext uri="{FF2B5EF4-FFF2-40B4-BE49-F238E27FC236}">
                      <a16:creationId xmlns:a16="http://schemas.microsoft.com/office/drawing/2014/main" id="{02D862B0-56F1-4158-885A-588B54408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598" y="2961097"/>
                  <a:ext cx="386384" cy="342900"/>
                </a:xfrm>
                <a:prstGeom prst="rect">
                  <a:avLst/>
                </a:prstGeom>
              </p:spPr>
            </p:pic>
            <p:sp>
              <p:nvSpPr>
                <p:cNvPr id="20" name="Arrow: Left 71">
                  <a:extLst>
                    <a:ext uri="{FF2B5EF4-FFF2-40B4-BE49-F238E27FC236}">
                      <a16:creationId xmlns:a16="http://schemas.microsoft.com/office/drawing/2014/main" id="{6D7E6C1E-B126-4AAC-B7EF-4CDC630F0BFD}"/>
                    </a:ext>
                  </a:extLst>
                </p:cNvPr>
                <p:cNvSpPr/>
                <p:nvPr/>
              </p:nvSpPr>
              <p:spPr>
                <a:xfrm rot="8213525">
                  <a:off x="3700387" y="2392307"/>
                  <a:ext cx="300038" cy="235744"/>
                </a:xfrm>
                <a:prstGeom prst="leftArrow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" name="TextBox 55">
                  <a:extLst>
                    <a:ext uri="{FF2B5EF4-FFF2-40B4-BE49-F238E27FC236}">
                      <a16:creationId xmlns:a16="http://schemas.microsoft.com/office/drawing/2014/main" id="{C90F2E2B-48D3-4BAD-ACEF-054AA60C60E4}"/>
                    </a:ext>
                  </a:extLst>
                </p:cNvPr>
                <p:cNvSpPr txBox="1"/>
                <p:nvPr/>
              </p:nvSpPr>
              <p:spPr>
                <a:xfrm>
                  <a:off x="4197635" y="1996203"/>
                  <a:ext cx="11290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b="1" dirty="0">
                      <a:solidFill>
                        <a:schemeClr val="accent2"/>
                      </a:solidFill>
                    </a:rPr>
                    <a:t>WEB SITE</a:t>
                  </a:r>
                </a:p>
              </p:txBody>
            </p:sp>
            <p:sp>
              <p:nvSpPr>
                <p:cNvPr id="32" name="Arrow: Left 69">
                  <a:extLst>
                    <a:ext uri="{FF2B5EF4-FFF2-40B4-BE49-F238E27FC236}">
                      <a16:creationId xmlns:a16="http://schemas.microsoft.com/office/drawing/2014/main" id="{587FB4EA-BBB4-43B8-8CCA-90EA8F1BE169}"/>
                    </a:ext>
                  </a:extLst>
                </p:cNvPr>
                <p:cNvSpPr/>
                <p:nvPr/>
              </p:nvSpPr>
              <p:spPr>
                <a:xfrm rot="10800000">
                  <a:off x="2193911" y="3007084"/>
                  <a:ext cx="300038" cy="235744"/>
                </a:xfrm>
                <a:prstGeom prst="leftArrow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5" name="Imagen 4">
                  <a:extLst>
                    <a:ext uri="{FF2B5EF4-FFF2-40B4-BE49-F238E27FC236}">
                      <a16:creationId xmlns:a16="http://schemas.microsoft.com/office/drawing/2014/main" id="{CFDADA2B-2718-47C9-A862-DF3BC0A358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45" t="9210" r="2638" b="7169"/>
                <a:stretch/>
              </p:blipFill>
              <p:spPr>
                <a:xfrm>
                  <a:off x="3862184" y="844075"/>
                  <a:ext cx="1800000" cy="1046630"/>
                </a:xfrm>
                <a:prstGeom prst="rect">
                  <a:avLst/>
                </a:prstGeom>
              </p:spPr>
            </p:pic>
            <p:sp>
              <p:nvSpPr>
                <p:cNvPr id="38" name="TextBox 55">
                  <a:extLst>
                    <a:ext uri="{FF2B5EF4-FFF2-40B4-BE49-F238E27FC236}">
                      <a16:creationId xmlns:a16="http://schemas.microsoft.com/office/drawing/2014/main" id="{AFA3034C-85E2-4B99-A3B2-89A09E9AC00A}"/>
                    </a:ext>
                  </a:extLst>
                </p:cNvPr>
                <p:cNvSpPr txBox="1"/>
                <p:nvPr/>
              </p:nvSpPr>
              <p:spPr>
                <a:xfrm>
                  <a:off x="1064813" y="3788153"/>
                  <a:ext cx="11290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b="1" dirty="0">
                      <a:solidFill>
                        <a:schemeClr val="accent2"/>
                      </a:solidFill>
                    </a:rPr>
                    <a:t>DISPOSITIVOS</a:t>
                  </a:r>
                </a:p>
              </p:txBody>
            </p:sp>
            <p:sp>
              <p:nvSpPr>
                <p:cNvPr id="45" name="TextBox 55">
                  <a:extLst>
                    <a:ext uri="{FF2B5EF4-FFF2-40B4-BE49-F238E27FC236}">
                      <a16:creationId xmlns:a16="http://schemas.microsoft.com/office/drawing/2014/main" id="{DC08DD4A-1FEB-4E4F-A03B-E69A655ED8F7}"/>
                    </a:ext>
                  </a:extLst>
                </p:cNvPr>
                <p:cNvSpPr txBox="1"/>
                <p:nvPr/>
              </p:nvSpPr>
              <p:spPr>
                <a:xfrm>
                  <a:off x="4282125" y="3933446"/>
                  <a:ext cx="11958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b="1" dirty="0">
                      <a:solidFill>
                        <a:schemeClr val="accent2"/>
                      </a:solidFill>
                    </a:rPr>
                    <a:t>CSV</a:t>
                  </a:r>
                </a:p>
              </p:txBody>
            </p:sp>
          </p:grpSp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F3A2BA0D-6774-4066-8ACB-6C93D2507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8900" y="3230795"/>
                <a:ext cx="1165063" cy="1080000"/>
              </a:xfrm>
              <a:prstGeom prst="rect">
                <a:avLst/>
              </a:prstGeom>
            </p:spPr>
          </p:pic>
        </p:grpSp>
        <p:sp>
          <p:nvSpPr>
            <p:cNvPr id="31" name="Arrow: Left 71">
              <a:extLst>
                <a:ext uri="{FF2B5EF4-FFF2-40B4-BE49-F238E27FC236}">
                  <a16:creationId xmlns:a16="http://schemas.microsoft.com/office/drawing/2014/main" id="{B3914669-24FF-4B36-912C-CC26ED3A4F6E}"/>
                </a:ext>
              </a:extLst>
            </p:cNvPr>
            <p:cNvSpPr/>
            <p:nvPr/>
          </p:nvSpPr>
          <p:spPr>
            <a:xfrm rot="16200000">
              <a:off x="5210747" y="3404671"/>
              <a:ext cx="300038" cy="235744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6B37BA3-747D-4815-B577-B3517A879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067" y="3412776"/>
              <a:ext cx="1080000" cy="108000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463CC75D-4D0F-4C86-9B29-2DBE8FC78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050" y="3924486"/>
              <a:ext cx="649432" cy="649432"/>
            </a:xfrm>
            <a:prstGeom prst="rect">
              <a:avLst/>
            </a:prstGeom>
          </p:spPr>
        </p:pic>
        <p:sp>
          <p:nvSpPr>
            <p:cNvPr id="43" name="Arrow: Left 71">
              <a:extLst>
                <a:ext uri="{FF2B5EF4-FFF2-40B4-BE49-F238E27FC236}">
                  <a16:creationId xmlns:a16="http://schemas.microsoft.com/office/drawing/2014/main" id="{035F3D8B-2C9A-43D3-A983-16311309936F}"/>
                </a:ext>
              </a:extLst>
            </p:cNvPr>
            <p:cNvSpPr/>
            <p:nvPr/>
          </p:nvSpPr>
          <p:spPr>
            <a:xfrm rot="10800000">
              <a:off x="6099736" y="4175104"/>
              <a:ext cx="300038" cy="235744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7C24F45-A0F9-42AC-8334-E0E3461BAE77}"/>
              </a:ext>
            </a:extLst>
          </p:cNvPr>
          <p:cNvSpPr txBox="1"/>
          <p:nvPr/>
        </p:nvSpPr>
        <p:spPr>
          <a:xfrm>
            <a:off x="7218070" y="169756"/>
            <a:ext cx="16576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2700" b="1" dirty="0"/>
              <a:t>ESQUEMA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953DE01D-0152-4129-9D89-F90D048670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707" t="-799" r="5753" b="1795"/>
          <a:stretch/>
        </p:blipFill>
        <p:spPr>
          <a:xfrm>
            <a:off x="-10853" y="5877272"/>
            <a:ext cx="936105" cy="980728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68AFF528-B842-48C0-87B1-C8660FE8D1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" y="22529"/>
            <a:ext cx="1080000" cy="802286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ABB4108-327B-4B86-8529-7AD2583E12A1}"/>
              </a:ext>
            </a:extLst>
          </p:cNvPr>
          <p:cNvCxnSpPr/>
          <p:nvPr/>
        </p:nvCxnSpPr>
        <p:spPr>
          <a:xfrm>
            <a:off x="-10853" y="836712"/>
            <a:ext cx="915485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E7BDB99-AE88-4C08-8704-514D25F22215}"/>
              </a:ext>
            </a:extLst>
          </p:cNvPr>
          <p:cNvCxnSpPr/>
          <p:nvPr/>
        </p:nvCxnSpPr>
        <p:spPr>
          <a:xfrm>
            <a:off x="-10853" y="5877272"/>
            <a:ext cx="915485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Presentación en pantalla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Yolanda Valle Ramella</dc:creator>
  <cp:lastModifiedBy>Miguel Angel Montalvo</cp:lastModifiedBy>
  <cp:revision>118</cp:revision>
  <cp:lastPrinted>2019-01-25T00:18:04Z</cp:lastPrinted>
  <dcterms:created xsi:type="dcterms:W3CDTF">2014-02-21T19:42:21Z</dcterms:created>
  <dcterms:modified xsi:type="dcterms:W3CDTF">2021-12-07T17:24:36Z</dcterms:modified>
</cp:coreProperties>
</file>