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de050bf4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de050bf4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e6812d6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e6812d6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e6812d6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e6812d6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e6812d64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e6812d64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e6812d6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e6812d6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e6812d64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e6812d64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e6812d6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e6812d6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e66e4dc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e66e4dc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e66e4dc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e66e4dc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de050b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de050b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de050bf4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de050bf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e66e4dc41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e66e4dc41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de050bf4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de050bf4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de050bf4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de050bf4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st.github.com/605583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lucidchart.com/documents/edit/341328ff-d233-44c5-93de-ca2596611cbb/0?callback=close&amp;name=slides&amp;callback_type=back&amp;v=799&amp;s=720" TargetMode="External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404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STAT 550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Pricing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832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Nate Duhl, Alex Kramer, Lisa Scharfenberger, and Matt Monterosso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4675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ctrTitle"/>
          </p:nvPr>
        </p:nvSpPr>
        <p:spPr>
          <a:xfrm>
            <a:off x="804150" y="502775"/>
            <a:ext cx="7535700" cy="31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Variables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Regressions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fit model with 3 Variables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ctrTitle"/>
          </p:nvPr>
        </p:nvSpPr>
        <p:spPr>
          <a:xfrm>
            <a:off x="530425" y="361400"/>
            <a:ext cx="836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Model Significance</a:t>
            </a:r>
            <a:endParaRPr sz="2400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Significance</a:t>
            </a:r>
            <a:r>
              <a:rPr b="0" lang="en" sz="2400"/>
              <a:t> F of 2.03E-12</a:t>
            </a:r>
            <a:endParaRPr b="0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Model Fit</a:t>
            </a:r>
            <a:endParaRPr sz="2400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Adjusted R^2 value of ~0.81</a:t>
            </a:r>
            <a:endParaRPr b="0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Model Assumptions</a:t>
            </a:r>
            <a:endParaRPr sz="2400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🗸 Linear</a:t>
            </a:r>
            <a:endParaRPr b="0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🗸 Normally Distributed</a:t>
            </a:r>
            <a:endParaRPr b="0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X  No Multicollinearity*</a:t>
            </a:r>
            <a:endParaRPr b="0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X  Homoscedasticity**</a:t>
            </a:r>
            <a:endParaRPr b="0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*Square feet and baths are collinear but the model has a better fit including both variables</a:t>
            </a:r>
            <a:endParaRPr b="0"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**Miles to base is somewhat homoscedastic. Recommend using the model for properties within 20 miles of the base</a:t>
            </a:r>
            <a:endParaRPr b="0"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ctrTitle"/>
          </p:nvPr>
        </p:nvSpPr>
        <p:spPr>
          <a:xfrm>
            <a:off x="675150" y="284050"/>
            <a:ext cx="7793700" cy="41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Significant Variable Interpretation</a:t>
            </a:r>
            <a:endParaRPr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Square Feet:An increase in 1 square foot will add approximately $36 in value to the home.</a:t>
            </a:r>
            <a:endParaRPr b="0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Miles to Base: An increase in one mile from the base decreases the home value by ~$2,731</a:t>
            </a:r>
            <a:endParaRPr b="0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Baths: An additional bathroom adds an approximate value of $69,421 to the home.</a:t>
            </a:r>
            <a:endParaRPr b="0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ctrTitle"/>
          </p:nvPr>
        </p:nvSpPr>
        <p:spPr>
          <a:xfrm>
            <a:off x="30725" y="944250"/>
            <a:ext cx="9113400" cy="8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House Value = 189.8+ 36.15 (Square Feet) - 2.73 (Miles to base) + 69.42 (Number of Baths)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Prediction Based on Specifications of Dr. Kleitz New Home: $323,356.68</a:t>
            </a:r>
            <a:endParaRPr sz="1200"/>
          </a:p>
        </p:txBody>
      </p:sp>
      <p:sp>
        <p:nvSpPr>
          <p:cNvPr id="365" name="Google Shape;365;p26"/>
          <p:cNvSpPr txBox="1"/>
          <p:nvPr/>
        </p:nvSpPr>
        <p:spPr>
          <a:xfrm>
            <a:off x="1481625" y="268800"/>
            <a:ext cx="56655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Regression Model Equation.</a:t>
            </a:r>
            <a:endParaRPr sz="3000"/>
          </a:p>
        </p:txBody>
      </p:sp>
      <p:sp>
        <p:nvSpPr>
          <p:cNvPr id="366" name="Google Shape;366;p26"/>
          <p:cNvSpPr txBox="1"/>
          <p:nvPr>
            <p:ph type="ctrTitle"/>
          </p:nvPr>
        </p:nvSpPr>
        <p:spPr>
          <a:xfrm>
            <a:off x="98650" y="1913625"/>
            <a:ext cx="28338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Beds: 2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Baths: 1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Square Feet: 2000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Miles to Resort: 10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Miles to Base: 3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Acres: 0.45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Cars:1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Years Old: 8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DoM: 123</a:t>
            </a:r>
            <a:endParaRPr sz="1800"/>
          </a:p>
        </p:txBody>
      </p:sp>
      <p:pic>
        <p:nvPicPr>
          <p:cNvPr id="367" name="Google Shape;3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776" y="1913625"/>
            <a:ext cx="4492050" cy="29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type="ctrTitle"/>
          </p:nvPr>
        </p:nvSpPr>
        <p:spPr>
          <a:xfrm>
            <a:off x="176100" y="-485850"/>
            <a:ext cx="8967900" cy="25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got a deal (</a:t>
            </a:r>
            <a:r>
              <a:rPr lang="en" sz="2400"/>
              <a:t>~$23,356)</a:t>
            </a:r>
            <a:r>
              <a:rPr lang="en" sz="2400"/>
              <a:t>! We were so excited about it that we made an impulsive purchase...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73" name="Google Shape;3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250" y="1161600"/>
            <a:ext cx="5832525" cy="32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325025" y="1205600"/>
            <a:ext cx="35442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Professor Kleitz recently purchased a new home in beautiful Banff, Canada and now is wondering did she get a good deal?</a:t>
            </a:r>
            <a:endParaRPr sz="1200"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2444250" y="510200"/>
            <a:ext cx="42555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Problem?</a:t>
            </a:r>
            <a:endParaRPr sz="36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587" y="1299074"/>
            <a:ext cx="4871712" cy="32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025" y="2122450"/>
            <a:ext cx="3634704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>
            <a:hlinkClick r:id="rId3"/>
          </p:cNvPr>
          <p:cNvSpPr txBox="1"/>
          <p:nvPr>
            <p:ph idx="1" type="subTitle"/>
          </p:nvPr>
        </p:nvSpPr>
        <p:spPr>
          <a:xfrm>
            <a:off x="132200" y="144225"/>
            <a:ext cx="8416200" cy="45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rgbClr val="F3F3F3"/>
                </a:solidFill>
              </a:rPr>
              <a:t>Price : (Y/Dependent Variable)</a:t>
            </a:r>
            <a:endParaRPr sz="900" u="sng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3F3F3"/>
                </a:solidFill>
              </a:rPr>
              <a:t>Selling price of the property ( in $1,000 increments so $330 = $330,000 US dollars) </a:t>
            </a:r>
            <a:endParaRPr sz="9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rgbClr val="F3F3F3"/>
                </a:solidFill>
              </a:rPr>
              <a:t>Beds: </a:t>
            </a:r>
            <a:r>
              <a:rPr lang="en" sz="900" u="sng">
                <a:solidFill>
                  <a:srgbClr val="F3F3F3"/>
                </a:solidFill>
              </a:rPr>
              <a:t>(X1)</a:t>
            </a:r>
            <a:endParaRPr sz="900" u="sng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3F3F3"/>
                </a:solidFill>
              </a:rPr>
              <a:t>Number of bedrooms in the house </a:t>
            </a:r>
            <a:endParaRPr sz="9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rgbClr val="F3F3F3"/>
                </a:solidFill>
              </a:rPr>
              <a:t>Baths: </a:t>
            </a:r>
            <a:r>
              <a:rPr lang="en" sz="900" u="sng">
                <a:solidFill>
                  <a:srgbClr val="F3F3F3"/>
                </a:solidFill>
              </a:rPr>
              <a:t>(X2)</a:t>
            </a:r>
            <a:endParaRPr sz="900" u="sng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3F3F3"/>
                </a:solidFill>
              </a:rPr>
              <a:t>Number of bathrooms in the house </a:t>
            </a:r>
            <a:endParaRPr sz="9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rgbClr val="F3F3F3"/>
                </a:solidFill>
              </a:rPr>
              <a:t>Square Feet: (X3)</a:t>
            </a:r>
            <a:endParaRPr sz="900" u="sng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3F3F3"/>
                </a:solidFill>
              </a:rPr>
              <a:t>Size of the house in square feet </a:t>
            </a:r>
            <a:endParaRPr sz="9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u="sng">
                <a:solidFill>
                  <a:srgbClr val="F3F3F3"/>
                </a:solidFill>
              </a:rPr>
              <a:t>Miles to Resort: (X4)</a:t>
            </a:r>
            <a:endParaRPr sz="900" u="sng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3F3F3"/>
                </a:solidFill>
              </a:rPr>
              <a:t>Miles from the property to the downtown resort area</a:t>
            </a:r>
            <a:endParaRPr sz="900">
              <a:solidFill>
                <a:srgbClr val="F3F3F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u="sng">
                <a:solidFill>
                  <a:srgbClr val="F3F3F3"/>
                </a:solidFill>
              </a:rPr>
              <a:t>Miles to Base: (X5)</a:t>
            </a:r>
            <a:endParaRPr sz="900" u="sng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3F3F3"/>
                </a:solidFill>
              </a:rPr>
              <a:t>Miles from the property to the base of the ski resort’s mountain </a:t>
            </a:r>
            <a:endParaRPr sz="900">
              <a:solidFill>
                <a:srgbClr val="F3F3F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 u="sng">
              <a:solidFill>
                <a:srgbClr val="F3F3F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u="sng">
                <a:solidFill>
                  <a:srgbClr val="F3F3F3"/>
                </a:solidFill>
              </a:rPr>
              <a:t>Acres: (X6)</a:t>
            </a:r>
            <a:endParaRPr sz="900" u="sng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3F3F3"/>
                </a:solidFill>
              </a:rPr>
              <a:t>Lot size in number of acres</a:t>
            </a:r>
            <a:endParaRPr sz="9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u="sng">
                <a:solidFill>
                  <a:srgbClr val="F3F3F3"/>
                </a:solidFill>
              </a:rPr>
              <a:t>Cars: (X7)</a:t>
            </a:r>
            <a:endParaRPr sz="900" u="sng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3F3F3"/>
                </a:solidFill>
              </a:rPr>
              <a:t>Number of cars that will fit into the garage</a:t>
            </a:r>
            <a:endParaRPr sz="900">
              <a:solidFill>
                <a:srgbClr val="F3F3F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u="sng">
                <a:solidFill>
                  <a:srgbClr val="F3F3F3"/>
                </a:solidFill>
              </a:rPr>
              <a:t>Years Old: (X8) </a:t>
            </a:r>
            <a:endParaRPr sz="900" u="sng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3F3F3"/>
                </a:solidFill>
              </a:rPr>
              <a:t>Age of the house, in years, at the time it was listed</a:t>
            </a:r>
            <a:endParaRPr sz="900">
              <a:solidFill>
                <a:srgbClr val="F3F3F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u="sng">
                <a:solidFill>
                  <a:srgbClr val="F3F3F3"/>
                </a:solidFill>
              </a:rPr>
              <a:t>DoM: (X9)</a:t>
            </a:r>
            <a:endParaRPr sz="900" u="sng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3F3F3"/>
                </a:solidFill>
              </a:rPr>
              <a:t>Number of days the house was on the market before it sold</a:t>
            </a:r>
            <a:endParaRPr sz="9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92" name="Google Shape;292;p15"/>
          <p:cNvSpPr txBox="1"/>
          <p:nvPr/>
        </p:nvSpPr>
        <p:spPr>
          <a:xfrm>
            <a:off x="132200" y="0"/>
            <a:ext cx="41700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F3F3F3"/>
                </a:solidFill>
                <a:latin typeface="Maven Pro"/>
                <a:ea typeface="Maven Pro"/>
                <a:cs typeface="Maven Pro"/>
                <a:sym typeface="Maven Pro"/>
              </a:rPr>
              <a:t>Variables</a:t>
            </a:r>
            <a:endParaRPr b="1" sz="22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00" y="-1203975"/>
            <a:ext cx="9621403" cy="63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2400950" y="-43000"/>
            <a:ext cx="5678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 Process (Backwards Stepwise Analysis)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ctrTitle"/>
          </p:nvPr>
        </p:nvSpPr>
        <p:spPr>
          <a:xfrm>
            <a:off x="0" y="0"/>
            <a:ext cx="31953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Plots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5400"/>
            <a:ext cx="3195300" cy="1917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3700" y="695400"/>
            <a:ext cx="3195299" cy="19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7700" y="2764975"/>
            <a:ext cx="3195284" cy="19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" y="2764975"/>
            <a:ext cx="3195292" cy="19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ctrTitle"/>
          </p:nvPr>
        </p:nvSpPr>
        <p:spPr>
          <a:xfrm>
            <a:off x="0" y="0"/>
            <a:ext cx="31953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Plots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695400"/>
            <a:ext cx="3195308" cy="19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87740"/>
            <a:ext cx="3195300" cy="1917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ctrTitle"/>
          </p:nvPr>
        </p:nvSpPr>
        <p:spPr>
          <a:xfrm>
            <a:off x="559300" y="0"/>
            <a:ext cx="80178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Scatterplots corrected for outliers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75" y="935348"/>
            <a:ext cx="3379900" cy="20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550" y="935350"/>
            <a:ext cx="3367150" cy="20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7550" y="3047175"/>
            <a:ext cx="3379900" cy="202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288" y="3047175"/>
            <a:ext cx="3379866" cy="20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25" y="228600"/>
            <a:ext cx="476620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0"/>
          <p:cNvSpPr txBox="1"/>
          <p:nvPr>
            <p:ph type="ctrTitle"/>
          </p:nvPr>
        </p:nvSpPr>
        <p:spPr>
          <a:xfrm>
            <a:off x="5093625" y="152400"/>
            <a:ext cx="3405300" cy="20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Pearson Correlation ‘Heatmap’</a:t>
            </a:r>
            <a:endParaRPr/>
          </a:p>
        </p:txBody>
      </p:sp>
      <p:sp>
        <p:nvSpPr>
          <p:cNvPr id="330" name="Google Shape;330;p20"/>
          <p:cNvSpPr/>
          <p:nvPr/>
        </p:nvSpPr>
        <p:spPr>
          <a:xfrm>
            <a:off x="2151425" y="1417650"/>
            <a:ext cx="1574400" cy="235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"/>
          <p:cNvSpPr txBox="1"/>
          <p:nvPr/>
        </p:nvSpPr>
        <p:spPr>
          <a:xfrm>
            <a:off x="2650000" y="1145450"/>
            <a:ext cx="1189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Bad!</a:t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1755425" y="3748475"/>
            <a:ext cx="1574400" cy="235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075" y="654775"/>
            <a:ext cx="3963010" cy="379630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1"/>
          <p:cNvSpPr txBox="1"/>
          <p:nvPr>
            <p:ph type="ctrTitle"/>
          </p:nvPr>
        </p:nvSpPr>
        <p:spPr>
          <a:xfrm>
            <a:off x="195150" y="0"/>
            <a:ext cx="83493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Plots for Regression Variables</a:t>
            </a:r>
            <a:endParaRPr/>
          </a:p>
        </p:txBody>
      </p:sp>
      <p:pic>
        <p:nvPicPr>
          <p:cNvPr id="339" name="Google Shape;3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275" y="654775"/>
            <a:ext cx="3984826" cy="379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