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8" r:id="rId19"/>
    <p:sldId id="276" r:id="rId20"/>
    <p:sldId id="279" r:id="rId21"/>
    <p:sldId id="280" r:id="rId22"/>
    <p:sldId id="262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22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3657599"/>
          </a:xfrm>
        </p:spPr>
        <p:txBody>
          <a:bodyPr>
            <a:normAutofit/>
          </a:bodyPr>
          <a:lstStyle/>
          <a:p>
            <a:pPr algn="ctr"/>
            <a:r>
              <a:rPr lang="ro-RO" sz="3200" dirty="0" smtClean="0"/>
              <a:t>CONTROLUL OPTIMAL AL UNUI SISTEM DE TRANSPORT INSTABIL PE DOUĂ ROȚI</a:t>
            </a:r>
            <a:endParaRPr lang="ro-RO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7620000" cy="914400"/>
          </a:xfrm>
        </p:spPr>
        <p:txBody>
          <a:bodyPr>
            <a:normAutofit/>
          </a:bodyPr>
          <a:lstStyle/>
          <a:p>
            <a:pPr algn="r"/>
            <a:r>
              <a:rPr lang="ro-RO" sz="1400" dirty="0" smtClean="0"/>
              <a:t>Absolvent: Maria MOLDOVAN</a:t>
            </a:r>
          </a:p>
          <a:p>
            <a:pPr algn="r"/>
            <a:r>
              <a:rPr lang="ro-RO" sz="1400" dirty="0" smtClean="0"/>
              <a:t>Îndrumător științific: Prof. Dr. Ing. Eva DULF</a:t>
            </a:r>
            <a:endParaRPr lang="ro-RO" sz="1400" dirty="0"/>
          </a:p>
        </p:txBody>
      </p:sp>
      <p:pic>
        <p:nvPicPr>
          <p:cNvPr id="1026" name="Picture 2" descr="Imagine similarÄ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856"/>
            <a:ext cx="1828800" cy="183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5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14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PROIECTAREA EXPERIMENTULUI ȘI ACHIZIȚIONAREA DATELOR</a:t>
            </a:r>
            <a:endParaRPr lang="ro-RO" sz="2400" dirty="0">
              <a:solidFill>
                <a:srgbClr val="C0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95450"/>
            <a:ext cx="7620000" cy="4343400"/>
          </a:xfrm>
        </p:spPr>
      </p:pic>
      <p:sp>
        <p:nvSpPr>
          <p:cNvPr id="7" name="TextBox 6"/>
          <p:cNvSpPr txBox="1"/>
          <p:nvPr/>
        </p:nvSpPr>
        <p:spPr>
          <a:xfrm>
            <a:off x="1371600" y="6172200"/>
            <a:ext cx="670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Fig. 5. </a:t>
            </a:r>
            <a:r>
              <a:rPr lang="pt-BR" sz="1400" dirty="0" smtClean="0"/>
              <a:t>Interfața </a:t>
            </a:r>
            <a:r>
              <a:rPr lang="pt-BR" sz="1400" dirty="0"/>
              <a:t>Simulink pentru efectuarea experimentului de modelare a datelor 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22673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7620000" cy="43434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/>
              <a:t>Descrie relațiile între </a:t>
            </a:r>
            <a:r>
              <a:rPr lang="ro-RO" b="0" dirty="0"/>
              <a:t>semnalele de intrare, zgomot </a:t>
            </a:r>
            <a:r>
              <a:rPr lang="ro-RO" b="0" dirty="0" smtClean="0"/>
              <a:t>și </a:t>
            </a:r>
            <a:r>
              <a:rPr lang="ro-RO" b="0" dirty="0"/>
              <a:t>semnalele de </a:t>
            </a:r>
            <a:r>
              <a:rPr lang="ro-RO" b="0" dirty="0" smtClean="0"/>
              <a:t>ieșire </a:t>
            </a:r>
            <a:r>
              <a:rPr lang="ro-RO" b="0" dirty="0"/>
              <a:t>sub forma unui sistem de </a:t>
            </a:r>
            <a:r>
              <a:rPr lang="ro-RO" b="0" dirty="0" smtClean="0"/>
              <a:t>ecuații diferențiale </a:t>
            </a:r>
            <a:r>
              <a:rPr lang="ro-RO" b="0" dirty="0"/>
              <a:t>de ordinul </a:t>
            </a:r>
            <a:r>
              <a:rPr lang="ro-RO" b="0" dirty="0" smtClean="0"/>
              <a:t>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/>
              <a:t>Elimină </a:t>
            </a:r>
            <a:r>
              <a:rPr lang="ro-RO" b="0" dirty="0"/>
              <a:t>nevoia </a:t>
            </a:r>
            <a:r>
              <a:rPr lang="ro-RO" b="0" dirty="0" smtClean="0"/>
              <a:t>descentralizării.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/>
              <a:t>B</a:t>
            </a:r>
            <a:r>
              <a:rPr lang="ro-RO" b="0" dirty="0" smtClean="0"/>
              <a:t>locul </a:t>
            </a:r>
            <a:r>
              <a:rPr lang="ro-RO" b="0" dirty="0"/>
              <a:t>„State Observer” </a:t>
            </a:r>
            <a:r>
              <a:rPr lang="ro-RO" b="0" dirty="0" smtClean="0"/>
              <a:t>recalculează semnalele de ieșire în </a:t>
            </a:r>
            <a:r>
              <a:rPr lang="ro-RO" b="0" dirty="0"/>
              <a:t>coordonatele generalizate </a:t>
            </a:r>
            <a:r>
              <a:rPr lang="ro-RO" dirty="0"/>
              <a:t>theta</a:t>
            </a:r>
            <a:r>
              <a:rPr lang="ro-RO" b="0" dirty="0"/>
              <a:t>,</a:t>
            </a:r>
            <a:r>
              <a:rPr lang="ro-RO" dirty="0"/>
              <a:t> psi</a:t>
            </a:r>
            <a:r>
              <a:rPr lang="ro-RO" b="0" dirty="0"/>
              <a:t>,</a:t>
            </a:r>
            <a:r>
              <a:rPr lang="ro-RO" dirty="0"/>
              <a:t> </a:t>
            </a:r>
            <a:r>
              <a:rPr lang="ro-RO" dirty="0" smtClean="0"/>
              <a:t>phi</a:t>
            </a:r>
            <a:r>
              <a:rPr lang="ro-RO" b="0" dirty="0" smtClean="0"/>
              <a:t>,</a:t>
            </a:r>
            <a:r>
              <a:rPr lang="ro-RO" dirty="0" smtClean="0"/>
              <a:t> </a:t>
            </a:r>
            <a:r>
              <a:rPr lang="ro-RO" dirty="0"/>
              <a:t>thetadot</a:t>
            </a:r>
            <a:r>
              <a:rPr lang="ro-RO" b="0" dirty="0"/>
              <a:t>,</a:t>
            </a:r>
            <a:r>
              <a:rPr lang="ro-RO" dirty="0"/>
              <a:t> psidot </a:t>
            </a:r>
            <a:r>
              <a:rPr lang="ro-RO" b="0" dirty="0"/>
              <a:t>ș</a:t>
            </a:r>
            <a:r>
              <a:rPr lang="ro-RO" b="0" dirty="0" smtClean="0"/>
              <a:t>i</a:t>
            </a:r>
            <a:r>
              <a:rPr lang="ro-RO" dirty="0" smtClean="0"/>
              <a:t> phidot</a:t>
            </a:r>
            <a:r>
              <a:rPr lang="ro-RO" b="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/>
              <a:t>Datorită blocului </a:t>
            </a:r>
            <a:r>
              <a:rPr lang="ro-RO" b="0" dirty="0"/>
              <a:t>Satate Observer, este necesar ca modelul matematic </a:t>
            </a:r>
            <a:r>
              <a:rPr lang="ro-RO" b="0" dirty="0" smtClean="0"/>
              <a:t>să  </a:t>
            </a:r>
            <a:r>
              <a:rPr lang="ro-RO" b="0" dirty="0"/>
              <a:t>respecte Forma Canonica  de Observare (FCO</a:t>
            </a:r>
            <a:r>
              <a:rPr lang="ro-RO" b="0" dirty="0" smtClean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/>
              <a:t>Modelul obținut trebuie să fie instabil.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1430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MODELAREA ÎN SPAȚIUL STĂRILOR</a:t>
            </a:r>
            <a:endParaRPr lang="ro-RO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1430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MODELUL MATEMATIC OBȚINUT</a:t>
            </a:r>
            <a:endParaRPr lang="ro-RO" sz="2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5686425" cy="224282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81800" y="2646045"/>
            <a:ext cx="1657350" cy="134937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62000" y="3995420"/>
            <a:ext cx="1952625" cy="136144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3014662" y="3995420"/>
            <a:ext cx="1038225" cy="135064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169568" y="3995420"/>
            <a:ext cx="4557713" cy="150177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852487" y="5497195"/>
            <a:ext cx="6081713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0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752600"/>
                <a:ext cx="7620000" cy="4343400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o-RO" b="0" dirty="0" smtClean="0"/>
                  <a:t>Verificarea controlabilității și observabilității sistemului.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o-RO" b="0" dirty="0" smtClean="0"/>
                  <a:t>Metoda optimală de control </a:t>
                </a:r>
                <a:r>
                  <a:rPr lang="ro-RO" dirty="0" smtClean="0"/>
                  <a:t>Linear Quadratic Regulator</a:t>
                </a:r>
                <a:endParaRPr lang="ro-RO" b="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o-RO" b="0" dirty="0" smtClean="0"/>
                  <a:t>Scop: determinarea matricei optimale de control </a:t>
                </a:r>
                <a:r>
                  <a:rPr lang="ro-RO" dirty="0" smtClean="0"/>
                  <a:t>K</a:t>
                </a:r>
                <a:endParaRPr lang="ro-RO" b="0" dirty="0"/>
              </a:p>
              <a:p>
                <a:pPr algn="ctr"/>
                <a:r>
                  <a:rPr lang="en-US" i="1" dirty="0" smtClean="0"/>
                  <a:t>u(t)</a:t>
                </a:r>
                <a:r>
                  <a:rPr lang="en-US" dirty="0" smtClean="0"/>
                  <a:t> = -</a:t>
                </a:r>
                <a:r>
                  <a:rPr lang="en-US" dirty="0" err="1" smtClean="0"/>
                  <a:t>K</a:t>
                </a:r>
                <a:r>
                  <a:rPr lang="en-US" i="1" dirty="0" err="1" smtClean="0"/>
                  <a:t>x</a:t>
                </a:r>
                <a:r>
                  <a:rPr lang="en-US" i="1" dirty="0" smtClean="0"/>
                  <a:t>(t)	</a:t>
                </a:r>
                <a:endParaRPr lang="ro-RO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o-RO" b="0" dirty="0" smtClean="0"/>
                  <a:t>Care să minimizeze valoarea indicelui de performanță </a:t>
                </a:r>
                <a:r>
                  <a:rPr lang="ro-RO" dirty="0" smtClean="0"/>
                  <a:t>J</a:t>
                </a:r>
                <a:endParaRPr lang="ro-RO" b="0" dirty="0" smtClean="0"/>
              </a:p>
              <a:p>
                <a:pPr algn="ctr"/>
                <a:r>
                  <a:rPr lang="ro-RO" sz="2600" b="0" dirty="0" smtClean="0"/>
                  <a:t> </a:t>
                </a:r>
                <a:r>
                  <a:rPr lang="en-US" sz="2600" i="1" dirty="0"/>
                  <a:t>J</a:t>
                </a:r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o-RO" sz="2600" i="1"/>
                        </m:ctrlPr>
                      </m:naryPr>
                      <m:sub>
                        <m:r>
                          <a:rPr lang="en-US" sz="2600" i="1"/>
                          <m:t>0</m:t>
                        </m:r>
                      </m:sub>
                      <m:sup>
                        <m:r>
                          <a:rPr lang="en-US" sz="2600" i="1"/>
                          <m:t>∞</m:t>
                        </m:r>
                      </m:sup>
                      <m:e>
                        <m:d>
                          <m:dPr>
                            <m:ctrlPr>
                              <a:rPr lang="ro-RO" sz="2600" i="1"/>
                            </m:ctrlPr>
                          </m:dPr>
                          <m:e>
                            <m:r>
                              <a:rPr lang="en-US" sz="2600" i="1"/>
                              <m:t>𝒙</m:t>
                            </m:r>
                            <m:r>
                              <a:rPr lang="en-US" sz="2600" i="1"/>
                              <m:t>′</m:t>
                            </m:r>
                            <m:r>
                              <a:rPr lang="en-US" sz="2600" i="1"/>
                              <m:t>𝐐</m:t>
                            </m:r>
                            <m:r>
                              <a:rPr lang="en-US" sz="2600" i="1"/>
                              <m:t>𝒙</m:t>
                            </m:r>
                            <m:r>
                              <a:rPr lang="en-US" sz="2600"/>
                              <m:t>+</m:t>
                            </m:r>
                            <m:r>
                              <a:rPr lang="en-US" sz="2600" i="1"/>
                              <m:t>𝒖</m:t>
                            </m:r>
                            <m:r>
                              <a:rPr lang="en-US" sz="2600" i="1"/>
                              <m:t>′</m:t>
                            </m:r>
                            <m:r>
                              <a:rPr lang="en-US" sz="2600" i="1"/>
                              <m:t>𝐑</m:t>
                            </m:r>
                            <m:r>
                              <a:rPr lang="en-US" sz="2600" i="1"/>
                              <m:t>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600"/>
                          <m:t>dt</m:t>
                        </m:r>
                      </m:e>
                    </m:nary>
                  </m:oMath>
                </a14:m>
                <a:r>
                  <a:rPr lang="en-US" sz="2600" dirty="0"/>
                  <a:t> 	</a:t>
                </a:r>
                <a:endParaRPr lang="ro-RO" sz="2600" b="0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o-RO" b="0" dirty="0" smtClean="0"/>
                  <a:t>Unde:</a:t>
                </a:r>
              </a:p>
              <a:p>
                <a:pPr marL="800100" lvl="1" indent="-342900" algn="just"/>
                <a:r>
                  <a:rPr lang="pt-BR" b="1" dirty="0" smtClean="0"/>
                  <a:t>Q </a:t>
                </a:r>
                <a:r>
                  <a:rPr lang="pt-BR" b="1" dirty="0"/>
                  <a:t>≥ 0, Q = </a:t>
                </a:r>
                <a:r>
                  <a:rPr lang="pt-BR" b="1" dirty="0" smtClean="0"/>
                  <a:t>Q</a:t>
                </a:r>
                <a:r>
                  <a:rPr lang="ro-RO" b="1" dirty="0" smtClean="0"/>
                  <a:t>’</a:t>
                </a:r>
                <a:endParaRPr lang="ro-RO" b="1" dirty="0"/>
              </a:p>
              <a:p>
                <a:pPr marL="800100" lvl="1" indent="-342900" algn="just"/>
                <a:r>
                  <a:rPr lang="pt-BR" b="1" dirty="0" smtClean="0"/>
                  <a:t> </a:t>
                </a:r>
                <a:r>
                  <a:rPr lang="pt-BR" b="1" dirty="0"/>
                  <a:t>R &gt; 0, R = </a:t>
                </a:r>
                <a:r>
                  <a:rPr lang="pt-BR" b="1" dirty="0" smtClean="0"/>
                  <a:t>R</a:t>
                </a:r>
                <a:r>
                  <a:rPr lang="ro-RO" b="1" dirty="0" smtClean="0"/>
                  <a:t>’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52600"/>
                <a:ext cx="7620000" cy="4343400"/>
              </a:xfrm>
              <a:blipFill rotWithShape="1">
                <a:blip r:embed="rId2"/>
                <a:stretch>
                  <a:fillRect l="-720" t="-562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16205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PROIECTAREA STRUCTURII DE CONTROL</a:t>
            </a:r>
            <a:endParaRPr lang="ro-RO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7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7620000" cy="43434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/>
              <a:t>2 pași pentru proiectarea controllerului:</a:t>
            </a:r>
          </a:p>
          <a:p>
            <a:pPr lvl="1" indent="0" algn="just">
              <a:buNone/>
            </a:pPr>
            <a:r>
              <a:rPr lang="ro-RO" b="0" dirty="0" smtClean="0">
                <a:solidFill>
                  <a:srgbClr val="C00000"/>
                </a:solidFill>
              </a:rPr>
              <a:t>1.</a:t>
            </a:r>
            <a:r>
              <a:rPr lang="ro-RO" b="0" dirty="0" smtClean="0"/>
              <a:t> Rezolvarea </a:t>
            </a:r>
            <a:r>
              <a:rPr lang="ro-RO" b="0" dirty="0"/>
              <a:t>ecuației matriceale </a:t>
            </a:r>
            <a:r>
              <a:rPr lang="ro-RO" b="0" dirty="0" smtClean="0"/>
              <a:t>Ricatti:</a:t>
            </a:r>
          </a:p>
          <a:p>
            <a:pPr lvl="1" indent="0" algn="ctr">
              <a:buNone/>
            </a:pPr>
            <a:r>
              <a:rPr lang="ro-RO" sz="2400" b="1" dirty="0"/>
              <a:t>PA + ATP + Q – PBR-1BTP = 0 </a:t>
            </a:r>
            <a:endParaRPr lang="ro-RO" sz="2400" b="1" dirty="0" smtClean="0"/>
          </a:p>
          <a:p>
            <a:pPr lvl="1" indent="0" algn="just">
              <a:buNone/>
            </a:pPr>
            <a:r>
              <a:rPr lang="ro-RO" dirty="0"/>
              <a:t>și aflarea matricei </a:t>
            </a:r>
            <a:r>
              <a:rPr lang="ro-RO" b="1" dirty="0" smtClean="0"/>
              <a:t>P</a:t>
            </a:r>
            <a:r>
              <a:rPr lang="ro-RO" dirty="0" smtClean="0"/>
              <a:t>.</a:t>
            </a:r>
          </a:p>
          <a:p>
            <a:pPr lvl="1" indent="0" algn="just">
              <a:buNone/>
            </a:pPr>
            <a:r>
              <a:rPr lang="ro-RO" b="0" dirty="0" smtClean="0">
                <a:solidFill>
                  <a:srgbClr val="C00000"/>
                </a:solidFill>
              </a:rPr>
              <a:t>2. </a:t>
            </a:r>
            <a:r>
              <a:rPr lang="ro-RO" b="0" dirty="0" smtClean="0"/>
              <a:t>Aflarea </a:t>
            </a:r>
            <a:r>
              <a:rPr lang="ro-RO" b="0" dirty="0"/>
              <a:t>matricei optimale de control </a:t>
            </a:r>
            <a:r>
              <a:rPr lang="ro-RO" b="1" dirty="0"/>
              <a:t>K</a:t>
            </a:r>
            <a:r>
              <a:rPr lang="ro-RO" b="0" dirty="0"/>
              <a:t> prin înlocuirea lui P în </a:t>
            </a:r>
            <a:r>
              <a:rPr lang="ro-RO" b="0" dirty="0" smtClean="0"/>
              <a:t>ecuația:</a:t>
            </a:r>
            <a:endParaRPr lang="ro-RO" sz="2400" b="0" dirty="0" smtClean="0"/>
          </a:p>
          <a:p>
            <a:pPr lvl="1" indent="0" algn="ctr">
              <a:buNone/>
            </a:pPr>
            <a:r>
              <a:rPr lang="ro-RO" sz="2400" b="1" dirty="0"/>
              <a:t>K = R-1BTP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/>
              <a:t>Utilizatorul trebuie să furnizeze, pentru designul matricei K, matricele </a:t>
            </a:r>
            <a:r>
              <a:rPr lang="ro-RO" dirty="0" smtClean="0"/>
              <a:t>Q</a:t>
            </a:r>
            <a:r>
              <a:rPr lang="ro-RO" b="0" dirty="0" smtClean="0"/>
              <a:t> și </a:t>
            </a:r>
            <a:r>
              <a:rPr lang="ro-RO" dirty="0" smtClean="0"/>
              <a:t>R</a:t>
            </a:r>
            <a:r>
              <a:rPr lang="ro-RO" b="0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PROIECTAREA STRUCTURII DE CONTROL</a:t>
            </a:r>
            <a:endParaRPr lang="ro-RO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4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752600"/>
                <a:ext cx="8229600" cy="4648200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o-RO" b="0" dirty="0"/>
                  <a:t> </a:t>
                </a:r>
                <a:r>
                  <a:rPr lang="ro-RO" b="0" dirty="0" smtClean="0"/>
                  <a:t>Se aleg matricele Q </a:t>
                </a:r>
                <a:r>
                  <a:rPr lang="ro-RO" b="0" dirty="0"/>
                  <a:t>și R drept matrice </a:t>
                </a:r>
                <a:r>
                  <a:rPr lang="ro-RO" b="0" dirty="0" smtClean="0"/>
                  <a:t>diagonale.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o-RO" b="0" dirty="0" smtClean="0"/>
                  <a:t>Q = </a:t>
                </a:r>
                <a:r>
                  <a:rPr lang="pt-BR" b="0" dirty="0"/>
                  <a:t> </a:t>
                </a:r>
                <a:r>
                  <a:rPr lang="pt-BR" b="0" dirty="0" smtClean="0"/>
                  <a:t>matrice</a:t>
                </a:r>
                <a:r>
                  <a:rPr lang="ro-RO" b="0" dirty="0" smtClean="0"/>
                  <a:t>a</a:t>
                </a:r>
                <a:r>
                  <a:rPr lang="pt-BR" b="0" dirty="0" smtClean="0"/>
                  <a:t> </a:t>
                </a:r>
                <a:r>
                  <a:rPr lang="pt-BR" b="0" dirty="0"/>
                  <a:t>de importanță a </a:t>
                </a:r>
                <a:r>
                  <a:rPr lang="pt-BR" b="0" dirty="0" smtClean="0"/>
                  <a:t>erorii</a:t>
                </a:r>
                <a:endParaRPr lang="ro-RO" b="0" dirty="0" smtClean="0"/>
              </a:p>
              <a:p>
                <a:pPr algn="ctr"/>
                <a:r>
                  <a:rPr lang="ro-RO" dirty="0" smtClean="0">
                    <a:solidFill>
                      <a:srgbClr val="C00000"/>
                    </a:solidFill>
                  </a:rPr>
                  <a:t>	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Q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6"/>
                              <m:mcJc m:val="center"/>
                            </m:mcPr>
                          </m:mc>
                        </m:mcs>
                        <m:ctrlPr>
                          <a:rPr lang="ro-RO" i="1"/>
                        </m:ctrlPr>
                      </m:mPr>
                      <m:mr>
                        <m:e>
                          <m:r>
                            <a:rPr lang="en-US" b="1" i="1"/>
                            <m:t>𝟎</m:t>
                          </m:r>
                          <m:r>
                            <a:rPr lang="en-US" b="1" i="1"/>
                            <m:t>.</m:t>
                          </m:r>
                          <m:r>
                            <a:rPr lang="en-US" b="1" i="1"/>
                            <m:t>𝟓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</m:mr>
                      <m:mr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𝟏</m:t>
                          </m:r>
                          <m:r>
                            <a:rPr lang="en-US" b="1" i="1"/>
                            <m:t>.</m:t>
                          </m:r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</m:mr>
                      <m:mr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𝟏𝟖𝟎𝟎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</m:mr>
                      <m:mr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  <m:r>
                            <a:rPr lang="en-US" b="1" i="1"/>
                            <m:t>.</m:t>
                          </m:r>
                          <m:r>
                            <a:rPr lang="en-US" b="1" i="1"/>
                            <m:t>𝟏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</m:mr>
                      <m:mr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𝟏𝟓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</m:mr>
                      <m:mr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𝟎</m:t>
                          </m:r>
                        </m:e>
                        <m:e>
                          <m:r>
                            <a:rPr lang="en-US" b="1" i="1"/>
                            <m:t>𝟓𝟎𝟎</m:t>
                          </m:r>
                        </m:e>
                      </m:mr>
                    </m:m>
                  </m:oMath>
                </a14:m>
                <a:endParaRPr lang="ro-RO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o-RO" b="0" dirty="0"/>
                  <a:t>R =  </a:t>
                </a:r>
                <a:r>
                  <a:rPr lang="ro-RO" b="0" dirty="0" smtClean="0"/>
                  <a:t>matricea </a:t>
                </a:r>
                <a:r>
                  <a:rPr lang="ro-RO" b="0" dirty="0"/>
                  <a:t>costului energetic de </a:t>
                </a:r>
                <a:r>
                  <a:rPr lang="ro-RO" b="0" dirty="0" smtClean="0"/>
                  <a:t>control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ro-RO" b="0" dirty="0" smtClean="0"/>
              </a:p>
              <a:p>
                <a:r>
                  <a:rPr lang="ro-RO" dirty="0" smtClean="0">
                    <a:solidFill>
                      <a:srgbClr val="C00000"/>
                    </a:solidFill>
                  </a:rPr>
                  <a:t>		        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ro-RO"/>
                        </m:ctrlPr>
                      </m:mPr>
                      <m:mr>
                        <m:e>
                          <m:r>
                            <a:rPr lang="en-US" b="1" i="0" baseline="0"/>
                            <m:t>𝟏𝟎𝟎𝟎</m:t>
                          </m:r>
                        </m:e>
                        <m:e>
                          <m:r>
                            <a:rPr lang="en-US" b="1" i="0" baseline="0"/>
                            <m:t>𝟎</m:t>
                          </m:r>
                        </m:e>
                      </m:mr>
                      <m:mr>
                        <m:e>
                          <m:r>
                            <a:rPr lang="en-US" b="1" i="0" baseline="0"/>
                            <m:t>𝟎</m:t>
                          </m:r>
                        </m:e>
                        <m:e>
                          <m:r>
                            <a:rPr lang="en-US" b="1" i="0" baseline="0"/>
                            <m:t>𝟏𝟎𝟎𝟎</m:t>
                          </m:r>
                        </m:e>
                      </m:mr>
                    </m:m>
                  </m:oMath>
                </a14:m>
                <a:endParaRPr lang="ro-RO" dirty="0"/>
              </a:p>
              <a:p>
                <a:pPr algn="just"/>
                <a:endParaRPr lang="ro-RO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752600"/>
                <a:ext cx="8229600" cy="4648200"/>
              </a:xfrm>
              <a:blipFill rotWithShape="1">
                <a:blip r:embed="rId2"/>
                <a:stretch>
                  <a:fillRect l="-667" t="-52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PROIECTAREA STRUCTURII DE CONTROL</a:t>
            </a:r>
            <a:endParaRPr lang="ro-RO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482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b="0" dirty="0"/>
              <a:t>Matricea optimă de control </a:t>
            </a:r>
            <a:r>
              <a:rPr lang="vi-VN" dirty="0" smtClean="0">
                <a:solidFill>
                  <a:srgbClr val="C00000"/>
                </a:solidFill>
              </a:rPr>
              <a:t>K</a:t>
            </a:r>
            <a:endParaRPr lang="ro-RO" dirty="0" smtClean="0">
              <a:solidFill>
                <a:srgbClr val="C0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/>
              <a:t>Soluția </a:t>
            </a:r>
            <a:r>
              <a:rPr lang="ro-RO" b="0" dirty="0"/>
              <a:t>ecuație matriceale Ricatti </a:t>
            </a:r>
            <a:r>
              <a:rPr lang="ro-RO" dirty="0" smtClean="0">
                <a:solidFill>
                  <a:srgbClr val="C00000"/>
                </a:solidFill>
              </a:rPr>
              <a:t>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dirty="0" smtClean="0">
                <a:solidFill>
                  <a:srgbClr val="C00000"/>
                </a:solidFill>
              </a:rPr>
              <a:t>P</a:t>
            </a:r>
            <a:r>
              <a:rPr lang="vi-VN" dirty="0" smtClean="0">
                <a:solidFill>
                  <a:srgbClr val="C00000"/>
                </a:solidFill>
              </a:rPr>
              <a:t>olii </a:t>
            </a:r>
            <a:r>
              <a:rPr lang="vi-VN" b="0" dirty="0"/>
              <a:t>sistemului în buclă închisă</a:t>
            </a:r>
            <a:endParaRPr lang="ro-RO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algn="just"/>
            <a:endParaRPr lang="ro-RO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PROIECTAREA STRUCTURII DE CONTROL</a:t>
            </a:r>
            <a:endParaRPr lang="ro-RO" sz="24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63992" y="2133600"/>
            <a:ext cx="6156008" cy="838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43684" y="3429000"/>
            <a:ext cx="5847715" cy="15087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467540" y="5105400"/>
            <a:ext cx="1933259" cy="14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0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482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algn="just"/>
            <a:endParaRPr lang="ro-RO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SIMULARE</a:t>
            </a:r>
            <a:endParaRPr lang="ro-RO" sz="2400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800100" y="1765300"/>
            <a:ext cx="6781800" cy="41021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28700" y="6096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</a:t>
            </a:r>
            <a:r>
              <a:rPr lang="ro-RO" dirty="0" smtClean="0"/>
              <a:t>6. a)</a:t>
            </a:r>
            <a:r>
              <a:rPr lang="en-US" dirty="0" smtClean="0"/>
              <a:t>Schema </a:t>
            </a:r>
            <a:r>
              <a:rPr lang="en-US" dirty="0"/>
              <a:t>de </a:t>
            </a:r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model </a:t>
            </a:r>
            <a:r>
              <a:rPr lang="en-US" dirty="0" err="1"/>
              <a:t>liniar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6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482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algn="just"/>
            <a:endParaRPr lang="ro-RO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" y="8763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SIMULARE</a:t>
            </a:r>
            <a:endParaRPr lang="ro-RO" sz="2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295400"/>
            <a:ext cx="7753350" cy="2438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8150" y="4114800"/>
            <a:ext cx="7753350" cy="24345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78831" y="3733799"/>
            <a:ext cx="4471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Fig. 6. b)</a:t>
            </a:r>
            <a:r>
              <a:rPr lang="en-US" sz="1400" dirty="0" smtClean="0"/>
              <a:t> </a:t>
            </a:r>
            <a:r>
              <a:rPr lang="en-US" sz="1400" b="1" i="1" dirty="0"/>
              <a:t>theta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b="1" i="1" dirty="0"/>
              <a:t>psi</a:t>
            </a:r>
            <a:r>
              <a:rPr lang="en-US" sz="1400" dirty="0"/>
              <a:t> </a:t>
            </a:r>
            <a:r>
              <a:rPr lang="en-US" sz="1400" dirty="0" err="1"/>
              <a:t>convertite</a:t>
            </a:r>
            <a:r>
              <a:rPr lang="en-US" sz="1400" dirty="0"/>
              <a:t> </a:t>
            </a:r>
            <a:r>
              <a:rPr lang="en-US" sz="1400" dirty="0" smtClean="0"/>
              <a:t>la </a:t>
            </a:r>
            <a:r>
              <a:rPr lang="en-US" sz="1400" dirty="0" err="1" smtClean="0"/>
              <a:t>unități</a:t>
            </a:r>
            <a:r>
              <a:rPr lang="ro-RO" sz="1400" dirty="0" smtClean="0"/>
              <a:t> umane</a:t>
            </a:r>
            <a:endParaRPr lang="ro-RO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190624" y="6504503"/>
            <a:ext cx="6248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Fig. 6. </a:t>
            </a:r>
            <a:r>
              <a:rPr lang="ro-RO" sz="1400" dirty="0"/>
              <a:t>c</a:t>
            </a:r>
            <a:r>
              <a:rPr lang="ro-RO" sz="1400" dirty="0" smtClean="0"/>
              <a:t>)</a:t>
            </a:r>
            <a:r>
              <a:rPr lang="en-US" sz="1400" i="1" dirty="0" smtClean="0"/>
              <a:t> </a:t>
            </a:r>
            <a:r>
              <a:rPr lang="en-US" sz="1400" i="1" dirty="0" err="1"/>
              <a:t>semnalele</a:t>
            </a:r>
            <a:r>
              <a:rPr lang="en-US" sz="1400" i="1" dirty="0"/>
              <a:t> de control </a:t>
            </a:r>
            <a:r>
              <a:rPr lang="en-US" sz="1400" i="1" dirty="0" err="1"/>
              <a:t>pentru</a:t>
            </a:r>
            <a:r>
              <a:rPr lang="en-US" sz="1400" i="1" dirty="0"/>
              <a:t> </a:t>
            </a:r>
            <a:r>
              <a:rPr lang="en-US" sz="1400" i="1" dirty="0" err="1"/>
              <a:t>cele</a:t>
            </a:r>
            <a:r>
              <a:rPr lang="en-US" sz="1400" i="1" dirty="0"/>
              <a:t> </a:t>
            </a:r>
            <a:r>
              <a:rPr lang="en-US" sz="1400" i="1" dirty="0" err="1"/>
              <a:t>două</a:t>
            </a:r>
            <a:r>
              <a:rPr lang="en-US" sz="1400" i="1" dirty="0"/>
              <a:t> </a:t>
            </a:r>
            <a:r>
              <a:rPr lang="en-US" sz="1400" i="1" dirty="0" err="1"/>
              <a:t>motoare</a:t>
            </a:r>
            <a:r>
              <a:rPr lang="en-US" sz="1400" i="1" dirty="0"/>
              <a:t> </a:t>
            </a:r>
            <a:r>
              <a:rPr lang="en-US" sz="1400" i="1" dirty="0" err="1"/>
              <a:t>ce</a:t>
            </a:r>
            <a:r>
              <a:rPr lang="en-US" sz="1400" i="1" dirty="0"/>
              <a:t> </a:t>
            </a:r>
            <a:r>
              <a:rPr lang="en-US" sz="1400" i="1" dirty="0" err="1"/>
              <a:t>curent</a:t>
            </a:r>
            <a:r>
              <a:rPr lang="en-US" sz="1400" i="1" dirty="0"/>
              <a:t> </a:t>
            </a:r>
            <a:r>
              <a:rPr lang="en-US" sz="1400" i="1" dirty="0" err="1"/>
              <a:t>continuu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12227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482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algn="just"/>
            <a:endParaRPr lang="ro-RO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SIMULARE</a:t>
            </a:r>
            <a:endParaRPr lang="ro-RO" sz="2400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" y="1733550"/>
            <a:ext cx="7086600" cy="4344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622935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Fig. </a:t>
            </a:r>
            <a:r>
              <a:rPr lang="ro-RO" dirty="0"/>
              <a:t>7</a:t>
            </a:r>
            <a:r>
              <a:rPr lang="ro-RO" dirty="0" smtClean="0"/>
              <a:t>.</a:t>
            </a:r>
            <a:r>
              <a:rPr lang="ro-RO" dirty="0"/>
              <a:t> </a:t>
            </a:r>
            <a:r>
              <a:rPr lang="ro-RO" dirty="0" smtClean="0"/>
              <a:t>a</a:t>
            </a:r>
            <a:r>
              <a:rPr lang="en-US" dirty="0" smtClean="0"/>
              <a:t>)Schema </a:t>
            </a:r>
            <a:r>
              <a:rPr lang="en-US" dirty="0"/>
              <a:t>de </a:t>
            </a:r>
            <a:r>
              <a:rPr lang="en-US" dirty="0" err="1"/>
              <a:t>simulare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un model </a:t>
            </a:r>
            <a:r>
              <a:rPr lang="en-US" dirty="0" err="1"/>
              <a:t>neliniar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102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Motivație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Obiective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Cercetări asociate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Abordare propusă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 smtClean="0"/>
              <a:t>Analiză, proiectare, implementare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584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482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algn="just"/>
            <a:endParaRPr lang="ro-RO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" y="8763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SIMULARE</a:t>
            </a:r>
            <a:endParaRPr lang="ro-RO" sz="2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295400"/>
            <a:ext cx="7753350" cy="2438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438150" y="4114800"/>
            <a:ext cx="7753350" cy="24345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26431" y="3733800"/>
            <a:ext cx="477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>
                <a:solidFill>
                  <a:srgbClr val="000000"/>
                </a:solidFill>
              </a:rPr>
              <a:t>Fig. 7. </a:t>
            </a:r>
            <a:r>
              <a:rPr lang="ro-RO" sz="1400" dirty="0">
                <a:solidFill>
                  <a:srgbClr val="000000"/>
                </a:solidFill>
              </a:rPr>
              <a:t>b</a:t>
            </a:r>
            <a:r>
              <a:rPr lang="ro-RO" sz="1400" dirty="0" smtClean="0">
                <a:solidFill>
                  <a:srgbClr val="000000"/>
                </a:solidFill>
              </a:rPr>
              <a:t>)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000000"/>
                </a:solidFill>
              </a:rPr>
              <a:t>theta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și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b="1" i="1" dirty="0">
                <a:solidFill>
                  <a:srgbClr val="000000"/>
                </a:solidFill>
              </a:rPr>
              <a:t>psi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convertite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la </a:t>
            </a:r>
            <a:r>
              <a:rPr lang="en-US" sz="1400" dirty="0" err="1" smtClean="0">
                <a:solidFill>
                  <a:srgbClr val="000000"/>
                </a:solidFill>
              </a:rPr>
              <a:t>unități</a:t>
            </a:r>
            <a:r>
              <a:rPr lang="ro-RO" sz="1400" dirty="0" smtClean="0">
                <a:solidFill>
                  <a:srgbClr val="000000"/>
                </a:solidFill>
              </a:rPr>
              <a:t> umane</a:t>
            </a:r>
            <a:endParaRPr lang="ro-RO" sz="1400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5374" y="6527363"/>
            <a:ext cx="6438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>
                <a:solidFill>
                  <a:srgbClr val="000000"/>
                </a:solidFill>
              </a:rPr>
              <a:t>Fig. 7. </a:t>
            </a:r>
            <a:r>
              <a:rPr lang="ro-RO" sz="1400" dirty="0">
                <a:solidFill>
                  <a:srgbClr val="000000"/>
                </a:solidFill>
              </a:rPr>
              <a:t>c</a:t>
            </a:r>
            <a:r>
              <a:rPr lang="ro-RO" sz="1400" dirty="0" smtClean="0">
                <a:solidFill>
                  <a:srgbClr val="000000"/>
                </a:solidFill>
              </a:rPr>
              <a:t>)</a:t>
            </a:r>
            <a:r>
              <a:rPr lang="en-US" sz="1400" i="1" dirty="0" smtClean="0">
                <a:solidFill>
                  <a:srgbClr val="000000"/>
                </a:solidFill>
              </a:rPr>
              <a:t> </a:t>
            </a:r>
            <a:r>
              <a:rPr lang="en-US" sz="1400" i="1" dirty="0" err="1">
                <a:solidFill>
                  <a:srgbClr val="000000"/>
                </a:solidFill>
              </a:rPr>
              <a:t>semnalele</a:t>
            </a:r>
            <a:r>
              <a:rPr lang="en-US" sz="1400" i="1" dirty="0">
                <a:solidFill>
                  <a:srgbClr val="000000"/>
                </a:solidFill>
              </a:rPr>
              <a:t> de control </a:t>
            </a:r>
            <a:r>
              <a:rPr lang="en-US" sz="1400" i="1" dirty="0" err="1">
                <a:solidFill>
                  <a:srgbClr val="000000"/>
                </a:solidFill>
              </a:rPr>
              <a:t>pentru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i="1" dirty="0" err="1">
                <a:solidFill>
                  <a:srgbClr val="000000"/>
                </a:solidFill>
              </a:rPr>
              <a:t>cele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i="1" dirty="0" err="1">
                <a:solidFill>
                  <a:srgbClr val="000000"/>
                </a:solidFill>
              </a:rPr>
              <a:t>două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i="1" dirty="0" err="1">
                <a:solidFill>
                  <a:srgbClr val="000000"/>
                </a:solidFill>
              </a:rPr>
              <a:t>motoare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i="1" dirty="0" err="1">
                <a:solidFill>
                  <a:srgbClr val="000000"/>
                </a:solidFill>
              </a:rPr>
              <a:t>ce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i="1" dirty="0" err="1">
                <a:solidFill>
                  <a:srgbClr val="000000"/>
                </a:solidFill>
              </a:rPr>
              <a:t>curent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i="1" dirty="0" err="1">
                <a:solidFill>
                  <a:srgbClr val="000000"/>
                </a:solidFill>
              </a:rPr>
              <a:t>continuu</a:t>
            </a:r>
            <a:endParaRPr lang="ro-RO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229600" cy="46482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o-RO" dirty="0"/>
          </a:p>
          <a:p>
            <a:pPr algn="just"/>
            <a:endParaRPr lang="ro-RO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1430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TESTARE ȘI VALIDARE PE ECHIPAMENTUL REAL</a:t>
            </a:r>
            <a:endParaRPr lang="ro-RO" sz="2400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467600" cy="4267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6211669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Fig. 8. </a:t>
            </a:r>
            <a:r>
              <a:rPr lang="en-US" i="1" dirty="0"/>
              <a:t>Experiment de control </a:t>
            </a:r>
            <a:r>
              <a:rPr lang="en-US" i="1" dirty="0" err="1"/>
              <a:t>în</a:t>
            </a:r>
            <a:r>
              <a:rPr lang="en-US" i="1" dirty="0"/>
              <a:t> </a:t>
            </a:r>
            <a:r>
              <a:rPr lang="en-US" i="1" dirty="0" err="1"/>
              <a:t>timp</a:t>
            </a:r>
            <a:r>
              <a:rPr lang="en-US" i="1" dirty="0"/>
              <a:t> real </a:t>
            </a:r>
            <a:r>
              <a:rPr lang="en-US" i="1" dirty="0" err="1"/>
              <a:t>folosind</a:t>
            </a:r>
            <a:r>
              <a:rPr lang="en-US" i="1" dirty="0"/>
              <a:t> </a:t>
            </a:r>
            <a:r>
              <a:rPr lang="en-US" i="1" dirty="0" err="1"/>
              <a:t>controlul</a:t>
            </a:r>
            <a:r>
              <a:rPr lang="en-US" i="1" dirty="0"/>
              <a:t> optimal – Schema </a:t>
            </a:r>
            <a:r>
              <a:rPr lang="en-US" i="1" dirty="0" err="1"/>
              <a:t>principală</a:t>
            </a:r>
            <a:r>
              <a:rPr lang="en-US" i="1" dirty="0"/>
              <a:t>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876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14718"/>
          </a:xfrm>
        </p:spPr>
        <p:txBody>
          <a:bodyPr>
            <a:normAutofit/>
          </a:bodyPr>
          <a:lstStyle/>
          <a:p>
            <a:r>
              <a:rPr lang="ro-RO" sz="2400" dirty="0" smtClean="0"/>
              <a:t>Linear Quadratic Regulator (LQR)</a:t>
            </a:r>
            <a:endParaRPr lang="ro-RO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44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400" dirty="0" smtClean="0"/>
              <a:t>Subsistemul Controller</a:t>
            </a:r>
            <a:endParaRPr lang="ro-RO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533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5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0" y="38100"/>
            <a:ext cx="1866900" cy="762318"/>
          </a:xfrm>
        </p:spPr>
        <p:txBody>
          <a:bodyPr>
            <a:normAutofit/>
          </a:bodyPr>
          <a:lstStyle/>
          <a:p>
            <a:r>
              <a:rPr lang="ro-RO" sz="2400" dirty="0" smtClean="0">
                <a:solidFill>
                  <a:schemeClr val="tx1"/>
                </a:solidFill>
              </a:rPr>
              <a:t>Context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1371599"/>
          </a:xfrm>
        </p:spPr>
        <p:txBody>
          <a:bodyPr/>
          <a:lstStyle/>
          <a:p>
            <a:r>
              <a:rPr lang="ro-RO" dirty="0" smtClean="0"/>
              <a:t>Designul unui sistem de control </a:t>
            </a:r>
            <a:r>
              <a:rPr lang="ro-RO" dirty="0" smtClean="0">
                <a:solidFill>
                  <a:srgbClr val="C00000"/>
                </a:solidFill>
              </a:rPr>
              <a:t>OPTIMAL</a:t>
            </a:r>
            <a:r>
              <a:rPr lang="ro-RO" dirty="0" smtClean="0"/>
              <a:t> = sistem ajustat  să ofere o valoare minimă a indicelui de performanță ales.</a:t>
            </a:r>
            <a:endParaRPr lang="ro-RO" dirty="0"/>
          </a:p>
        </p:txBody>
      </p:sp>
      <p:sp>
        <p:nvSpPr>
          <p:cNvPr id="4" name="Rectangle 3"/>
          <p:cNvSpPr/>
          <p:nvPr/>
        </p:nvSpPr>
        <p:spPr>
          <a:xfrm>
            <a:off x="533400" y="2595538"/>
            <a:ext cx="3581400" cy="304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TextBox 7"/>
          <p:cNvSpPr txBox="1"/>
          <p:nvPr/>
        </p:nvSpPr>
        <p:spPr>
          <a:xfrm>
            <a:off x="501316" y="2610853"/>
            <a:ext cx="36134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000" b="1" dirty="0" smtClean="0">
                <a:solidFill>
                  <a:srgbClr val="C00000"/>
                </a:solidFill>
              </a:rPr>
              <a:t>PERFORMANȚE</a:t>
            </a:r>
          </a:p>
          <a:p>
            <a:pPr algn="ctr"/>
            <a:endParaRPr lang="ro-RO" sz="2000" dirty="0" smtClean="0">
              <a:solidFill>
                <a:srgbClr val="C00000"/>
              </a:solidFill>
            </a:endParaRPr>
          </a:p>
          <a:p>
            <a:pPr algn="ctr"/>
            <a:r>
              <a:rPr lang="ro-RO" sz="2000" b="1" dirty="0" smtClean="0"/>
              <a:t>STABILITATE + ROBUSTEȚE + </a:t>
            </a:r>
          </a:p>
          <a:p>
            <a:pPr algn="ctr"/>
            <a:r>
              <a:rPr lang="ro-RO" sz="2000" b="1" dirty="0" smtClean="0"/>
              <a:t>CONTROL ÎN TIMP REAL </a:t>
            </a:r>
          </a:p>
          <a:p>
            <a:pPr algn="ctr"/>
            <a:endParaRPr lang="ro-RO" sz="2000" dirty="0" smtClean="0"/>
          </a:p>
          <a:p>
            <a:pPr algn="ctr"/>
            <a:r>
              <a:rPr lang="ro-RO" sz="1600" dirty="0"/>
              <a:t>o</a:t>
            </a:r>
            <a:r>
              <a:rPr lang="ro-RO" sz="1600" dirty="0" smtClean="0"/>
              <a:t>perare într-un punct instabil de echilibru cu rejectarea perturbațiilor</a:t>
            </a:r>
            <a:endParaRPr lang="ro-RO" sz="1600" dirty="0"/>
          </a:p>
        </p:txBody>
      </p:sp>
      <p:sp>
        <p:nvSpPr>
          <p:cNvPr id="9" name="Rectangle 8"/>
          <p:cNvSpPr/>
          <p:nvPr/>
        </p:nvSpPr>
        <p:spPr>
          <a:xfrm>
            <a:off x="4648200" y="2595538"/>
            <a:ext cx="3581400" cy="304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TextBox 9"/>
          <p:cNvSpPr txBox="1"/>
          <p:nvPr/>
        </p:nvSpPr>
        <p:spPr>
          <a:xfrm>
            <a:off x="4648200" y="2635876"/>
            <a:ext cx="358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>
                <a:solidFill>
                  <a:srgbClr val="C00000"/>
                </a:solidFill>
              </a:rPr>
              <a:t>OBIECTIVE</a:t>
            </a:r>
          </a:p>
          <a:p>
            <a:pPr algn="ctr"/>
            <a:endParaRPr lang="ro-RO" dirty="0" smtClean="0"/>
          </a:p>
          <a:p>
            <a:pPr algn="ctr"/>
            <a:r>
              <a:rPr lang="ro-RO" b="1" dirty="0" smtClean="0"/>
              <a:t>MINIMIZARE INDEX DE PERFORMNAȚĂ + COMPONENTE PRACTICE DE CONTROL</a:t>
            </a:r>
          </a:p>
          <a:p>
            <a:pPr algn="ctr"/>
            <a:endParaRPr lang="ro-RO" b="1" dirty="0"/>
          </a:p>
          <a:p>
            <a:pPr algn="ctr"/>
            <a:r>
              <a:rPr lang="ro-RO" sz="1600" dirty="0"/>
              <a:t>p</a:t>
            </a:r>
            <a:r>
              <a:rPr lang="ro-RO" sz="1600" dirty="0" smtClean="0"/>
              <a:t>entru structura de control proiectată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723901"/>
            <a:ext cx="3581400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smtClean="0">
                <a:solidFill>
                  <a:srgbClr val="C00000"/>
                </a:solidFill>
              </a:rPr>
              <a:t>CONTROL OPTIMAL</a:t>
            </a:r>
            <a:endParaRPr lang="ro-R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2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09600" y="1143000"/>
            <a:ext cx="3962400" cy="5479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041"/>
            <a:ext cx="7543801" cy="685800"/>
          </a:xfrm>
        </p:spPr>
        <p:txBody>
          <a:bodyPr>
            <a:normAutofit/>
          </a:bodyPr>
          <a:lstStyle/>
          <a:p>
            <a:r>
              <a:rPr lang="ro-RO" sz="2000" b="1" dirty="0" smtClean="0">
                <a:latin typeface="+mn-lt"/>
              </a:rPr>
              <a:t>Sistemul de transport instabil pe două roți</a:t>
            </a:r>
            <a:endParaRPr lang="ro-RO" sz="2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54" y="1295401"/>
            <a:ext cx="3989446" cy="2133600"/>
          </a:xfrm>
          <a:noFill/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 smtClean="0"/>
              <a:t>Autonom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 smtClean="0"/>
              <a:t>Programabil (Simulink)</a:t>
            </a:r>
            <a:endParaRPr lang="ro-RO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 smtClean="0"/>
              <a:t>Două roți coaxiale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 smtClean="0"/>
              <a:t>Două motaore de curet continuu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1800" dirty="0" smtClean="0"/>
              <a:t>Un pendul </a:t>
            </a:r>
            <a:r>
              <a:rPr lang="ro-RO" sz="1800" dirty="0" smtClean="0"/>
              <a:t>inversat</a:t>
            </a:r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45" y="3793768"/>
            <a:ext cx="2200695" cy="23474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6300" y="6099104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400" dirty="0" smtClean="0"/>
              <a:t>Fig.1. Sistemul de transport instabilpe două roți </a:t>
            </a:r>
            <a:r>
              <a:rPr lang="ro-RO" sz="1400" dirty="0" smtClean="0"/>
              <a:t>[1]</a:t>
            </a:r>
            <a:endParaRPr lang="ro-RO" sz="1400" dirty="0"/>
          </a:p>
        </p:txBody>
      </p:sp>
      <p:pic>
        <p:nvPicPr>
          <p:cNvPr id="8" name="graphics1"/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76250" y="3793768"/>
            <a:ext cx="2954535" cy="240627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9" name="TextBox 8"/>
          <p:cNvSpPr txBox="1"/>
          <p:nvPr/>
        </p:nvSpPr>
        <p:spPr>
          <a:xfrm>
            <a:off x="4986675" y="6206826"/>
            <a:ext cx="3626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 smtClean="0"/>
              <a:t>Fig. 2. Arhitectura hardware a </a:t>
            </a:r>
            <a:r>
              <a:rPr lang="ro-RO" sz="1400" dirty="0" smtClean="0"/>
              <a:t>sistemului [1]</a:t>
            </a:r>
            <a:endParaRPr lang="ro-RO" sz="1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04980" y="1295400"/>
            <a:ext cx="3989446" cy="2133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PandaBoard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Wi-Fi Access 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dirty="0"/>
              <a:t>Inertial Measurements Unit:</a:t>
            </a:r>
          </a:p>
          <a:p>
            <a:pPr marL="800100" lvl="1" indent="-342900"/>
            <a:r>
              <a:rPr lang="ro-RO" dirty="0" smtClean="0"/>
              <a:t>Encoder</a:t>
            </a:r>
            <a:endParaRPr lang="ro-RO" dirty="0"/>
          </a:p>
          <a:p>
            <a:pPr marL="800100" lvl="1" indent="-342900"/>
            <a:r>
              <a:rPr lang="ro-RO" dirty="0"/>
              <a:t>Accelerometer	</a:t>
            </a:r>
          </a:p>
          <a:p>
            <a:pPr marL="800100" lvl="1" indent="-342900"/>
            <a:r>
              <a:rPr lang="ro-RO" dirty="0"/>
              <a:t>Gyroscope 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  <a:p>
            <a:endParaRPr lang="ro-RO" dirty="0" smtClean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927526" y="-152400"/>
            <a:ext cx="1866900" cy="762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2400" smtClean="0">
                <a:solidFill>
                  <a:schemeClr val="tx1"/>
                </a:solidFill>
              </a:rPr>
              <a:t>Context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2317" y="1143000"/>
            <a:ext cx="3962400" cy="5479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28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0" y="76200"/>
            <a:ext cx="2209800" cy="609918"/>
          </a:xfrm>
        </p:spPr>
        <p:txBody>
          <a:bodyPr>
            <a:normAutofit/>
          </a:bodyPr>
          <a:lstStyle/>
          <a:p>
            <a:r>
              <a:rPr lang="ro-RO" sz="2400" dirty="0" smtClean="0">
                <a:solidFill>
                  <a:schemeClr val="tx1"/>
                </a:solidFill>
              </a:rPr>
              <a:t>Motivație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14400"/>
            <a:ext cx="74676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smtClean="0">
                <a:solidFill>
                  <a:srgbClr val="C00000"/>
                </a:solidFill>
              </a:rPr>
              <a:t>PROBLEMĂ: </a:t>
            </a:r>
            <a:r>
              <a:rPr lang="ro-RO" dirty="0" smtClean="0"/>
              <a:t>controlul unui sistem MIMO, instabil și neliniar</a:t>
            </a:r>
            <a:endParaRPr lang="ro-RO" dirty="0"/>
          </a:p>
        </p:txBody>
      </p:sp>
      <p:sp>
        <p:nvSpPr>
          <p:cNvPr id="6" name="Rectangle 5"/>
          <p:cNvSpPr/>
          <p:nvPr/>
        </p:nvSpPr>
        <p:spPr>
          <a:xfrm>
            <a:off x="457200" y="2209800"/>
            <a:ext cx="3124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5638800" y="2209800"/>
            <a:ext cx="2895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Rectangle 9"/>
          <p:cNvSpPr/>
          <p:nvPr/>
        </p:nvSpPr>
        <p:spPr>
          <a:xfrm>
            <a:off x="457200" y="3505200"/>
            <a:ext cx="3124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Rectangle 10"/>
          <p:cNvSpPr/>
          <p:nvPr/>
        </p:nvSpPr>
        <p:spPr>
          <a:xfrm>
            <a:off x="5524500" y="3505200"/>
            <a:ext cx="3124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457200" y="226763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Sistem complex cu mai multe intrări și ieșiri.</a:t>
            </a:r>
            <a:endParaRPr lang="ro-RO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" y="368986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Sistem puternic neliniar.</a:t>
            </a:r>
            <a:endParaRPr lang="ro-RO" dirty="0"/>
          </a:p>
        </p:txBody>
      </p:sp>
      <p:sp>
        <p:nvSpPr>
          <p:cNvPr id="14" name="Rectangle 13"/>
          <p:cNvSpPr/>
          <p:nvPr/>
        </p:nvSpPr>
        <p:spPr>
          <a:xfrm>
            <a:off x="457200" y="4876800"/>
            <a:ext cx="3124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Rectangle 14"/>
          <p:cNvSpPr/>
          <p:nvPr/>
        </p:nvSpPr>
        <p:spPr>
          <a:xfrm>
            <a:off x="5524500" y="4876800"/>
            <a:ext cx="3124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TextBox 15"/>
          <p:cNvSpPr txBox="1"/>
          <p:nvPr/>
        </p:nvSpPr>
        <p:spPr>
          <a:xfrm>
            <a:off x="457200" y="490975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Sistem instabil, prin natura sa.</a:t>
            </a:r>
            <a:endParaRPr lang="ro-RO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226763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Metodele clasice de control sunt nefolositoare.</a:t>
            </a:r>
            <a:endParaRPr lang="ro-RO" dirty="0"/>
          </a:p>
        </p:txBody>
      </p:sp>
      <p:sp>
        <p:nvSpPr>
          <p:cNvPr id="18" name="TextBox 17"/>
          <p:cNvSpPr txBox="1"/>
          <p:nvPr/>
        </p:nvSpPr>
        <p:spPr>
          <a:xfrm>
            <a:off x="5524500" y="3563034"/>
            <a:ext cx="3143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Identificarea modelului sistemului este îngreunată.</a:t>
            </a:r>
            <a:endParaRPr lang="ro-RO" dirty="0"/>
          </a:p>
        </p:txBody>
      </p:sp>
      <p:sp>
        <p:nvSpPr>
          <p:cNvPr id="19" name="TextBox 18"/>
          <p:cNvSpPr txBox="1"/>
          <p:nvPr/>
        </p:nvSpPr>
        <p:spPr>
          <a:xfrm>
            <a:off x="5524500" y="4934634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 smtClean="0"/>
              <a:t>Polii instabili trebuie plasați în regiunea de stabilitate.</a:t>
            </a:r>
            <a:endParaRPr lang="ro-RO" dirty="0"/>
          </a:p>
        </p:txBody>
      </p:sp>
      <p:sp>
        <p:nvSpPr>
          <p:cNvPr id="20" name="Chevron 19"/>
          <p:cNvSpPr/>
          <p:nvPr/>
        </p:nvSpPr>
        <p:spPr>
          <a:xfrm>
            <a:off x="4191000" y="2267634"/>
            <a:ext cx="685800" cy="646331"/>
          </a:xfrm>
          <a:prstGeom prst="chevron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191000" y="3563034"/>
            <a:ext cx="685800" cy="646331"/>
          </a:xfrm>
          <a:prstGeom prst="chevron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4191000" y="4857750"/>
            <a:ext cx="685800" cy="646331"/>
          </a:xfrm>
          <a:prstGeom prst="chevron">
            <a:avLst/>
          </a:prstGeom>
          <a:solidFill>
            <a:schemeClr val="tx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4200" y="0"/>
            <a:ext cx="2057400" cy="686118"/>
          </a:xfrm>
        </p:spPr>
        <p:txBody>
          <a:bodyPr>
            <a:normAutofit/>
          </a:bodyPr>
          <a:lstStyle/>
          <a:p>
            <a:r>
              <a:rPr lang="ro-RO" sz="2400" dirty="0" smtClean="0">
                <a:solidFill>
                  <a:schemeClr val="tx1"/>
                </a:solidFill>
              </a:rPr>
              <a:t>Obiective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Obiectivul principal</a:t>
            </a:r>
          </a:p>
          <a:p>
            <a:pPr marL="800100" lvl="1" indent="-342900" algn="just"/>
            <a:r>
              <a:rPr lang="ro-RO" dirty="0" smtClean="0"/>
              <a:t>Obiectivul principal este proiectarea unei structuri de control capabilă să mențină transportorul în poziție verticală și să faciliteze deplasarea rectilinie a acestuia pe o distanță predefinită.</a:t>
            </a:r>
          </a:p>
          <a:p>
            <a:r>
              <a:rPr lang="ro-RO" dirty="0" smtClean="0"/>
              <a:t>Obiective secundare</a:t>
            </a:r>
          </a:p>
          <a:p>
            <a:pPr marL="800100" lvl="1" indent="-342900"/>
            <a:r>
              <a:rPr lang="ro-RO" dirty="0"/>
              <a:t>i</a:t>
            </a:r>
            <a:r>
              <a:rPr lang="ro-RO" dirty="0" smtClean="0"/>
              <a:t>dentificarea modelului al sistemului prin experiment.</a:t>
            </a:r>
          </a:p>
          <a:p>
            <a:pPr marL="800100" lvl="1" indent="-342900"/>
            <a:r>
              <a:rPr lang="ro-RO" dirty="0"/>
              <a:t>p</a:t>
            </a:r>
            <a:r>
              <a:rPr lang="ro-RO" dirty="0" smtClean="0"/>
              <a:t>roiectarea unei structuri optimale de control.</a:t>
            </a:r>
          </a:p>
          <a:p>
            <a:pPr marL="800100" lvl="1" indent="-342900"/>
            <a:r>
              <a:rPr lang="ro-RO" dirty="0" smtClean="0"/>
              <a:t>simularea cu succes a controllerului proiectat pe un model liniar și pe un model neliniar.</a:t>
            </a:r>
          </a:p>
          <a:p>
            <a:pPr marL="800100" lvl="1" indent="-342900"/>
            <a:r>
              <a:rPr lang="ro-RO" dirty="0" smtClean="0"/>
              <a:t>testarea și validarea structurii obținute pe echipamentul real.</a:t>
            </a:r>
            <a:endParaRPr lang="ro-RO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" y="914402"/>
            <a:ext cx="7620000" cy="571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dirty="0" smtClean="0">
                <a:solidFill>
                  <a:srgbClr val="C00000"/>
                </a:solidFill>
              </a:rPr>
              <a:t>OBIECTIVE PRINCIPALE ȘI SECUNDARE</a:t>
            </a:r>
            <a:endParaRPr lang="ro-RO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45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0" y="152400"/>
            <a:ext cx="3886200" cy="533718"/>
          </a:xfrm>
        </p:spPr>
        <p:txBody>
          <a:bodyPr>
            <a:normAutofit/>
          </a:bodyPr>
          <a:lstStyle/>
          <a:p>
            <a:r>
              <a:rPr lang="ro-RO" sz="2400" dirty="0" smtClean="0">
                <a:solidFill>
                  <a:schemeClr val="tx1"/>
                </a:solidFill>
              </a:rPr>
              <a:t>Cercetări asociate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30" y="736203"/>
            <a:ext cx="8153400" cy="609600"/>
          </a:xfrm>
        </p:spPr>
        <p:txBody>
          <a:bodyPr>
            <a:noAutofit/>
          </a:bodyPr>
          <a:lstStyle/>
          <a:p>
            <a:r>
              <a:rPr lang="ro-RO" dirty="0" smtClean="0">
                <a:solidFill>
                  <a:srgbClr val="C00000"/>
                </a:solidFill>
              </a:rPr>
              <a:t>ANALIZĂ COMPARATIVĂ A ALTOR STRATEGIILOR DE CONTROL</a:t>
            </a:r>
            <a:endParaRPr lang="ro-RO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30" y="1345803"/>
            <a:ext cx="8312001" cy="490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02330" y="6305550"/>
            <a:ext cx="556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Fig. 3. Tabel conținând o parte a bibliografiei studiate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148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442" y="29570"/>
            <a:ext cx="3962400" cy="609918"/>
          </a:xfrm>
        </p:spPr>
        <p:txBody>
          <a:bodyPr>
            <a:normAutofit/>
          </a:bodyPr>
          <a:lstStyle/>
          <a:p>
            <a:r>
              <a:rPr lang="ro-RO" sz="2400" dirty="0" smtClean="0">
                <a:solidFill>
                  <a:schemeClr val="tx1"/>
                </a:solidFill>
              </a:rPr>
              <a:t>Abordare propusă</a:t>
            </a:r>
            <a:endParaRPr lang="ro-RO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620000" cy="609600"/>
          </a:xfrm>
        </p:spPr>
        <p:txBody>
          <a:bodyPr>
            <a:normAutofit fontScale="92500"/>
          </a:bodyPr>
          <a:lstStyle/>
          <a:p>
            <a:r>
              <a:rPr lang="ro-RO" sz="2400" dirty="0" smtClean="0">
                <a:solidFill>
                  <a:srgbClr val="C00000"/>
                </a:solidFill>
              </a:rPr>
              <a:t>SOLUȚIE</a:t>
            </a:r>
            <a:r>
              <a:rPr lang="ro-RO" dirty="0" smtClean="0"/>
              <a:t>: </a:t>
            </a:r>
            <a:r>
              <a:rPr lang="ro-RO" sz="2400" b="0" dirty="0" smtClean="0"/>
              <a:t>Algoritmul Linear Quadratic Regulator (LQR)</a:t>
            </a:r>
            <a:endParaRPr lang="ro-RO" sz="2400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1371600"/>
            <a:ext cx="8229600" cy="339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b="0" dirty="0"/>
              <a:t> </a:t>
            </a:r>
            <a:r>
              <a:rPr lang="vi-VN" b="0" dirty="0">
                <a:solidFill>
                  <a:srgbClr val="C00000"/>
                </a:solidFill>
              </a:rPr>
              <a:t>LQR</a:t>
            </a:r>
            <a:r>
              <a:rPr lang="vi-VN" b="0" dirty="0"/>
              <a:t> este o metodă optimală de control care oferă o soluție sistematică de calculare a matricei de ponderi de control a reacției de la stare [15</a:t>
            </a:r>
            <a:r>
              <a:rPr lang="vi-VN" b="0" dirty="0" smtClean="0"/>
              <a:t>].</a:t>
            </a:r>
            <a:endParaRPr lang="ro-RO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/>
              <a:t>Avantaje:</a:t>
            </a:r>
          </a:p>
          <a:p>
            <a:pPr marL="800100" lvl="1" indent="-342900" algn="just"/>
            <a:r>
              <a:rPr lang="vi-VN" b="0" dirty="0" smtClean="0"/>
              <a:t> </a:t>
            </a:r>
            <a:r>
              <a:rPr lang="ro-RO" b="0" dirty="0" smtClean="0"/>
              <a:t>Există o </a:t>
            </a:r>
            <a:r>
              <a:rPr lang="vi-VN" b="0" dirty="0" smtClean="0"/>
              <a:t>legătura strânsă </a:t>
            </a:r>
            <a:r>
              <a:rPr lang="vi-VN" b="0" dirty="0"/>
              <a:t>între noținuea de optim și proiectarea strucutrilor de control pentru sistemele MIMO. </a:t>
            </a:r>
            <a:endParaRPr lang="ro-RO" b="0" dirty="0" smtClean="0"/>
          </a:p>
          <a:p>
            <a:pPr marL="800100" lvl="1" indent="-342900" algn="just"/>
            <a:r>
              <a:rPr lang="ro-RO" b="0" dirty="0" smtClean="0"/>
              <a:t>Structura de control generată este alcătuită din ponderi statice.</a:t>
            </a:r>
          </a:p>
          <a:p>
            <a:pPr marL="800100" lvl="1" indent="-342900" algn="just"/>
            <a:r>
              <a:rPr lang="ro-RO" dirty="0" smtClean="0"/>
              <a:t>Metoda asigură robustețe.</a:t>
            </a:r>
          </a:p>
          <a:p>
            <a:pPr marL="800100" lvl="1" indent="-342900" algn="just"/>
            <a:r>
              <a:rPr lang="ro-RO" dirty="0" smtClean="0"/>
              <a:t>Plasează ploii instabili în regiunea stabilă de funcționare.</a:t>
            </a:r>
            <a:endParaRPr lang="ro-RO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62500"/>
            <a:ext cx="2667000" cy="1749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4500" y="6470630"/>
            <a:ext cx="487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Fig. 4. Controlul optimal al unui sistem (diagrama bloc) [15]</a:t>
            </a:r>
            <a:endParaRPr lang="ro-RO" sz="1400" dirty="0"/>
          </a:p>
        </p:txBody>
      </p:sp>
    </p:spTree>
    <p:extLst>
      <p:ext uri="{BB962C8B-B14F-4D97-AF65-F5344CB8AC3E}">
        <p14:creationId xmlns:p14="http://schemas.microsoft.com/office/powerpoint/2010/main" val="402929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5943600" cy="685800"/>
          </a:xfrm>
        </p:spPr>
        <p:txBody>
          <a:bodyPr>
            <a:normAutofit/>
          </a:bodyPr>
          <a:lstStyle/>
          <a:p>
            <a:r>
              <a:rPr lang="ro-RO" sz="2000" dirty="0" smtClean="0">
                <a:solidFill>
                  <a:schemeClr val="tx1"/>
                </a:solidFill>
              </a:rPr>
              <a:t>Analiză, proiectare, implementare</a:t>
            </a:r>
            <a:endParaRPr lang="ro-RO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7620000" cy="43434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/>
              <a:t>Achiziționarea setului de date:</a:t>
            </a:r>
          </a:p>
          <a:p>
            <a:pPr marL="800100" lvl="1" indent="-342900" algn="just"/>
            <a:r>
              <a:rPr lang="ro-RO" dirty="0"/>
              <a:t>p</a:t>
            </a:r>
            <a:r>
              <a:rPr lang="ro-RO" dirty="0" smtClean="0"/>
              <a:t>rin experiment</a:t>
            </a:r>
            <a:endParaRPr lang="ro-RO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/>
              <a:t>Definirea unui set de modele:</a:t>
            </a:r>
          </a:p>
          <a:p>
            <a:pPr marL="800100" lvl="1" indent="-342900" algn="just"/>
            <a:r>
              <a:rPr lang="ro-RO" dirty="0" smtClean="0"/>
              <a:t>Sisteme liniare invariabile în timp (Te = 0.003 sec)</a:t>
            </a:r>
          </a:p>
          <a:p>
            <a:pPr marL="800100" lvl="1" indent="-342900" algn="just"/>
            <a:r>
              <a:rPr lang="ro-RO" b="0" dirty="0" smtClean="0"/>
              <a:t>Liniarizare într-un punct insatbil de echilibru</a:t>
            </a:r>
          </a:p>
          <a:p>
            <a:pPr marL="800100" lvl="1" indent="-342900" algn="just"/>
            <a:r>
              <a:rPr lang="ro-RO" dirty="0" smtClean="0"/>
              <a:t>Reprezentarea în spațiul stărilor</a:t>
            </a:r>
            <a:endParaRPr lang="ro-RO" b="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b="0" dirty="0" smtClean="0"/>
              <a:t>Selectarea modelului potrivit:</a:t>
            </a:r>
          </a:p>
          <a:p>
            <a:pPr marL="800100" lvl="1" indent="-342900" algn="just"/>
            <a:r>
              <a:rPr lang="ro-RO" dirty="0" smtClean="0"/>
              <a:t>Cea mai bună estimare a datelor achiziționate</a:t>
            </a:r>
          </a:p>
          <a:p>
            <a:pPr marL="800100" lvl="1" indent="-342900" algn="just"/>
            <a:r>
              <a:rPr lang="ro-RO" dirty="0" smtClean="0"/>
              <a:t>Cea mai bună descriere a comportamentului sistemului</a:t>
            </a:r>
            <a:endParaRPr lang="ro-RO" b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143000"/>
            <a:ext cx="7620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sz="2400" smtClean="0">
                <a:solidFill>
                  <a:srgbClr val="C00000"/>
                </a:solidFill>
              </a:rPr>
              <a:t>DETERMINAREA MODELULUI MATEMATIC</a:t>
            </a:r>
            <a:endParaRPr lang="ro-RO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1001</TotalTime>
  <Words>874</Words>
  <Application>Microsoft Office PowerPoint</Application>
  <PresentationFormat>On-screen Show (4:3)</PresentationFormat>
  <Paragraphs>173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Essential</vt:lpstr>
      <vt:lpstr>CONTROLUL OPTIMAL AL UNUI SISTEM DE TRANSPORT INSTABIL PE DOUĂ ROȚI</vt:lpstr>
      <vt:lpstr>cuprins</vt:lpstr>
      <vt:lpstr>Context</vt:lpstr>
      <vt:lpstr>Sistemul de transport instabil pe două roți</vt:lpstr>
      <vt:lpstr>Motivație</vt:lpstr>
      <vt:lpstr>Obiective</vt:lpstr>
      <vt:lpstr>Cercetări asociate</vt:lpstr>
      <vt:lpstr>Abordare propusă</vt:lpstr>
      <vt:lpstr>Analiză, proiectare, implementare</vt:lpstr>
      <vt:lpstr>Analiză, proiectare, implementare</vt:lpstr>
      <vt:lpstr>Analiză, proiectare, implementare</vt:lpstr>
      <vt:lpstr>Analiză, proiectare, implementare</vt:lpstr>
      <vt:lpstr>Analiză, proiectare, implementare</vt:lpstr>
      <vt:lpstr>Analiză, proiectare, implementare</vt:lpstr>
      <vt:lpstr>Analiză, proiectare, implementare</vt:lpstr>
      <vt:lpstr>Analiză, proiectare, implementare</vt:lpstr>
      <vt:lpstr>Analiză, proiectare, implementare</vt:lpstr>
      <vt:lpstr>Analiză, proiectare, implementare</vt:lpstr>
      <vt:lpstr>Analiză, proiectare, implementare</vt:lpstr>
      <vt:lpstr>Analiză, proiectare, implementare</vt:lpstr>
      <vt:lpstr>Analiză, proiectare, implementare</vt:lpstr>
      <vt:lpstr>Linear Quadratic Regulator (LQR)</vt:lpstr>
      <vt:lpstr>Subsistemul Controller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CONTROLUL OPTIMAL AL UNUI SISTEM DE TRANSPORT INSTABIL PE DOUĂ ROȚI</dc:title>
  <dc:creator>Maria Moldovan</dc:creator>
  <cp:lastModifiedBy>Maria Moldovan</cp:lastModifiedBy>
  <cp:revision>48</cp:revision>
  <dcterms:created xsi:type="dcterms:W3CDTF">2006-08-16T00:00:00Z</dcterms:created>
  <dcterms:modified xsi:type="dcterms:W3CDTF">2019-07-14T21:47:07Z</dcterms:modified>
</cp:coreProperties>
</file>