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1804" y="-1387506"/>
            <a:ext cx="15338504" cy="15070922"/>
          </a:xfrm>
          <a:custGeom>
            <a:avLst/>
            <a:gdLst/>
            <a:ahLst/>
            <a:cxnLst/>
            <a:rect r="r" b="b" t="t" l="l"/>
            <a:pathLst>
              <a:path h="15070922" w="15338504">
                <a:moveTo>
                  <a:pt x="0" y="0"/>
                </a:moveTo>
                <a:lnTo>
                  <a:pt x="15338504" y="0"/>
                </a:lnTo>
                <a:lnTo>
                  <a:pt x="15338504" y="15070922"/>
                </a:lnTo>
                <a:lnTo>
                  <a:pt x="0" y="1507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2686135"/>
            <a:ext cx="8931217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200">
                <a:solidFill>
                  <a:srgbClr val="1F1C51"/>
                </a:solidFill>
                <a:latin typeface="Arimo"/>
              </a:rPr>
              <a:t>ARQUITETURA VIPER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6147955"/>
            <a:ext cx="863814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>
                <a:solidFill>
                  <a:srgbClr val="1F1C51"/>
                </a:solidFill>
                <a:latin typeface="DM Sans"/>
              </a:rPr>
              <a:t>Alunos: Amilton Douglas, André melo, João Melo, João Victor, Matheus Michael, Marcos Vinícius 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571660" y="5676985"/>
            <a:ext cx="76876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76017" y="1176362"/>
            <a:ext cx="8045786" cy="7206490"/>
          </a:xfrm>
          <a:custGeom>
            <a:avLst/>
            <a:gdLst/>
            <a:ahLst/>
            <a:cxnLst/>
            <a:rect r="r" b="b" t="t" l="l"/>
            <a:pathLst>
              <a:path h="7206490" w="8045786">
                <a:moveTo>
                  <a:pt x="0" y="0"/>
                </a:moveTo>
                <a:lnTo>
                  <a:pt x="8045787" y="0"/>
                </a:lnTo>
                <a:lnTo>
                  <a:pt x="8045787" y="7206490"/>
                </a:lnTo>
                <a:lnTo>
                  <a:pt x="0" y="72064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8129" b="-8129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6046" y="3748835"/>
            <a:ext cx="9585173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ACFFD9"/>
                </a:solidFill>
                <a:latin typeface="Arimo"/>
              </a:rPr>
              <a:t>console.log("Obrigado desenvolvedores!");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BE3FF">
                <a:alpha val="100000"/>
              </a:srgbClr>
            </a:gs>
            <a:gs pos="100000">
              <a:srgbClr val="ACFFD9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2467" y="1794925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01</a:t>
            </a:r>
          </a:p>
        </p:txBody>
      </p:sp>
      <p:sp>
        <p:nvSpPr>
          <p:cNvPr name="AutoShape 3" id="3"/>
          <p:cNvSpPr/>
          <p:nvPr/>
        </p:nvSpPr>
        <p:spPr>
          <a:xfrm rot="5384520">
            <a:off x="4913207" y="5133975"/>
            <a:ext cx="846158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3230250" y="2231763"/>
            <a:ext cx="52753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Surgimento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6384" y="4852837"/>
            <a:ext cx="708102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Componentes da Arquitetura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9319" y="7477175"/>
            <a:ext cx="589515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Vantagens da arquitetura VIPER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2467" y="4406625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2467" y="7305725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75950" y="1794925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75950" y="4585937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5950" y="7305725"/>
            <a:ext cx="2201550" cy="143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1F1C51"/>
                </a:solidFill>
                <a:latin typeface="Arimo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67214" y="1960300"/>
            <a:ext cx="613671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Desvantagens da arquitetura VIPER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1825" y="4830775"/>
            <a:ext cx="608749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Similaridades entre o MVC e VIPER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66675" y="7477175"/>
            <a:ext cx="611264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Diferenças do MVC para o VIPER</a:t>
            </a:r>
          </a:p>
        </p:txBody>
      </p:sp>
      <p:sp>
        <p:nvSpPr>
          <p:cNvPr name="AutoShape 15" id="15"/>
          <p:cNvSpPr/>
          <p:nvPr/>
        </p:nvSpPr>
        <p:spPr>
          <a:xfrm rot="8899">
            <a:off x="1785425" y="3704875"/>
            <a:ext cx="14717149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rot="8899">
            <a:off x="1785425" y="6581825"/>
            <a:ext cx="14717149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7270">
            <a:off x="466130" y="1206525"/>
            <a:ext cx="18014740" cy="0"/>
          </a:xfrm>
          <a:prstGeom prst="line">
            <a:avLst/>
          </a:prstGeom>
          <a:ln cap="rnd" w="19050">
            <a:solidFill>
              <a:srgbClr val="ACFFD9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325447" y="2322398"/>
            <a:ext cx="8008756" cy="7217520"/>
          </a:xfrm>
          <a:custGeom>
            <a:avLst/>
            <a:gdLst/>
            <a:ahLst/>
            <a:cxnLst/>
            <a:rect r="r" b="b" t="t" l="l"/>
            <a:pathLst>
              <a:path h="7217520" w="8008756">
                <a:moveTo>
                  <a:pt x="0" y="0"/>
                </a:moveTo>
                <a:lnTo>
                  <a:pt x="8008756" y="0"/>
                </a:lnTo>
                <a:lnTo>
                  <a:pt x="8008756" y="7217520"/>
                </a:lnTo>
                <a:lnTo>
                  <a:pt x="0" y="72175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4675" y="1235100"/>
            <a:ext cx="7539342" cy="502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1F1C51"/>
                </a:solidFill>
                <a:latin typeface="DM Sans"/>
              </a:rPr>
              <a:t>A arquitetura de software VIPER é um padrão arquitetural utilizado principalmente no desenvolvimento de aplicativos para iOS.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1F1C51"/>
                </a:solidFill>
                <a:latin typeface="DM Sans"/>
              </a:rPr>
              <a:t>Ela foi criada pela empresa de desenvolvimento de software italiano Clean Swift em busca de uma arquitetura mais limpa e modular, facilitando a manutenção e a evolução do código.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44675" y="748725"/>
            <a:ext cx="11985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1F1C51"/>
                </a:solidFill>
                <a:latin typeface="Arimo"/>
              </a:rPr>
              <a:t>Surgimento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BE3FF">
                <a:alpha val="100000"/>
              </a:srgbClr>
            </a:gs>
            <a:gs pos="100000">
              <a:srgbClr val="ACFFD9">
                <a:alpha val="100000"/>
              </a:srgbClr>
            </a:gs>
          </a:gsLst>
          <a:lin ang="54007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7270">
            <a:off x="466130" y="1206525"/>
            <a:ext cx="1801474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4861203"/>
            <a:ext cx="2871545" cy="1543050"/>
            <a:chOff x="0" y="0"/>
            <a:chExt cx="756292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6292" cy="406400"/>
            </a:xfrm>
            <a:custGeom>
              <a:avLst/>
              <a:gdLst/>
              <a:ahLst/>
              <a:cxnLst/>
              <a:rect r="r" b="b" t="t" l="l"/>
              <a:pathLst>
                <a:path h="406400" w="756292">
                  <a:moveTo>
                    <a:pt x="0" y="0"/>
                  </a:moveTo>
                  <a:lnTo>
                    <a:pt x="756292" y="0"/>
                  </a:lnTo>
                  <a:lnTo>
                    <a:pt x="7562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E2A4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756292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VIPER 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3900245" y="2998761"/>
            <a:ext cx="2174309" cy="2633967"/>
          </a:xfrm>
          <a:prstGeom prst="line">
            <a:avLst/>
          </a:prstGeom>
          <a:ln cap="flat" w="38100">
            <a:solidFill>
              <a:srgbClr val="1F1C5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3900245" y="4502986"/>
            <a:ext cx="1951528" cy="1129742"/>
          </a:xfrm>
          <a:prstGeom prst="line">
            <a:avLst/>
          </a:prstGeom>
          <a:ln cap="flat" w="38100">
            <a:solidFill>
              <a:srgbClr val="1F1C5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3900245" y="5632728"/>
            <a:ext cx="1837302" cy="97904"/>
          </a:xfrm>
          <a:prstGeom prst="line">
            <a:avLst/>
          </a:prstGeom>
          <a:ln cap="flat" w="38100">
            <a:solidFill>
              <a:srgbClr val="1F1C51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5794200" y="1632228"/>
            <a:ext cx="1543050" cy="15430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Arimo"/>
                </a:rPr>
                <a:t>VIEW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44675" y="748725"/>
            <a:ext cx="11985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1F1C51"/>
                </a:solidFill>
                <a:latin typeface="Arimo"/>
              </a:rPr>
              <a:t>Componentes da Arquitetura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67482" y="2304497"/>
            <a:ext cx="7889557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DM Sans"/>
              </a:rPr>
              <a:t>Responsável pela interface com o usuário.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720369" y="3318153"/>
            <a:ext cx="1690712" cy="1543050"/>
            <a:chOff x="0" y="0"/>
            <a:chExt cx="890581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0581" cy="812800"/>
            </a:xfrm>
            <a:custGeom>
              <a:avLst/>
              <a:gdLst/>
              <a:ahLst/>
              <a:cxnLst/>
              <a:rect r="r" b="b" t="t" l="l"/>
              <a:pathLst>
                <a:path h="812800" w="890581">
                  <a:moveTo>
                    <a:pt x="445291" y="0"/>
                  </a:moveTo>
                  <a:cubicBezTo>
                    <a:pt x="199363" y="0"/>
                    <a:pt x="0" y="181951"/>
                    <a:pt x="0" y="406400"/>
                  </a:cubicBezTo>
                  <a:cubicBezTo>
                    <a:pt x="0" y="630849"/>
                    <a:pt x="199363" y="812800"/>
                    <a:pt x="445291" y="812800"/>
                  </a:cubicBezTo>
                  <a:cubicBezTo>
                    <a:pt x="691218" y="812800"/>
                    <a:pt x="890581" y="630849"/>
                    <a:pt x="890581" y="406400"/>
                  </a:cubicBezTo>
                  <a:cubicBezTo>
                    <a:pt x="890581" y="181951"/>
                    <a:pt x="691218" y="0"/>
                    <a:pt x="4452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83492" y="57150"/>
              <a:ext cx="72359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</a:rPr>
                <a:t>INTERACTOR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736135" y="5004078"/>
            <a:ext cx="1690712" cy="1543050"/>
            <a:chOff x="0" y="0"/>
            <a:chExt cx="890581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0581" cy="812800"/>
            </a:xfrm>
            <a:custGeom>
              <a:avLst/>
              <a:gdLst/>
              <a:ahLst/>
              <a:cxnLst/>
              <a:rect r="r" b="b" t="t" l="l"/>
              <a:pathLst>
                <a:path h="812800" w="890581">
                  <a:moveTo>
                    <a:pt x="445291" y="0"/>
                  </a:moveTo>
                  <a:cubicBezTo>
                    <a:pt x="199363" y="0"/>
                    <a:pt x="0" y="181951"/>
                    <a:pt x="0" y="406400"/>
                  </a:cubicBezTo>
                  <a:cubicBezTo>
                    <a:pt x="0" y="630849"/>
                    <a:pt x="199363" y="812800"/>
                    <a:pt x="445291" y="812800"/>
                  </a:cubicBezTo>
                  <a:cubicBezTo>
                    <a:pt x="691218" y="812800"/>
                    <a:pt x="890581" y="630849"/>
                    <a:pt x="890581" y="406400"/>
                  </a:cubicBezTo>
                  <a:cubicBezTo>
                    <a:pt x="890581" y="181951"/>
                    <a:pt x="691218" y="0"/>
                    <a:pt x="4452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3492" y="57150"/>
              <a:ext cx="72359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</a:rPr>
                <a:t>PRESENTER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767482" y="3859611"/>
            <a:ext cx="7723823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DM Sans"/>
              </a:rPr>
              <a:t>Contém a lógica de negócio da aplicação.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736135" y="6690003"/>
            <a:ext cx="1690712" cy="1543050"/>
            <a:chOff x="0" y="0"/>
            <a:chExt cx="890581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0581" cy="812800"/>
            </a:xfrm>
            <a:custGeom>
              <a:avLst/>
              <a:gdLst/>
              <a:ahLst/>
              <a:cxnLst/>
              <a:rect r="r" b="b" t="t" l="l"/>
              <a:pathLst>
                <a:path h="812800" w="890581">
                  <a:moveTo>
                    <a:pt x="445291" y="0"/>
                  </a:moveTo>
                  <a:cubicBezTo>
                    <a:pt x="199363" y="0"/>
                    <a:pt x="0" y="181951"/>
                    <a:pt x="0" y="406400"/>
                  </a:cubicBezTo>
                  <a:cubicBezTo>
                    <a:pt x="0" y="630849"/>
                    <a:pt x="199363" y="812800"/>
                    <a:pt x="445291" y="812800"/>
                  </a:cubicBezTo>
                  <a:cubicBezTo>
                    <a:pt x="691218" y="812800"/>
                    <a:pt x="890581" y="630849"/>
                    <a:pt x="890581" y="406400"/>
                  </a:cubicBezTo>
                  <a:cubicBezTo>
                    <a:pt x="890581" y="181951"/>
                    <a:pt x="691218" y="0"/>
                    <a:pt x="4452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83492" y="57150"/>
              <a:ext cx="72359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</a:rPr>
                <a:t>ENTITY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737547" y="8375928"/>
            <a:ext cx="1690712" cy="1543050"/>
            <a:chOff x="0" y="0"/>
            <a:chExt cx="890581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90581" cy="812800"/>
            </a:xfrm>
            <a:custGeom>
              <a:avLst/>
              <a:gdLst/>
              <a:ahLst/>
              <a:cxnLst/>
              <a:rect r="r" b="b" t="t" l="l"/>
              <a:pathLst>
                <a:path h="812800" w="890581">
                  <a:moveTo>
                    <a:pt x="445291" y="0"/>
                  </a:moveTo>
                  <a:cubicBezTo>
                    <a:pt x="199363" y="0"/>
                    <a:pt x="0" y="181951"/>
                    <a:pt x="0" y="406400"/>
                  </a:cubicBezTo>
                  <a:cubicBezTo>
                    <a:pt x="0" y="630849"/>
                    <a:pt x="199363" y="812800"/>
                    <a:pt x="445291" y="812800"/>
                  </a:cubicBezTo>
                  <a:cubicBezTo>
                    <a:pt x="691218" y="812800"/>
                    <a:pt x="890581" y="630849"/>
                    <a:pt x="890581" y="406400"/>
                  </a:cubicBezTo>
                  <a:cubicBezTo>
                    <a:pt x="890581" y="181951"/>
                    <a:pt x="691218" y="0"/>
                    <a:pt x="4452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83492" y="57150"/>
              <a:ext cx="72359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</a:rPr>
                <a:t>ROUTER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3900245" y="5632728"/>
            <a:ext cx="1835890" cy="1828800"/>
          </a:xfrm>
          <a:prstGeom prst="line">
            <a:avLst/>
          </a:prstGeom>
          <a:ln cap="flat" w="38100">
            <a:solidFill>
              <a:srgbClr val="1F1C5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3900245" y="5632728"/>
            <a:ext cx="1837302" cy="3514725"/>
          </a:xfrm>
          <a:prstGeom prst="line">
            <a:avLst/>
          </a:prstGeom>
          <a:ln cap="flat" w="38100">
            <a:solidFill>
              <a:srgbClr val="1F1C5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9" id="29"/>
          <p:cNvSpPr txBox="true"/>
          <p:nvPr/>
        </p:nvSpPr>
        <p:spPr>
          <a:xfrm rot="0">
            <a:off x="7767482" y="5414724"/>
            <a:ext cx="10138292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DM Sans"/>
              </a:rPr>
              <a:t>Atua como um intermediário entre o Interactor e a 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83080" y="7175779"/>
            <a:ext cx="8792170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DM Sans"/>
              </a:rPr>
              <a:t>Representa os objetos de negócio da aplicação.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05664" y="8747403"/>
            <a:ext cx="9147002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DM Sans"/>
              </a:rPr>
              <a:t>Gerencia a navegação entre os diferentes módulos da aplicação.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1804" y="-1387506"/>
            <a:ext cx="15338504" cy="15070922"/>
          </a:xfrm>
          <a:custGeom>
            <a:avLst/>
            <a:gdLst/>
            <a:ahLst/>
            <a:cxnLst/>
            <a:rect r="r" b="b" t="t" l="l"/>
            <a:pathLst>
              <a:path h="15070922" w="15338504">
                <a:moveTo>
                  <a:pt x="0" y="0"/>
                </a:moveTo>
                <a:lnTo>
                  <a:pt x="15338504" y="0"/>
                </a:lnTo>
                <a:lnTo>
                  <a:pt x="15338504" y="15070922"/>
                </a:lnTo>
                <a:lnTo>
                  <a:pt x="0" y="1507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668" y="1811475"/>
            <a:ext cx="15102664" cy="6664050"/>
          </a:xfrm>
          <a:custGeom>
            <a:avLst/>
            <a:gdLst/>
            <a:ahLst/>
            <a:cxnLst/>
            <a:rect r="r" b="b" t="t" l="l"/>
            <a:pathLst>
              <a:path h="6664050" w="15102664">
                <a:moveTo>
                  <a:pt x="0" y="0"/>
                </a:moveTo>
                <a:lnTo>
                  <a:pt x="15102664" y="0"/>
                </a:lnTo>
                <a:lnTo>
                  <a:pt x="15102664" y="6664050"/>
                </a:lnTo>
                <a:lnTo>
                  <a:pt x="0" y="666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BE3FF">
                <a:alpha val="100000"/>
              </a:srgbClr>
            </a:gs>
            <a:gs pos="100000">
              <a:srgbClr val="ACFFD9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70140" y="968400"/>
            <a:ext cx="7752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60"/>
              </a:lnSpc>
            </a:pPr>
            <a:r>
              <a:rPr lang="en-US" sz="4800">
                <a:solidFill>
                  <a:srgbClr val="1F1C51"/>
                </a:solidFill>
                <a:latin typeface="Arimo"/>
              </a:rPr>
              <a:t>Vantagens da Arquitetura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7884" y="2240833"/>
            <a:ext cx="861786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4070" indent="-407035" lvl="1">
              <a:lnSpc>
                <a:spcPts val="4524"/>
              </a:lnSpc>
              <a:buFont typeface="Arial"/>
              <a:buChar char="•"/>
            </a:pPr>
            <a:r>
              <a:rPr lang="en-US" sz="3770">
                <a:solidFill>
                  <a:srgbClr val="1F1C51"/>
                </a:solidFill>
                <a:latin typeface="DM Sans"/>
              </a:rPr>
              <a:t>Separação de Responsabilidades.</a:t>
            </a:r>
          </a:p>
          <a:p>
            <a:pPr algn="just">
              <a:lnSpc>
                <a:spcPts val="4524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618550" y="1349400"/>
            <a:ext cx="18014700" cy="3810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657419" y="2960203"/>
            <a:ext cx="9834406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1F1C51"/>
                </a:solidFill>
                <a:latin typeface="DM Sans"/>
              </a:rPr>
              <a:t>A arquitetura VIPER facilita a separação de responsabilidades entre os diferentes componentes, tornando o código mais organizado e fácil de dar manutenção.</a:t>
            </a:r>
          </a:p>
          <a:p>
            <a:pPr algn="r">
              <a:lnSpc>
                <a:spcPts val="35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587884" y="4572000"/>
            <a:ext cx="861786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4070" indent="-407035" lvl="1">
              <a:lnSpc>
                <a:spcPts val="4524"/>
              </a:lnSpc>
              <a:buFont typeface="Arial"/>
              <a:buChar char="•"/>
            </a:pPr>
            <a:r>
              <a:rPr lang="en-US" sz="3770">
                <a:solidFill>
                  <a:srgbClr val="1F1C51"/>
                </a:solidFill>
                <a:latin typeface="DM Sans"/>
              </a:rPr>
              <a:t>Testabilidade</a:t>
            </a:r>
          </a:p>
          <a:p>
            <a:pPr algn="just">
              <a:lnSpc>
                <a:spcPts val="452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20409" y="5281597"/>
            <a:ext cx="960188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1F1C51"/>
                </a:solidFill>
                <a:latin typeface="DM Sans"/>
              </a:rPr>
              <a:t>Como a lógica de negócio é isolada no Interactor e a lógica de apresentação é isolada no Presenter, os componentes podem ser testados de forma isolada, facilitando a escrita de testes automatizados.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7884" y="7589254"/>
            <a:ext cx="861786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4070" indent="-407035" lvl="1">
              <a:lnSpc>
                <a:spcPts val="4524"/>
              </a:lnSpc>
              <a:buFont typeface="Arial"/>
              <a:buChar char="•"/>
            </a:pPr>
            <a:r>
              <a:rPr lang="en-US" sz="3770">
                <a:solidFill>
                  <a:srgbClr val="1F1C51"/>
                </a:solidFill>
                <a:latin typeface="DM Sans"/>
              </a:rPr>
              <a:t>Reutilização de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20409" y="8379829"/>
            <a:ext cx="960188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1F1C51"/>
                </a:solidFill>
                <a:latin typeface="DM Sans"/>
              </a:rPr>
              <a:t>A modularidade da arquitetura VIPER facilita a reutilização de código em diferentes partes da aplicação.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35048" y="2628888"/>
            <a:ext cx="7052836" cy="6611366"/>
          </a:xfrm>
          <a:custGeom>
            <a:avLst/>
            <a:gdLst/>
            <a:ahLst/>
            <a:cxnLst/>
            <a:rect r="r" b="b" t="t" l="l"/>
            <a:pathLst>
              <a:path h="6611366" w="7052836">
                <a:moveTo>
                  <a:pt x="0" y="0"/>
                </a:moveTo>
                <a:lnTo>
                  <a:pt x="7052836" y="0"/>
                </a:lnTo>
                <a:lnTo>
                  <a:pt x="7052836" y="6611366"/>
                </a:lnTo>
                <a:lnTo>
                  <a:pt x="0" y="6611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7270">
            <a:off x="466130" y="1206525"/>
            <a:ext cx="18014740" cy="0"/>
          </a:xfrm>
          <a:prstGeom prst="line">
            <a:avLst/>
          </a:prstGeom>
          <a:ln cap="rnd" w="19050">
            <a:solidFill>
              <a:srgbClr val="ACFFD9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44675" y="748725"/>
            <a:ext cx="11985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1F1C51"/>
                </a:solidFill>
                <a:latin typeface="Arimo"/>
              </a:rPr>
              <a:t>Desvantagens da arquitetura VIPER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6150" y="1906133"/>
            <a:ext cx="5387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1F1C51"/>
                </a:solidFill>
                <a:latin typeface="DM Sans"/>
              </a:rPr>
              <a:t>Complexidade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01644" y="5266990"/>
            <a:ext cx="25420" cy="71914"/>
            <a:chOff x="0" y="0"/>
            <a:chExt cx="33893" cy="958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909" cy="95885"/>
            </a:xfrm>
            <a:custGeom>
              <a:avLst/>
              <a:gdLst/>
              <a:ahLst/>
              <a:cxnLst/>
              <a:rect r="r" b="b" t="t" l="l"/>
              <a:pathLst>
                <a:path h="95885" w="33909">
                  <a:moveTo>
                    <a:pt x="25654" y="0"/>
                  </a:moveTo>
                  <a:cubicBezTo>
                    <a:pt x="22987" y="0"/>
                    <a:pt x="20320" y="1524"/>
                    <a:pt x="19177" y="4064"/>
                  </a:cubicBezTo>
                  <a:cubicBezTo>
                    <a:pt x="6223" y="29972"/>
                    <a:pt x="0" y="57658"/>
                    <a:pt x="0" y="88773"/>
                  </a:cubicBezTo>
                  <a:cubicBezTo>
                    <a:pt x="0" y="92710"/>
                    <a:pt x="3175" y="95885"/>
                    <a:pt x="7112" y="95885"/>
                  </a:cubicBezTo>
                  <a:cubicBezTo>
                    <a:pt x="11049" y="95885"/>
                    <a:pt x="14224" y="92710"/>
                    <a:pt x="14224" y="88773"/>
                  </a:cubicBezTo>
                  <a:cubicBezTo>
                    <a:pt x="14224" y="60071"/>
                    <a:pt x="20066" y="34417"/>
                    <a:pt x="32004" y="10541"/>
                  </a:cubicBezTo>
                  <a:cubicBezTo>
                    <a:pt x="33909" y="6985"/>
                    <a:pt x="32512" y="2667"/>
                    <a:pt x="28956" y="889"/>
                  </a:cubicBezTo>
                  <a:cubicBezTo>
                    <a:pt x="27940" y="254"/>
                    <a:pt x="26797" y="0"/>
                    <a:pt x="25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53520" y="1468742"/>
            <a:ext cx="8078334" cy="7782512"/>
          </a:xfrm>
          <a:custGeom>
            <a:avLst/>
            <a:gdLst/>
            <a:ahLst/>
            <a:cxnLst/>
            <a:rect r="r" b="b" t="t" l="l"/>
            <a:pathLst>
              <a:path h="7782512" w="8078334">
                <a:moveTo>
                  <a:pt x="0" y="0"/>
                </a:moveTo>
                <a:lnTo>
                  <a:pt x="8078334" y="0"/>
                </a:lnTo>
                <a:lnTo>
                  <a:pt x="8078334" y="7782512"/>
                </a:lnTo>
                <a:lnTo>
                  <a:pt x="0" y="7782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98776" y="1220608"/>
            <a:ext cx="7388238" cy="8251410"/>
          </a:xfrm>
          <a:custGeom>
            <a:avLst/>
            <a:gdLst/>
            <a:ahLst/>
            <a:cxnLst/>
            <a:rect r="r" b="b" t="t" l="l"/>
            <a:pathLst>
              <a:path h="8251410" w="7388238">
                <a:moveTo>
                  <a:pt x="0" y="0"/>
                </a:moveTo>
                <a:lnTo>
                  <a:pt x="7388238" y="0"/>
                </a:lnTo>
                <a:lnTo>
                  <a:pt x="7388238" y="8251410"/>
                </a:lnTo>
                <a:lnTo>
                  <a:pt x="0" y="82514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7856" y="2477633"/>
            <a:ext cx="7947033" cy="17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1C51"/>
                </a:solidFill>
                <a:latin typeface="DM Sans"/>
              </a:rPr>
              <a:t>A arquitetura VIPER pode ser mais complexa em comparação com outras arquiteturas mais simples, o que pode aumentar a curva de aprendizado para os desenvolvedores.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6150" y="4515389"/>
            <a:ext cx="5387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1F1C51"/>
                </a:solidFill>
                <a:latin typeface="DM Sans"/>
              </a:rPr>
              <a:t>Boilerplate Code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6150" y="7036296"/>
            <a:ext cx="538755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1F1C51"/>
                </a:solidFill>
                <a:latin typeface="DM Sans"/>
              </a:rPr>
              <a:t>Desempenho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856" y="5086350"/>
            <a:ext cx="7947033" cy="17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1C51"/>
                </a:solidFill>
                <a:latin typeface="DM Sans"/>
              </a:rPr>
              <a:t>Devido à separação estrita de responsabilidades, pode haver uma quantidade significativa de código "boilerplate" necessário para conectar os diferentes componentes da arquitetura.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7856" y="7725769"/>
            <a:ext cx="7947033" cy="17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1C51"/>
                </a:solidFill>
                <a:latin typeface="DM Sans"/>
              </a:rPr>
              <a:t>Em algumas situações, a arquitetura VIPER pode ter um impacto negativo no desempenho devido à necessidade de comunicação entre os diferentes componentes da arquitetura.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7270">
            <a:off x="466130" y="1206525"/>
            <a:ext cx="18014740" cy="0"/>
          </a:xfrm>
          <a:prstGeom prst="line">
            <a:avLst/>
          </a:prstGeom>
          <a:ln cap="rnd" w="19050">
            <a:solidFill>
              <a:srgbClr val="ACFFD9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44675" y="748725"/>
            <a:ext cx="1198515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1F1C51"/>
                </a:solidFill>
                <a:latin typeface="Arimo"/>
              </a:rPr>
              <a:t>Similaridades entre o MVC e VIPER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627964" y="3184636"/>
            <a:ext cx="7032408" cy="6715120"/>
          </a:xfrm>
          <a:custGeom>
            <a:avLst/>
            <a:gdLst/>
            <a:ahLst/>
            <a:cxnLst/>
            <a:rect r="r" b="b" t="t" l="l"/>
            <a:pathLst>
              <a:path h="6715120" w="7032408">
                <a:moveTo>
                  <a:pt x="0" y="0"/>
                </a:moveTo>
                <a:lnTo>
                  <a:pt x="7032408" y="0"/>
                </a:lnTo>
                <a:lnTo>
                  <a:pt x="7032408" y="6715120"/>
                </a:lnTo>
                <a:lnTo>
                  <a:pt x="0" y="671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4675" y="3840200"/>
            <a:ext cx="3868219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300">
                <a:solidFill>
                  <a:srgbClr val="1F1C51"/>
                </a:solidFill>
                <a:latin typeface="DM Sans"/>
              </a:rPr>
              <a:t>compartilham algumas similaridades em termos de conceitos básicos de arquitetura e separação de responsabilidades: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6384" y="2908411"/>
            <a:ext cx="34339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60"/>
              </a:lnSpc>
            </a:pPr>
            <a:r>
              <a:rPr lang="en-US" sz="3300">
                <a:solidFill>
                  <a:srgbClr val="1F1C51"/>
                </a:solidFill>
                <a:latin typeface="Arimo"/>
              </a:rPr>
              <a:t>Similaridade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322" y="7630550"/>
            <a:ext cx="276075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300">
                <a:solidFill>
                  <a:srgbClr val="1F1C51"/>
                </a:solidFill>
                <a:latin typeface="DM Sans"/>
              </a:rPr>
              <a:t>buscam separar as responsabilidades de diferentes partes da aplicação. No VIPER, a separação é ainda mais granula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6150" y="6735200"/>
            <a:ext cx="641181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1F1C51"/>
                </a:solidFill>
                <a:latin typeface="Arimo"/>
              </a:rPr>
              <a:t>Separação de Responsabilidades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43812" y="2935900"/>
            <a:ext cx="4421682" cy="325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5"/>
              </a:lnSpc>
            </a:pPr>
            <a:r>
              <a:rPr lang="en-US" sz="2463">
                <a:solidFill>
                  <a:srgbClr val="1F1C51"/>
                </a:solidFill>
                <a:latin typeface="DM Sans"/>
              </a:rPr>
              <a:t>incentivam a reutilização de código, pois a separação de responsabilidades facilita a identificação e o isolamento de componentes que podem ser reaproveitados em diferentes partes da aplicação.</a:t>
            </a:r>
          </a:p>
          <a:p>
            <a:pPr algn="l">
              <a:lnSpc>
                <a:spcPts val="242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971" y="2196525"/>
            <a:ext cx="478752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F1C51"/>
                </a:solidFill>
                <a:latin typeface="Arimo"/>
              </a:rPr>
              <a:t>Reutilização de Código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92638" y="7292075"/>
            <a:ext cx="4458869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300">
                <a:solidFill>
                  <a:srgbClr val="1F1C51"/>
                </a:solidFill>
                <a:latin typeface="DM Sans"/>
              </a:rPr>
              <a:t>permitem uma boa testabilidade do código, pois a separação de responsabilidades facilita a escrita de testes unitários para os diferentes componentes da aplicação.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54757" y="6463400"/>
            <a:ext cx="34339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F1C51"/>
                </a:solidFill>
                <a:latin typeface="Arimo"/>
              </a:rPr>
              <a:t>Testabilidade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7270">
            <a:off x="466130" y="1206525"/>
            <a:ext cx="18014740" cy="0"/>
          </a:xfrm>
          <a:prstGeom prst="line">
            <a:avLst/>
          </a:prstGeom>
          <a:ln cap="rnd" w="19050">
            <a:solidFill>
              <a:srgbClr val="ACFFD9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75847" y="896963"/>
            <a:ext cx="11985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F1C51"/>
                </a:solidFill>
                <a:latin typeface="Arimo"/>
              </a:rPr>
              <a:t>Diferenças do MVC para o VIPER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95858" y="7071629"/>
            <a:ext cx="8249093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300">
                <a:solidFill>
                  <a:srgbClr val="1F1C51"/>
                </a:solidFill>
                <a:latin typeface="DM Sans"/>
              </a:rPr>
              <a:t>A separação clara de responsabilidades no VIPER torna o código mais legível e compreensível, pois cada componente tem um papel bem definido e não há sobreposição de responsabilidades entre os componentes.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6114" y="1944643"/>
            <a:ext cx="865095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4" indent="-313057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Arimo"/>
              </a:rPr>
              <a:t>Separação Mais Clara de Responsabilidades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95590" y="4101674"/>
            <a:ext cx="313096" cy="432190"/>
            <a:chOff x="0" y="0"/>
            <a:chExt cx="417461" cy="576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449" cy="576326"/>
            </a:xfrm>
            <a:custGeom>
              <a:avLst/>
              <a:gdLst/>
              <a:ahLst/>
              <a:cxnLst/>
              <a:rect r="r" b="b" t="t" l="l"/>
              <a:pathLst>
                <a:path h="576326" w="417449">
                  <a:moveTo>
                    <a:pt x="144018" y="0"/>
                  </a:moveTo>
                  <a:lnTo>
                    <a:pt x="0" y="106680"/>
                  </a:lnTo>
                  <a:cubicBezTo>
                    <a:pt x="0" y="106680"/>
                    <a:pt x="11303" y="129413"/>
                    <a:pt x="103251" y="259842"/>
                  </a:cubicBezTo>
                  <a:cubicBezTo>
                    <a:pt x="172466" y="361950"/>
                    <a:pt x="234823" y="467360"/>
                    <a:pt x="291592" y="576326"/>
                  </a:cubicBezTo>
                  <a:lnTo>
                    <a:pt x="417449" y="41529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95590" y="4101674"/>
            <a:ext cx="313096" cy="432190"/>
            <a:chOff x="0" y="0"/>
            <a:chExt cx="417461" cy="5762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7449" cy="576326"/>
            </a:xfrm>
            <a:custGeom>
              <a:avLst/>
              <a:gdLst/>
              <a:ahLst/>
              <a:cxnLst/>
              <a:rect r="r" b="b" t="t" l="l"/>
              <a:pathLst>
                <a:path h="576326" w="417449">
                  <a:moveTo>
                    <a:pt x="144018" y="0"/>
                  </a:moveTo>
                  <a:lnTo>
                    <a:pt x="0" y="106680"/>
                  </a:lnTo>
                  <a:cubicBezTo>
                    <a:pt x="0" y="106680"/>
                    <a:pt x="11303" y="129413"/>
                    <a:pt x="103251" y="259842"/>
                  </a:cubicBezTo>
                  <a:cubicBezTo>
                    <a:pt x="172466" y="361950"/>
                    <a:pt x="234823" y="467360"/>
                    <a:pt x="291592" y="576326"/>
                  </a:cubicBezTo>
                  <a:lnTo>
                    <a:pt x="417449" y="41529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831502" y="4531464"/>
            <a:ext cx="544484" cy="413080"/>
          </a:xfrm>
          <a:custGeom>
            <a:avLst/>
            <a:gdLst/>
            <a:ahLst/>
            <a:cxnLst/>
            <a:rect r="r" b="b" t="t" l="l"/>
            <a:pathLst>
              <a:path h="413080" w="544484">
                <a:moveTo>
                  <a:pt x="0" y="0"/>
                </a:moveTo>
                <a:lnTo>
                  <a:pt x="544484" y="0"/>
                </a:lnTo>
                <a:lnTo>
                  <a:pt x="544484" y="413080"/>
                </a:lnTo>
                <a:lnTo>
                  <a:pt x="0" y="413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398894" y="3888798"/>
            <a:ext cx="139414" cy="218346"/>
            <a:chOff x="0" y="0"/>
            <a:chExt cx="185885" cy="291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5928" cy="291084"/>
            </a:xfrm>
            <a:custGeom>
              <a:avLst/>
              <a:gdLst/>
              <a:ahLst/>
              <a:cxnLst/>
              <a:rect r="r" b="b" t="t" l="l"/>
              <a:pathLst>
                <a:path h="291084" w="185928">
                  <a:moveTo>
                    <a:pt x="79375" y="0"/>
                  </a:moveTo>
                  <a:cubicBezTo>
                    <a:pt x="0" y="0"/>
                    <a:pt x="3810" y="118999"/>
                    <a:pt x="28194" y="202057"/>
                  </a:cubicBezTo>
                  <a:cubicBezTo>
                    <a:pt x="45212" y="259969"/>
                    <a:pt x="78486" y="291084"/>
                    <a:pt x="113411" y="291084"/>
                  </a:cubicBezTo>
                  <a:cubicBezTo>
                    <a:pt x="129794" y="291084"/>
                    <a:pt x="146558" y="284226"/>
                    <a:pt x="162052" y="270129"/>
                  </a:cubicBezTo>
                  <a:lnTo>
                    <a:pt x="185928" y="177038"/>
                  </a:lnTo>
                  <a:cubicBezTo>
                    <a:pt x="185928" y="177038"/>
                    <a:pt x="170053" y="5715"/>
                    <a:pt x="84963" y="127"/>
                  </a:cubicBezTo>
                  <a:cubicBezTo>
                    <a:pt x="83058" y="127"/>
                    <a:pt x="81153" y="0"/>
                    <a:pt x="793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2198449" y="1954168"/>
            <a:ext cx="4311790" cy="2990376"/>
          </a:xfrm>
          <a:custGeom>
            <a:avLst/>
            <a:gdLst/>
            <a:ahLst/>
            <a:cxnLst/>
            <a:rect r="r" b="b" t="t" l="l"/>
            <a:pathLst>
              <a:path h="2990376" w="4311790">
                <a:moveTo>
                  <a:pt x="0" y="0"/>
                </a:moveTo>
                <a:lnTo>
                  <a:pt x="4311790" y="0"/>
                </a:lnTo>
                <a:lnTo>
                  <a:pt x="4311790" y="2990376"/>
                </a:lnTo>
                <a:lnTo>
                  <a:pt x="0" y="299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10588" y="6033404"/>
            <a:ext cx="6288352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4" indent="-313057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Arimo"/>
              </a:rPr>
              <a:t>Melhor Clareza e Entendimento do Código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6150" y="8195579"/>
            <a:ext cx="628835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4" indent="-313057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Arimo"/>
              </a:rPr>
              <a:t>Facilidade de Manutençã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418" y="6471554"/>
            <a:ext cx="628835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4" indent="-313057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Arimo"/>
              </a:rPr>
              <a:t>Flexibilidade e Escalabilidade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6114" y="4097619"/>
            <a:ext cx="628835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4" indent="-313057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1F1C51"/>
                </a:solidFill>
                <a:latin typeface="Arimo"/>
              </a:rPr>
              <a:t>Testabilidade Melhorada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4418" y="7033529"/>
            <a:ext cx="769258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>
                <a:solidFill>
                  <a:srgbClr val="1F1C51"/>
                </a:solidFill>
                <a:latin typeface="DM Sans"/>
              </a:rPr>
              <a:t>O VIPER é mais flexível e escalável do que o MVC, especialmente em projetos grandes e complexos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4418" y="4738004"/>
            <a:ext cx="829958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>
                <a:solidFill>
                  <a:srgbClr val="1F1C51"/>
                </a:solidFill>
                <a:latin typeface="DM Sans"/>
              </a:rPr>
              <a:t>A separação clara de responsabilidades no VIPER facilita a escrita de testes unitários, pois cada componente pode ser testado de forma isolada, sem depender de outros componentes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398" y="8928000"/>
            <a:ext cx="871669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>
                <a:solidFill>
                  <a:srgbClr val="1F1C51"/>
                </a:solidFill>
                <a:latin typeface="DM Sans"/>
              </a:rPr>
              <a:t>Devido à sua estrutura modular, o VIPER facilita a manutenção do código ao longo do tempo.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6114" y="2626208"/>
            <a:ext cx="88397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>
                <a:solidFill>
                  <a:srgbClr val="1F1C51"/>
                </a:solidFill>
                <a:latin typeface="DM Sans"/>
              </a:rPr>
              <a:t>Enquanto o MVC tem três componentes principais (Modelo, Visão e Controlador), o VIPER divide a lógica da aplicação em cinco componentes (View, Interactor, Presenter, Entity e Router)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DAGCubzzujk</dc:identifier>
  <dcterms:modified xsi:type="dcterms:W3CDTF">2011-08-01T06:04:30Z</dcterms:modified>
  <cp:revision>1</cp:revision>
  <dc:title>Cópia de Cyber Security Business Plan by Slidesgo.pptx</dc:title>
</cp:coreProperties>
</file>