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76" r:id="rId5"/>
    <p:sldId id="294" r:id="rId6"/>
    <p:sldId id="301" r:id="rId7"/>
    <p:sldId id="303" r:id="rId8"/>
    <p:sldId id="257" r:id="rId9"/>
    <p:sldId id="305" r:id="rId10"/>
    <p:sldId id="298" r:id="rId11"/>
    <p:sldId id="296"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varScale="1">
        <p:scale>
          <a:sx n="119" d="100"/>
          <a:sy n="119" d="100"/>
        </p:scale>
        <p:origin x="96" y="132"/>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Pasquariello" userId="f0c0c21f-917b-46c4-92ca-53352d59da81" providerId="ADAL" clId="{8691640C-2E32-428D-A7C2-3841D18E3E0B}"/>
    <pc:docChg chg="delSld">
      <pc:chgData name="Ben Pasquariello" userId="f0c0c21f-917b-46c4-92ca-53352d59da81" providerId="ADAL" clId="{8691640C-2E32-428D-A7C2-3841D18E3E0B}" dt="2023-07-20T14:25:15.546" v="0" actId="47"/>
      <pc:docMkLst>
        <pc:docMk/>
      </pc:docMkLst>
      <pc:sldChg chg="del">
        <pc:chgData name="Ben Pasquariello" userId="f0c0c21f-917b-46c4-92ca-53352d59da81" providerId="ADAL" clId="{8691640C-2E32-428D-A7C2-3841D18E3E0B}" dt="2023-07-20T14:25:15.546" v="0" actId="47"/>
        <pc:sldMkLst>
          <pc:docMk/>
          <pc:sldMk cId="432419872" sldId="300"/>
        </pc:sldMkLst>
      </pc:sldChg>
    </pc:docChg>
  </pc:docChgLst>
  <pc:docChgLst>
    <pc:chgData name="Owen Paul" userId="ee0a81db-ca00-4c5e-aa06-3ae977a65289" providerId="ADAL" clId="{7A963170-A240-45DC-B0FC-F2C17E4B3D23}"/>
    <pc:docChg chg="addSld delSld modSld modMainMaster">
      <pc:chgData name="Owen Paul" userId="ee0a81db-ca00-4c5e-aa06-3ae977a65289" providerId="ADAL" clId="{7A963170-A240-45DC-B0FC-F2C17E4B3D23}" dt="2021-02-12T18:15:02.321" v="6"/>
      <pc:docMkLst>
        <pc:docMk/>
      </pc:docMkLst>
      <pc:sldChg chg="add">
        <pc:chgData name="Owen Paul" userId="ee0a81db-ca00-4c5e-aa06-3ae977a65289" providerId="ADAL" clId="{7A963170-A240-45DC-B0FC-F2C17E4B3D23}" dt="2021-02-12T18:15:02.321" v="6"/>
        <pc:sldMkLst>
          <pc:docMk/>
          <pc:sldMk cId="1060380865" sldId="257"/>
        </pc:sldMkLst>
      </pc:sldChg>
      <pc:sldChg chg="del">
        <pc:chgData name="Owen Paul" userId="ee0a81db-ca00-4c5e-aa06-3ae977a65289" providerId="ADAL" clId="{7A963170-A240-45DC-B0FC-F2C17E4B3D23}" dt="2021-02-12T18:07:56.257" v="4" actId="2696"/>
        <pc:sldMkLst>
          <pc:docMk/>
          <pc:sldMk cId="3066771910" sldId="302"/>
        </pc:sldMkLst>
      </pc:sldChg>
      <pc:sldChg chg="del">
        <pc:chgData name="Owen Paul" userId="ee0a81db-ca00-4c5e-aa06-3ae977a65289" providerId="ADAL" clId="{7A963170-A240-45DC-B0FC-F2C17E4B3D23}" dt="2021-02-12T18:08:00.333" v="5" actId="2696"/>
        <pc:sldMkLst>
          <pc:docMk/>
          <pc:sldMk cId="822967622" sldId="304"/>
        </pc:sldMkLst>
      </pc:sldChg>
      <pc:sldMasterChg chg="modSldLayout">
        <pc:chgData name="Owen Paul" userId="ee0a81db-ca00-4c5e-aa06-3ae977a65289" providerId="ADAL" clId="{7A963170-A240-45DC-B0FC-F2C17E4B3D23}" dt="2021-02-12T15:46:23.256" v="3" actId="20577"/>
        <pc:sldMasterMkLst>
          <pc:docMk/>
          <pc:sldMasterMk cId="0" sldId="2147483648"/>
        </pc:sldMasterMkLst>
        <pc:sldLayoutChg chg="modSp mod">
          <pc:chgData name="Owen Paul" userId="ee0a81db-ca00-4c5e-aa06-3ae977a65289" providerId="ADAL" clId="{7A963170-A240-45DC-B0FC-F2C17E4B3D23}" dt="2021-02-12T15:46:23.256" v="3" actId="20577"/>
          <pc:sldLayoutMkLst>
            <pc:docMk/>
            <pc:sldMasterMk cId="0" sldId="2147483648"/>
            <pc:sldLayoutMk cId="0" sldId="2147483649"/>
          </pc:sldLayoutMkLst>
          <pc:spChg chg="mod">
            <ac:chgData name="Owen Paul" userId="ee0a81db-ca00-4c5e-aa06-3ae977a65289" providerId="ADAL" clId="{7A963170-A240-45DC-B0FC-F2C17E4B3D23}" dt="2021-02-12T15:46:23.256" v="3" actId="20577"/>
            <ac:spMkLst>
              <pc:docMk/>
              <pc:sldMasterMk cId="0" sldId="2147483648"/>
              <pc:sldLayoutMk cId="0" sldId="2147483649"/>
              <ac:spMk id="23" creationId="{00000000-0000-0000-0000-000000000000}"/>
            </ac:spMkLst>
          </pc:spChg>
        </pc:sldLayoutChg>
      </pc:sldMasterChg>
    </pc:docChg>
  </pc:docChgLst>
  <pc:docChgLst>
    <pc:chgData name="Owen Paul" userId="ee0a81db-ca00-4c5e-aa06-3ae977a65289" providerId="ADAL" clId="{B15FAA4D-F8D6-4A55-89F1-CC9B47F34FDC}"/>
    <pc:docChg chg="undo delSld modSld">
      <pc:chgData name="Owen Paul" userId="ee0a81db-ca00-4c5e-aa06-3ae977a65289" providerId="ADAL" clId="{B15FAA4D-F8D6-4A55-89F1-CC9B47F34FDC}" dt="2020-01-14T18:14:56.125" v="12" actId="2696"/>
      <pc:docMkLst>
        <pc:docMk/>
      </pc:docMkLst>
      <pc:sldChg chg="addSp modSp">
        <pc:chgData name="Owen Paul" userId="ee0a81db-ca00-4c5e-aa06-3ae977a65289" providerId="ADAL" clId="{B15FAA4D-F8D6-4A55-89F1-CC9B47F34FDC}" dt="2020-01-14T18:14:44.721" v="10" actId="1076"/>
        <pc:sldMkLst>
          <pc:docMk/>
          <pc:sldMk cId="2796001156" sldId="298"/>
        </pc:sldMkLst>
        <pc:spChg chg="mod">
          <ac:chgData name="Owen Paul" userId="ee0a81db-ca00-4c5e-aa06-3ae977a65289" providerId="ADAL" clId="{B15FAA4D-F8D6-4A55-89F1-CC9B47F34FDC}" dt="2020-01-14T18:14:12.953" v="4" actId="14100"/>
          <ac:spMkLst>
            <pc:docMk/>
            <pc:sldMk cId="2796001156" sldId="298"/>
            <ac:spMk id="3" creationId="{661E9CA5-AAB4-4118-B7AA-EF8162CFCC29}"/>
          </ac:spMkLst>
        </pc:spChg>
        <pc:picChg chg="add mod">
          <ac:chgData name="Owen Paul" userId="ee0a81db-ca00-4c5e-aa06-3ae977a65289" providerId="ADAL" clId="{B15FAA4D-F8D6-4A55-89F1-CC9B47F34FDC}" dt="2020-01-14T18:14:44.721" v="10" actId="1076"/>
          <ac:picMkLst>
            <pc:docMk/>
            <pc:sldMk cId="2796001156" sldId="298"/>
            <ac:picMk id="4" creationId="{BFEB55E7-471F-4B52-8E7E-0E5F15F96018}"/>
          </ac:picMkLst>
        </pc:picChg>
      </pc:sldChg>
      <pc:sldChg chg="del">
        <pc:chgData name="Owen Paul" userId="ee0a81db-ca00-4c5e-aa06-3ae977a65289" providerId="ADAL" clId="{B15FAA4D-F8D6-4A55-89F1-CC9B47F34FDC}" dt="2020-01-14T18:14:52.401" v="11" actId="2696"/>
        <pc:sldMkLst>
          <pc:docMk/>
          <pc:sldMk cId="2167265044" sldId="306"/>
        </pc:sldMkLst>
      </pc:sldChg>
      <pc:sldChg chg="del">
        <pc:chgData name="Owen Paul" userId="ee0a81db-ca00-4c5e-aa06-3ae977a65289" providerId="ADAL" clId="{B15FAA4D-F8D6-4A55-89F1-CC9B47F34FDC}" dt="2020-01-14T18:14:56.125" v="12" actId="2696"/>
        <pc:sldMkLst>
          <pc:docMk/>
          <pc:sldMk cId="2025510162"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7/20/2023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7/20/2023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eaLnBrk="1" hangingPunct="1"/>
            <a:r>
              <a:rPr lang="en-US" b="1" dirty="0"/>
              <a:t>Primary Industry: </a:t>
            </a:r>
            <a:r>
              <a:rPr lang="en-US" b="0" dirty="0"/>
              <a:t>Biotech and Pharmaceutical</a:t>
            </a:r>
          </a:p>
          <a:p>
            <a:pPr eaLnBrk="1" hangingPunct="1"/>
            <a:r>
              <a:rPr lang="en-US" b="1" dirty="0"/>
              <a:t>Secondary</a:t>
            </a:r>
            <a:r>
              <a:rPr lang="en-US" b="1" baseline="0" dirty="0"/>
              <a:t> Industries: </a:t>
            </a:r>
            <a:r>
              <a:rPr lang="en-US" b="0" baseline="0" dirty="0"/>
              <a:t>Academia</a:t>
            </a:r>
            <a:endParaRPr lang="en-US" b="0" dirty="0"/>
          </a:p>
          <a:p>
            <a:pPr defTabSz="914109">
              <a:defRPr/>
            </a:pPr>
            <a:r>
              <a:rPr lang="en-US" b="1" dirty="0"/>
              <a:t>Product Capabilities: </a:t>
            </a:r>
            <a:r>
              <a:rPr lang="en-US" b="0" dirty="0"/>
              <a:t>Data Analysis, Mathematical Modeling, Parallel Computing</a:t>
            </a:r>
          </a:p>
          <a:p>
            <a:pPr eaLnBrk="1" hangingPunct="1"/>
            <a:r>
              <a:rPr lang="en-US" b="1" dirty="0"/>
              <a:t>Applications: </a:t>
            </a:r>
            <a:r>
              <a:rPr lang="en-US" b="0" dirty="0"/>
              <a:t>Computational Biology</a:t>
            </a:r>
          </a:p>
          <a:p>
            <a:pPr defTabSz="914109">
              <a:defRPr/>
            </a:pPr>
            <a:r>
              <a:rPr lang="en-US" b="1" dirty="0"/>
              <a:t>Products Used: </a:t>
            </a:r>
            <a:r>
              <a:rPr lang="en-US" b="0" dirty="0"/>
              <a:t>MATLAB,</a:t>
            </a:r>
            <a:r>
              <a:rPr lang="en-US" b="0" baseline="0" dirty="0"/>
              <a:t> MATLAB Distributed Computing Server, Neural Network Toolbox, Parallel Computing Toolbox</a:t>
            </a:r>
            <a:endParaRPr lang="en-US" b="0" dirty="0"/>
          </a:p>
          <a:p>
            <a:pPr defTabSz="914109">
              <a:defRPr/>
            </a:pPr>
            <a:r>
              <a:rPr lang="en-US" b="1" dirty="0"/>
              <a:t>Country: </a:t>
            </a:r>
            <a:r>
              <a:rPr lang="en-US" b="0" dirty="0"/>
              <a:t>Sweden</a:t>
            </a:r>
            <a:endParaRPr lang="en-US" b="0" i="0" dirty="0">
              <a:latin typeface="Verdana" pitchFamily="34" charset="0"/>
            </a:endParaRPr>
          </a:p>
          <a:p>
            <a:pPr eaLnBrk="1" hangingPunct="1"/>
            <a:endParaRPr lang="en-US" dirty="0">
              <a:latin typeface="Verdana" pitchFamily="34" charset="0"/>
            </a:endParaRPr>
          </a:p>
          <a:p>
            <a:r>
              <a:rPr lang="en-US" b="1" dirty="0"/>
              <a:t>Lund University Develops an Artificial Neural Network for Matching Heart Transplant Donors with Recipients </a:t>
            </a:r>
          </a:p>
          <a:p>
            <a:r>
              <a:rPr lang="en-US" dirty="0"/>
              <a:t>A heart transplant recipient’s survival depends on dozens of variables, including the weight, gender, age, and blood type of both donor and recipient, and the ischemic time— or the time during a transplant when there is no blood flow to the organ. </a:t>
            </a:r>
          </a:p>
          <a:p>
            <a:endParaRPr lang="en-US" dirty="0"/>
          </a:p>
          <a:p>
            <a:r>
              <a:rPr lang="en-US" dirty="0"/>
              <a:t>To better understand transplant risk factors and improve patient outcomes, researchers at Lund University and </a:t>
            </a:r>
            <a:r>
              <a:rPr lang="en-US" dirty="0" err="1"/>
              <a:t>Skåne</a:t>
            </a:r>
            <a:r>
              <a:rPr lang="en-US" dirty="0"/>
              <a:t> University Hospital in Sweden use artificial neural networks (ANNs) to explore the complex nonlinear relationships among multiple variables. The ANN models are trained using donor and recipient data obtained from two global databases: the International Society for Heart and Lung Transplantation (ISHLT) registry and the Nordic Thoracic Transplantation Database (NTTD). The Lund researchers accelerated the training and simulation of their ANNs by using MATLAB, Neural Network Toolbox, and MathWorks parallel computing products. </a:t>
            </a:r>
          </a:p>
          <a:p>
            <a:endParaRPr lang="en-US" dirty="0"/>
          </a:p>
          <a:p>
            <a:r>
              <a:rPr lang="en-US" dirty="0"/>
              <a:t>“Many of the techniques we use are computer-intensive and time-consuming,” says Dr. Johan Nilsson, Associate Professor in the Division of Cardiothoracic Surgery at Lund University. “We used Parallel Computing Toolbox with MATLAB Distributed Computing Server to distribute the work on a 56-processor cluster. This enabled us to rapidly identify an optimal neural network configuration using MATLAB and Neural Network Toolbox, train the network using data from the transplantation databases, and then run simulations to analyze risk factors and survival rates.” </a:t>
            </a:r>
          </a:p>
          <a:p>
            <a:endParaRPr lang="en-US" dirty="0"/>
          </a:p>
          <a:p>
            <a:pPr eaLnBrk="1" hangingPunct="1"/>
            <a:r>
              <a:rPr lang="en-US" b="1" dirty="0"/>
              <a:t>The Challenge</a:t>
            </a:r>
          </a:p>
          <a:p>
            <a:r>
              <a:rPr lang="en-US" dirty="0"/>
              <a:t>Understanding how various risk factors affect survival rates involved hundreds of thousands of computationally and data-intensive operations—for example, the team had to test hundreds of ANN configurations to identify the best one. An analysis of six variables requires the simulation of 30,000 different combinations. Simulating all these combinations for 50,000 patients took weeks using an open-source software package. </a:t>
            </a:r>
          </a:p>
          <a:p>
            <a:endParaRPr lang="en-US" dirty="0"/>
          </a:p>
          <a:p>
            <a:r>
              <a:rPr lang="en-US" dirty="0"/>
              <a:t>Nilsson and his colleagues encountered reliability problems with the software they were using, as well. “The software was unstable, which led to crashes during long, multiday simulations,” Nilsson explains. “In addition, some of the results it produced were not quite right. When we publish our findings, we need to be very sure we can trust the results.” </a:t>
            </a:r>
          </a:p>
          <a:p>
            <a:endParaRPr lang="en-US" dirty="0"/>
          </a:p>
          <a:p>
            <a:pPr lvl="2" eaLnBrk="1" hangingPunct="1"/>
            <a:r>
              <a:rPr lang="en-US" i="1" dirty="0">
                <a:solidFill>
                  <a:srgbClr val="C31313"/>
                </a:solidFill>
              </a:rPr>
              <a:t>“</a:t>
            </a:r>
            <a:r>
              <a:rPr lang="en-US" i="1" dirty="0"/>
              <a:t>I spend a lot of time in the clinic, and don’t have the time or the technical expertise to learn, configure, and maintain software. MATLAB makes it easy for physicians like me to get work done and produce meaningful results.”</a:t>
            </a:r>
            <a:endParaRPr lang="en-US" i="1" dirty="0">
              <a:solidFill>
                <a:srgbClr val="C31313"/>
              </a:solidFill>
            </a:endParaRPr>
          </a:p>
          <a:p>
            <a:pPr lvl="2" eaLnBrk="1" hangingPunct="1"/>
            <a:r>
              <a:rPr lang="en-US" i="1" dirty="0">
                <a:solidFill>
                  <a:srgbClr val="C31313"/>
                </a:solidFill>
              </a:rPr>
              <a:t>- Dr. Johan Nilsso</a:t>
            </a:r>
            <a:r>
              <a:rPr lang="en-US" b="0" i="1" dirty="0">
                <a:solidFill>
                  <a:srgbClr val="C31313"/>
                </a:solidFill>
              </a:rPr>
              <a:t>n, </a:t>
            </a:r>
            <a:r>
              <a:rPr lang="en-US" i="1" dirty="0" err="1">
                <a:solidFill>
                  <a:schemeClr val="tx2"/>
                </a:solidFill>
                <a:ea typeface="Arial Unicode MS" pitchFamily="34" charset="-128"/>
                <a:cs typeface="Arial Unicode MS" pitchFamily="34" charset="-128"/>
              </a:rPr>
              <a:t>Skåne</a:t>
            </a:r>
            <a:r>
              <a:rPr lang="en-US" i="1" dirty="0">
                <a:solidFill>
                  <a:schemeClr val="tx2"/>
                </a:solidFill>
                <a:ea typeface="Arial Unicode MS" pitchFamily="34" charset="-128"/>
                <a:cs typeface="Arial Unicode MS" pitchFamily="34" charset="-128"/>
              </a:rPr>
              <a:t> University Hospital, Lund University</a:t>
            </a:r>
            <a:endParaRPr lang="en-US" b="0" i="1" dirty="0">
              <a:solidFill>
                <a:srgbClr val="C31313"/>
              </a:solidFill>
            </a:endParaRPr>
          </a:p>
          <a:p>
            <a:pPr eaLnBrk="1" hangingPunct="1"/>
            <a:endParaRPr lang="en-US" dirty="0">
              <a:solidFill>
                <a:srgbClr val="C31313"/>
              </a:solidFill>
            </a:endParaRPr>
          </a:p>
          <a:p>
            <a:pPr eaLnBrk="1" hangingPunct="1"/>
            <a:r>
              <a:rPr lang="en-US" b="1" dirty="0"/>
              <a:t>The Solution</a:t>
            </a:r>
          </a:p>
          <a:p>
            <a:pPr eaLnBrk="1" hangingPunct="1"/>
            <a:r>
              <a:rPr lang="en-US" dirty="0"/>
              <a:t>To address the speed and reliability challenges, Lund University researchers developed their initial ANN model using MATLAB and Neural Network Toolbox. To find the optimal network configuration, they wrote MATLAB scripts that varied the number of hidden nodes used in the network for a range of weight decay (or regularization) values.</a:t>
            </a:r>
          </a:p>
          <a:p>
            <a:endParaRPr lang="en-US" dirty="0"/>
          </a:p>
          <a:p>
            <a:r>
              <a:rPr lang="en-US" dirty="0"/>
              <a:t>The team used Parallel Computing Toolbox and MATLAB Distributed Computing Server to accelerate the simulation of more than 200 ANN configurations. They then evaluated the results to find the best-performing configuration. </a:t>
            </a:r>
          </a:p>
          <a:p>
            <a:r>
              <a:rPr lang="en-US" dirty="0"/>
              <a:t>After training the ANN using donor and recipient information from the databases, they verified the model’s accuracy by simulating outcomes for 10,000 patients that had been omitted from the training set. They then compared the results against actual survival rates.</a:t>
            </a:r>
          </a:p>
          <a:p>
            <a:endParaRPr lang="en-US" dirty="0"/>
          </a:p>
          <a:p>
            <a:r>
              <a:rPr lang="en-US" dirty="0"/>
              <a:t>In the next phase, the team conducted thousands of simulations in parallel to rank the 57 risk factors considered in the study for predicting long-term survival.</a:t>
            </a:r>
          </a:p>
          <a:p>
            <a:endParaRPr lang="en-US" dirty="0"/>
          </a:p>
          <a:p>
            <a:r>
              <a:rPr lang="en-US" dirty="0"/>
              <a:t>Using results from Monte Carlo simulations on the computer cluster and simulated annealing techniques, the researchers identified the best and worst possible donors for any particular recipient.</a:t>
            </a:r>
          </a:p>
          <a:p>
            <a:endParaRPr lang="en-US" dirty="0"/>
          </a:p>
          <a:p>
            <a:r>
              <a:rPr lang="en-US" dirty="0"/>
              <a:t>As a final step, the team developed an automated process that ranks the recipient waiting list to identify the best candidates for a prospective donor.</a:t>
            </a:r>
          </a:p>
          <a:p>
            <a:endParaRPr lang="en-US" dirty="0"/>
          </a:p>
          <a:p>
            <a:r>
              <a:rPr lang="en-US" dirty="0"/>
              <a:t>In the next major phase of the project, Lund University researchers are using the ANN to investigate the use of Human Leukocyte Antigen (HLA) genetic profiles to match donors with recipients.</a:t>
            </a:r>
          </a:p>
          <a:p>
            <a:endParaRPr lang="en-US" dirty="0"/>
          </a:p>
          <a:p>
            <a:pPr eaLnBrk="1" hangingPunct="1"/>
            <a:r>
              <a:rPr lang="en-US" b="1" dirty="0"/>
              <a:t>The Results</a:t>
            </a:r>
          </a:p>
          <a:p>
            <a:r>
              <a:rPr lang="en-US" dirty="0"/>
              <a:t>■ </a:t>
            </a:r>
            <a:r>
              <a:rPr lang="en-US" b="1" dirty="0"/>
              <a:t>Prospective five-year survival rate raised by up to 10%. </a:t>
            </a:r>
            <a:r>
              <a:rPr lang="en-US" dirty="0"/>
              <a:t>“In a simulated randomized trial, the preliminary results show that the ANN model we developed using MATLAB and Neural Network Toolbox would transplant approximately 20% more patients than would have been considered using traditional selection criteria,” says Nilsson. “The prospective five-year survival rate for the ANN-selected patients was 5–10% higher than those matched with the criteria physicians use today.” </a:t>
            </a:r>
          </a:p>
          <a:p>
            <a:endParaRPr lang="en-US" dirty="0"/>
          </a:p>
          <a:p>
            <a:r>
              <a:rPr lang="en-US" dirty="0"/>
              <a:t>■ </a:t>
            </a:r>
            <a:r>
              <a:rPr lang="en-US" b="1" dirty="0"/>
              <a:t>Network training time reduced by more than two-thirds. </a:t>
            </a:r>
            <a:r>
              <a:rPr lang="en-US" dirty="0"/>
              <a:t>“Using Neural Network Toolbox and MATLAB, it took us 5 to 10 minutes to train our ANNs,” says Nilsson. “Training took 30 to 60 minutes using open-source software. That is a big difference, because we were training and evaluating hundreds of network configurations.” </a:t>
            </a:r>
          </a:p>
          <a:p>
            <a:endParaRPr lang="en-US" dirty="0"/>
          </a:p>
          <a:p>
            <a:r>
              <a:rPr lang="en-US" dirty="0"/>
              <a:t>■ </a:t>
            </a:r>
            <a:r>
              <a:rPr lang="en-US" b="1" dirty="0"/>
              <a:t>Simulation time cut from weeks to days. </a:t>
            </a:r>
            <a:r>
              <a:rPr lang="en-US" dirty="0"/>
              <a:t>“When we switched to MATLAB and MathWorks parallel computing technologies, we completed experiments that regularly took 3 to 4 weeks in about 5 days,” says Nilsson. “More importantly, the simulations were completed reliably, with no crashes.”</a:t>
            </a:r>
            <a:r>
              <a:rPr lang="en-US" b="1" dirty="0"/>
              <a:t> </a:t>
            </a:r>
          </a:p>
          <a:p>
            <a:endParaRPr lang="en-US" sz="700" b="1" dirty="0">
              <a:solidFill>
                <a:srgbClr val="154F8F"/>
              </a:solidFill>
            </a:endParaRPr>
          </a:p>
          <a:p>
            <a:r>
              <a:rPr lang="en-US" i="1" dirty="0"/>
              <a:t>Learn More About Lund University: www.lunduniversity.lu.se, www.med.lu.se/aicts</a:t>
            </a:r>
          </a:p>
          <a:p>
            <a:endParaRPr lang="en-US" i="1" dirty="0"/>
          </a:p>
          <a:p>
            <a:r>
              <a:rPr lang="en-US" dirty="0"/>
              <a:t>This project is a collaboration with: </a:t>
            </a:r>
          </a:p>
          <a:p>
            <a:r>
              <a:rPr lang="en-US" dirty="0"/>
              <a:t>• The Department of Clinical Sciences Lund at Lund University and </a:t>
            </a:r>
            <a:r>
              <a:rPr lang="en-US" dirty="0" err="1"/>
              <a:t>Skåne</a:t>
            </a:r>
            <a:r>
              <a:rPr lang="en-US" dirty="0"/>
              <a:t> University Hospital </a:t>
            </a:r>
          </a:p>
          <a:p>
            <a:r>
              <a:rPr lang="en-US" dirty="0"/>
              <a:t>• The Department of Astronomy and Theoretical Physics at Lund University </a:t>
            </a:r>
          </a:p>
          <a:p>
            <a:r>
              <a:rPr lang="en-US" dirty="0"/>
              <a:t>• The Competence Center of Clinical Research at </a:t>
            </a:r>
            <a:r>
              <a:rPr lang="en-US" dirty="0" err="1"/>
              <a:t>Skåne</a:t>
            </a:r>
            <a:r>
              <a:rPr lang="en-US" dirty="0"/>
              <a:t> University Hospital </a:t>
            </a:r>
            <a:endParaRPr lang="en-US" sz="700" dirty="0">
              <a:solidFill>
                <a:srgbClr val="154F8F"/>
              </a:solidFill>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78362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2021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athworks.com/company/user_stories/lund-university-develops-an-artificial-neural-network-for-matching-heart-transplant-donors-with-recipients.html?by=compan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matlabacademy.mathwork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highlight>
                  <a:srgbClr val="FFFF00"/>
                </a:highlight>
              </a:rPr>
              <a:t>HPRC</a:t>
            </a:r>
            <a:r>
              <a:rPr lang="en-US" sz="4400" dirty="0"/>
              <a:t> and MathWorks Present:</a:t>
            </a:r>
            <a:br>
              <a:rPr lang="en-US" sz="4400" dirty="0"/>
            </a:br>
            <a:br>
              <a:rPr lang="en-US" sz="4400" dirty="0"/>
            </a:br>
            <a:r>
              <a:rPr lang="en-US" sz="4400" dirty="0"/>
              <a:t>Deep Learning Onramp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1066800"/>
            <a:ext cx="2742760" cy="23724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200" y="3230373"/>
            <a:ext cx="2646690" cy="2646690"/>
          </a:xfrm>
          <a:prstGeom prst="rect">
            <a:avLst/>
          </a:prstGeom>
        </p:spPr>
      </p:pic>
      <p:sp>
        <p:nvSpPr>
          <p:cNvPr id="7" name="Subtitle 6">
            <a:extLst>
              <a:ext uri="{FF2B5EF4-FFF2-40B4-BE49-F238E27FC236}">
                <a16:creationId xmlns:a16="http://schemas.microsoft.com/office/drawing/2014/main" id="{FF95C13F-19A7-471D-A610-3A6486CD7F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269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vert="horz" lIns="91440" tIns="45720" rIns="91440" bIns="45720" rtlCol="0" anchor="t">
            <a:noAutofit/>
          </a:bodyPr>
          <a:lstStyle/>
          <a:p>
            <a:pPr marL="343535" indent="-343535"/>
            <a:r>
              <a:rPr lang="en-US" dirty="0">
                <a:highlight>
                  <a:srgbClr val="FFFF00"/>
                </a:highlight>
              </a:rPr>
              <a:t>6:15 pm – 6.30 pm</a:t>
            </a:r>
            <a:r>
              <a:rPr lang="en-US" dirty="0"/>
              <a:t>: Set-up</a:t>
            </a:r>
          </a:p>
          <a:p>
            <a:pPr marL="744220" lvl="1" indent="-286385"/>
            <a:r>
              <a:rPr lang="en-US" dirty="0"/>
              <a:t>Intro to Deep Learning</a:t>
            </a:r>
          </a:p>
          <a:p>
            <a:pPr marL="744220" lvl="1" indent="-286385"/>
            <a:r>
              <a:rPr lang="en-US" dirty="0"/>
              <a:t>Create MathWorks account</a:t>
            </a:r>
          </a:p>
          <a:p>
            <a:pPr marL="744220" lvl="1" indent="-286385"/>
            <a:r>
              <a:rPr lang="en-US" dirty="0"/>
              <a:t>Log in to Deep Learning Onramp / Test MATLAB Online</a:t>
            </a:r>
          </a:p>
          <a:p>
            <a:pPr marL="343535" indent="-343535"/>
            <a:r>
              <a:rPr lang="en-US" dirty="0">
                <a:highlight>
                  <a:srgbClr val="FFFF00"/>
                </a:highlight>
              </a:rPr>
              <a:t>6.30 pm – 8.00 pm</a:t>
            </a:r>
            <a:r>
              <a:rPr lang="en-US" dirty="0"/>
              <a:t>: Deep Learning Onramp (on your own)</a:t>
            </a:r>
          </a:p>
          <a:p>
            <a:pPr marL="744220" lvl="1" indent="-286385"/>
            <a:endParaRPr lang="en-US" dirty="0"/>
          </a:p>
          <a:p>
            <a:pPr marL="744220" lvl="1" indent="-286385"/>
            <a:endParaRPr lang="en-US" dirty="0"/>
          </a:p>
        </p:txBody>
      </p:sp>
    </p:spTree>
    <p:extLst>
      <p:ext uri="{BB962C8B-B14F-4D97-AF65-F5344CB8AC3E}">
        <p14:creationId xmlns:p14="http://schemas.microsoft.com/office/powerpoint/2010/main" val="44199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A4C3-E031-4C8A-9CA5-5A3929417AA3}"/>
              </a:ext>
            </a:extLst>
          </p:cNvPr>
          <p:cNvSpPr>
            <a:spLocks noGrp="1"/>
          </p:cNvSpPr>
          <p:nvPr>
            <p:ph type="title"/>
          </p:nvPr>
        </p:nvSpPr>
        <p:spPr/>
        <p:txBody>
          <a:bodyPr/>
          <a:lstStyle/>
          <a:p>
            <a:r>
              <a:rPr lang="en-US" dirty="0"/>
              <a:t>What is Deep Learning?</a:t>
            </a:r>
          </a:p>
        </p:txBody>
      </p:sp>
      <p:sp>
        <p:nvSpPr>
          <p:cNvPr id="3" name="Content Placeholder 2">
            <a:extLst>
              <a:ext uri="{FF2B5EF4-FFF2-40B4-BE49-F238E27FC236}">
                <a16:creationId xmlns:a16="http://schemas.microsoft.com/office/drawing/2014/main" id="{FF7D0730-1949-495F-AA9A-8C7E87649237}"/>
              </a:ext>
            </a:extLst>
          </p:cNvPr>
          <p:cNvSpPr>
            <a:spLocks noGrp="1"/>
          </p:cNvSpPr>
          <p:nvPr>
            <p:ph idx="1"/>
          </p:nvPr>
        </p:nvSpPr>
        <p:spPr>
          <a:xfrm>
            <a:off x="609602" y="1600200"/>
            <a:ext cx="5867398" cy="4648200"/>
          </a:xfrm>
        </p:spPr>
        <p:txBody>
          <a:bodyPr/>
          <a:lstStyle/>
          <a:p>
            <a:r>
              <a:rPr lang="en-US" dirty="0"/>
              <a:t>Machine learning in which a model learns to perform classification tasks</a:t>
            </a:r>
          </a:p>
          <a:p>
            <a:r>
              <a:rPr lang="en-US" dirty="0"/>
              <a:t>Implemented using a neural network architecture</a:t>
            </a:r>
          </a:p>
          <a:p>
            <a:pPr lvl="1"/>
            <a:r>
              <a:rPr lang="en-US" dirty="0"/>
              <a:t>Deep refers to the number of layers in the network</a:t>
            </a:r>
          </a:p>
          <a:p>
            <a:r>
              <a:rPr lang="en-US" dirty="0"/>
              <a:t>Deep learning at work:</a:t>
            </a:r>
          </a:p>
          <a:p>
            <a:pPr lvl="1"/>
            <a:r>
              <a:rPr lang="en-US" dirty="0"/>
              <a:t>A self-driving vehicle slows down as it approaches a pedestrian crosswalk</a:t>
            </a:r>
          </a:p>
          <a:p>
            <a:pPr lvl="1"/>
            <a:r>
              <a:rPr lang="en-US" dirty="0"/>
              <a:t>An ATM rejects a counterfeit bank note</a:t>
            </a:r>
          </a:p>
          <a:p>
            <a:pPr lvl="1"/>
            <a:r>
              <a:rPr lang="en-US" dirty="0"/>
              <a:t>A smartphone app gives an instant translation of a foreign street sign</a:t>
            </a:r>
          </a:p>
        </p:txBody>
      </p:sp>
      <p:sp>
        <p:nvSpPr>
          <p:cNvPr id="6" name="AutoShape 2" descr="Figure 1. Neural networks, which are organized in layers consisting of a set of interconnected nodes. Networks can have tens or hundreds of hidden layers.">
            <a:extLst>
              <a:ext uri="{FF2B5EF4-FFF2-40B4-BE49-F238E27FC236}">
                <a16:creationId xmlns:a16="http://schemas.microsoft.com/office/drawing/2014/main" id="{A057B784-D221-4F97-910B-797A17F042E5}"/>
              </a:ext>
            </a:extLst>
          </p:cNvPr>
          <p:cNvSpPr>
            <a:spLocks noChangeAspect="1" noChangeArrowheads="1"/>
          </p:cNvSpPr>
          <p:nvPr/>
        </p:nvSpPr>
        <p:spPr bwMode="auto">
          <a:xfrm>
            <a:off x="5943600" y="3276600"/>
            <a:ext cx="2819400" cy="2819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573C0EE6-359D-40FD-AB72-B2363613EBEE}"/>
              </a:ext>
            </a:extLst>
          </p:cNvPr>
          <p:cNvPicPr>
            <a:picLocks noChangeAspect="1"/>
          </p:cNvPicPr>
          <p:nvPr/>
        </p:nvPicPr>
        <p:blipFill>
          <a:blip r:embed="rId2"/>
          <a:stretch>
            <a:fillRect/>
          </a:stretch>
        </p:blipFill>
        <p:spPr>
          <a:xfrm>
            <a:off x="6638547" y="1809044"/>
            <a:ext cx="4775666" cy="1617057"/>
          </a:xfrm>
          <a:prstGeom prst="rect">
            <a:avLst/>
          </a:prstGeom>
        </p:spPr>
      </p:pic>
      <p:sp>
        <p:nvSpPr>
          <p:cNvPr id="9" name="Arrow: Down 8">
            <a:extLst>
              <a:ext uri="{FF2B5EF4-FFF2-40B4-BE49-F238E27FC236}">
                <a16:creationId xmlns:a16="http://schemas.microsoft.com/office/drawing/2014/main" id="{F555AABF-22AA-434D-BA25-8B3C16417166}"/>
              </a:ext>
            </a:extLst>
          </p:cNvPr>
          <p:cNvSpPr/>
          <p:nvPr/>
        </p:nvSpPr>
        <p:spPr>
          <a:xfrm>
            <a:off x="8815170" y="3695700"/>
            <a:ext cx="422420" cy="457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pic>
        <p:nvPicPr>
          <p:cNvPr id="10" name="Picture 9">
            <a:extLst>
              <a:ext uri="{FF2B5EF4-FFF2-40B4-BE49-F238E27FC236}">
                <a16:creationId xmlns:a16="http://schemas.microsoft.com/office/drawing/2014/main" id="{3E076F14-05BF-48FA-BED0-18EC04032B09}"/>
              </a:ext>
            </a:extLst>
          </p:cNvPr>
          <p:cNvPicPr>
            <a:picLocks noChangeAspect="1"/>
          </p:cNvPicPr>
          <p:nvPr/>
        </p:nvPicPr>
        <p:blipFill>
          <a:blip r:embed="rId3"/>
          <a:stretch>
            <a:fillRect/>
          </a:stretch>
        </p:blipFill>
        <p:spPr>
          <a:xfrm>
            <a:off x="6575279" y="4267200"/>
            <a:ext cx="4902202" cy="1319009"/>
          </a:xfrm>
          <a:prstGeom prst="rect">
            <a:avLst/>
          </a:prstGeom>
        </p:spPr>
      </p:pic>
    </p:spTree>
    <p:extLst>
      <p:ext uri="{BB962C8B-B14F-4D97-AF65-F5344CB8AC3E}">
        <p14:creationId xmlns:p14="http://schemas.microsoft.com/office/powerpoint/2010/main" val="197331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5D73-48BB-4A43-98AB-38CEA6697EF8}"/>
              </a:ext>
            </a:extLst>
          </p:cNvPr>
          <p:cNvSpPr>
            <a:spLocks noGrp="1"/>
          </p:cNvSpPr>
          <p:nvPr>
            <p:ph type="title"/>
          </p:nvPr>
        </p:nvSpPr>
        <p:spPr/>
        <p:txBody>
          <a:bodyPr/>
          <a:lstStyle/>
          <a:p>
            <a:r>
              <a:rPr lang="en-US" dirty="0"/>
              <a:t>Using MATLAB with Deep Learning</a:t>
            </a:r>
          </a:p>
        </p:txBody>
      </p:sp>
      <p:sp>
        <p:nvSpPr>
          <p:cNvPr id="3" name="Content Placeholder 2">
            <a:extLst>
              <a:ext uri="{FF2B5EF4-FFF2-40B4-BE49-F238E27FC236}">
                <a16:creationId xmlns:a16="http://schemas.microsoft.com/office/drawing/2014/main" id="{65164179-C84F-49D7-BECD-3AAEDF3973F7}"/>
              </a:ext>
            </a:extLst>
          </p:cNvPr>
          <p:cNvSpPr>
            <a:spLocks noGrp="1"/>
          </p:cNvSpPr>
          <p:nvPr>
            <p:ph idx="1"/>
          </p:nvPr>
        </p:nvSpPr>
        <p:spPr>
          <a:xfrm>
            <a:off x="609602" y="1600200"/>
            <a:ext cx="6172198" cy="4648200"/>
          </a:xfrm>
        </p:spPr>
        <p:txBody>
          <a:bodyPr/>
          <a:lstStyle/>
          <a:p>
            <a:r>
              <a:rPr lang="en-US" dirty="0"/>
              <a:t>With just a few lines of MATLAB code, you can build deep learning models without having to be an expert</a:t>
            </a:r>
          </a:p>
          <a:p>
            <a:r>
              <a:rPr lang="en-US" dirty="0"/>
              <a:t>MATLAB is fast: Run deployed models up to </a:t>
            </a:r>
            <a:r>
              <a:rPr lang="en-US" b="1" dirty="0"/>
              <a:t>7x faster</a:t>
            </a:r>
            <a:r>
              <a:rPr lang="en-US" dirty="0"/>
              <a:t> than </a:t>
            </a:r>
            <a:r>
              <a:rPr lang="en-US" dirty="0" err="1"/>
              <a:t>TensorFlow</a:t>
            </a:r>
            <a:r>
              <a:rPr lang="en-US" dirty="0"/>
              <a:t> </a:t>
            </a:r>
          </a:p>
          <a:p>
            <a:r>
              <a:rPr lang="en-US" dirty="0"/>
              <a:t>Easily access the latest models, including </a:t>
            </a:r>
            <a:r>
              <a:rPr lang="en-US" b="1" dirty="0" err="1"/>
              <a:t>GoogLeNet</a:t>
            </a:r>
            <a:r>
              <a:rPr lang="en-US" dirty="0"/>
              <a:t>,</a:t>
            </a:r>
            <a:r>
              <a:rPr lang="en-US" b="1" dirty="0"/>
              <a:t> VGG-16</a:t>
            </a:r>
            <a:r>
              <a:rPr lang="en-US" dirty="0"/>
              <a:t>, </a:t>
            </a:r>
            <a:r>
              <a:rPr lang="en-US" b="1" dirty="0" err="1"/>
              <a:t>AlexNet</a:t>
            </a:r>
            <a:r>
              <a:rPr lang="en-US" b="1" dirty="0"/>
              <a:t> </a:t>
            </a:r>
            <a:r>
              <a:rPr lang="en-US" dirty="0"/>
              <a:t>and much more</a:t>
            </a:r>
          </a:p>
          <a:p>
            <a:endParaRPr lang="en-US" dirty="0"/>
          </a:p>
        </p:txBody>
      </p:sp>
      <p:pic>
        <p:nvPicPr>
          <p:cNvPr id="9" name="Picture 8">
            <a:extLst>
              <a:ext uri="{FF2B5EF4-FFF2-40B4-BE49-F238E27FC236}">
                <a16:creationId xmlns:a16="http://schemas.microsoft.com/office/drawing/2014/main" id="{08CB3786-4794-4C0F-BF58-0C68FA0B499E}"/>
              </a:ext>
            </a:extLst>
          </p:cNvPr>
          <p:cNvPicPr>
            <a:picLocks noChangeAspect="1"/>
          </p:cNvPicPr>
          <p:nvPr/>
        </p:nvPicPr>
        <p:blipFill>
          <a:blip r:embed="rId2"/>
          <a:stretch>
            <a:fillRect/>
          </a:stretch>
        </p:blipFill>
        <p:spPr>
          <a:xfrm>
            <a:off x="7086600" y="1600200"/>
            <a:ext cx="4785360" cy="3657600"/>
          </a:xfrm>
          <a:prstGeom prst="rect">
            <a:avLst/>
          </a:prstGeom>
        </p:spPr>
      </p:pic>
    </p:spTree>
    <p:extLst>
      <p:ext uri="{BB962C8B-B14F-4D97-AF65-F5344CB8AC3E}">
        <p14:creationId xmlns:p14="http://schemas.microsoft.com/office/powerpoint/2010/main" val="368160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dirty="0"/>
              <a:t>Lund University Develops an Artificial Neural Network for Matching Heart Transplant Donors with Recipients</a:t>
            </a:r>
            <a:br>
              <a:rPr lang="en-US" sz="2667" dirty="0">
                <a:solidFill>
                  <a:schemeClr val="tx1"/>
                </a:solidFill>
              </a:rPr>
            </a:br>
            <a:br>
              <a:rPr lang="en-US" sz="2667" dirty="0">
                <a:solidFill>
                  <a:schemeClr val="tx1"/>
                </a:solidFill>
              </a:rPr>
            </a:br>
            <a:br>
              <a:rPr lang="en-US" sz="2667" dirty="0">
                <a:solidFill>
                  <a:schemeClr val="tx1"/>
                </a:solidFill>
              </a:rPr>
            </a:br>
            <a:endParaRPr lang="en-US" sz="2667" dirty="0">
              <a:solidFill>
                <a:schemeClr val="tx1"/>
              </a:solidFill>
            </a:endParaRP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dirty="0">
                <a:solidFill>
                  <a:srgbClr val="125687"/>
                </a:solidFill>
                <a:latin typeface="Arial"/>
                <a:cs typeface="+mn-cs"/>
              </a:rPr>
              <a:t>Challenge</a:t>
            </a:r>
            <a:br>
              <a:rPr lang="en-US" sz="2133" b="1" dirty="0">
                <a:solidFill>
                  <a:srgbClr val="125687"/>
                </a:solidFill>
                <a:latin typeface="Arial"/>
                <a:cs typeface="+mn-cs"/>
              </a:rPr>
            </a:br>
            <a:r>
              <a:rPr lang="en-US" sz="1867" dirty="0"/>
              <a:t>Improve long-term survival rates for heart transplant recipients by identifying optimal recipient and donor matches</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Solution</a:t>
            </a:r>
            <a:br>
              <a:rPr lang="en-US" sz="2133" b="1" dirty="0">
                <a:solidFill>
                  <a:srgbClr val="125687"/>
                </a:solidFill>
                <a:latin typeface="Arial"/>
                <a:cs typeface="+mn-cs"/>
              </a:rPr>
            </a:br>
            <a:r>
              <a:rPr lang="en-US" sz="1867" dirty="0">
                <a:solidFill>
                  <a:srgbClr val="000000"/>
                </a:solidFill>
              </a:rPr>
              <a:t>Use MathWorks tools to develop a predictive artificial neural network model and simulate thousands of risk-profile combinations on a 56-processor computing cluster</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dirty="0"/>
              <a:t>Prospective five-year survival rate raised by up </a:t>
            </a:r>
            <a:br>
              <a:rPr lang="en-US" sz="1867" dirty="0"/>
            </a:br>
            <a:r>
              <a:rPr lang="en-US" sz="1867" dirty="0"/>
              <a:t>to 10%</a:t>
            </a:r>
          </a:p>
          <a:p>
            <a:pPr marL="452955" lvl="1" indent="-300559">
              <a:lnSpc>
                <a:spcPct val="100000"/>
              </a:lnSpc>
              <a:spcBef>
                <a:spcPts val="240"/>
              </a:spcBef>
              <a:buClr>
                <a:srgbClr val="125687"/>
              </a:buClr>
              <a:buFont typeface="Wingdings" pitchFamily="2" charset="2"/>
              <a:buChar char="§"/>
            </a:pPr>
            <a:r>
              <a:rPr lang="en-US" sz="1867" dirty="0"/>
              <a:t>Network training time reduced by more than two-thirds</a:t>
            </a:r>
          </a:p>
          <a:p>
            <a:pPr marL="452955" lvl="1" indent="-300559">
              <a:lnSpc>
                <a:spcPct val="100000"/>
              </a:lnSpc>
              <a:spcBef>
                <a:spcPts val="240"/>
              </a:spcBef>
              <a:buClr>
                <a:srgbClr val="125687"/>
              </a:buClr>
              <a:buFont typeface="Wingdings" pitchFamily="2" charset="2"/>
              <a:buChar char="§"/>
            </a:pPr>
            <a:r>
              <a:rPr lang="en-US" sz="1867" dirty="0"/>
              <a:t>Simulation time cut from weeks to days</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7" name="Rectangle 6"/>
          <p:cNvSpPr/>
          <p:nvPr/>
        </p:nvSpPr>
        <p:spPr>
          <a:xfrm>
            <a:off x="6400799" y="4777475"/>
            <a:ext cx="5535759" cy="1505220"/>
          </a:xfrm>
          <a:prstGeom prst="rect">
            <a:avLst/>
          </a:prstGeom>
          <a:solidFill>
            <a:schemeClr val="bg1">
              <a:lumMod val="85000"/>
            </a:schemeClr>
          </a:solidFill>
        </p:spPr>
        <p:txBody>
          <a:bodyPr wrap="square">
            <a:spAutoFit/>
          </a:bodyPr>
          <a:lstStyle/>
          <a:p>
            <a:pPr>
              <a:lnSpc>
                <a:spcPct val="130000"/>
              </a:lnSpc>
              <a:defRPr/>
            </a:pPr>
            <a:r>
              <a:rPr lang="en-US" sz="1467" i="1" dirty="0">
                <a:solidFill>
                  <a:schemeClr val="tx2"/>
                </a:solidFill>
                <a:ea typeface="Arial Unicode MS" pitchFamily="34" charset="-128"/>
                <a:cs typeface="Arial Unicode MS" pitchFamily="34" charset="-128"/>
              </a:rPr>
              <a:t>“</a:t>
            </a:r>
            <a:r>
              <a:rPr lang="en-US" sz="1467" i="1" dirty="0">
                <a:solidFill>
                  <a:schemeClr val="tx2"/>
                </a:solidFill>
              </a:rPr>
              <a:t>I spend a lot of time in the clinic, and don’t have the time or the technical expertise to learn, configure, and maintain software. MATLAB makes it easy for physicians like me to get work done and produce meaningful results.</a:t>
            </a:r>
            <a:r>
              <a:rPr lang="en-US" sz="1467" i="1" dirty="0">
                <a:solidFill>
                  <a:schemeClr val="tx2"/>
                </a:solidFill>
                <a:ea typeface="Arial Unicode MS" pitchFamily="34" charset="-128"/>
                <a:cs typeface="Arial Unicode MS" pitchFamily="34" charset="-128"/>
              </a:rPr>
              <a:t>”</a:t>
            </a:r>
          </a:p>
          <a:p>
            <a:pPr lvl="0">
              <a:lnSpc>
                <a:spcPct val="130000"/>
              </a:lnSpc>
              <a:defRPr/>
            </a:pPr>
            <a:r>
              <a:rPr lang="en-US" sz="1333" i="1" dirty="0">
                <a:solidFill>
                  <a:srgbClr val="125687"/>
                </a:solidFill>
                <a:latin typeface="Arial"/>
                <a:ea typeface="Arial Unicode MS" pitchFamily="34" charset="-128"/>
                <a:cs typeface="Arial Unicode MS" pitchFamily="34" charset="-128"/>
              </a:rPr>
              <a:t>- </a:t>
            </a:r>
            <a:r>
              <a:rPr lang="en-US" sz="1333" i="1" dirty="0">
                <a:solidFill>
                  <a:srgbClr val="125687"/>
                </a:solidFill>
              </a:rPr>
              <a:t>Dr. Johan Nilsson, </a:t>
            </a:r>
            <a:r>
              <a:rPr lang="en-US" sz="1333" i="1" dirty="0" err="1">
                <a:solidFill>
                  <a:srgbClr val="125687"/>
                </a:solidFill>
              </a:rPr>
              <a:t>Skåne</a:t>
            </a:r>
            <a:r>
              <a:rPr lang="en-US" sz="1333" i="1" dirty="0">
                <a:solidFill>
                  <a:srgbClr val="125687"/>
                </a:solidFill>
              </a:rPr>
              <a:t> University Hospital, Lund University</a:t>
            </a:r>
            <a:endParaRPr lang="en-US" sz="1333" i="1" dirty="0">
              <a:solidFill>
                <a:srgbClr val="125687"/>
              </a:solidFill>
              <a:latin typeface="Aria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pPr defTabSz="1219170">
              <a:defRPr/>
            </a:pPr>
            <a:endParaRPr lang="en-US" sz="1333" b="1" dirty="0">
              <a:solidFill>
                <a:srgbClr val="125687"/>
              </a:solidFill>
              <a:latin typeface="Aria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dirty="0">
                <a:hlinkClick r:id="rId3"/>
              </a:rPr>
              <a:t>Link to user story</a:t>
            </a:r>
            <a:endParaRPr lang="en-US" sz="1333" dirty="0"/>
          </a:p>
        </p:txBody>
      </p:sp>
      <p:sp>
        <p:nvSpPr>
          <p:cNvPr id="6" name="Rectangle 2">
            <a:extLst>
              <a:ext uri="{FF2B5EF4-FFF2-40B4-BE49-F238E27FC236}">
                <a16:creationId xmlns:a16="http://schemas.microsoft.com/office/drawing/2014/main" id="{A9ACA3FB-31C7-4E7C-99D6-4992B0497607}"/>
              </a:ext>
            </a:extLst>
          </p:cNvPr>
          <p:cNvSpPr>
            <a:spLocks noChangeArrowheads="1"/>
          </p:cNvSpPr>
          <p:nvPr/>
        </p:nvSpPr>
        <p:spPr bwMode="auto">
          <a:xfrm>
            <a:off x="2053167" y="-359105"/>
            <a:ext cx="246286" cy="718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defRPr/>
            </a:pPr>
            <a:br>
              <a:rPr lang="en-US" altLang="en-US" sz="1467">
                <a:solidFill>
                  <a:srgbClr val="474747"/>
                </a:solidFill>
                <a:latin typeface="Arial" panose="020B0604020202020204" pitchFamily="34" charset="0"/>
                <a:cs typeface="Arial" panose="020B0604020202020204" pitchFamily="34" charset="0"/>
              </a:rPr>
            </a:br>
            <a:endParaRPr lang="en-US" altLang="en-US" sz="2400">
              <a:solidFill>
                <a:prstClr val="black"/>
              </a:solidFill>
              <a:latin typeface="Arial" panose="020B0604020202020204" pitchFamily="34" charset="0"/>
            </a:endParaRP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defRPr/>
            </a:pPr>
            <a:endParaRPr lang="en-US" altLang="en-US" sz="2400" dirty="0">
              <a:solidFill>
                <a:prstClr val="black"/>
              </a:solidFill>
            </a:endParaRPr>
          </a:p>
        </p:txBody>
      </p:sp>
      <p:sp>
        <p:nvSpPr>
          <p:cNvPr id="9" name="Rectangle 4">
            <a:extLst>
              <a:ext uri="{FF2B5EF4-FFF2-40B4-BE49-F238E27FC236}">
                <a16:creationId xmlns:a16="http://schemas.microsoft.com/office/drawing/2014/main" id="{1A67FDC5-AF1B-4E16-8352-180686B189CD}"/>
              </a:ext>
            </a:extLst>
          </p:cNvPr>
          <p:cNvSpPr>
            <a:spLocks noChangeArrowheads="1"/>
          </p:cNvSpPr>
          <p:nvPr/>
        </p:nvSpPr>
        <p:spPr bwMode="auto">
          <a:xfrm>
            <a:off x="2256367" y="-155905"/>
            <a:ext cx="246286" cy="718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defRPr/>
            </a:pPr>
            <a:br>
              <a:rPr lang="en-US" altLang="en-US" sz="1467">
                <a:solidFill>
                  <a:srgbClr val="474747"/>
                </a:solidFill>
                <a:latin typeface="Arial" panose="020B0604020202020204" pitchFamily="34" charset="0"/>
                <a:cs typeface="Arial" panose="020B0604020202020204" pitchFamily="34" charset="0"/>
              </a:rPr>
            </a:br>
            <a:endParaRPr lang="en-US" altLang="en-US" sz="2400">
              <a:solidFill>
                <a:prstClr val="black"/>
              </a:solidFill>
              <a:latin typeface="Arial" panose="020B0604020202020204" pitchFamily="34" charset="0"/>
            </a:endParaRPr>
          </a:p>
        </p:txBody>
      </p:sp>
      <p:pic>
        <p:nvPicPr>
          <p:cNvPr id="5" name="Picture 4">
            <a:extLst>
              <a:ext uri="{FF2B5EF4-FFF2-40B4-BE49-F238E27FC236}">
                <a16:creationId xmlns:a16="http://schemas.microsoft.com/office/drawing/2014/main" id="{FBF6771C-27E3-4976-9AF1-033323E35A2C}"/>
              </a:ext>
            </a:extLst>
          </p:cNvPr>
          <p:cNvPicPr>
            <a:picLocks noChangeAspect="1"/>
          </p:cNvPicPr>
          <p:nvPr/>
        </p:nvPicPr>
        <p:blipFill>
          <a:blip r:embed="rId4"/>
          <a:stretch>
            <a:fillRect/>
          </a:stretch>
        </p:blipFill>
        <p:spPr>
          <a:xfrm>
            <a:off x="7442925" y="1473200"/>
            <a:ext cx="4493632" cy="3216549"/>
          </a:xfrm>
          <a:prstGeom prst="rect">
            <a:avLst/>
          </a:prstGeom>
        </p:spPr>
      </p:pic>
    </p:spTree>
    <p:extLst>
      <p:ext uri="{BB962C8B-B14F-4D97-AF65-F5344CB8AC3E}">
        <p14:creationId xmlns:p14="http://schemas.microsoft.com/office/powerpoint/2010/main" val="106038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201351-2EB8-4203-93B8-92C04323AB3C}"/>
              </a:ext>
            </a:extLst>
          </p:cNvPr>
          <p:cNvSpPr>
            <a:spLocks noGrp="1"/>
          </p:cNvSpPr>
          <p:nvPr>
            <p:ph type="title"/>
          </p:nvPr>
        </p:nvSpPr>
        <p:spPr/>
        <p:txBody>
          <a:bodyPr/>
          <a:lstStyle/>
          <a:p>
            <a:r>
              <a:rPr lang="en-US" dirty="0"/>
              <a:t>Deep Learning Onramp</a:t>
            </a:r>
          </a:p>
        </p:txBody>
      </p:sp>
      <p:sp>
        <p:nvSpPr>
          <p:cNvPr id="5" name="Content Placeholder 4">
            <a:extLst>
              <a:ext uri="{FF2B5EF4-FFF2-40B4-BE49-F238E27FC236}">
                <a16:creationId xmlns:a16="http://schemas.microsoft.com/office/drawing/2014/main" id="{FA855069-C12A-44DC-8C39-B776477E98B8}"/>
              </a:ext>
            </a:extLst>
          </p:cNvPr>
          <p:cNvSpPr>
            <a:spLocks noGrp="1"/>
          </p:cNvSpPr>
          <p:nvPr>
            <p:ph idx="1"/>
          </p:nvPr>
        </p:nvSpPr>
        <p:spPr>
          <a:xfrm>
            <a:off x="609602" y="1600200"/>
            <a:ext cx="5562598" cy="4648200"/>
          </a:xfrm>
        </p:spPr>
        <p:txBody>
          <a:bodyPr/>
          <a:lstStyle/>
          <a:p>
            <a:r>
              <a:rPr lang="en-US" dirty="0"/>
              <a:t>Learn the basics of deep learning in 2 hours</a:t>
            </a:r>
          </a:p>
          <a:p>
            <a:r>
              <a:rPr lang="en-US" dirty="0"/>
              <a:t>Free access to everyone</a:t>
            </a:r>
          </a:p>
          <a:p>
            <a:r>
              <a:rPr lang="en-US" dirty="0"/>
              <a:t>Hands-on exercises and short video demonstrations</a:t>
            </a:r>
          </a:p>
          <a:p>
            <a:r>
              <a:rPr lang="en-US" dirty="0"/>
              <a:t>Work on real life image recognition problems</a:t>
            </a:r>
          </a:p>
          <a:p>
            <a:r>
              <a:rPr lang="en-US" dirty="0"/>
              <a:t>Topics include:</a:t>
            </a:r>
          </a:p>
          <a:p>
            <a:pPr lvl="1"/>
            <a:r>
              <a:rPr lang="en-US" dirty="0"/>
              <a:t>Convolutional neural networks</a:t>
            </a:r>
          </a:p>
          <a:p>
            <a:pPr lvl="1"/>
            <a:r>
              <a:rPr lang="en-US" dirty="0"/>
              <a:t>Working with pre-trained networks</a:t>
            </a:r>
          </a:p>
          <a:p>
            <a:pPr lvl="1"/>
            <a:r>
              <a:rPr lang="en-US" dirty="0"/>
              <a:t>Transfer learning</a:t>
            </a:r>
          </a:p>
          <a:p>
            <a:pPr lvl="1"/>
            <a:r>
              <a:rPr lang="en-US" dirty="0"/>
              <a:t>Evaluating network performance</a:t>
            </a:r>
          </a:p>
          <a:p>
            <a:endParaRPr lang="en-US" dirty="0"/>
          </a:p>
          <a:p>
            <a:endParaRPr lang="en-US" dirty="0"/>
          </a:p>
        </p:txBody>
      </p:sp>
      <p:pic>
        <p:nvPicPr>
          <p:cNvPr id="10" name="Picture 9">
            <a:extLst>
              <a:ext uri="{FF2B5EF4-FFF2-40B4-BE49-F238E27FC236}">
                <a16:creationId xmlns:a16="http://schemas.microsoft.com/office/drawing/2014/main" id="{14837DBF-43AC-4A07-9E23-6D925444F69F}"/>
              </a:ext>
            </a:extLst>
          </p:cNvPr>
          <p:cNvPicPr>
            <a:picLocks noChangeAspect="1"/>
          </p:cNvPicPr>
          <p:nvPr/>
        </p:nvPicPr>
        <p:blipFill>
          <a:blip r:embed="rId2"/>
          <a:stretch>
            <a:fillRect/>
          </a:stretch>
        </p:blipFill>
        <p:spPr>
          <a:xfrm>
            <a:off x="6324600" y="685800"/>
            <a:ext cx="5820078" cy="2971800"/>
          </a:xfrm>
          <a:prstGeom prst="rect">
            <a:avLst/>
          </a:prstGeom>
        </p:spPr>
      </p:pic>
      <p:pic>
        <p:nvPicPr>
          <p:cNvPr id="11" name="Picture 10">
            <a:extLst>
              <a:ext uri="{FF2B5EF4-FFF2-40B4-BE49-F238E27FC236}">
                <a16:creationId xmlns:a16="http://schemas.microsoft.com/office/drawing/2014/main" id="{6E98DEE9-145C-4455-9CD3-0420C846C17B}"/>
              </a:ext>
            </a:extLst>
          </p:cNvPr>
          <p:cNvPicPr>
            <a:picLocks noChangeAspect="1"/>
          </p:cNvPicPr>
          <p:nvPr/>
        </p:nvPicPr>
        <p:blipFill>
          <a:blip r:embed="rId3"/>
          <a:stretch>
            <a:fillRect/>
          </a:stretch>
        </p:blipFill>
        <p:spPr>
          <a:xfrm>
            <a:off x="5994402" y="4191000"/>
            <a:ext cx="2347705" cy="1944088"/>
          </a:xfrm>
          <a:prstGeom prst="rect">
            <a:avLst/>
          </a:prstGeom>
        </p:spPr>
      </p:pic>
      <p:pic>
        <p:nvPicPr>
          <p:cNvPr id="12" name="Picture 11">
            <a:extLst>
              <a:ext uri="{FF2B5EF4-FFF2-40B4-BE49-F238E27FC236}">
                <a16:creationId xmlns:a16="http://schemas.microsoft.com/office/drawing/2014/main" id="{76FF3CCA-6EF5-4451-B921-A7E7A9ED8E15}"/>
              </a:ext>
            </a:extLst>
          </p:cNvPr>
          <p:cNvPicPr>
            <a:picLocks noChangeAspect="1"/>
          </p:cNvPicPr>
          <p:nvPr/>
        </p:nvPicPr>
        <p:blipFill>
          <a:blip r:embed="rId4"/>
          <a:stretch>
            <a:fillRect/>
          </a:stretch>
        </p:blipFill>
        <p:spPr>
          <a:xfrm>
            <a:off x="8342107" y="3728230"/>
            <a:ext cx="3728705" cy="31016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D9C4-7573-4494-925A-3BB4D80C21C1}"/>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661E9CA5-AAB4-4118-B7AA-EF8162CFCC29}"/>
              </a:ext>
            </a:extLst>
          </p:cNvPr>
          <p:cNvSpPr>
            <a:spLocks noGrp="1"/>
          </p:cNvSpPr>
          <p:nvPr>
            <p:ph idx="1"/>
          </p:nvPr>
        </p:nvSpPr>
        <p:spPr>
          <a:xfrm>
            <a:off x="609602" y="1600200"/>
            <a:ext cx="6857998" cy="4648200"/>
          </a:xfrm>
        </p:spPr>
        <p:txBody>
          <a:bodyPr/>
          <a:lstStyle/>
          <a:p>
            <a:r>
              <a:rPr lang="en-US" sz="2800" dirty="0"/>
              <a:t>Go to </a:t>
            </a:r>
            <a:r>
              <a:rPr lang="en-US" sz="2800" dirty="0">
                <a:hlinkClick r:id="rId2"/>
              </a:rPr>
              <a:t>https://matlabacademy.mathworks.com/</a:t>
            </a:r>
            <a:r>
              <a:rPr lang="en-US" sz="2800" dirty="0"/>
              <a:t> </a:t>
            </a:r>
          </a:p>
          <a:p>
            <a:endParaRPr lang="en-US" sz="2800" dirty="0"/>
          </a:p>
          <a:p>
            <a:r>
              <a:rPr lang="en-US" sz="2800" dirty="0"/>
              <a:t>Log in to your MathWorks account</a:t>
            </a:r>
          </a:p>
          <a:p>
            <a:endParaRPr lang="en-US" sz="2800" dirty="0"/>
          </a:p>
          <a:p>
            <a:r>
              <a:rPr lang="en-US" sz="2800" dirty="0"/>
              <a:t>Launch Deep Learning Onramp</a:t>
            </a:r>
          </a:p>
        </p:txBody>
      </p:sp>
      <p:pic>
        <p:nvPicPr>
          <p:cNvPr id="4" name="Picture 3">
            <a:extLst>
              <a:ext uri="{FF2B5EF4-FFF2-40B4-BE49-F238E27FC236}">
                <a16:creationId xmlns:a16="http://schemas.microsoft.com/office/drawing/2014/main" id="{BFEB55E7-471F-4B52-8E7E-0E5F15F96018}"/>
              </a:ext>
            </a:extLst>
          </p:cNvPr>
          <p:cNvPicPr>
            <a:picLocks noChangeAspect="1"/>
          </p:cNvPicPr>
          <p:nvPr/>
        </p:nvPicPr>
        <p:blipFill>
          <a:blip r:embed="rId3"/>
          <a:stretch>
            <a:fillRect/>
          </a:stretch>
        </p:blipFill>
        <p:spPr>
          <a:xfrm>
            <a:off x="8234840" y="1485900"/>
            <a:ext cx="3140243" cy="3886200"/>
          </a:xfrm>
          <a:prstGeom prst="rect">
            <a:avLst/>
          </a:prstGeom>
        </p:spPr>
      </p:pic>
    </p:spTree>
    <p:extLst>
      <p:ext uri="{BB962C8B-B14F-4D97-AF65-F5344CB8AC3E}">
        <p14:creationId xmlns:p14="http://schemas.microsoft.com/office/powerpoint/2010/main" val="279600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1FD0-2F9C-4F9E-9141-182623E9C71A}"/>
              </a:ext>
            </a:extLst>
          </p:cNvPr>
          <p:cNvSpPr>
            <a:spLocks noGrp="1"/>
          </p:cNvSpPr>
          <p:nvPr>
            <p:ph type="title"/>
          </p:nvPr>
        </p:nvSpPr>
        <p:spPr/>
        <p:txBody>
          <a:bodyPr/>
          <a:lstStyle/>
          <a:p>
            <a:r>
              <a:rPr lang="en-US"/>
              <a:t>Prizes</a:t>
            </a:r>
            <a:endParaRPr lang="en-US" dirty="0"/>
          </a:p>
        </p:txBody>
      </p:sp>
      <p:sp>
        <p:nvSpPr>
          <p:cNvPr id="3" name="Content Placeholder 2">
            <a:extLst>
              <a:ext uri="{FF2B5EF4-FFF2-40B4-BE49-F238E27FC236}">
                <a16:creationId xmlns:a16="http://schemas.microsoft.com/office/drawing/2014/main" id="{CE9F4404-136F-49AD-BA7E-BB35D571FD73}"/>
              </a:ext>
            </a:extLst>
          </p:cNvPr>
          <p:cNvSpPr>
            <a:spLocks noGrp="1"/>
          </p:cNvSpPr>
          <p:nvPr>
            <p:ph idx="1"/>
          </p:nvPr>
        </p:nvSpPr>
        <p:spPr>
          <a:xfrm>
            <a:off x="609602" y="1600200"/>
            <a:ext cx="10769600" cy="1066800"/>
          </a:xfrm>
        </p:spPr>
        <p:txBody>
          <a:bodyPr/>
          <a:lstStyle/>
          <a:p>
            <a:r>
              <a:rPr lang="en-US" dirty="0"/>
              <a:t>Complete at least 50% of Deep Learning Onramp to be eligible for any prize</a:t>
            </a:r>
          </a:p>
          <a:p>
            <a:pPr lvl="1"/>
            <a:r>
              <a:rPr lang="en-US" dirty="0"/>
              <a:t>Bring your laptop when you come to collect the prize</a:t>
            </a:r>
          </a:p>
          <a:p>
            <a:endParaRPr lang="en-US" dirty="0"/>
          </a:p>
          <a:p>
            <a:pPr marL="458340" lvl="1" indent="0">
              <a:buNone/>
            </a:pPr>
            <a:endParaRPr lang="en-US" dirty="0"/>
          </a:p>
        </p:txBody>
      </p:sp>
      <p:sp>
        <p:nvSpPr>
          <p:cNvPr id="4" name="Title 1">
            <a:extLst>
              <a:ext uri="{FF2B5EF4-FFF2-40B4-BE49-F238E27FC236}">
                <a16:creationId xmlns:a16="http://schemas.microsoft.com/office/drawing/2014/main" id="{B167A36E-45EB-4348-B4E6-156A3B3295F8}"/>
              </a:ext>
            </a:extLst>
          </p:cNvPr>
          <p:cNvSpPr txBox="1">
            <a:spLocks/>
          </p:cNvSpPr>
          <p:nvPr/>
        </p:nvSpPr>
        <p:spPr>
          <a:xfrm>
            <a:off x="609602" y="3352800"/>
            <a:ext cx="10769600" cy="990600"/>
          </a:xfrm>
          <a:prstGeom prst="rect">
            <a:avLst/>
          </a:prstGeom>
        </p:spPr>
        <p:txBody>
          <a:bodyPr vert="horz" lIns="91440" tIns="45720" rIns="91440" bIns="45720" rtlCol="0" anchor="t" anchorCtr="0">
            <a:noAutofit/>
          </a:bodyPr>
          <a:lstStyle>
            <a:lvl1pPr algn="l" defTabSz="916680" rtl="0" eaLnBrk="1" latinLnBrk="0" hangingPunct="1">
              <a:spcBef>
                <a:spcPct val="0"/>
              </a:spcBef>
              <a:buNone/>
              <a:defRPr sz="2800" b="0" kern="1200" baseline="0">
                <a:solidFill>
                  <a:schemeClr val="tx2"/>
                </a:solidFill>
                <a:latin typeface="Arial" pitchFamily="34" charset="0"/>
                <a:ea typeface="+mj-ea"/>
                <a:cs typeface="Arial" pitchFamily="34" charset="0"/>
              </a:defRPr>
            </a:lvl1pPr>
          </a:lstStyle>
          <a:p>
            <a:r>
              <a:rPr lang="en-US" dirty="0"/>
              <a:t>Follow Us on Facebook!</a:t>
            </a:r>
          </a:p>
        </p:txBody>
      </p:sp>
      <p:sp>
        <p:nvSpPr>
          <p:cNvPr id="5" name="Content Placeholder 2">
            <a:extLst>
              <a:ext uri="{FF2B5EF4-FFF2-40B4-BE49-F238E27FC236}">
                <a16:creationId xmlns:a16="http://schemas.microsoft.com/office/drawing/2014/main" id="{C78E7FB7-24B4-4D6C-B2F9-3F4560F4B1C0}"/>
              </a:ext>
            </a:extLst>
          </p:cNvPr>
          <p:cNvSpPr txBox="1">
            <a:spLocks/>
          </p:cNvSpPr>
          <p:nvPr/>
        </p:nvSpPr>
        <p:spPr>
          <a:xfrm>
            <a:off x="609602" y="4876800"/>
            <a:ext cx="10769600" cy="10668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buNone/>
            </a:pPr>
            <a:endParaRPr lang="en-US" dirty="0"/>
          </a:p>
          <a:p>
            <a:pPr marL="458340" lvl="1" indent="0">
              <a:buFont typeface="Arial" pitchFamily="34" charset="0"/>
              <a:buNone/>
            </a:pPr>
            <a:endParaRPr lang="en-US" dirty="0"/>
          </a:p>
        </p:txBody>
      </p:sp>
      <p:sp>
        <p:nvSpPr>
          <p:cNvPr id="6" name="Content Placeholder 2">
            <a:extLst>
              <a:ext uri="{FF2B5EF4-FFF2-40B4-BE49-F238E27FC236}">
                <a16:creationId xmlns:a16="http://schemas.microsoft.com/office/drawing/2014/main" id="{3B87208A-DAB1-456C-A03E-BA988AB92A90}"/>
              </a:ext>
            </a:extLst>
          </p:cNvPr>
          <p:cNvSpPr txBox="1">
            <a:spLocks/>
          </p:cNvSpPr>
          <p:nvPr/>
        </p:nvSpPr>
        <p:spPr>
          <a:xfrm>
            <a:off x="609602" y="4495800"/>
            <a:ext cx="10769600" cy="10668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Find us on Facebook at </a:t>
            </a:r>
            <a:r>
              <a:rPr lang="en-US" dirty="0">
                <a:highlight>
                  <a:srgbClr val="FFFF00"/>
                </a:highlight>
              </a:rPr>
              <a:t>[Insert Facebook Group Name] </a:t>
            </a:r>
          </a:p>
          <a:p>
            <a:endParaRPr lang="en-US" dirty="0"/>
          </a:p>
          <a:p>
            <a:pPr marL="458340" lvl="1" indent="0">
              <a:buFont typeface="Arial" pitchFamily="34" charset="0"/>
              <a:buNone/>
            </a:pPr>
            <a:endParaRPr lang="en-US" dirty="0"/>
          </a:p>
        </p:txBody>
      </p:sp>
    </p:spTree>
    <p:extLst>
      <p:ext uri="{BB962C8B-B14F-4D97-AF65-F5344CB8AC3E}">
        <p14:creationId xmlns:p14="http://schemas.microsoft.com/office/powerpoint/2010/main" val="286019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905000"/>
            <a:ext cx="4648200" cy="4020692"/>
          </a:xfrm>
          <a:prstGeom prst="rect">
            <a:avLst/>
          </a:prstGeom>
        </p:spPr>
      </p:pic>
    </p:spTree>
    <p:extLst>
      <p:ext uri="{BB962C8B-B14F-4D97-AF65-F5344CB8AC3E}">
        <p14:creationId xmlns:p14="http://schemas.microsoft.com/office/powerpoint/2010/main" val="644700388"/>
      </p:ext>
    </p:extLst>
  </p:cSld>
  <p:clrMapOvr>
    <a:masterClrMapping/>
  </p:clrMapOvr>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3" id="{6F5C3A85-E13B-0B47-A520-CAFA75C5D439}" vid="{233173AB-C6A1-5A45-B081-6FA1C2CAE7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1" ma:contentTypeDescription="Create a new document." ma:contentTypeScope="" ma:versionID="8be429ad6f21b6a538614f77b12cb816">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3f6ae55203bfeecc17834d713e5e918b"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F531F587-A4AE-4ED0-96FB-272A70111A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b985a6-5614-4791-8283-b6a0b2c6681f"/>
    <ds:schemaRef ds:uri="bbb466d9-fd0a-40ba-89cb-77eb15c2a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B851B7-D313-4E85-A1E0-5976CFE11EC3}">
  <ds:schemaRefs>
    <ds:schemaRef ds:uri="http://schemas.microsoft.com/office/2006/metadata/properties"/>
    <ds:schemaRef ds:uri="http://schemas.microsoft.com/office/infopath/2007/PartnerControls"/>
    <ds:schemaRef ds:uri="b7b985a6-5614-4791-8283-b6a0b2c6681f"/>
    <ds:schemaRef ds:uri="bbb466d9-fd0a-40ba-89cb-77eb15c2a30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blank</Template>
  <TotalTime>8</TotalTime>
  <Words>1434</Words>
  <Application>Microsoft Office PowerPoint</Application>
  <PresentationFormat>Widescreen</PresentationFormat>
  <Paragraphs>105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Verdana</vt:lpstr>
      <vt:lpstr>Wingdings</vt:lpstr>
      <vt:lpstr>MW_Public_widescreen</vt:lpstr>
      <vt:lpstr>HPRC and MathWorks Present:  Deep Learning Onramp</vt:lpstr>
      <vt:lpstr>Today:</vt:lpstr>
      <vt:lpstr>What is Deep Learning?</vt:lpstr>
      <vt:lpstr>Using MATLAB with Deep Learning</vt:lpstr>
      <vt:lpstr>Lund University Develops an Artificial Neural Network for Matching Heart Transplant Donors with Recipients   </vt:lpstr>
      <vt:lpstr>Deep Learning Onramp</vt:lpstr>
      <vt:lpstr>TO DO</vt:lpstr>
      <vt:lpstr>Prizes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Owen Paul</dc:creator>
  <cp:keywords>Version 19.0</cp:keywords>
  <dc:description/>
  <cp:lastModifiedBy>Ben Pasquariello</cp:lastModifiedBy>
  <cp:revision>3</cp:revision>
  <dcterms:created xsi:type="dcterms:W3CDTF">2019-10-10T19:15:10Z</dcterms:created>
  <dcterms:modified xsi:type="dcterms:W3CDTF">2023-07-20T14:25:19Z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0x0101005CED2B3B9BAE8849942648134EEE717D</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