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04" r:id="rId6"/>
    <p:sldId id="307" r:id="rId7"/>
    <p:sldId id="281" r:id="rId8"/>
    <p:sldId id="282" r:id="rId9"/>
    <p:sldId id="314" r:id="rId10"/>
    <p:sldId id="315" r:id="rId11"/>
    <p:sldId id="317" r:id="rId12"/>
    <p:sldId id="318" r:id="rId13"/>
    <p:sldId id="319" r:id="rId14"/>
    <p:sldId id="321" r:id="rId15"/>
    <p:sldId id="323" r:id="rId16"/>
    <p:sldId id="322"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02C8F"/>
    <a:srgbClr val="FDFBF6"/>
    <a:srgbClr val="AAC4E9"/>
    <a:srgbClr val="F5CDCE"/>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80" d="100"/>
          <a:sy n="80" d="100"/>
        </p:scale>
        <p:origin x="58" y="8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2T13:40:09.67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1 235,'354'0,"-331"-2,1-1,-1-1,0-2,0 0,-1-1,30-14,25-7,-29 9,-46 18,0 0,-1 1,1-1,-1 0,1 0,-1 0,0 0,1-1,-1 1,0 0,0 0,0-1,0 1,0-1,0 1,0-1,0 1,-1-1,1 0,-1 1,1-1,-1 0,1 1,-1-1,0 0,0-2,-1 3,1-1,-1 1,0-1,0 0,0 1,0 0,0-1,0 1,0 0,0-1,-1 1,1 0,0 0,-1 0,1 0,-1 0,1 0,-4 0,-33-13,34 13,-88-21,53 13,-43-14,65 16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2T13:40:15.42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327 428,'16'-1,"0"-1,1-1,-1-1,0 0,0-1,-1-1,20-9,-16 7,-1 0,1 1,0 2,30-6,-32 8,-1 1,1-2,24-8,-38 11,1 0,-1 0,1-1,-1 1,0-1,0 0,0 0,0 0,0 0,0 0,0-1,-1 1,1-1,-1 0,0 0,1 0,-2 0,1 0,0 0,0 0,-1-1,2-5,-3 7,0 0,0 0,0 0,0 0,-1 0,1 0,0 0,-1 0,0 0,1 0,-1 0,0 0,0 1,0-1,0 0,0 1,-1-1,1 1,0-1,-1 1,1 0,-1-1,0 1,1 0,-1 0,0 0,0 0,1 0,-1 1,0-1,0 1,0-1,-3 0,-10-2,0 1,0 0,-23 0,16 1,-68-10,59 6,1 1,-1 2,-39 1,67 2,1-1,-1 1,0-1,1 1,-1 0,1 0,-1 0,1 0,-1 0,1 1,0-1,0 1,-1-1,1 1,0 0,1 0,-1 0,0 0,0 0,1 1,-1-1,1 0,0 1,0-1,0 1,0-1,0 1,1-1,-1 1,0 5,-1 8,1 1,1-1,0 1,3 17,0-4,-1 10,0-18,-1 0,-1 0,-1 0,-6 36,7-57,0 0,0 0,0 0,0 0,0 0,0 0,-1 0,1 0,0 0,0-1,-1 1,1 0,-1 0,1 0,-1-1,1 1,-1 0,0 0,1-1,-1 1,0-1,1 1,-1 0,0-1,0 0,0 1,0-1,0-1,0 1,0-1,0 0,0 1,0-1,1 0,-1 0,0 1,0-1,1 0,-1 0,1 0,-1 0,1 0,-1 0,0-2,-15-54,10 1,4-104,3 108,-1 646,-1-567,-2 0,-7 31,5-29,-3 47,9 12,-2 40,0-125,0 0,1 0,-1 0,0 0,0 0,-1 0,1-1,0 1,-1 0,0-1,-3 5,4-7,1 1,0-1,-1 1,1-1,-1 1,1-1,-1 0,1 1,-1-1,0 0,1 0,-1 1,1-1,-1 0,0 0,1 0,-1 0,1 0,-1 0,0 0,1 0,-1 0,0 0,0-1,0 1,0-1,0 1,0-1,0 0,0 0,0 0,1 0,-1 1,0-1,1 0,-1 0,1 0,-1 0,1 0,-1-1,1 1,-1-1,-16-58,3 0,2 0,2-1,4-1,2 1,4-64,2-431,-3 309,0 257,-1 0,0-1,0 1,-1-1,-1 1,-5 11,-8 26,9-14,-4 62,0 1,7-52,1 0,4 87,-2 27,-10-78,7-51,-3 35,6 261,3-180,-2-241,3-125,11 142,-8 55,3-36,-8-40,1-19,1 107,0 0,1 0,0 0,8-18,-7 22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2T13:40:19.07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1339 442,'-12'1,"1"1,-1 1,1-1,0 2,0 0,0 0,1 1,-12 7,-11 4,-3 0,0 2,2 1,0 2,-54 45,77-57,-1 0,1 0,-1-1,-1-1,0 0,0 0,0-2,0 1,-19 3,20-5,0 0,1 0,0 1,-20 12,26-15,0 2,1-1,-1 0,1 1,0 0,0 0,0 0,0 1,1-1,-1 1,1 0,-2 5,5-9,-1 0,1 1,0-1,-1 0,1 1,0-1,0 0,0 1,0-1,1 1,-1-1,0 0,0 1,1-1,-1 0,1 0,-1 1,1-1,0 0,-1 0,1 0,0 0,0 0,0 0,0 0,0 0,0 0,0 0,0 0,0 0,0-1,0 1,0 0,1-1,-1 1,2-1,8 5,1-1,-1-1,17 4,-2-1,277 103,-267-94,57 32,-43-19,-19-11,-24-12,0-1,0 1,1-2,-1 1,1-1,0 0,0-1,13 3,58 7,-53-6,0-2,1-1,-1-1,30-2,-53 0,0-1,0 1,-1-1,1 0,0 0,-1 0,1 0,-1-1,1 1,-1-1,0 1,1-1,-1 0,0 0,0 0,0 0,0 0,-1 0,1-1,-1 1,1 0,-1-1,0 0,0 1,0-1,0 0,0 1,-1-1,1 0,-1-3,3-11,-2-1,0 0,-4-31,2 25,0 7,1 1,-1-1,0 0,-1 1,-1-1,-10-29,-51-119,-57-157,113 297,-1 1,-1 0,-1 1,-2 0,0 1,-19-26,23 37,0 1,-1 0,0 1,0 0,-1 0,0 1,-1 1,0-1,0 2,0 0,-1 0,0 2,-17-5,-9 1,0 2,-1 1,1 3,-1 1,1 1,-1 3,1 1,-68 17,89-16,1 1,-1 1,2 1,-1 1,1 0,0 1,-27 23,0 6,-46 53,29-19,-91 145,151-217,-77 135,56-95,-1-1,-2-1,-2-2,-37 44,19-32,28-28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2T13:40:23.93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345 609,'-5'192,"-8"-1,-50 256,49-354,-1 123,13-187,-2 17,-19 80,5-29,16-80,-5 33,7-49,-1 0,1 1,0-1,0 0,-1 1,1-1,-1 0,0 0,1 0,-1 1,0-1,1 0,-1 0,0 0,0 0,0 0,0 0,0-1,0 1,0 0,0 0,-1-1,1 1,0-1,0 1,-1-1,-1 1,1-1,1 0,0-1,0 0,0 1,0-1,0 1,0-1,1 0,-1 0,0 1,0-1,0 0,1 0,-1 0,0 0,1 0,-1 0,1 0,-1 0,1 0,0 0,-1-1,1 1,0 0,0 0,0 0,-1-2,-3-39,3 35,1-42,2 0,1 1,3-1,13-49,1-13,32-475,-47-6,-6 548,3-118,0 133,1 0,2-1,12-41,-13 60,0-1,-1 0,0 0,-1 0,-1 0,0 0,-1-19,0 31,0 0,0 0,0 1,0-1,-1 0,1 0,0 0,0 1,0-1,-1 0,1 0,0 0,0 0,-1 0,1 0,0 0,0 0,-1 0,1 0,0 1,0-1,-1 0,1 0,0-1,0 1,-1 0,1 0,0 0,0 0,-1 0,1 0,0 0,0 0,-1 0,1 0,0-1,0 1,0 0,-1 0,1 0,0 0,0-1,0 1,0 0,-1 0,1-1,0 1,0 0,0 0,0 0,0-1,0 1,0 0,0 0,0-1,0 1,-13 27,11-24,-17 50,1 1,3 0,3 1,-7 61,-5 229,20-259,-38 874,7-643,22-219,5 9,6-80,0-101,-20-479,-1-25,41 4,-15 532,23-194,-35 342,-8 406,43-4,18-105,-8-103,-35-254,-2-36,1 0,1 0,0-1,0 1,5 19,-6-29,0 1,0-1,0 1,0 0,0-1,1 1,-1-1,0 1,0-1,0 1,1-1,-1 1,0-1,1 1,-1-1,0 1,1-1,-1 0,0 1,1-1,-1 0,1 1,-1-1,1 0,-1 1,1-1,-1 0,1 0,-1 0,1 1,-1-1,1 0,0 0,-1 0,1 0,-1 0,1 0,-1 0,1 0,-1 0,1 0,-1-1,1 1,0 0,-1 0,1 0,-1-1,1 1,-1 0,0-1,2 1,-1-2,1 0,0 0,0 0,-1 0,1-1,-1 1,0 0,1-1,0-3,4-13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2T13:40:28.57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222 284,'11'2,"0"0,-1 1,1 0,-1 0,0 1,0 0,0 1,18 12,-9-6,55 30,168 87,-221-117,-2 2,34 26,-15-10,-4-1,-1 2,-1 2,45 57,26 27,102 119,-163-183,185 241,-210-270,-1 1,-1 1,-1 0,-1 1,-1 1,-2 0,0 0,-2 1,-1 0,4 38,10 99,9 143,-29 498,-3-357,1-436,0-1,-1 1,0-1,-1 0,0 1,-1-2,0 1,-1 0,0-1,-1 0,0 0,-1 0,-1-1,1 0,-18 17,1-5,-1 0,-1-2,0-1,-56 29,53-30,-47 37,-6 5,46-36,28-18,0 0,0-1,-1 1,0-2,0 1,0-1,-1-1,1 0,-1 0,-13 2,-32-1,0-3,-57-6,85 3,0-2,0-2,0 0,1-1,-35-16,-122-66,169 82,-33-21,0-1,3-3,0-2,2-1,2-2,1-2,-61-80,87 100,0 0,1 0,2-1,0-1,1 0,-12-41,13 30,2 0,2 0,1 0,1-40,5 3,3 2,3-1,3 1,23-73,105-258,-6 88,282-511,31 11,-354 644,40-71,-132 235,0 0,1-1,-1 1,0 0,1 0,0 0,-1 0,1 0,0 0,0 1,0-1,0 1,0-1,1 1,-1 0,0 0,1 0,3-1,0 1,0 0,-1 1,1 0,0 0,0 1,8 1,7 1,-8-1,0 0,0 1,0 1,0 0,0 1,-1 0,0 1,0 0,0 1,-1 1,17 14,7 9,-2 2,30 39,-7-9,14 11,88 100,-127-136,-1 2,41 76,-52-80,-3 2,-1 0,-2 0,-1 2,9 56,-12-30,-3-1,-5 107,-5 180,4-329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2.png"/><Relationship Id="rId3" Type="http://schemas.openxmlformats.org/officeDocument/2006/relationships/image" Target="../media/image14.png"/><Relationship Id="rId7" Type="http://schemas.openxmlformats.org/officeDocument/2006/relationships/image" Target="../media/image19.png"/><Relationship Id="rId12" Type="http://schemas.openxmlformats.org/officeDocument/2006/relationships/customXml" Target="../ink/ink5.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customXml" Target="../ink/ink2.xml"/><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mailto:Saqlainmushtaq.se.2428@gmail.com"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hyperlink" Target="https://pxhere.com/en/photo/1251463" TargetMode="External"/><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pxhere.com/en/photo/87199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creativecommons.org/licenses/by-sa/3.0/" TargetMode="External"/><Relationship Id="rId5" Type="http://schemas.openxmlformats.org/officeDocument/2006/relationships/hyperlink" Target="https://en.wikipedia.org/wiki/Composition_over_inheritance" TargetMode="Externa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s://pxhere.com/en/photo/1179028" TargetMode="External"/><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www.wallpaperflare.com/search?wallpaper=F-16"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First </a:t>
            </a:r>
            <a:br>
              <a:rPr lang="en-US" dirty="0"/>
            </a:br>
            <a:r>
              <a:rPr lang="en-US" dirty="0"/>
              <a:t>presentation of</a:t>
            </a:r>
            <a:br>
              <a:rPr lang="en-US" dirty="0"/>
            </a:br>
            <a:r>
              <a:rPr lang="en-US" dirty="0" err="1"/>
              <a:t>oop</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2394332" y="357466"/>
            <a:ext cx="7690714" cy="980844"/>
          </a:xfrm>
        </p:spPr>
        <p:txBody>
          <a:bodyPr/>
          <a:lstStyle/>
          <a:p>
            <a:pPr algn="ctr"/>
            <a:r>
              <a:rPr lang="en-US" dirty="0"/>
              <a:t>Types of Inheritance with class diagram</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
        <p:nvSpPr>
          <p:cNvPr id="12" name="Rectangle 1">
            <a:extLst>
              <a:ext uri="{FF2B5EF4-FFF2-40B4-BE49-F238E27FC236}">
                <a16:creationId xmlns:a16="http://schemas.microsoft.com/office/drawing/2014/main" id="{6D7D7AB6-FA31-49B9-BA77-228196D0C31F}"/>
              </a:ext>
            </a:extLst>
          </p:cNvPr>
          <p:cNvSpPr>
            <a:spLocks noGrp="1" noChangeArrowheads="1"/>
          </p:cNvSpPr>
          <p:nvPr>
            <p:ph type="body" sz="quarter" idx="13"/>
          </p:nvPr>
        </p:nvSpPr>
        <p:spPr bwMode="auto">
          <a:xfrm>
            <a:off x="594645" y="1804318"/>
            <a:ext cx="7216774"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8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C. Multilevel Inheritance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Aircraft → </a:t>
            </a:r>
            <a:r>
              <a:rPr kumimoji="0" lang="en-US" altLang="en-US" sz="24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PassengerPlane</a:t>
            </a: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 </a:t>
            </a:r>
            <a:r>
              <a:rPr kumimoji="0" lang="en-US" altLang="en-US" sz="24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PrivateJet</a:t>
            </a: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PrivateJet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inherits everything from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PassengerPlane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which already inherits from Aircraft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B0F0"/>
                </a:solidFill>
                <a:effectLst/>
                <a:latin typeface="Arial" panose="020B0604020202020204" pitchFamily="34" charset="0"/>
                <a:cs typeface="Arial" panose="020B0604020202020204" pitchFamily="34" charset="0"/>
              </a:rPr>
              <a:t>So it gets: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seatCapacity</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from</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PassengerPlane</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maxAltitude</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speed, and fly()</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from</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Aircraft</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B0F0"/>
                </a:solidFill>
                <a:effectLst/>
                <a:latin typeface="Arial" panose="020B0604020202020204" pitchFamily="34" charset="0"/>
                <a:cs typeface="Arial" panose="020B0604020202020204" pitchFamily="34" charset="0"/>
              </a:rPr>
              <a:t>Adds: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hasLuxuryCabin</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E54FAE64-C752-E57D-3414-FB70F2E7A8E8}"/>
              </a:ext>
            </a:extLst>
          </p:cNvPr>
          <p:cNvPicPr>
            <a:picLocks noChangeAspect="1"/>
          </p:cNvPicPr>
          <p:nvPr/>
        </p:nvPicPr>
        <p:blipFill>
          <a:blip r:embed="rId3"/>
          <a:srcRect l="7166" t="6361" r="40852" b="2279"/>
          <a:stretch/>
        </p:blipFill>
        <p:spPr>
          <a:xfrm>
            <a:off x="7459169" y="2176310"/>
            <a:ext cx="4515580" cy="4093428"/>
          </a:xfrm>
          <a:prstGeom prst="rect">
            <a:avLst/>
          </a:prstGeom>
          <a:ln>
            <a:solidFill>
              <a:srgbClr val="00B0F0"/>
            </a:solidFill>
          </a:ln>
        </p:spPr>
      </p:pic>
      <p:sp>
        <p:nvSpPr>
          <p:cNvPr id="15" name="Rectangle 14">
            <a:extLst>
              <a:ext uri="{FF2B5EF4-FFF2-40B4-BE49-F238E27FC236}">
                <a16:creationId xmlns:a16="http://schemas.microsoft.com/office/drawing/2014/main" id="{93DAB86E-3602-01D4-6F73-B184DB87E18B}"/>
              </a:ext>
            </a:extLst>
          </p:cNvPr>
          <p:cNvSpPr/>
          <p:nvPr/>
        </p:nvSpPr>
        <p:spPr>
          <a:xfrm>
            <a:off x="8093413" y="2176310"/>
            <a:ext cx="2470825" cy="1639617"/>
          </a:xfrm>
          <a:prstGeom prst="rect">
            <a:avLst/>
          </a:prstGeom>
          <a:noFill/>
          <a:ln w="412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B67A971-4A90-CE23-F703-00600816003D}"/>
              </a:ext>
            </a:extLst>
          </p:cNvPr>
          <p:cNvSpPr/>
          <p:nvPr/>
        </p:nvSpPr>
        <p:spPr>
          <a:xfrm>
            <a:off x="9533108" y="3815926"/>
            <a:ext cx="1643973" cy="24538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4">
            <p14:nvContentPartPr>
              <p14:cNvPr id="17" name="Ink 16">
                <a:extLst>
                  <a:ext uri="{FF2B5EF4-FFF2-40B4-BE49-F238E27FC236}">
                    <a16:creationId xmlns:a16="http://schemas.microsoft.com/office/drawing/2014/main" id="{C6C3C87A-AFCF-DFB4-B13C-37D59CC73535}"/>
                  </a:ext>
                </a:extLst>
              </p14:cNvPr>
              <p14:cNvContentPartPr/>
              <p14:nvPr/>
            </p14:nvContentPartPr>
            <p14:xfrm>
              <a:off x="9610729" y="3757933"/>
              <a:ext cx="250560" cy="84600"/>
            </p14:xfrm>
          </p:contentPart>
        </mc:Choice>
        <mc:Fallback>
          <p:pic>
            <p:nvPicPr>
              <p:cNvPr id="17" name="Ink 16">
                <a:extLst>
                  <a:ext uri="{FF2B5EF4-FFF2-40B4-BE49-F238E27FC236}">
                    <a16:creationId xmlns:a16="http://schemas.microsoft.com/office/drawing/2014/main" id="{C6C3C87A-AFCF-DFB4-B13C-37D59CC73535}"/>
                  </a:ext>
                </a:extLst>
              </p:cNvPr>
              <p:cNvPicPr/>
              <p:nvPr/>
            </p:nvPicPr>
            <p:blipFill>
              <a:blip r:embed="rId5"/>
              <a:stretch>
                <a:fillRect/>
              </a:stretch>
            </p:blipFill>
            <p:spPr>
              <a:xfrm>
                <a:off x="9557089" y="3649933"/>
                <a:ext cx="35820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8" name="Ink 17">
                <a:extLst>
                  <a:ext uri="{FF2B5EF4-FFF2-40B4-BE49-F238E27FC236}">
                    <a16:creationId xmlns:a16="http://schemas.microsoft.com/office/drawing/2014/main" id="{D8901BC5-9F7E-0E6D-254C-C2EB925EA9BC}"/>
                  </a:ext>
                </a:extLst>
              </p14:cNvPr>
              <p14:cNvContentPartPr/>
              <p14:nvPr/>
            </p14:nvContentPartPr>
            <p14:xfrm>
              <a:off x="9629449" y="3600613"/>
              <a:ext cx="270000" cy="493560"/>
            </p14:xfrm>
          </p:contentPart>
        </mc:Choice>
        <mc:Fallback>
          <p:pic>
            <p:nvPicPr>
              <p:cNvPr id="18" name="Ink 17">
                <a:extLst>
                  <a:ext uri="{FF2B5EF4-FFF2-40B4-BE49-F238E27FC236}">
                    <a16:creationId xmlns:a16="http://schemas.microsoft.com/office/drawing/2014/main" id="{D8901BC5-9F7E-0E6D-254C-C2EB925EA9BC}"/>
                  </a:ext>
                </a:extLst>
              </p:cNvPr>
              <p:cNvPicPr/>
              <p:nvPr/>
            </p:nvPicPr>
            <p:blipFill>
              <a:blip r:embed="rId7"/>
              <a:stretch>
                <a:fillRect/>
              </a:stretch>
            </p:blipFill>
            <p:spPr>
              <a:xfrm>
                <a:off x="9575809" y="3492613"/>
                <a:ext cx="377640" cy="709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9" name="Ink 18">
                <a:extLst>
                  <a:ext uri="{FF2B5EF4-FFF2-40B4-BE49-F238E27FC236}">
                    <a16:creationId xmlns:a16="http://schemas.microsoft.com/office/drawing/2014/main" id="{5C7CAF74-F822-BCFE-4881-FACA88FAFD95}"/>
                  </a:ext>
                </a:extLst>
              </p14:cNvPr>
              <p14:cNvContentPartPr/>
              <p14:nvPr/>
            </p14:nvContentPartPr>
            <p14:xfrm>
              <a:off x="6239689" y="4374253"/>
              <a:ext cx="611640" cy="412200"/>
            </p14:xfrm>
          </p:contentPart>
        </mc:Choice>
        <mc:Fallback>
          <p:pic>
            <p:nvPicPr>
              <p:cNvPr id="19" name="Ink 18">
                <a:extLst>
                  <a:ext uri="{FF2B5EF4-FFF2-40B4-BE49-F238E27FC236}">
                    <a16:creationId xmlns:a16="http://schemas.microsoft.com/office/drawing/2014/main" id="{5C7CAF74-F822-BCFE-4881-FACA88FAFD95}"/>
                  </a:ext>
                </a:extLst>
              </p:cNvPr>
              <p:cNvPicPr/>
              <p:nvPr/>
            </p:nvPicPr>
            <p:blipFill>
              <a:blip r:embed="rId9"/>
              <a:stretch>
                <a:fillRect/>
              </a:stretch>
            </p:blipFill>
            <p:spPr>
              <a:xfrm>
                <a:off x="6185689" y="4266613"/>
                <a:ext cx="719280" cy="627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0" name="Ink 19">
                <a:extLst>
                  <a:ext uri="{FF2B5EF4-FFF2-40B4-BE49-F238E27FC236}">
                    <a16:creationId xmlns:a16="http://schemas.microsoft.com/office/drawing/2014/main" id="{0BCEA956-CDE8-8E08-A487-B5AB18704500}"/>
                  </a:ext>
                </a:extLst>
              </p14:cNvPr>
              <p14:cNvContentPartPr/>
              <p14:nvPr/>
            </p14:nvContentPartPr>
            <p14:xfrm>
              <a:off x="9701089" y="3409093"/>
              <a:ext cx="124560" cy="829440"/>
            </p14:xfrm>
          </p:contentPart>
        </mc:Choice>
        <mc:Fallback>
          <p:pic>
            <p:nvPicPr>
              <p:cNvPr id="20" name="Ink 19">
                <a:extLst>
                  <a:ext uri="{FF2B5EF4-FFF2-40B4-BE49-F238E27FC236}">
                    <a16:creationId xmlns:a16="http://schemas.microsoft.com/office/drawing/2014/main" id="{0BCEA956-CDE8-8E08-A487-B5AB18704500}"/>
                  </a:ext>
                </a:extLst>
              </p:cNvPr>
              <p:cNvPicPr/>
              <p:nvPr/>
            </p:nvPicPr>
            <p:blipFill>
              <a:blip r:embed="rId11"/>
              <a:stretch>
                <a:fillRect/>
              </a:stretch>
            </p:blipFill>
            <p:spPr>
              <a:xfrm>
                <a:off x="9647089" y="3301453"/>
                <a:ext cx="232200" cy="1045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1" name="Ink 20">
                <a:extLst>
                  <a:ext uri="{FF2B5EF4-FFF2-40B4-BE49-F238E27FC236}">
                    <a16:creationId xmlns:a16="http://schemas.microsoft.com/office/drawing/2014/main" id="{B0E38315-0DA0-249C-A5D1-C4114B69C88D}"/>
                  </a:ext>
                </a:extLst>
              </p14:cNvPr>
              <p14:cNvContentPartPr/>
              <p14:nvPr/>
            </p14:nvContentPartPr>
            <p14:xfrm>
              <a:off x="9978649" y="3438613"/>
              <a:ext cx="850320" cy="1465920"/>
            </p14:xfrm>
          </p:contentPart>
        </mc:Choice>
        <mc:Fallback>
          <p:pic>
            <p:nvPicPr>
              <p:cNvPr id="21" name="Ink 20">
                <a:extLst>
                  <a:ext uri="{FF2B5EF4-FFF2-40B4-BE49-F238E27FC236}">
                    <a16:creationId xmlns:a16="http://schemas.microsoft.com/office/drawing/2014/main" id="{B0E38315-0DA0-249C-A5D1-C4114B69C88D}"/>
                  </a:ext>
                </a:extLst>
              </p:cNvPr>
              <p:cNvPicPr/>
              <p:nvPr/>
            </p:nvPicPr>
            <p:blipFill>
              <a:blip r:embed="rId13"/>
              <a:stretch>
                <a:fillRect/>
              </a:stretch>
            </p:blipFill>
            <p:spPr>
              <a:xfrm>
                <a:off x="9924649" y="3330973"/>
                <a:ext cx="957960" cy="1681560"/>
              </a:xfrm>
              <a:prstGeom prst="rect">
                <a:avLst/>
              </a:prstGeom>
            </p:spPr>
          </p:pic>
        </mc:Fallback>
      </mc:AlternateContent>
      <p:sp>
        <p:nvSpPr>
          <p:cNvPr id="22" name="Rectangle 21">
            <a:extLst>
              <a:ext uri="{FF2B5EF4-FFF2-40B4-BE49-F238E27FC236}">
                <a16:creationId xmlns:a16="http://schemas.microsoft.com/office/drawing/2014/main" id="{08733496-0CEA-7D0D-ABA8-CECEEF1F7714}"/>
              </a:ext>
            </a:extLst>
          </p:cNvPr>
          <p:cNvSpPr/>
          <p:nvPr/>
        </p:nvSpPr>
        <p:spPr>
          <a:xfrm>
            <a:off x="9552049" y="3600612"/>
            <a:ext cx="806388" cy="311316"/>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EA1CF1B-B524-18B5-EA06-06774C966B1C}"/>
              </a:ext>
            </a:extLst>
          </p:cNvPr>
          <p:cNvSpPr/>
          <p:nvPr/>
        </p:nvSpPr>
        <p:spPr>
          <a:xfrm>
            <a:off x="8131810" y="3166209"/>
            <a:ext cx="820962" cy="630635"/>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D6CD1C1-8C78-B7DA-E683-3BD40B38A503}"/>
              </a:ext>
            </a:extLst>
          </p:cNvPr>
          <p:cNvSpPr/>
          <p:nvPr/>
        </p:nvSpPr>
        <p:spPr>
          <a:xfrm>
            <a:off x="7467850" y="3846527"/>
            <a:ext cx="2044599" cy="1102575"/>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E6C3D4D-D162-FCCD-C09D-F574B1CD2F9B}"/>
              </a:ext>
            </a:extLst>
          </p:cNvPr>
          <p:cNvSpPr/>
          <p:nvPr/>
        </p:nvSpPr>
        <p:spPr>
          <a:xfrm>
            <a:off x="9793666" y="2853238"/>
            <a:ext cx="738590" cy="630636"/>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2DA41A2-F254-799C-D0A5-BB6A79FA839E}"/>
              </a:ext>
            </a:extLst>
          </p:cNvPr>
          <p:cNvSpPr/>
          <p:nvPr/>
        </p:nvSpPr>
        <p:spPr>
          <a:xfrm>
            <a:off x="9301255" y="3181203"/>
            <a:ext cx="806388" cy="256394"/>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8148925-72FF-92FC-8C14-1EA0830B9DC8}"/>
              </a:ext>
            </a:extLst>
          </p:cNvPr>
          <p:cNvSpPr/>
          <p:nvPr/>
        </p:nvSpPr>
        <p:spPr>
          <a:xfrm>
            <a:off x="7512463" y="3532514"/>
            <a:ext cx="558474" cy="311316"/>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0CB47DB-CF23-A956-405C-857A36592149}"/>
              </a:ext>
            </a:extLst>
          </p:cNvPr>
          <p:cNvSpPr/>
          <p:nvPr/>
        </p:nvSpPr>
        <p:spPr>
          <a:xfrm>
            <a:off x="10573230" y="2857038"/>
            <a:ext cx="1391791" cy="900112"/>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DBD6B20-B9E2-1D78-FB81-F6086CB78C58}"/>
              </a:ext>
            </a:extLst>
          </p:cNvPr>
          <p:cNvSpPr/>
          <p:nvPr/>
        </p:nvSpPr>
        <p:spPr>
          <a:xfrm>
            <a:off x="11196693" y="3777389"/>
            <a:ext cx="768327" cy="790039"/>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2289554" y="709357"/>
            <a:ext cx="7612891" cy="999746"/>
          </a:xfrm>
        </p:spPr>
        <p:txBody>
          <a:bodyPr/>
          <a:lstStyle/>
          <a:p>
            <a:pPr algn="ctr"/>
            <a:r>
              <a:rPr lang="en-US" dirty="0"/>
              <a:t>Types of Inheritance with class diagram</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
        <p:nvSpPr>
          <p:cNvPr id="8" name="Rectangle 1">
            <a:extLst>
              <a:ext uri="{FF2B5EF4-FFF2-40B4-BE49-F238E27FC236}">
                <a16:creationId xmlns:a16="http://schemas.microsoft.com/office/drawing/2014/main" id="{B5365025-FEB7-567D-473B-ACC9F1795CB4}"/>
              </a:ext>
            </a:extLst>
          </p:cNvPr>
          <p:cNvSpPr>
            <a:spLocks noChangeArrowheads="1"/>
          </p:cNvSpPr>
          <p:nvPr/>
        </p:nvSpPr>
        <p:spPr bwMode="auto">
          <a:xfrm>
            <a:off x="1149117" y="1945734"/>
            <a:ext cx="6666285"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a:t>
            </a:r>
            <a:r>
              <a:rPr kumimoji="0" lang="en-US" altLang="en-US" sz="28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 D. Multiple Inheritance </a:t>
            </a:r>
            <a:endParaRPr kumimoji="0" lang="en-US" altLang="en-US" b="1" i="0" u="none" strike="noStrike" cap="none" normalizeH="0" baseline="0" dirty="0">
              <a:ln>
                <a:noFill/>
              </a:ln>
              <a:solidFill>
                <a:srgbClr val="FF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SurveillanceDrone</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inherits from both </a:t>
            </a:r>
            <a:r>
              <a:rPr kumimoji="0" lang="en-US" altLang="en-US"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DroneBase</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and</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SurveillanceModule</a:t>
            </a:r>
            <a:endPar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B0F0"/>
                </a:solidFill>
                <a:effectLst/>
                <a:latin typeface="Arial" panose="020B0604020202020204" pitchFamily="34" charset="0"/>
                <a:cs typeface="Arial" panose="020B0604020202020204" pitchFamily="34" charset="0"/>
              </a:rPr>
              <a:t>From</a:t>
            </a:r>
            <a:r>
              <a:rPr kumimoji="0" lang="en-US" altLang="en-US" sz="4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DroneBase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hasCamera</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B0F0"/>
                </a:solidFill>
                <a:effectLst/>
                <a:latin typeface="Arial" panose="020B0604020202020204" pitchFamily="34" charset="0"/>
                <a:cs typeface="Arial" panose="020B0604020202020204" pitchFamily="34" charset="0"/>
              </a:rPr>
              <a:t>From</a:t>
            </a:r>
            <a:r>
              <a:rPr kumimoji="0" lang="en-US" altLang="en-US" sz="4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SurveillanceModule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infraredSensor</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B0F0"/>
                </a:solidFill>
                <a:effectLst/>
                <a:latin typeface="Arial" panose="020B0604020202020204" pitchFamily="34" charset="0"/>
                <a:cs typeface="Arial" panose="020B0604020202020204" pitchFamily="34" charset="0"/>
              </a:rPr>
              <a:t>Adds:</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flightTime</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Real drones often combine different technologies, so this simulates how multiple capabilities (camera, sensors) come together</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US" altLang="en-US" sz="4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D06B4912-FF33-A893-7DCE-9727E374C663}"/>
              </a:ext>
            </a:extLst>
          </p:cNvPr>
          <p:cNvPicPr>
            <a:picLocks noChangeAspect="1"/>
          </p:cNvPicPr>
          <p:nvPr/>
        </p:nvPicPr>
        <p:blipFill>
          <a:blip r:embed="rId3"/>
          <a:srcRect l="59715" t="1255" r="192" b="21821"/>
          <a:stretch/>
        </p:blipFill>
        <p:spPr>
          <a:xfrm>
            <a:off x="8763000" y="2268684"/>
            <a:ext cx="3079588" cy="2743200"/>
          </a:xfrm>
          <a:prstGeom prst="rect">
            <a:avLst/>
          </a:prstGeom>
          <a:ln>
            <a:solidFill>
              <a:srgbClr val="00B0F0"/>
            </a:solidFill>
          </a:ln>
        </p:spPr>
      </p:pic>
      <p:sp>
        <p:nvSpPr>
          <p:cNvPr id="11" name="Rectangle 10">
            <a:extLst>
              <a:ext uri="{FF2B5EF4-FFF2-40B4-BE49-F238E27FC236}">
                <a16:creationId xmlns:a16="http://schemas.microsoft.com/office/drawing/2014/main" id="{1F1CE169-3C3A-F790-CC99-F223B150CF3D}"/>
              </a:ext>
            </a:extLst>
          </p:cNvPr>
          <p:cNvSpPr/>
          <p:nvPr/>
        </p:nvSpPr>
        <p:spPr>
          <a:xfrm>
            <a:off x="8763000" y="3039574"/>
            <a:ext cx="749449" cy="1962786"/>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3900C7-77D5-6360-CC48-941EA134A472}"/>
              </a:ext>
            </a:extLst>
          </p:cNvPr>
          <p:cNvSpPr/>
          <p:nvPr/>
        </p:nvSpPr>
        <p:spPr>
          <a:xfrm>
            <a:off x="9512450" y="4457700"/>
            <a:ext cx="942050" cy="544659"/>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802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A8C5E-A568-28BA-3D1C-3D09C8D56F52}"/>
              </a:ext>
            </a:extLst>
          </p:cNvPr>
          <p:cNvSpPr>
            <a:spLocks noGrp="1"/>
          </p:cNvSpPr>
          <p:nvPr>
            <p:ph type="title"/>
          </p:nvPr>
        </p:nvSpPr>
        <p:spPr>
          <a:xfrm>
            <a:off x="2324911" y="711992"/>
            <a:ext cx="7239000" cy="1012785"/>
          </a:xfrm>
        </p:spPr>
        <p:txBody>
          <a:bodyPr/>
          <a:lstStyle/>
          <a:p>
            <a:r>
              <a:rPr lang="en-US" dirty="0"/>
              <a:t>Types of Inheritance with class diagram</a:t>
            </a:r>
          </a:p>
        </p:txBody>
      </p:sp>
      <p:sp>
        <p:nvSpPr>
          <p:cNvPr id="4" name="Slide Number Placeholder 3">
            <a:extLst>
              <a:ext uri="{FF2B5EF4-FFF2-40B4-BE49-F238E27FC236}">
                <a16:creationId xmlns:a16="http://schemas.microsoft.com/office/drawing/2014/main" id="{B7F0E691-65E4-5E5F-3F47-7B40E6297BB3}"/>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
        <p:nvSpPr>
          <p:cNvPr id="5" name="Rectangle 1">
            <a:extLst>
              <a:ext uri="{FF2B5EF4-FFF2-40B4-BE49-F238E27FC236}">
                <a16:creationId xmlns:a16="http://schemas.microsoft.com/office/drawing/2014/main" id="{C91A2840-4CF1-D85F-312E-C3977D2873FA}"/>
              </a:ext>
            </a:extLst>
          </p:cNvPr>
          <p:cNvSpPr>
            <a:spLocks noGrp="1" noChangeArrowheads="1"/>
          </p:cNvSpPr>
          <p:nvPr>
            <p:ph sz="quarter" idx="4"/>
          </p:nvPr>
        </p:nvSpPr>
        <p:spPr bwMode="auto">
          <a:xfrm>
            <a:off x="437746" y="2032641"/>
            <a:ext cx="7439429"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 E. Hybrid Inheritance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err="1">
                <a:ln>
                  <a:noFill/>
                </a:ln>
                <a:solidFill>
                  <a:srgbClr val="00B050"/>
                </a:solidFill>
                <a:effectLst/>
                <a:latin typeface="Arial" panose="020B0604020202020204" pitchFamily="34" charset="0"/>
                <a:cs typeface="Arial" panose="020B0604020202020204" pitchFamily="34" charset="0"/>
              </a:rPr>
              <a:t>AirbusEFanX</a:t>
            </a:r>
            <a:r>
              <a:rPr kumimoji="0" lang="en-US" altLang="en-US" i="0" u="none" strike="noStrike" cap="none" normalizeH="0" baseline="0" dirty="0">
                <a:ln>
                  <a:noFill/>
                </a:ln>
                <a:solidFill>
                  <a:srgbClr val="00B050"/>
                </a:solidFill>
                <a:effectLst/>
                <a:latin typeface="Arial" panose="020B0604020202020204" pitchFamily="34" charset="0"/>
                <a:cs typeface="Arial" panose="020B0604020202020204" pitchFamily="34" charset="0"/>
              </a:rPr>
              <a:t> </a:t>
            </a:r>
            <a:r>
              <a:rPr kumimoji="0" lang="en-US" altLang="en-US" sz="2400" i="0" u="none" strike="noStrike" cap="none" normalizeH="0" baseline="0" dirty="0">
                <a:ln>
                  <a:noFill/>
                </a:ln>
                <a:solidFill>
                  <a:srgbClr val="00B050"/>
                </a:solidFill>
                <a:effectLst/>
                <a:latin typeface="Arial" panose="020B0604020202020204" pitchFamily="34" charset="0"/>
                <a:cs typeface="Arial" panose="020B0604020202020204" pitchFamily="34" charset="0"/>
              </a:rPr>
              <a:t>inherits from both Aircraft</a:t>
            </a:r>
            <a:r>
              <a:rPr kumimoji="0" lang="en-US" altLang="en-US" i="0" u="none" strike="noStrike" cap="none" normalizeH="0" baseline="0" dirty="0">
                <a:ln>
                  <a:noFill/>
                </a:ln>
                <a:solidFill>
                  <a:srgbClr val="00B050"/>
                </a:solidFill>
                <a:effectLst/>
                <a:latin typeface="Arial" panose="020B0604020202020204" pitchFamily="34" charset="0"/>
                <a:cs typeface="Arial" panose="020B0604020202020204" pitchFamily="34" charset="0"/>
              </a:rPr>
              <a:t> </a:t>
            </a:r>
            <a:r>
              <a:rPr kumimoji="0" lang="en-US" altLang="en-US" sz="2400" i="0" u="none" strike="noStrike" cap="none" normalizeH="0" baseline="0" dirty="0">
                <a:ln>
                  <a:noFill/>
                </a:ln>
                <a:solidFill>
                  <a:srgbClr val="00B050"/>
                </a:solidFill>
                <a:effectLst/>
                <a:latin typeface="Arial" panose="020B0604020202020204" pitchFamily="34" charset="0"/>
                <a:cs typeface="Arial" panose="020B0604020202020204" pitchFamily="34" charset="0"/>
              </a:rPr>
              <a:t>and</a:t>
            </a:r>
            <a:r>
              <a:rPr kumimoji="0" lang="en-US" altLang="en-US" i="0" u="none" strike="noStrike" cap="none" normalizeH="0" baseline="0" dirty="0">
                <a:ln>
                  <a:noFill/>
                </a:ln>
                <a:solidFill>
                  <a:srgbClr val="00B050"/>
                </a:solidFill>
                <a:effectLst/>
                <a:latin typeface="Arial" panose="020B0604020202020204" pitchFamily="34" charset="0"/>
                <a:cs typeface="Arial" panose="020B0604020202020204" pitchFamily="34" charset="0"/>
              </a:rPr>
              <a:t> </a:t>
            </a:r>
            <a:r>
              <a:rPr kumimoji="0" lang="en-US" altLang="en-US" sz="2400" i="0" u="none" strike="noStrike" cap="none" normalizeH="0" baseline="0" dirty="0" err="1">
                <a:ln>
                  <a:noFill/>
                </a:ln>
                <a:solidFill>
                  <a:srgbClr val="00B050"/>
                </a:solidFill>
                <a:effectLst/>
                <a:latin typeface="Arial" panose="020B0604020202020204" pitchFamily="34" charset="0"/>
                <a:cs typeface="Arial" panose="020B0604020202020204" pitchFamily="34" charset="0"/>
              </a:rPr>
              <a:t>DroneBase</a:t>
            </a:r>
            <a:endParaRPr kumimoji="0" lang="en-US" altLang="en-US" i="0" u="none" strike="noStrike" cap="none" normalizeH="0" baseline="0" dirty="0">
              <a:ln>
                <a:noFill/>
              </a:ln>
              <a:solidFill>
                <a:srgbClr val="00B05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B0F0"/>
                </a:solidFill>
                <a:effectLst/>
                <a:latin typeface="Arial" panose="020B0604020202020204" pitchFamily="34" charset="0"/>
                <a:cs typeface="Arial" panose="020B0604020202020204" pitchFamily="34" charset="0"/>
              </a:rPr>
              <a:t>From</a:t>
            </a:r>
            <a:r>
              <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Aircraft</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fly()</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speed</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maxAltitude</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B0F0"/>
                </a:solidFill>
                <a:effectLst/>
                <a:latin typeface="Arial" panose="020B0604020202020204" pitchFamily="34" charset="0"/>
                <a:cs typeface="Arial" panose="020B0604020202020204" pitchFamily="34" charset="0"/>
              </a:rPr>
              <a:t>From</a:t>
            </a:r>
            <a:r>
              <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DroneBase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hasCamera</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00B0F0"/>
                </a:solidFill>
                <a:effectLst/>
                <a:latin typeface="Arial" panose="020B0604020202020204" pitchFamily="34" charset="0"/>
                <a:cs typeface="Arial" panose="020B0604020202020204" pitchFamily="34" charset="0"/>
              </a:rPr>
              <a:t>Adds: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electricEngine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gasTurbineSupport</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hybrid aircraft combines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traditional flight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drone-like features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(surveillance, autonomy).</a:t>
            </a:r>
            <a:b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Airbus E-Fan X was a real hybrid-electric prototype aircraft, mixing gas turbines with electric motors.</a:t>
            </a:r>
            <a:endParaRPr kumimoji="0" lang="en-US" altLang="en-US" sz="5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2D9796F-15DD-EED7-B294-14516732849E}"/>
              </a:ext>
            </a:extLst>
          </p:cNvPr>
          <p:cNvPicPr>
            <a:picLocks noChangeAspect="1"/>
          </p:cNvPicPr>
          <p:nvPr/>
        </p:nvPicPr>
        <p:blipFill>
          <a:blip r:embed="rId2"/>
          <a:srcRect l="14351" t="2632" r="2231" b="2632"/>
          <a:stretch/>
        </p:blipFill>
        <p:spPr>
          <a:xfrm>
            <a:off x="6934202" y="2263472"/>
            <a:ext cx="5034357" cy="3291840"/>
          </a:xfrm>
          <a:prstGeom prst="rect">
            <a:avLst/>
          </a:prstGeom>
          <a:ln>
            <a:solidFill>
              <a:srgbClr val="00B0F0"/>
            </a:solidFill>
          </a:ln>
        </p:spPr>
      </p:pic>
      <p:sp>
        <p:nvSpPr>
          <p:cNvPr id="8" name="Rectangle 7">
            <a:extLst>
              <a:ext uri="{FF2B5EF4-FFF2-40B4-BE49-F238E27FC236}">
                <a16:creationId xmlns:a16="http://schemas.microsoft.com/office/drawing/2014/main" id="{D68BEF33-E74F-7F9B-52E2-CB14386C9D24}"/>
              </a:ext>
            </a:extLst>
          </p:cNvPr>
          <p:cNvSpPr/>
          <p:nvPr/>
        </p:nvSpPr>
        <p:spPr>
          <a:xfrm>
            <a:off x="6934203" y="3171825"/>
            <a:ext cx="3006872" cy="1714500"/>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15CDC9F-D03F-76AB-B7A9-9588E2D1EDDA}"/>
              </a:ext>
            </a:extLst>
          </p:cNvPr>
          <p:cNvSpPr/>
          <p:nvPr/>
        </p:nvSpPr>
        <p:spPr>
          <a:xfrm>
            <a:off x="7429503" y="4886325"/>
            <a:ext cx="1876422" cy="599371"/>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3439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a:lstStyle/>
          <a:p>
            <a:r>
              <a:rPr lang="en-US" dirty="0"/>
              <a:t>Summary Table of Classes</a:t>
            </a:r>
          </a:p>
        </p:txBody>
      </p:sp>
      <p:graphicFrame>
        <p:nvGraphicFramePr>
          <p:cNvPr id="5" name="Content Placeholder 4">
            <a:extLst>
              <a:ext uri="{FF2B5EF4-FFF2-40B4-BE49-F238E27FC236}">
                <a16:creationId xmlns:a16="http://schemas.microsoft.com/office/drawing/2014/main" id="{AC0C7FF8-9CAF-6C67-C1E5-AF40401D0B3D}"/>
              </a:ext>
            </a:extLst>
          </p:cNvPr>
          <p:cNvGraphicFramePr>
            <a:graphicFrameLocks noGrp="1"/>
          </p:cNvGraphicFramePr>
          <p:nvPr>
            <p:ph sz="quarter" idx="4"/>
            <p:extLst>
              <p:ext uri="{D42A27DB-BD31-4B8C-83A1-F6EECF244321}">
                <p14:modId xmlns:p14="http://schemas.microsoft.com/office/powerpoint/2010/main" val="2076120063"/>
              </p:ext>
            </p:extLst>
          </p:nvPr>
        </p:nvGraphicFramePr>
        <p:xfrm>
          <a:off x="914400" y="2316164"/>
          <a:ext cx="10511628" cy="4085444"/>
        </p:xfrm>
        <a:graphic>
          <a:graphicData uri="http://schemas.openxmlformats.org/drawingml/2006/table">
            <a:tbl>
              <a:tblPr firstRow="1" bandRow="1">
                <a:tableStyleId>{C083E6E3-FA7D-4D7B-A595-EF9225AFEA82}</a:tableStyleId>
              </a:tblPr>
              <a:tblGrid>
                <a:gridCol w="4056308">
                  <a:extLst>
                    <a:ext uri="{9D8B030D-6E8A-4147-A177-3AD203B41FA5}">
                      <a16:colId xmlns:a16="http://schemas.microsoft.com/office/drawing/2014/main" val="1764027237"/>
                    </a:ext>
                  </a:extLst>
                </a:gridCol>
                <a:gridCol w="4056308">
                  <a:extLst>
                    <a:ext uri="{9D8B030D-6E8A-4147-A177-3AD203B41FA5}">
                      <a16:colId xmlns:a16="http://schemas.microsoft.com/office/drawing/2014/main" val="778914542"/>
                    </a:ext>
                  </a:extLst>
                </a:gridCol>
                <a:gridCol w="2129923">
                  <a:extLst>
                    <a:ext uri="{9D8B030D-6E8A-4147-A177-3AD203B41FA5}">
                      <a16:colId xmlns:a16="http://schemas.microsoft.com/office/drawing/2014/main" val="4233386372"/>
                    </a:ext>
                  </a:extLst>
                </a:gridCol>
                <a:gridCol w="269089">
                  <a:extLst>
                    <a:ext uri="{9D8B030D-6E8A-4147-A177-3AD203B41FA5}">
                      <a16:colId xmlns:a16="http://schemas.microsoft.com/office/drawing/2014/main" val="1626524931"/>
                    </a:ext>
                  </a:extLst>
                </a:gridCol>
              </a:tblGrid>
              <a:tr h="639273">
                <a:tc>
                  <a:txBody>
                    <a:bodyPr/>
                    <a:lstStyle/>
                    <a:p>
                      <a:r>
                        <a:rPr lang="en-US" dirty="0">
                          <a:latin typeface="Arial" panose="020B0604020202020204" pitchFamily="34" charset="0"/>
                          <a:cs typeface="Arial" panose="020B0604020202020204" pitchFamily="34" charset="0"/>
                        </a:rPr>
                        <a:t>Class Name</a:t>
                      </a:r>
                    </a:p>
                  </a:txBody>
                  <a:tcPr anchor="ctr"/>
                </a:tc>
                <a:tc>
                  <a:txBody>
                    <a:bodyPr/>
                    <a:lstStyle/>
                    <a:p>
                      <a:r>
                        <a:rPr lang="en-US" dirty="0">
                          <a:latin typeface="Arial" panose="020B0604020202020204" pitchFamily="34" charset="0"/>
                          <a:cs typeface="Arial" panose="020B0604020202020204" pitchFamily="34" charset="0"/>
                        </a:rPr>
                        <a:t>Inherits From</a:t>
                      </a:r>
                    </a:p>
                  </a:txBody>
                  <a:tcPr anchor="ctr"/>
                </a:tc>
                <a:tc>
                  <a:txBody>
                    <a:bodyPr/>
                    <a:lstStyle/>
                    <a:p>
                      <a:r>
                        <a:rPr lang="en-US" dirty="0">
                          <a:latin typeface="Arial" panose="020B0604020202020204" pitchFamily="34" charset="0"/>
                          <a:cs typeface="Arial" panose="020B0604020202020204" pitchFamily="34" charset="0"/>
                        </a:rPr>
                        <a:t>Extra Attributes</a:t>
                      </a:r>
                    </a:p>
                  </a:txBody>
                  <a:tcPr anchor="ctr"/>
                </a:tc>
                <a:tc>
                  <a:txBody>
                    <a:bodyPr/>
                    <a:lstStyle/>
                    <a:p>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865033212"/>
                  </a:ext>
                </a:extLst>
              </a:tr>
              <a:tr h="639273">
                <a:tc>
                  <a:txBody>
                    <a:bodyPr/>
                    <a:lstStyle/>
                    <a:p>
                      <a:r>
                        <a:rPr lang="en-US" dirty="0">
                          <a:latin typeface="Arial" panose="020B0604020202020204" pitchFamily="34" charset="0"/>
                          <a:cs typeface="Arial" panose="020B0604020202020204" pitchFamily="34" charset="0"/>
                        </a:rPr>
                        <a:t>Helicopter</a:t>
                      </a:r>
                    </a:p>
                  </a:txBody>
                  <a:tcPr anchor="ctr"/>
                </a:tc>
                <a:tc>
                  <a:txBody>
                    <a:bodyPr/>
                    <a:lstStyle/>
                    <a:p>
                      <a:r>
                        <a:rPr lang="en-US" dirty="0">
                          <a:latin typeface="Arial" panose="020B0604020202020204" pitchFamily="34" charset="0"/>
                          <a:cs typeface="Arial" panose="020B0604020202020204" pitchFamily="34" charset="0"/>
                        </a:rPr>
                        <a:t>Aircraft</a:t>
                      </a:r>
                    </a:p>
                  </a:txBody>
                  <a:tcPr anchor="ctr"/>
                </a:tc>
                <a:tc>
                  <a:txBody>
                    <a:bodyPr/>
                    <a:lstStyle/>
                    <a:p>
                      <a:r>
                        <a:rPr lang="en-US" dirty="0" err="1">
                          <a:latin typeface="Arial" panose="020B0604020202020204" pitchFamily="34" charset="0"/>
                          <a:cs typeface="Arial" panose="020B0604020202020204" pitchFamily="34" charset="0"/>
                        </a:rPr>
                        <a:t>rotorBlades</a:t>
                      </a:r>
                      <a:endParaRPr lang="en-US" dirty="0">
                        <a:latin typeface="Arial" panose="020B0604020202020204" pitchFamily="34" charset="0"/>
                        <a:cs typeface="Arial" panose="020B0604020202020204" pitchFamily="34" charset="0"/>
                      </a:endParaRPr>
                    </a:p>
                  </a:txBody>
                  <a:tcPr anchor="ctr"/>
                </a:tc>
                <a:tc>
                  <a:txBody>
                    <a:bodyPr/>
                    <a:lstStyle/>
                    <a:p>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73796761"/>
                  </a:ext>
                </a:extLst>
              </a:tr>
              <a:tr h="639273">
                <a:tc>
                  <a:txBody>
                    <a:bodyPr/>
                    <a:lstStyle/>
                    <a:p>
                      <a:r>
                        <a:rPr lang="en-US" dirty="0" err="1">
                          <a:latin typeface="Arial" panose="020B0604020202020204" pitchFamily="34" charset="0"/>
                          <a:cs typeface="Arial" panose="020B0604020202020204" pitchFamily="34" charset="0"/>
                        </a:rPr>
                        <a:t>PassengerPlane</a:t>
                      </a:r>
                      <a:endParaRPr lang="en-US" dirty="0">
                        <a:latin typeface="Arial" panose="020B0604020202020204" pitchFamily="34" charset="0"/>
                        <a:cs typeface="Arial" panose="020B0604020202020204" pitchFamily="34" charset="0"/>
                      </a:endParaRPr>
                    </a:p>
                  </a:txBody>
                  <a:tcPr anchor="ctr"/>
                </a:tc>
                <a:tc>
                  <a:txBody>
                    <a:bodyPr/>
                    <a:lstStyle/>
                    <a:p>
                      <a:r>
                        <a:rPr lang="en-US" dirty="0">
                          <a:latin typeface="Arial" panose="020B0604020202020204" pitchFamily="34" charset="0"/>
                          <a:cs typeface="Arial" panose="020B0604020202020204" pitchFamily="34" charset="0"/>
                        </a:rPr>
                        <a:t>Aircraft</a:t>
                      </a:r>
                    </a:p>
                  </a:txBody>
                  <a:tcPr anchor="ctr"/>
                </a:tc>
                <a:tc>
                  <a:txBody>
                    <a:bodyPr/>
                    <a:lstStyle/>
                    <a:p>
                      <a:r>
                        <a:rPr lang="en-US" dirty="0" err="1">
                          <a:latin typeface="Arial" panose="020B0604020202020204" pitchFamily="34" charset="0"/>
                          <a:cs typeface="Arial" panose="020B0604020202020204" pitchFamily="34" charset="0"/>
                        </a:rPr>
                        <a:t>seatCapacity</a:t>
                      </a:r>
                      <a:endParaRPr lang="en-US" dirty="0">
                        <a:latin typeface="Arial" panose="020B0604020202020204" pitchFamily="34" charset="0"/>
                        <a:cs typeface="Arial" panose="020B0604020202020204" pitchFamily="34" charset="0"/>
                      </a:endParaRPr>
                    </a:p>
                  </a:txBody>
                  <a:tcPr anchor="ctr"/>
                </a:tc>
                <a:tc>
                  <a:txBody>
                    <a:bodyPr/>
                    <a:lstStyle/>
                    <a:p>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789202252"/>
                  </a:ext>
                </a:extLst>
              </a:tr>
              <a:tr h="888272">
                <a:tc>
                  <a:txBody>
                    <a:bodyPr/>
                    <a:lstStyle/>
                    <a:p>
                      <a:r>
                        <a:rPr lang="en-US" dirty="0" err="1">
                          <a:latin typeface="Arial" panose="020B0604020202020204" pitchFamily="34" charset="0"/>
                          <a:cs typeface="Arial" panose="020B0604020202020204" pitchFamily="34" charset="0"/>
                        </a:rPr>
                        <a:t>PrivateJet</a:t>
                      </a:r>
                      <a:endParaRPr lang="en-US" dirty="0">
                        <a:latin typeface="Arial" panose="020B0604020202020204" pitchFamily="34" charset="0"/>
                        <a:cs typeface="Arial" panose="020B0604020202020204" pitchFamily="34" charset="0"/>
                      </a:endParaRPr>
                    </a:p>
                  </a:txBody>
                  <a:tcPr anchor="ctr"/>
                </a:tc>
                <a:tc>
                  <a:txBody>
                    <a:bodyPr/>
                    <a:lstStyle/>
                    <a:p>
                      <a:r>
                        <a:rPr lang="en-US" dirty="0" err="1">
                          <a:latin typeface="Arial" panose="020B0604020202020204" pitchFamily="34" charset="0"/>
                          <a:cs typeface="Arial" panose="020B0604020202020204" pitchFamily="34" charset="0"/>
                        </a:rPr>
                        <a:t>PassengerPlane</a:t>
                      </a:r>
                      <a:r>
                        <a:rPr lang="en-US" dirty="0">
                          <a:latin typeface="Arial" panose="020B0604020202020204" pitchFamily="34" charset="0"/>
                          <a:cs typeface="Arial" panose="020B0604020202020204" pitchFamily="34" charset="0"/>
                        </a:rPr>
                        <a:t> </a:t>
                      </a:r>
                    </a:p>
                  </a:txBody>
                  <a:tcPr anchor="ctr"/>
                </a:tc>
                <a:tc>
                  <a:txBody>
                    <a:bodyPr/>
                    <a:lstStyle/>
                    <a:p>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luxuryCabin</a:t>
                      </a:r>
                      <a:endParaRPr lang="en-US" dirty="0">
                        <a:latin typeface="Arial" panose="020B0604020202020204" pitchFamily="34" charset="0"/>
                        <a:cs typeface="Arial" panose="020B0604020202020204" pitchFamily="34" charset="0"/>
                      </a:endParaRPr>
                    </a:p>
                  </a:txBody>
                  <a:tcPr anchor="ctr"/>
                </a:tc>
                <a:tc>
                  <a:txBody>
                    <a:bodyPr/>
                    <a:lstStyle/>
                    <a:p>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325356481"/>
                  </a:ext>
                </a:extLst>
              </a:tr>
              <a:tr h="639273">
                <a:tc>
                  <a:txBody>
                    <a:bodyPr/>
                    <a:lstStyle/>
                    <a:p>
                      <a:r>
                        <a:rPr lang="en-US" dirty="0" err="1">
                          <a:latin typeface="Arial" panose="020B0604020202020204" pitchFamily="34" charset="0"/>
                          <a:cs typeface="Arial" panose="020B0604020202020204" pitchFamily="34" charset="0"/>
                        </a:rPr>
                        <a:t>SurveillanceDrone</a:t>
                      </a:r>
                      <a:endParaRPr lang="en-US" dirty="0">
                        <a:latin typeface="Arial" panose="020B0604020202020204" pitchFamily="34" charset="0"/>
                        <a:cs typeface="Arial" panose="020B0604020202020204" pitchFamily="34" charset="0"/>
                      </a:endParaRPr>
                    </a:p>
                  </a:txBody>
                  <a:tcPr anchor="ctr"/>
                </a:tc>
                <a:tc>
                  <a:txBody>
                    <a:bodyPr/>
                    <a:lstStyle/>
                    <a:p>
                      <a:r>
                        <a:rPr lang="en-US" dirty="0" err="1">
                          <a:latin typeface="Arial" panose="020B0604020202020204" pitchFamily="34" charset="0"/>
                          <a:cs typeface="Arial" panose="020B0604020202020204" pitchFamily="34" charset="0"/>
                        </a:rPr>
                        <a:t>DroneBase+SurvillanceModule</a:t>
                      </a:r>
                      <a:endParaRPr lang="en-US" dirty="0">
                        <a:latin typeface="Arial" panose="020B0604020202020204" pitchFamily="34" charset="0"/>
                        <a:cs typeface="Arial" panose="020B0604020202020204" pitchFamily="34" charset="0"/>
                      </a:endParaRPr>
                    </a:p>
                  </a:txBody>
                  <a:tcPr anchor="ctr"/>
                </a:tc>
                <a:tc>
                  <a:txBody>
                    <a:bodyPr/>
                    <a:lstStyle/>
                    <a:p>
                      <a:r>
                        <a:rPr lang="en-US" dirty="0" err="1">
                          <a:latin typeface="Arial" panose="020B0604020202020204" pitchFamily="34" charset="0"/>
                          <a:cs typeface="Arial" panose="020B0604020202020204" pitchFamily="34" charset="0"/>
                        </a:rPr>
                        <a:t>flightTime</a:t>
                      </a:r>
                      <a:endParaRPr lang="en-US" dirty="0">
                        <a:latin typeface="Arial" panose="020B0604020202020204" pitchFamily="34" charset="0"/>
                        <a:cs typeface="Arial" panose="020B0604020202020204" pitchFamily="34" charset="0"/>
                      </a:endParaRPr>
                    </a:p>
                  </a:txBody>
                  <a:tcPr anchor="ctr"/>
                </a:tc>
                <a:tc>
                  <a:txBody>
                    <a:bodyPr/>
                    <a:lstStyle/>
                    <a:p>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322085491"/>
                  </a:ext>
                </a:extLst>
              </a:tr>
              <a:tr h="639273">
                <a:tc>
                  <a:txBody>
                    <a:bodyPr/>
                    <a:lstStyle/>
                    <a:p>
                      <a:r>
                        <a:rPr lang="en-US" dirty="0" err="1">
                          <a:latin typeface="Arial" panose="020B0604020202020204" pitchFamily="34" charset="0"/>
                          <a:cs typeface="Arial" panose="020B0604020202020204" pitchFamily="34" charset="0"/>
                        </a:rPr>
                        <a:t>AirbusE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FanX</a:t>
                      </a:r>
                      <a:endParaRPr lang="en-US" dirty="0">
                        <a:latin typeface="Arial" panose="020B0604020202020204" pitchFamily="34" charset="0"/>
                        <a:cs typeface="Arial" panose="020B0604020202020204" pitchFamily="34" charset="0"/>
                      </a:endParaRPr>
                    </a:p>
                  </a:txBody>
                  <a:tcPr anchor="ctr"/>
                </a:tc>
                <a:tc>
                  <a:txBody>
                    <a:bodyPr/>
                    <a:lstStyle/>
                    <a:p>
                      <a:r>
                        <a:rPr lang="en-US" dirty="0" err="1">
                          <a:latin typeface="Arial" panose="020B0604020202020204" pitchFamily="34" charset="0"/>
                          <a:cs typeface="Arial" panose="020B0604020202020204" pitchFamily="34" charset="0"/>
                        </a:rPr>
                        <a:t>Aircraft+DroneBase</a:t>
                      </a:r>
                      <a:endParaRPr lang="en-US" dirty="0">
                        <a:latin typeface="Arial" panose="020B0604020202020204" pitchFamily="34" charset="0"/>
                        <a:cs typeface="Arial" panose="020B0604020202020204" pitchFamily="34" charset="0"/>
                      </a:endParaRPr>
                    </a:p>
                  </a:txBody>
                  <a:tcPr anchor="ctr"/>
                </a:tc>
                <a:tc>
                  <a:txBody>
                    <a:bodyPr/>
                    <a:lstStyle/>
                    <a:p>
                      <a:r>
                        <a:rPr lang="en-US" dirty="0" err="1">
                          <a:latin typeface="Arial" panose="020B0604020202020204" pitchFamily="34" charset="0"/>
                          <a:cs typeface="Arial" panose="020B0604020202020204" pitchFamily="34" charset="0"/>
                        </a:rPr>
                        <a:t>electricEngine</a:t>
                      </a:r>
                      <a:r>
                        <a:rPr lang="en-US" dirty="0">
                          <a:latin typeface="Arial" panose="020B0604020202020204" pitchFamily="34" charset="0"/>
                          <a:cs typeface="Arial" panose="020B0604020202020204" pitchFamily="34" charset="0"/>
                        </a:rPr>
                        <a:t>, gas </a:t>
                      </a:r>
                      <a:r>
                        <a:rPr lang="en-US" dirty="0" err="1">
                          <a:latin typeface="Arial" panose="020B0604020202020204" pitchFamily="34" charset="0"/>
                          <a:cs typeface="Arial" panose="020B0604020202020204" pitchFamily="34" charset="0"/>
                        </a:rPr>
                        <a:t>terbineSupport</a:t>
                      </a:r>
                      <a:endParaRPr lang="en-US" dirty="0">
                        <a:latin typeface="Arial" panose="020B0604020202020204" pitchFamily="34" charset="0"/>
                        <a:cs typeface="Arial" panose="020B0604020202020204" pitchFamily="34" charset="0"/>
                      </a:endParaRPr>
                    </a:p>
                  </a:txBody>
                  <a:tcPr anchor="ctr"/>
                </a:tc>
                <a:tc>
                  <a:txBody>
                    <a:bodyPr/>
                    <a:lstStyle/>
                    <a:p>
                      <a:endParaRPr lang="en-US"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682318458"/>
                  </a:ext>
                </a:extLst>
              </a:tr>
            </a:tbl>
          </a:graphicData>
        </a:graphic>
      </p:graphicFrame>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1686213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829560" y="463283"/>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238125" y="3810000"/>
            <a:ext cx="10448039" cy="2181225"/>
          </a:xfrm>
        </p:spPr>
        <p:txBody>
          <a:bodyPr/>
          <a:lstStyle/>
          <a:p>
            <a:r>
              <a:rPr lang="en-US" dirty="0">
                <a:solidFill>
                  <a:srgbClr val="0070C0"/>
                </a:solidFill>
              </a:rPr>
              <a:t>Saqlain Mushtaq</a:t>
            </a:r>
          </a:p>
          <a:p>
            <a:r>
              <a:rPr lang="en-US" dirty="0">
                <a:solidFill>
                  <a:srgbClr val="0070C0"/>
                </a:solidFill>
              </a:rPr>
              <a:t>2024-SE-35</a:t>
            </a:r>
          </a:p>
          <a:p>
            <a:pPr marL="342900" indent="-342900">
              <a:buFont typeface="Wingdings" panose="05000000000000000000" pitchFamily="2" charset="2"/>
              <a:buChar char="Ø"/>
            </a:pPr>
            <a:r>
              <a:rPr lang="en-US" dirty="0">
                <a:hlinkClick r:id="rId3"/>
              </a:rPr>
              <a:t>Saqlainmushtaq.se.2428@gmail.com</a:t>
            </a:r>
            <a:endParaRPr lang="en-US" dirty="0"/>
          </a:p>
          <a:p>
            <a:pPr marL="342900" indent="-342900">
              <a:buFont typeface="Wingdings" panose="05000000000000000000" pitchFamily="2" charset="2"/>
              <a:buChar char="Ø"/>
            </a:pPr>
            <a:r>
              <a:rPr lang="en-US" dirty="0"/>
              <a:t>https://github.com/SaqlainMushtaq590/OPP-works/tree/main/Presantation</a:t>
            </a:r>
          </a:p>
        </p:txBody>
      </p:sp>
      <p:pic>
        <p:nvPicPr>
          <p:cNvPr id="5" name="Picture 4">
            <a:extLst>
              <a:ext uri="{FF2B5EF4-FFF2-40B4-BE49-F238E27FC236}">
                <a16:creationId xmlns:a16="http://schemas.microsoft.com/office/drawing/2014/main" id="{23316B21-8D3C-2CE6-5BE2-8BAC20D935A6}"/>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848225" y="76200"/>
            <a:ext cx="7190490" cy="4694050"/>
          </a:xfrm>
          <a:prstGeom prst="rect">
            <a:avLst/>
          </a:prstGeom>
        </p:spPr>
      </p:pic>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err="1"/>
              <a:t>Uml</a:t>
            </a:r>
            <a:r>
              <a:rPr lang="en-US" dirty="0"/>
              <a:t> class diagram</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a:bodyPr>
          <a:lstStyle/>
          <a:p>
            <a:r>
              <a:rPr lang="en-US" dirty="0"/>
              <a:t>Introduction of UML Class Diagram</a:t>
            </a:r>
          </a:p>
          <a:p>
            <a:r>
              <a:rPr lang="en-US" dirty="0"/>
              <a:t>Inheritance In Class Diagram </a:t>
            </a:r>
          </a:p>
          <a:p>
            <a:r>
              <a:rPr lang="en-US" dirty="0"/>
              <a:t>Basic UML Diagram</a:t>
            </a:r>
          </a:p>
          <a:p>
            <a:r>
              <a:rPr lang="en-US" dirty="0"/>
              <a:t>Types of Inheritance with class diagram</a:t>
            </a:r>
          </a:p>
          <a:p>
            <a:r>
              <a:rPr lang="en-US" dirty="0"/>
              <a:t>Final tips &amp; takeaways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372414" y="38100"/>
            <a:ext cx="5723586" cy="3181352"/>
          </a:xfrm>
        </p:spPr>
        <p:txBody>
          <a:bodyPr/>
          <a:lstStyle/>
          <a:p>
            <a:r>
              <a:rPr lang="en-US" dirty="0"/>
              <a:t>Introduction to </a:t>
            </a:r>
            <a:r>
              <a:rPr lang="en-US" dirty="0" err="1"/>
              <a:t>uml</a:t>
            </a:r>
            <a:r>
              <a:rPr lang="en-US" dirty="0"/>
              <a:t> class diagrams</a:t>
            </a:r>
          </a:p>
        </p:txBody>
      </p:sp>
      <p:pic>
        <p:nvPicPr>
          <p:cNvPr id="9" name="Picture 8">
            <a:extLst>
              <a:ext uri="{FF2B5EF4-FFF2-40B4-BE49-F238E27FC236}">
                <a16:creationId xmlns:a16="http://schemas.microsoft.com/office/drawing/2014/main" id="{9EE4AC20-4CFE-6945-AB1A-4B5CBB4ABC9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633115" y="2066925"/>
            <a:ext cx="6802257" cy="4199142"/>
          </a:xfrm>
          <a:prstGeom prst="rect">
            <a:avLst/>
          </a:prstGeom>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145510"/>
            <a:ext cx="10680970" cy="3178715"/>
          </a:xfrm>
        </p:spPr>
        <p:txBody>
          <a:bodyPr/>
          <a:lstStyle/>
          <a:p>
            <a:pPr algn="ctr"/>
            <a:endParaRPr lang="en-US" dirty="0"/>
          </a:p>
          <a:p>
            <a:pPr algn="ctr"/>
            <a:r>
              <a:rPr lang="en-US" sz="4000" b="1" dirty="0">
                <a:latin typeface="Arial" panose="020B0604020202020204" pitchFamily="34" charset="0"/>
                <a:cs typeface="Arial" panose="020B0604020202020204" pitchFamily="34" charset="0"/>
              </a:rPr>
              <a:t>What is UML Class Diagram?</a:t>
            </a:r>
          </a:p>
          <a:p>
            <a:pPr algn="ctr"/>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just"/>
            <a:r>
              <a:rPr lang="en-US" sz="2800" dirty="0">
                <a:solidFill>
                  <a:schemeClr val="accent6">
                    <a:lumMod val="60000"/>
                    <a:lumOff val="40000"/>
                  </a:schemeClr>
                </a:solidFill>
                <a:latin typeface="Arial" panose="020B0604020202020204" pitchFamily="34" charset="0"/>
                <a:cs typeface="Arial" panose="020B0604020202020204" pitchFamily="34" charset="0"/>
              </a:rPr>
              <a:t>The UML Class diagram is a graphical notation used to construct and visualize object-oriented systems.</a:t>
            </a:r>
          </a:p>
          <a:p>
            <a:pPr algn="just"/>
            <a:r>
              <a:rPr lang="en-US" sz="2800" dirty="0">
                <a:solidFill>
                  <a:schemeClr val="accent6">
                    <a:lumMod val="60000"/>
                    <a:lumOff val="40000"/>
                  </a:schemeClr>
                </a:solidFill>
              </a:rPr>
              <a:t>				</a:t>
            </a:r>
            <a:endParaRPr lang="en-US" dirty="0">
              <a:solidFill>
                <a:schemeClr val="accent6">
                  <a:lumMod val="60000"/>
                  <a:lumOff val="40000"/>
                </a:schemeClr>
              </a:solidFill>
            </a:endParaRPr>
          </a:p>
        </p:txBody>
      </p:sp>
      <p:pic>
        <p:nvPicPr>
          <p:cNvPr id="10" name="Picture 9">
            <a:extLst>
              <a:ext uri="{FF2B5EF4-FFF2-40B4-BE49-F238E27FC236}">
                <a16:creationId xmlns:a16="http://schemas.microsoft.com/office/drawing/2014/main" id="{7337415D-BEDD-432D-208F-D468D2A18764}"/>
              </a:ext>
            </a:extLst>
          </p:cNvPr>
          <p:cNvPicPr>
            <a:picLocks noChangeAspect="1"/>
          </p:cNvPicPr>
          <p:nvPr/>
        </p:nvPicPr>
        <p:blipFill>
          <a:blip r:embed="rId3"/>
          <a:stretch>
            <a:fillRect/>
          </a:stretch>
        </p:blipFill>
        <p:spPr>
          <a:xfrm>
            <a:off x="8448675" y="2339160"/>
            <a:ext cx="3009900" cy="2412459"/>
          </a:xfrm>
          <a:prstGeom prst="rect">
            <a:avLst/>
          </a:prstGeom>
          <a:ln>
            <a:solidFill>
              <a:srgbClr val="00B0F0"/>
            </a:solidFill>
          </a:ln>
        </p:spPr>
      </p:pic>
      <p:pic>
        <p:nvPicPr>
          <p:cNvPr id="12" name="Picture 11">
            <a:extLst>
              <a:ext uri="{FF2B5EF4-FFF2-40B4-BE49-F238E27FC236}">
                <a16:creationId xmlns:a16="http://schemas.microsoft.com/office/drawing/2014/main" id="{1292A263-7113-6E90-72ED-9B58B3E21EE7}"/>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454255" y="3115716"/>
            <a:ext cx="3857625" cy="3043907"/>
          </a:xfrm>
          <a:prstGeom prst="rect">
            <a:avLst/>
          </a:prstGeom>
          <a:ln>
            <a:solidFill>
              <a:srgbClr val="00B0F0"/>
            </a:solidFill>
          </a:ln>
        </p:spPr>
      </p:pic>
      <p:sp>
        <p:nvSpPr>
          <p:cNvPr id="13" name="TextBox 12">
            <a:extLst>
              <a:ext uri="{FF2B5EF4-FFF2-40B4-BE49-F238E27FC236}">
                <a16:creationId xmlns:a16="http://schemas.microsoft.com/office/drawing/2014/main" id="{5C2DE24A-BDBD-5F94-FB5E-F0B62B98859E}"/>
              </a:ext>
            </a:extLst>
          </p:cNvPr>
          <p:cNvSpPr txBox="1"/>
          <p:nvPr/>
        </p:nvSpPr>
        <p:spPr>
          <a:xfrm>
            <a:off x="4454254" y="6179015"/>
            <a:ext cx="3857625" cy="230832"/>
          </a:xfrm>
          <a:prstGeom prst="rect">
            <a:avLst/>
          </a:prstGeom>
          <a:noFill/>
          <a:ln>
            <a:solidFill>
              <a:srgbClr val="00B0F0"/>
            </a:solidFill>
          </a:ln>
        </p:spPr>
        <p:txBody>
          <a:bodyPr wrap="square" rtlCol="0">
            <a:spAutoFit/>
          </a:bodyPr>
          <a:lstStyle/>
          <a:p>
            <a:r>
              <a:rPr lang="en-US" sz="900">
                <a:hlinkClick r:id="rId5" tooltip="https://en.wikipedia.org/wiki/Composition_over_inheritance"/>
              </a:rPr>
              <a:t>This Photo</a:t>
            </a:r>
            <a:r>
              <a:rPr lang="en-US" sz="900"/>
              <a:t> by Unknown Author is licensed under </a:t>
            </a:r>
            <a:r>
              <a:rPr lang="en-US" sz="900">
                <a:hlinkClick r:id="rId6" tooltip="https://creativecommons.org/licenses/by-sa/3.0/"/>
              </a:rPr>
              <a:t>CC BY-SA</a:t>
            </a:r>
            <a:endParaRPr lang="en-US" sz="900"/>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025303" y="1057274"/>
            <a:ext cx="8400724" cy="994164"/>
          </a:xfrm>
        </p:spPr>
        <p:txBody>
          <a:bodyPr/>
          <a:lstStyle/>
          <a:p>
            <a:br>
              <a:rPr lang="en-US" sz="3200" b="1" i="0" dirty="0">
                <a:solidFill>
                  <a:srgbClr val="000000"/>
                </a:solidFill>
                <a:effectLst/>
                <a:latin typeface="Arial" panose="020B0604020202020204" pitchFamily="34" charset="0"/>
              </a:rPr>
            </a:br>
            <a:br>
              <a:rPr lang="en-US" sz="3200" b="1" i="0" dirty="0">
                <a:solidFill>
                  <a:srgbClr val="000000"/>
                </a:solidFill>
                <a:effectLst/>
                <a:latin typeface="Arial" panose="020B0604020202020204" pitchFamily="34" charset="0"/>
              </a:rPr>
            </a:br>
            <a:br>
              <a:rPr lang="en-US" sz="3200" b="1" i="0" dirty="0">
                <a:solidFill>
                  <a:srgbClr val="000000"/>
                </a:solidFill>
                <a:effectLst/>
                <a:latin typeface="Arial" panose="020B0604020202020204" pitchFamily="34" charset="0"/>
              </a:rPr>
            </a:br>
            <a:br>
              <a:rPr lang="en-US" sz="3200" b="1" i="0" dirty="0">
                <a:solidFill>
                  <a:srgbClr val="000000"/>
                </a:solidFill>
                <a:effectLst/>
                <a:latin typeface="Arial" panose="020B0604020202020204" pitchFamily="34" charset="0"/>
              </a:rPr>
            </a:br>
            <a:r>
              <a:rPr lang="en-US" sz="3200" b="1" i="0" dirty="0">
                <a:solidFill>
                  <a:srgbClr val="000000"/>
                </a:solidFill>
                <a:effectLst/>
                <a:latin typeface="Arial" panose="020B0604020202020204" pitchFamily="34" charset="0"/>
              </a:rPr>
              <a:t> </a:t>
            </a:r>
            <a:br>
              <a:rPr lang="en-US" sz="3200" b="1" i="0" dirty="0">
                <a:solidFill>
                  <a:srgbClr val="000000"/>
                </a:solidFill>
                <a:effectLst/>
                <a:latin typeface="Arial" panose="020B0604020202020204" pitchFamily="34" charset="0"/>
              </a:rPr>
            </a:br>
            <a:br>
              <a:rPr lang="en-US" sz="3200" b="1" i="0" dirty="0">
                <a:solidFill>
                  <a:srgbClr val="000000"/>
                </a:solidFill>
                <a:effectLst/>
                <a:latin typeface="Arial" panose="020B0604020202020204" pitchFamily="34" charset="0"/>
              </a:rPr>
            </a:br>
            <a:r>
              <a:rPr lang="en-US" b="1" i="0" dirty="0">
                <a:solidFill>
                  <a:schemeClr val="accent6">
                    <a:lumMod val="60000"/>
                    <a:lumOff val="40000"/>
                  </a:schemeClr>
                </a:solidFill>
                <a:effectLst/>
                <a:latin typeface="Arial" panose="020B0604020202020204" pitchFamily="34" charset="0"/>
              </a:rPr>
              <a:t>Inheritance in Class Diagrams</a:t>
            </a:r>
            <a:br>
              <a:rPr lang="en-US" sz="3200" b="1" i="0" dirty="0">
                <a:solidFill>
                  <a:srgbClr val="000000"/>
                </a:solidFill>
                <a:effectLst/>
                <a:latin typeface="Arial" panose="020B0604020202020204" pitchFamily="34" charset="0"/>
              </a:rPr>
            </a:br>
            <a:endParaRPr lang="en-US" sz="3200" dirty="0">
              <a:latin typeface="Arial" panose="020B0604020202020204" pitchFamily="34" charset="0"/>
            </a:endParaRP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612840" y="1950604"/>
            <a:ext cx="7965460" cy="3497698"/>
          </a:xfrm>
        </p:spPr>
        <p:txBody>
          <a:bodyPr>
            <a:normAutofit lnSpcReduction="10000"/>
          </a:bodyPr>
          <a:lstStyle/>
          <a:p>
            <a:pPr marL="0" indent="0">
              <a:buNone/>
            </a:pPr>
            <a:r>
              <a:rPr lang="en-US" sz="2400" b="0" i="0" dirty="0">
                <a:solidFill>
                  <a:srgbClr val="111111"/>
                </a:solidFill>
                <a:effectLst/>
                <a:latin typeface="Arial" panose="020B0604020202020204" pitchFamily="34" charset="0"/>
                <a:cs typeface="Arial" panose="020B0604020202020204" pitchFamily="34" charset="0"/>
              </a:rPr>
              <a:t>The essence of inheritance can be observed through the relationships between a superclass (also known as the parent class) and subclass (or child class). A superclass is a general category that outlines common attributes and methods, which are then inherited by the more specialized subclasses. This mechanism not only fosters code reuse—eliminating redundancy by allowing subclasses to utilize and extend the functionality of their super classes—but also establishes a natural hierarchy within the system's architecture.</a:t>
            </a:r>
            <a:endParaRPr lang="en-US" sz="2400" dirty="0">
              <a:latin typeface="Arial" panose="020B0604020202020204" pitchFamily="34" charset="0"/>
              <a:cs typeface="Arial" panose="020B0604020202020204" pitchFamily="34" charset="0"/>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888634" y="336359"/>
            <a:ext cx="7043617" cy="713168"/>
          </a:xfrm>
        </p:spPr>
        <p:txBody>
          <a:bodyPr/>
          <a:lstStyle/>
          <a:p>
            <a:r>
              <a:rPr lang="en-US" dirty="0"/>
              <a:t> basic </a:t>
            </a:r>
            <a:r>
              <a:rPr lang="en-US" dirty="0" err="1"/>
              <a:t>uml</a:t>
            </a:r>
            <a:r>
              <a:rPr lang="en-US" dirty="0"/>
              <a:t> diagram</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1945532" y="1342417"/>
            <a:ext cx="10175132" cy="5408579"/>
          </a:xfrm>
        </p:spPr>
        <p:txBody>
          <a:bodyPr/>
          <a:lstStyle/>
          <a:p>
            <a:r>
              <a:rPr lang="en-US" dirty="0"/>
              <a:t>Air Craft</a:t>
            </a:r>
          </a:p>
          <a:p>
            <a:r>
              <a:rPr lang="en-US" dirty="0"/>
              <a:t>        </a:t>
            </a:r>
          </a:p>
        </p:txBody>
      </p:sp>
      <p:pic>
        <p:nvPicPr>
          <p:cNvPr id="6" name="Picture 5">
            <a:extLst>
              <a:ext uri="{FF2B5EF4-FFF2-40B4-BE49-F238E27FC236}">
                <a16:creationId xmlns:a16="http://schemas.microsoft.com/office/drawing/2014/main" id="{326C8FA0-A183-775C-55D4-A4419374D16A}"/>
              </a:ext>
            </a:extLst>
          </p:cNvPr>
          <p:cNvPicPr>
            <a:picLocks noChangeAspect="1"/>
          </p:cNvPicPr>
          <p:nvPr/>
        </p:nvPicPr>
        <p:blipFill>
          <a:blip r:embed="rId3"/>
          <a:stretch>
            <a:fillRect/>
          </a:stretch>
        </p:blipFill>
        <p:spPr>
          <a:xfrm>
            <a:off x="3552824" y="1702341"/>
            <a:ext cx="8567839" cy="5048655"/>
          </a:xfrm>
          <a:prstGeom prst="rect">
            <a:avLst/>
          </a:prstGeom>
          <a:ln>
            <a:solidFill>
              <a:srgbClr val="00B0F0"/>
            </a:solidFill>
          </a:ln>
        </p:spPr>
      </p:pic>
      <p:pic>
        <p:nvPicPr>
          <p:cNvPr id="8" name="Picture 7">
            <a:extLst>
              <a:ext uri="{FF2B5EF4-FFF2-40B4-BE49-F238E27FC236}">
                <a16:creationId xmlns:a16="http://schemas.microsoft.com/office/drawing/2014/main" id="{B66B368C-B2C6-A25D-02D9-680642681BA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200025" y="1986463"/>
            <a:ext cx="3152775" cy="2699836"/>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kumimoji="0" lang="en-US" altLang="en-US" sz="3600" b="1" i="0" u="none" strike="noStrike" cap="none" normalizeH="0" baseline="0" dirty="0">
                <a:ln>
                  <a:noFill/>
                </a:ln>
                <a:effectLst/>
                <a:latin typeface="Arial" panose="020B0604020202020204" pitchFamily="34" charset="0"/>
              </a:rPr>
              <a:t>Base Class: </a:t>
            </a:r>
            <a:r>
              <a:rPr kumimoji="0" lang="en-US" altLang="en-US" b="1" i="0" u="none" strike="noStrike" cap="none" normalizeH="0" baseline="0" dirty="0">
                <a:ln>
                  <a:noFill/>
                </a:ln>
                <a:effectLst/>
                <a:latin typeface="Arial Unicode MS"/>
              </a:rPr>
              <a:t>Aircraft </a:t>
            </a:r>
            <a:r>
              <a:rPr kumimoji="0" lang="en-US" altLang="en-US" sz="3600" b="1" i="0" u="none" strike="noStrike" cap="none" normalizeH="0" baseline="0" dirty="0">
                <a:ln>
                  <a:noFill/>
                </a:ln>
                <a:solidFill>
                  <a:schemeClr val="tx1"/>
                </a:solidFill>
                <a:effectLst/>
                <a:latin typeface="Arial" panose="020B0604020202020204" pitchFamily="34" charset="0"/>
              </a:rPr>
              <a:t>✈️</a:t>
            </a:r>
            <a:br>
              <a:rPr kumimoji="0" lang="en-US" altLang="en-US" sz="3600" b="1" i="0" u="none" strike="noStrike" cap="none" normalizeH="0" baseline="0" dirty="0">
                <a:ln>
                  <a:noFill/>
                </a:ln>
                <a:effectLst/>
              </a:rPr>
            </a:br>
            <a:endParaRPr lang="en-US" dirty="0"/>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6" name="Rectangle 1">
            <a:extLst>
              <a:ext uri="{FF2B5EF4-FFF2-40B4-BE49-F238E27FC236}">
                <a16:creationId xmlns:a16="http://schemas.microsoft.com/office/drawing/2014/main" id="{E18DB0F2-BE53-0C5A-EE0C-16BF0BF6BEE7}"/>
              </a:ext>
            </a:extLst>
          </p:cNvPr>
          <p:cNvSpPr>
            <a:spLocks noGrp="1" noChangeArrowheads="1"/>
          </p:cNvSpPr>
          <p:nvPr>
            <p:ph sz="half" idx="2"/>
          </p:nvPr>
        </p:nvSpPr>
        <p:spPr bwMode="auto">
          <a:xfrm>
            <a:off x="203875" y="2077029"/>
            <a:ext cx="829242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is the </a:t>
            </a:r>
            <a:r>
              <a:rPr kumimoji="0" lang="en-US" altLang="en-US" sz="2400" i="0" u="none" strike="noStrike" cap="none" normalizeH="0" baseline="0" dirty="0">
                <a:ln>
                  <a:noFill/>
                </a:ln>
                <a:solidFill>
                  <a:schemeClr val="tx1"/>
                </a:solidFill>
                <a:effectLst/>
                <a:latin typeface="Arial" panose="020B0604020202020204" pitchFamily="34" charset="0"/>
                <a:cs typeface="Arial" panose="020B0604020202020204" pitchFamily="34" charset="0"/>
              </a:rPr>
              <a:t>most general class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representing </a:t>
            </a:r>
            <a:r>
              <a:rPr kumimoji="0" lang="en-US" altLang="en-US" sz="2000" b="0" u="none" strike="noStrike" cap="none" normalizeH="0" baseline="0" dirty="0">
                <a:ln>
                  <a:noFill/>
                </a:ln>
                <a:solidFill>
                  <a:schemeClr val="tx1"/>
                </a:solidFill>
                <a:effectLst/>
                <a:latin typeface="Arial" panose="020B0604020202020204" pitchFamily="34" charset="0"/>
                <a:cs typeface="Arial" panose="020B0604020202020204" pitchFamily="34" charset="0"/>
              </a:rPr>
              <a:t>any type of flying vehicle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accent3">
                    <a:lumMod val="50000"/>
                  </a:schemeClr>
                </a:solidFill>
                <a:effectLst/>
                <a:latin typeface="Arial" panose="020B0604020202020204" pitchFamily="34" charset="0"/>
              </a:rPr>
              <a:t>Attributes: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rgbClr val="00B0F0"/>
                </a:solidFill>
                <a:effectLst/>
                <a:latin typeface="Arial Unicode MS"/>
              </a:rPr>
              <a:t>maxAltitude</a:t>
            </a:r>
            <a:r>
              <a:rPr kumimoji="0" lang="en-US" altLang="en-US" b="0" i="0" u="none" strike="noStrike" cap="none" normalizeH="0" baseline="0" dirty="0">
                <a:ln>
                  <a:noFill/>
                </a:ln>
                <a:solidFill>
                  <a:srgbClr val="00B0F0"/>
                </a:solidFill>
                <a:effectLst/>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Maximum flying height.</a:t>
            </a:r>
            <a:endParaRPr kumimoji="0" lang="en-US" altLang="en-US" sz="5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B0F0"/>
                </a:solidFill>
                <a:effectLst/>
                <a:latin typeface="Arial" panose="020B0604020202020204" pitchFamily="34" charset="0"/>
                <a:cs typeface="Arial" panose="020B0604020202020204" pitchFamily="34" charset="0"/>
              </a:rPr>
              <a:t>speed</a:t>
            </a:r>
            <a:r>
              <a:rPr kumimoji="0" lang="en-US" altLang="en-US" b="0" i="0" u="none" strike="noStrike" cap="none" normalizeH="0" baseline="0" dirty="0">
                <a:ln>
                  <a:noFill/>
                </a:ln>
                <a:solidFill>
                  <a:srgbClr val="00B0F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Cruising or top speed.</a:t>
            </a:r>
            <a:endParaRPr kumimoji="0" lang="en-US" altLang="en-US" sz="5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accent3">
                    <a:lumMod val="50000"/>
                  </a:schemeClr>
                </a:solidFill>
                <a:effectLst/>
                <a:latin typeface="Arial" panose="020B0604020202020204" pitchFamily="34" charset="0"/>
              </a:rPr>
              <a:t>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B0F0"/>
                </a:solidFill>
                <a:effectLst/>
                <a:latin typeface="Arial Unicode MS"/>
              </a:rPr>
              <a:t>fly()</a:t>
            </a:r>
            <a:r>
              <a:rPr kumimoji="0" lang="en-US" altLang="en-US" b="0" i="0" u="none" strike="noStrike" cap="none" normalizeH="0" baseline="0" dirty="0">
                <a:ln>
                  <a:noFill/>
                </a:ln>
                <a:solidFill>
                  <a:srgbClr val="00B0F0"/>
                </a:solidFill>
                <a:effectLst/>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 general behavior all aircraft must support.</a:t>
            </a:r>
            <a:endParaRPr kumimoji="0" lang="en-US" altLang="en-US" sz="5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C00000"/>
                </a:solidFill>
                <a:effectLst/>
                <a:latin typeface="Arial" panose="020B0604020202020204" pitchFamily="34" charset="0"/>
              </a:rPr>
              <a:t>All aircraft types inherit these properties</a:t>
            </a:r>
            <a:r>
              <a:rPr kumimoji="0" lang="en-US" altLang="en-US" sz="11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you create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ohter</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objects, </a:t>
            </a:r>
            <a:r>
              <a:rPr lang="en-US" altLang="en-US" sz="2000" dirty="0">
                <a:solidFill>
                  <a:schemeClr val="tx1"/>
                </a:solidFill>
                <a:latin typeface="Arial" panose="020B0604020202020204" pitchFamily="34" charset="0"/>
                <a:cs typeface="Arial" panose="020B0604020202020204" pitchFamily="34" charset="0"/>
              </a:rPr>
              <a:t>they</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will automatically have </a:t>
            </a:r>
            <a:r>
              <a:rPr kumimoji="0" lang="en-US" altLang="en-US" sz="2000" b="0" i="0" u="none" strike="noStrike" cap="none" normalizeH="0" baseline="0" dirty="0" err="1">
                <a:ln>
                  <a:noFill/>
                </a:ln>
                <a:solidFill>
                  <a:schemeClr val="accent6">
                    <a:lumMod val="40000"/>
                    <a:lumOff val="60000"/>
                  </a:schemeClr>
                </a:solidFill>
                <a:effectLst/>
                <a:latin typeface="Arial" panose="020B0604020202020204" pitchFamily="34" charset="0"/>
                <a:cs typeface="Arial" panose="020B0604020202020204" pitchFamily="34" charset="0"/>
              </a:rPr>
              <a:t>maxAltitude</a:t>
            </a:r>
            <a:r>
              <a:rPr kumimoji="0" lang="en-US" altLang="en-US" sz="1600" b="0" i="0" u="none" strike="noStrike" cap="none" normalizeH="0" baseline="0" dirty="0">
                <a:ln>
                  <a:noFill/>
                </a:ln>
                <a:solidFill>
                  <a:schemeClr val="accent6">
                    <a:lumMod val="40000"/>
                    <a:lumOff val="60000"/>
                  </a:schemeClr>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accent6">
                    <a:lumMod val="40000"/>
                    <a:lumOff val="60000"/>
                  </a:schemeClr>
                </a:solidFill>
                <a:effectLst/>
                <a:latin typeface="Arial" panose="020B0604020202020204" pitchFamily="34" charset="0"/>
                <a:cs typeface="Arial" panose="020B0604020202020204" pitchFamily="34" charset="0"/>
              </a:rPr>
              <a:t>speed, and fly()</a:t>
            </a:r>
            <a:r>
              <a:rPr lang="en-US" altLang="en-US" sz="2000" dirty="0">
                <a:solidFill>
                  <a:schemeClr val="accent6">
                    <a:lumMod val="40000"/>
                    <a:lumOff val="60000"/>
                  </a:schemeClr>
                </a:solidFill>
                <a:latin typeface="Arial" panose="020B0604020202020204" pitchFamily="34" charset="0"/>
                <a:cs typeface="Arial" panose="020B0604020202020204" pitchFamily="34" charset="0"/>
              </a:rPr>
              <a:t>.</a:t>
            </a:r>
            <a:endParaRPr kumimoji="0" lang="en-US" altLang="en-US" sz="3600" b="0" i="0" u="none" strike="noStrike" cap="none" normalizeH="0" baseline="0" dirty="0">
              <a:ln>
                <a:noFill/>
              </a:ln>
              <a:solidFill>
                <a:schemeClr val="accent6">
                  <a:lumMod val="40000"/>
                  <a:lumOff val="60000"/>
                </a:schemeClr>
              </a:solidFill>
              <a:effectLst/>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BB394C09-F2A1-2811-512C-B4956CF2BEC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692350" y="1215635"/>
            <a:ext cx="4362450" cy="3851665"/>
          </a:xfrm>
          <a:prstGeom prst="rect">
            <a:avLst/>
          </a:prstGeom>
        </p:spPr>
      </p:pic>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2280145" y="505934"/>
            <a:ext cx="7631709" cy="1282507"/>
          </a:xfrm>
        </p:spPr>
        <p:txBody>
          <a:bodyPr/>
          <a:lstStyle/>
          <a:p>
            <a:pPr algn="ctr"/>
            <a:r>
              <a:rPr lang="en-US" dirty="0"/>
              <a:t>Types of Inheritance with class diagram</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
        <p:nvSpPr>
          <p:cNvPr id="6" name="Rectangle 1">
            <a:extLst>
              <a:ext uri="{FF2B5EF4-FFF2-40B4-BE49-F238E27FC236}">
                <a16:creationId xmlns:a16="http://schemas.microsoft.com/office/drawing/2014/main" id="{B33E84D5-7252-8C12-E8A0-97529910E8B0}"/>
              </a:ext>
            </a:extLst>
          </p:cNvPr>
          <p:cNvSpPr>
            <a:spLocks noGrp="1" noChangeArrowheads="1"/>
          </p:cNvSpPr>
          <p:nvPr>
            <p:ph sz="half" idx="15"/>
          </p:nvPr>
        </p:nvSpPr>
        <p:spPr bwMode="auto">
          <a:xfrm>
            <a:off x="500974" y="2374890"/>
            <a:ext cx="7734301"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 A. Single Inheritance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Aircraft → Helicopter</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Helicopter inherits from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Aircraft</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rgbClr val="00B0F0"/>
                </a:solidFill>
                <a:effectLst/>
                <a:latin typeface="Arial" panose="020B0604020202020204" pitchFamily="34" charset="0"/>
                <a:cs typeface="Arial" panose="020B0604020202020204" pitchFamily="34" charset="0"/>
              </a:rPr>
              <a:t>Inherits: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maxAltitude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speed</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fly()</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rgbClr val="00B0F0"/>
                </a:solidFill>
                <a:effectLst/>
                <a:latin typeface="Arial" panose="020B0604020202020204" pitchFamily="34" charset="0"/>
                <a:cs typeface="Arial" panose="020B0604020202020204" pitchFamily="34" charset="0"/>
              </a:rPr>
              <a:t>Adds: </a:t>
            </a:r>
            <a:r>
              <a:rPr kumimoji="0" lang="en-US" altLang="en-US"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rotorBlades</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So</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Helicopter</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has the base flying features </a:t>
            </a:r>
            <a:r>
              <a:rPr kumimoji="0" lang="en-US" altLang="en-US" b="0" i="1" u="none" strike="noStrike" cap="none" normalizeH="0" baseline="0" dirty="0">
                <a:ln>
                  <a:noFill/>
                </a:ln>
                <a:solidFill>
                  <a:schemeClr val="tx1"/>
                </a:solidFill>
                <a:effectLst/>
                <a:latin typeface="Arial" panose="020B0604020202020204" pitchFamily="34" charset="0"/>
                <a:cs typeface="Arial" panose="020B0604020202020204" pitchFamily="34" charset="0"/>
              </a:rPr>
              <a:t>plus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details specific to rotary-wing aircraft.</a:t>
            </a:r>
            <a:endParaRPr kumimoji="0" lang="en-US" altLang="en-US" sz="4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DE045DC3-AAB5-D5DF-B141-419A9A6BA9B0}"/>
              </a:ext>
            </a:extLst>
          </p:cNvPr>
          <p:cNvPicPr>
            <a:picLocks noChangeAspect="1"/>
          </p:cNvPicPr>
          <p:nvPr/>
        </p:nvPicPr>
        <p:blipFill>
          <a:blip r:embed="rId3"/>
          <a:srcRect l="2100" t="6000" r="37999" b="34000"/>
          <a:stretch/>
        </p:blipFill>
        <p:spPr>
          <a:xfrm>
            <a:off x="7162800" y="2272997"/>
            <a:ext cx="4272357" cy="2743200"/>
          </a:xfrm>
          <a:prstGeom prst="rect">
            <a:avLst/>
          </a:prstGeom>
          <a:ln>
            <a:solidFill>
              <a:srgbClr val="00B0F0"/>
            </a:solidFill>
          </a:ln>
        </p:spPr>
      </p:pic>
      <p:sp>
        <p:nvSpPr>
          <p:cNvPr id="17" name="Rectangle 16">
            <a:extLst>
              <a:ext uri="{FF2B5EF4-FFF2-40B4-BE49-F238E27FC236}">
                <a16:creationId xmlns:a16="http://schemas.microsoft.com/office/drawing/2014/main" id="{756C3E5D-8801-4917-ADA7-0C3CCED25A56}"/>
              </a:ext>
            </a:extLst>
          </p:cNvPr>
          <p:cNvSpPr/>
          <p:nvPr/>
        </p:nvSpPr>
        <p:spPr>
          <a:xfrm>
            <a:off x="9448800" y="2961051"/>
            <a:ext cx="1977226" cy="935897"/>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CD0E79-E340-326F-E1F4-808149A29DD3}"/>
              </a:ext>
            </a:extLst>
          </p:cNvPr>
          <p:cNvSpPr/>
          <p:nvPr/>
        </p:nvSpPr>
        <p:spPr>
          <a:xfrm>
            <a:off x="9449194" y="3887423"/>
            <a:ext cx="1977226" cy="1119249"/>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56CAF7-D50F-56BA-587A-F76365F1AF34}"/>
              </a:ext>
            </a:extLst>
          </p:cNvPr>
          <p:cNvSpPr/>
          <p:nvPr/>
        </p:nvSpPr>
        <p:spPr>
          <a:xfrm>
            <a:off x="7181849" y="3318274"/>
            <a:ext cx="1263245" cy="787002"/>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AEFDAE4-0148-D710-14E0-FFB55B167473}"/>
              </a:ext>
            </a:extLst>
          </p:cNvPr>
          <p:cNvSpPr/>
          <p:nvPr/>
        </p:nvSpPr>
        <p:spPr>
          <a:xfrm>
            <a:off x="7181850" y="4023124"/>
            <a:ext cx="1038226" cy="787002"/>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1" name="Rectangle 20">
            <a:extLst>
              <a:ext uri="{FF2B5EF4-FFF2-40B4-BE49-F238E27FC236}">
                <a16:creationId xmlns:a16="http://schemas.microsoft.com/office/drawing/2014/main" id="{A115B687-8A7B-9C1D-9AA0-954FACC8FB48}"/>
              </a:ext>
            </a:extLst>
          </p:cNvPr>
          <p:cNvSpPr/>
          <p:nvPr/>
        </p:nvSpPr>
        <p:spPr>
          <a:xfrm>
            <a:off x="8705850" y="3308749"/>
            <a:ext cx="1038226" cy="787002"/>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7A4A5AB-0DF4-3FEB-81DB-4B7CA47EC6D9}"/>
              </a:ext>
            </a:extLst>
          </p:cNvPr>
          <p:cNvSpPr>
            <a:spLocks noGrp="1"/>
          </p:cNvSpPr>
          <p:nvPr>
            <p:ph type="title"/>
          </p:nvPr>
        </p:nvSpPr>
        <p:spPr>
          <a:xfrm>
            <a:off x="2174081" y="346432"/>
            <a:ext cx="7843837" cy="1012782"/>
          </a:xfrm>
        </p:spPr>
        <p:txBody>
          <a:bodyPr/>
          <a:lstStyle/>
          <a:p>
            <a:pPr algn="ctr"/>
            <a:r>
              <a:rPr lang="en-US" dirty="0"/>
              <a:t>Types of Inheritance with class diagram</a:t>
            </a:r>
          </a:p>
        </p:txBody>
      </p:sp>
      <p:sp>
        <p:nvSpPr>
          <p:cNvPr id="10" name="Rectangle 1">
            <a:extLst>
              <a:ext uri="{FF2B5EF4-FFF2-40B4-BE49-F238E27FC236}">
                <a16:creationId xmlns:a16="http://schemas.microsoft.com/office/drawing/2014/main" id="{D78B350F-578C-2004-D3ED-EAADC54EE44A}"/>
              </a:ext>
            </a:extLst>
          </p:cNvPr>
          <p:cNvSpPr>
            <a:spLocks noGrp="1" noChangeArrowheads="1"/>
          </p:cNvSpPr>
          <p:nvPr>
            <p:ph idx="13"/>
          </p:nvPr>
        </p:nvSpPr>
        <p:spPr bwMode="auto">
          <a:xfrm>
            <a:off x="391052" y="1921287"/>
            <a:ext cx="744165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32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B. Hierarchical Inheritance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lumMod val="50000"/>
                  </a:schemeClr>
                </a:solidFill>
                <a:effectLst/>
                <a:latin typeface="Arial" panose="020B0604020202020204" pitchFamily="34" charset="0"/>
                <a:cs typeface="Arial" panose="020B0604020202020204" pitchFamily="34" charset="0"/>
              </a:rPr>
              <a:t>Multiple classes inherit from a single parent.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lumMod val="50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PassengerPlane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CargoPlane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FighterJet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all inherit from Aircraft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rial" panose="020B0604020202020204" pitchFamily="34" charset="0"/>
                <a:cs typeface="Arial" panose="020B0604020202020204" pitchFamily="34" charset="0"/>
              </a:rPr>
              <a:t>Each subclass adds specialized attributes: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00B0F0"/>
                </a:solidFill>
                <a:effectLst/>
                <a:latin typeface="Arial" panose="020B0604020202020204" pitchFamily="34" charset="0"/>
                <a:cs typeface="Arial" panose="020B0604020202020204" pitchFamily="34" charset="0"/>
              </a:rPr>
              <a:t>PassengerPlane</a:t>
            </a:r>
            <a:r>
              <a:rPr kumimoji="0" lang="en-US" altLang="en-US" sz="1600" b="0" i="0" u="none" strike="noStrike" cap="none" normalizeH="0" baseline="0" dirty="0">
                <a:ln>
                  <a:noFill/>
                </a:ln>
                <a:solidFill>
                  <a:srgbClr val="00B0F0"/>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seatCapacity</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00B0F0"/>
                </a:solidFill>
                <a:effectLst/>
                <a:latin typeface="Arial" panose="020B0604020202020204" pitchFamily="34" charset="0"/>
                <a:cs typeface="Arial" panose="020B0604020202020204" pitchFamily="34" charset="0"/>
              </a:rPr>
              <a:t>CargoPlane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maxLoadKg</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rgbClr val="00B0F0"/>
                </a:solidFill>
                <a:effectLst/>
                <a:latin typeface="Arial" panose="020B0604020202020204" pitchFamily="34" charset="0"/>
                <a:cs typeface="Arial" panose="020B0604020202020204" pitchFamily="34" charset="0"/>
              </a:rPr>
              <a:t>FighterJet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stealthCapable</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rial" panose="020B0604020202020204" pitchFamily="34" charset="0"/>
                <a:cs typeface="Arial" panose="020B0604020202020204" pitchFamily="34" charset="0"/>
              </a:rPr>
              <a:t>All of them </a:t>
            </a:r>
            <a:r>
              <a:rPr kumimoji="0" lang="en-US" altLang="en-US" i="0" u="none" strike="noStrike" cap="none" normalizeH="0" baseline="0" dirty="0">
                <a:ln>
                  <a:noFill/>
                </a:ln>
                <a:effectLst/>
                <a:latin typeface="Arial" panose="020B0604020202020204" pitchFamily="34" charset="0"/>
                <a:cs typeface="Arial" panose="020B0604020202020204" pitchFamily="34" charset="0"/>
              </a:rPr>
              <a:t>share</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maxAltitude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speed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fly()</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from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Aircraft</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4" name="Picture Placeholder 13">
            <a:extLst>
              <a:ext uri="{FF2B5EF4-FFF2-40B4-BE49-F238E27FC236}">
                <a16:creationId xmlns:a16="http://schemas.microsoft.com/office/drawing/2014/main" id="{D60D4AC2-3AD0-AA16-32F7-2D21FDFBF28B}"/>
              </a:ext>
            </a:extLst>
          </p:cNvPr>
          <p:cNvPicPr>
            <a:picLocks noGrp="1" noChangeAspect="1"/>
          </p:cNvPicPr>
          <p:nvPr>
            <p:ph type="pic" sz="quarter" idx="14"/>
          </p:nvPr>
        </p:nvPicPr>
        <p:blipFill>
          <a:blip r:embed="rId3"/>
          <a:srcRect l="374" t="1328" r="33331" b="1328"/>
          <a:stretch/>
        </p:blipFill>
        <p:spPr>
          <a:xfrm>
            <a:off x="7777588" y="3136183"/>
            <a:ext cx="4414412" cy="3721817"/>
          </a:xfrm>
          <a:ln>
            <a:solidFill>
              <a:srgbClr val="00B0F0"/>
            </a:solidFill>
          </a:ln>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p:txBody>
          <a:bodyPr/>
          <a:lstStyle/>
          <a:p>
            <a:fld id="{48F63A3B-78C7-47BE-AE5E-E10140E04643}" type="slidenum">
              <a:rPr lang="en-US" sz="1800" b="1" smtClean="0"/>
              <a:pPr/>
              <a:t>9</a:t>
            </a:fld>
            <a:endParaRPr lang="en-US" b="1" dirty="0"/>
          </a:p>
        </p:txBody>
      </p:sp>
      <p:sp>
        <p:nvSpPr>
          <p:cNvPr id="17" name="Rectangle 16">
            <a:extLst>
              <a:ext uri="{FF2B5EF4-FFF2-40B4-BE49-F238E27FC236}">
                <a16:creationId xmlns:a16="http://schemas.microsoft.com/office/drawing/2014/main" id="{C5693C49-C1DA-1C97-955F-80CE3E74907A}"/>
              </a:ext>
            </a:extLst>
          </p:cNvPr>
          <p:cNvSpPr/>
          <p:nvPr/>
        </p:nvSpPr>
        <p:spPr>
          <a:xfrm>
            <a:off x="8752795" y="4838700"/>
            <a:ext cx="1148868" cy="655256"/>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C059B1F-4B2E-9D6C-6B10-3D971E3A9177}"/>
              </a:ext>
            </a:extLst>
          </p:cNvPr>
          <p:cNvSpPr/>
          <p:nvPr/>
        </p:nvSpPr>
        <p:spPr>
          <a:xfrm>
            <a:off x="9533106" y="5388612"/>
            <a:ext cx="2645467" cy="1345360"/>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FBC2010-81D6-1B39-D5E2-E850B8FECB64}"/>
              </a:ext>
            </a:extLst>
          </p:cNvPr>
          <p:cNvSpPr/>
          <p:nvPr/>
        </p:nvSpPr>
        <p:spPr>
          <a:xfrm>
            <a:off x="10005878" y="3247547"/>
            <a:ext cx="2162967" cy="935897"/>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0D0902F-7A67-F9CF-84C6-15B1A7E3EF7D}"/>
              </a:ext>
            </a:extLst>
          </p:cNvPr>
          <p:cNvSpPr/>
          <p:nvPr/>
        </p:nvSpPr>
        <p:spPr>
          <a:xfrm>
            <a:off x="9124542" y="4183444"/>
            <a:ext cx="223741" cy="1462912"/>
          </a:xfrm>
          <a:prstGeom prst="rect">
            <a:avLst/>
          </a:prstGeom>
          <a:solidFill>
            <a:srgbClr val="FFFFF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{2CADB812-70ED-45A2-964F-33E61C3ED17A}tf78438558_win32</Template>
  <TotalTime>215</TotalTime>
  <Words>595</Words>
  <Application>Microsoft Office PowerPoint</Application>
  <PresentationFormat>Widescreen</PresentationFormat>
  <Paragraphs>116</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Arial Unicode MS</vt:lpstr>
      <vt:lpstr>Calibri</vt:lpstr>
      <vt:lpstr>Sabon Next LT</vt:lpstr>
      <vt:lpstr>Wingdings</vt:lpstr>
      <vt:lpstr>Custom</vt:lpstr>
      <vt:lpstr>First  presentation of oop</vt:lpstr>
      <vt:lpstr>Uml class diagram</vt:lpstr>
      <vt:lpstr>Introduction to uml class diagrams</vt:lpstr>
      <vt:lpstr>PowerPoint Presentation</vt:lpstr>
      <vt:lpstr>       Inheritance in Class Diagrams </vt:lpstr>
      <vt:lpstr> basic uml diagram</vt:lpstr>
      <vt:lpstr>Base Class: Aircraft ✈️ </vt:lpstr>
      <vt:lpstr>Types of Inheritance with class diagram</vt:lpstr>
      <vt:lpstr>Types of Inheritance with class diagram</vt:lpstr>
      <vt:lpstr>Types of Inheritance with class diagram</vt:lpstr>
      <vt:lpstr>Types of Inheritance with class diagram</vt:lpstr>
      <vt:lpstr>Types of Inheritance with class diagram</vt:lpstr>
      <vt:lpstr>Summary Table of Classes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saqlainjeegar@gmail.com</dc:creator>
  <cp:lastModifiedBy>saqlainjeegar@gmail.com</cp:lastModifiedBy>
  <cp:revision>1</cp:revision>
  <dcterms:created xsi:type="dcterms:W3CDTF">2025-05-12T11:49:26Z</dcterms:created>
  <dcterms:modified xsi:type="dcterms:W3CDTF">2025-05-12T15:24:41Z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