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5" r:id="rId10"/>
    <p:sldId id="269" r:id="rId11"/>
    <p:sldId id="268" r:id="rId12"/>
    <p:sldId id="270" r:id="rId13"/>
    <p:sldId id="274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1" r:id="rId22"/>
    <p:sldId id="284" r:id="rId23"/>
    <p:sldId id="282" r:id="rId24"/>
    <p:sldId id="285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4" r:id="rId38"/>
    <p:sldId id="297" r:id="rId39"/>
    <p:sldId id="298" r:id="rId40"/>
    <p:sldId id="299" r:id="rId41"/>
    <p:sldId id="314" r:id="rId42"/>
    <p:sldId id="300" r:id="rId43"/>
    <p:sldId id="315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A7A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9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65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9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9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0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ACDC-041D-4D79-8CC7-EBE8CCE0E2A5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3299-DB01-44D1-A468-5136C2C8C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36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15FI999@ms.dendai.ac.j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16sai_jk@ms.dendai.ac.j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5540"/>
          </a:xfrm>
        </p:spPr>
        <p:txBody>
          <a:bodyPr/>
          <a:lstStyle/>
          <a:p>
            <a:r>
              <a:rPr kumimoji="1" lang="ja-JP" altLang="en-US" dirty="0" smtClean="0"/>
              <a:t>画面設計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担当　</a:t>
            </a:r>
            <a:r>
              <a:rPr kumimoji="1" lang="en-US" altLang="ja-JP" dirty="0" smtClean="0"/>
              <a:t>15fi009</a:t>
            </a:r>
            <a:r>
              <a:rPr kumimoji="1" lang="ja-JP" altLang="en-US" dirty="0" smtClean="0"/>
              <a:t>和泉　恵太</a:t>
            </a:r>
            <a:endParaRPr kumimoji="1" lang="en-US" altLang="ja-JP" dirty="0" smtClean="0"/>
          </a:p>
          <a:p>
            <a:endParaRPr lang="en-US" altLang="ja-JP" dirty="0">
              <a:solidFill>
                <a:srgbClr val="7030A0"/>
              </a:solidFill>
            </a:endParaRPr>
          </a:p>
          <a:p>
            <a:r>
              <a:rPr kumimoji="1" lang="ja-JP" altLang="en-US" sz="3200" dirty="0" smtClean="0">
                <a:solidFill>
                  <a:srgbClr val="7030A0"/>
                </a:solidFill>
              </a:rPr>
              <a:t>紫の字は画面設計の案内を行う文字列</a:t>
            </a:r>
            <a:endParaRPr kumimoji="1" lang="ja-JP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90600" y="5645289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変更画面へ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8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82562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ホーム＞マイページ＞登録情報変更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未記入があった場合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28" name="二等辺三角形 27"/>
          <p:cNvSpPr/>
          <p:nvPr/>
        </p:nvSpPr>
        <p:spPr>
          <a:xfrm>
            <a:off x="3260338" y="760440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16120" y="1121332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rgbClr val="FF0000"/>
                </a:solidFill>
              </a:rPr>
              <a:t>未記入の項目があります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60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36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374140" y="5729115"/>
            <a:ext cx="483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未記入がない場合</a:t>
            </a:r>
            <a:endParaRPr kumimoji="1" lang="ja-JP" altLang="en-US" sz="4000" dirty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8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ホーム＞マイページ＞</a:t>
            </a:r>
            <a:r>
              <a:rPr lang="ja-JP" altLang="en-US" dirty="0"/>
              <a:t>登録情報</a:t>
            </a:r>
            <a:r>
              <a:rPr kumimoji="1" lang="ja-JP" altLang="en-US" dirty="0" smtClean="0"/>
              <a:t>変更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61720" y="1034177"/>
            <a:ext cx="8745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7030A0"/>
                </a:solidFill>
              </a:rPr>
              <a:t>「</a:t>
            </a:r>
            <a:r>
              <a:rPr kumimoji="1" lang="en-US" altLang="ja-JP" sz="4000" dirty="0" smtClean="0">
                <a:solidFill>
                  <a:srgbClr val="7030A0"/>
                </a:solidFill>
              </a:rPr>
              <a:t>OK</a:t>
            </a:r>
            <a:r>
              <a:rPr lang="ja-JP" altLang="en-US" sz="4000" dirty="0" smtClean="0">
                <a:solidFill>
                  <a:srgbClr val="7030A0"/>
                </a:solidFill>
              </a:rPr>
              <a:t>」を押されたらマイページへ戻る</a:t>
            </a:r>
            <a:endParaRPr kumimoji="1" lang="en-US" altLang="ja-JP" sz="4000" dirty="0" smtClean="0">
              <a:solidFill>
                <a:srgbClr val="7030A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241040" y="2791147"/>
            <a:ext cx="4836160" cy="16230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241040" y="2791147"/>
            <a:ext cx="48361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登録情報の変更を完了しました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693920" y="3606486"/>
            <a:ext cx="1821180" cy="51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OK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99490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次の月の情報取得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kumimoji="1" lang="en-US" altLang="ja-JP" sz="2800" dirty="0" smtClean="0">
                <a:solidFill>
                  <a:srgbClr val="7030A0"/>
                </a:solidFill>
              </a:rPr>
              <a:t>URL</a:t>
            </a:r>
            <a:r>
              <a:rPr kumimoji="1" lang="ja-JP" altLang="en-US" sz="2800" dirty="0" smtClean="0">
                <a:solidFill>
                  <a:srgbClr val="7030A0"/>
                </a:solidFill>
              </a:rPr>
              <a:t>の切り替えはなし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1229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rot="10800000"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909406"/>
            <a:ext cx="6120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フィルター機能（リスト）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97852" y="2206190"/>
            <a:ext cx="1322349" cy="8722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kumimoji="1" lang="ja-JP" altLang="en-US" sz="1000" dirty="0" smtClean="0">
                <a:solidFill>
                  <a:schemeClr val="tx1"/>
                </a:solidFill>
              </a:rPr>
              <a:t>プログラム班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 smtClean="0">
                <a:solidFill>
                  <a:schemeClr val="tx1"/>
                </a:solidFill>
              </a:rPr>
              <a:t>2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000" dirty="0" smtClean="0">
                <a:solidFill>
                  <a:schemeClr val="tx1"/>
                </a:solidFill>
              </a:rPr>
              <a:t>班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ja-JP" sz="1000" dirty="0">
                <a:solidFill>
                  <a:schemeClr val="tx1"/>
                </a:solidFill>
              </a:rPr>
              <a:t>3</a:t>
            </a:r>
            <a:r>
              <a:rPr lang="en-US" altLang="ja-JP" sz="1000" dirty="0" smtClean="0">
                <a:solidFill>
                  <a:schemeClr val="tx1"/>
                </a:solidFill>
              </a:rPr>
              <a:t>DCG</a:t>
            </a:r>
            <a:r>
              <a:rPr lang="ja-JP" altLang="en-US" sz="1000" dirty="0" smtClean="0">
                <a:solidFill>
                  <a:schemeClr val="tx1"/>
                </a:solidFill>
              </a:rPr>
              <a:t> 班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ja-JP" altLang="en-US" sz="1000" dirty="0" smtClean="0">
                <a:solidFill>
                  <a:schemeClr val="tx1"/>
                </a:solidFill>
              </a:rPr>
              <a:t>サウンド班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7897852" y="247741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852" y="2632016"/>
            <a:ext cx="1329043" cy="6097"/>
          </a:xfrm>
          <a:prstGeom prst="rect">
            <a:avLst/>
          </a:prstGeom>
        </p:spPr>
      </p:pic>
      <p:cxnSp>
        <p:nvCxnSpPr>
          <p:cNvPr id="51" name="直線コネクタ 50"/>
          <p:cNvCxnSpPr/>
          <p:nvPr/>
        </p:nvCxnSpPr>
        <p:spPr>
          <a:xfrm>
            <a:off x="7904546" y="27898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7890174" y="294223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7890174" y="2317394"/>
            <a:ext cx="1322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86923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9727" y="399282"/>
            <a:ext cx="5892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>
                <a:solidFill>
                  <a:srgbClr val="7030A0"/>
                </a:solidFill>
              </a:rPr>
              <a:t>講習詳細情報へ</a:t>
            </a:r>
            <a:endParaRPr lang="en-US" altLang="ja-JP" sz="4800" dirty="0" smtClean="0">
              <a:solidFill>
                <a:srgbClr val="7030A0"/>
              </a:solidFill>
            </a:endParaRPr>
          </a:p>
          <a:p>
            <a:r>
              <a:rPr lang="ja-JP" altLang="en-US" sz="3600" dirty="0" smtClean="0">
                <a:solidFill>
                  <a:srgbClr val="7030A0"/>
                </a:solidFill>
              </a:rPr>
              <a:t>（新規タブ）</a:t>
            </a:r>
            <a:endParaRPr lang="en-US" altLang="ja-JP" sz="48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4" grpId="0" animBg="1"/>
      <p:bldP spid="37" grpId="0"/>
      <p:bldP spid="38" grpId="0"/>
      <p:bldP spid="39" grpId="0"/>
      <p:bldP spid="40" grpId="0"/>
      <p:bldP spid="4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16666" y="384225"/>
            <a:ext cx="5982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ささささ</a:t>
            </a:r>
            <a:endParaRPr kumimoji="1" lang="ja-JP" altLang="en-US" dirty="0"/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882880"/>
              </p:ext>
            </p:extLst>
          </p:nvPr>
        </p:nvGraphicFramePr>
        <p:xfrm>
          <a:off x="704850" y="942975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66091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32573" y="3091630"/>
            <a:ext cx="1051560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「お知らせ」をクリックする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00199" y="3537983"/>
            <a:ext cx="123237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 smtClean="0"/>
              <a:t>お知らせ一覧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95159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81075" y="2278380"/>
            <a:ext cx="2838450" cy="302895"/>
          </a:xfrm>
          <a:prstGeom prst="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9600" y="1278968"/>
            <a:ext cx="7433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クリックする。新しいタブで表示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講習詳細情報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90946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89012" y="3995662"/>
            <a:ext cx="2808840" cy="606679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38300" y="3881416"/>
            <a:ext cx="2603113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4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</a:t>
            </a:r>
            <a:r>
              <a:rPr lang="ja-JP" altLang="en-US" dirty="0"/>
              <a:t>知</a:t>
            </a:r>
            <a:r>
              <a:rPr lang="ja-JP" altLang="en-US" dirty="0" smtClean="0"/>
              <a:t>らせ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925049" y="-50374"/>
            <a:ext cx="361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　　　　　　　　　　　　①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06786" y="507354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7030A0"/>
                </a:solidFill>
              </a:rPr>
              <a:t>このタブを閉じる</a:t>
            </a:r>
            <a:endParaRPr kumimoji="1" lang="ja-JP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533380"/>
              </p:ext>
            </p:extLst>
          </p:nvPr>
        </p:nvGraphicFramePr>
        <p:xfrm>
          <a:off x="838200" y="1825623"/>
          <a:ext cx="10515600" cy="475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36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903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学術発表会の詳細が確認できたので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○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○　△△教室　</a:t>
                      </a:r>
                      <a:r>
                        <a:rPr kumimoji="1" lang="en-US" altLang="ja-JP" dirty="0" smtClean="0"/>
                        <a:t>××</a:t>
                      </a:r>
                      <a:r>
                        <a:rPr kumimoji="1" lang="ja-JP" altLang="en-US" dirty="0" smtClean="0"/>
                        <a:t>時～　にて説明会を行うことにしました。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持ち物は特にありません。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説明会では学術発表会の詳細が記載されたプリントを配布します。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3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500" y="4419543"/>
            <a:ext cx="300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18517" y="4864875"/>
            <a:ext cx="6608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solidFill>
                  <a:srgbClr val="7030A0"/>
                </a:solidFill>
              </a:rPr>
              <a:t>間違っていた場合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36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講習アンケート一覧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講習アンケート一覧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r>
              <a:rPr lang="ja-JP" altLang="en-US" dirty="0"/>
              <a:t>講習</a:t>
            </a:r>
            <a:r>
              <a:rPr lang="ja-JP" altLang="en-US" dirty="0" smtClean="0"/>
              <a:t>アンケート一覧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99641"/>
              </p:ext>
            </p:extLst>
          </p:nvPr>
        </p:nvGraphicFramePr>
        <p:xfrm>
          <a:off x="959286" y="1891968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568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1361421" y="2278380"/>
            <a:ext cx="86621" cy="441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361421" y="3870960"/>
            <a:ext cx="86621" cy="2514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90600" y="2278380"/>
            <a:ext cx="4210050" cy="320651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11497" y="913654"/>
            <a:ext cx="73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rgbClr val="7030A0"/>
                </a:solidFill>
              </a:rPr>
              <a:t>クリックする。新しいタブで開かれる</a:t>
            </a:r>
            <a:endParaRPr kumimoji="1" lang="ja-JP" alt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45361"/>
              </p:ext>
            </p:extLst>
          </p:nvPr>
        </p:nvGraphicFramePr>
        <p:xfrm>
          <a:off x="828675" y="1289685"/>
          <a:ext cx="10515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</a:t>
                      </a:r>
                      <a:r>
                        <a:rPr kumimoji="1" lang="ja-JP" altLang="en-US" dirty="0" smtClean="0"/>
                        <a:t>など</a:t>
                      </a:r>
                      <a:endParaRPr kumimoji="1" lang="en-US" altLang="ja-JP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1" lang="ja-JP" altLang="en-US" dirty="0" smtClean="0"/>
                        <a:t>ここにない（下の要望欄にてお願いします）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何か質問、感想、要望があったらどうぞ（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講習アンケート回答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50226"/>
              </p:ext>
            </p:extLst>
          </p:nvPr>
        </p:nvGraphicFramePr>
        <p:xfrm>
          <a:off x="828675" y="1289685"/>
          <a:ext cx="10515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　プログラム班講義アンケート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早すぎ　　　　ちょうど良い　　　遅い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　早すぎ　　　　ちょうど良い　　　遅い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３．今回の講義時間はどうでしたか？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短い　　　　　ちょうど良い　　　長すぎる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４．今回の講義の難易度はどうでしたか？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難しい　　　　ちょうど良い　　　簡単すぎ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５．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を学びたいですか？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はい　　　　いいえ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６．次の中から何を作りたいですか（複数可）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ゲーム（２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ゲーム（３</a:t>
                      </a:r>
                      <a:r>
                        <a:rPr kumimoji="1" lang="en-US" altLang="ja-JP" dirty="0" smtClean="0"/>
                        <a:t>D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en-US" altLang="ja-JP" dirty="0" smtClean="0"/>
                        <a:t>Win</a:t>
                      </a:r>
                      <a:r>
                        <a:rPr kumimoji="1" lang="ja-JP" altLang="en-US" dirty="0" smtClean="0"/>
                        <a:t>ソフトウェアなど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ここにない（下の要望欄にてお願いします）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７．何か質問、感想、要望があったら自由にどうぞ（</a:t>
                      </a:r>
                      <a:r>
                        <a:rPr kumimoji="1" lang="en-US" altLang="ja-JP" dirty="0" smtClean="0"/>
                        <a:t>120</a:t>
                      </a:r>
                      <a:r>
                        <a:rPr kumimoji="1" lang="ja-JP" altLang="en-US" dirty="0" smtClean="0"/>
                        <a:t>字）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フローチャート: 結合子 9"/>
          <p:cNvSpPr/>
          <p:nvPr/>
        </p:nvSpPr>
        <p:spPr>
          <a:xfrm>
            <a:off x="6162675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/>
          <p:cNvSpPr/>
          <p:nvPr/>
        </p:nvSpPr>
        <p:spPr>
          <a:xfrm>
            <a:off x="7315200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/>
          <p:cNvSpPr/>
          <p:nvPr/>
        </p:nvSpPr>
        <p:spPr>
          <a:xfrm>
            <a:off x="8927842" y="177863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結合子 14"/>
          <p:cNvSpPr/>
          <p:nvPr/>
        </p:nvSpPr>
        <p:spPr>
          <a:xfrm>
            <a:off x="6162675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: 結合子 15"/>
          <p:cNvSpPr/>
          <p:nvPr/>
        </p:nvSpPr>
        <p:spPr>
          <a:xfrm>
            <a:off x="7315200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17" name="フローチャート: 結合子 16"/>
          <p:cNvSpPr/>
          <p:nvPr/>
        </p:nvSpPr>
        <p:spPr>
          <a:xfrm>
            <a:off x="8927842" y="216916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結合子 17"/>
          <p:cNvSpPr/>
          <p:nvPr/>
        </p:nvSpPr>
        <p:spPr>
          <a:xfrm>
            <a:off x="6162675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結合子 18"/>
          <p:cNvSpPr/>
          <p:nvPr/>
        </p:nvSpPr>
        <p:spPr>
          <a:xfrm>
            <a:off x="7315200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/>
          <p:cNvSpPr/>
          <p:nvPr/>
        </p:nvSpPr>
        <p:spPr>
          <a:xfrm>
            <a:off x="8927842" y="2559685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6162675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結合子 21"/>
          <p:cNvSpPr/>
          <p:nvPr/>
        </p:nvSpPr>
        <p:spPr>
          <a:xfrm>
            <a:off x="7315200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結合子 22"/>
          <p:cNvSpPr/>
          <p:nvPr/>
        </p:nvSpPr>
        <p:spPr>
          <a:xfrm>
            <a:off x="8927842" y="2950210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結合子 23"/>
          <p:cNvSpPr/>
          <p:nvPr/>
        </p:nvSpPr>
        <p:spPr>
          <a:xfrm>
            <a:off x="6162674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/>
          <p:cNvSpPr/>
          <p:nvPr/>
        </p:nvSpPr>
        <p:spPr>
          <a:xfrm>
            <a:off x="7262812" y="3288347"/>
            <a:ext cx="104775" cy="104775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219700" y="6308088"/>
            <a:ext cx="1752600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回答を送信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219700" y="6278280"/>
            <a:ext cx="1752600" cy="382233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47851" y="5324475"/>
            <a:ext cx="8591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7030A0"/>
                </a:solidFill>
              </a:rPr>
              <a:t>アンケートの場合　無回答の欄があってもエラーはない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講習アンケート回答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回</a:t>
            </a:r>
            <a:r>
              <a:rPr lang="ja-JP" altLang="en-US" dirty="0" smtClean="0"/>
              <a:t>答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2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⑧講習アンケートと同じ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8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720090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720090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644515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713689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677176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562063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2213"/>
              </p:ext>
            </p:extLst>
          </p:nvPr>
        </p:nvGraphicFramePr>
        <p:xfrm>
          <a:off x="1843396" y="-487549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386397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386397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386397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386397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545070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-2184448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515540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514311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677176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34530"/>
              </p:ext>
            </p:extLst>
          </p:nvPr>
        </p:nvGraphicFramePr>
        <p:xfrm>
          <a:off x="1593955" y="52006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59340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59011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64130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6814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56812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5429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4048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40280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40494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-24063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175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33623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33623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867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32617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57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57164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5499" y="4419543"/>
            <a:ext cx="9039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>
                <a:solidFill>
                  <a:srgbClr val="7030A0"/>
                </a:solidFill>
              </a:rPr>
              <a:t>クリックする　　</a:t>
            </a:r>
            <a:endParaRPr lang="en-US" altLang="ja-JP" sz="4400" dirty="0" smtClean="0">
              <a:solidFill>
                <a:srgbClr val="7030A0"/>
              </a:solidFill>
            </a:endParaRPr>
          </a:p>
          <a:p>
            <a:r>
              <a:rPr lang="ja-JP" altLang="en-US" sz="4400" dirty="0" smtClean="0">
                <a:solidFill>
                  <a:srgbClr val="7030A0"/>
                </a:solidFill>
              </a:rPr>
              <a:t>リンクバー</a:t>
            </a:r>
            <a:r>
              <a:rPr lang="en-US" altLang="ja-JP" sz="4400" dirty="0" smtClean="0">
                <a:solidFill>
                  <a:srgbClr val="7030A0"/>
                </a:solidFill>
              </a:rPr>
              <a:t>or</a:t>
            </a:r>
            <a:r>
              <a:rPr lang="ja-JP" altLang="en-US" sz="4400" dirty="0" smtClean="0">
                <a:solidFill>
                  <a:srgbClr val="7030A0"/>
                </a:solidFill>
              </a:rPr>
              <a:t>ただのリンク</a:t>
            </a:r>
            <a:endParaRPr lang="en-US" altLang="ja-JP" sz="44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9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9" grpId="0"/>
      <p:bldP spid="50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47800" y="2482850"/>
            <a:ext cx="10515600" cy="606679"/>
          </a:xfrm>
        </p:spPr>
        <p:txBody>
          <a:bodyPr>
            <a:noAutofit/>
          </a:bodyPr>
          <a:lstStyle/>
          <a:p>
            <a:r>
              <a:rPr lang="ja-JP" altLang="en-US" sz="13800" dirty="0" smtClean="0">
                <a:solidFill>
                  <a:srgbClr val="7030A0"/>
                </a:solidFill>
              </a:rPr>
              <a:t>管理者側</a:t>
            </a:r>
            <a:endParaRPr kumimoji="1" lang="ja-JP" altLang="en-US" sz="13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07819"/>
              </p:ext>
            </p:extLst>
          </p:nvPr>
        </p:nvGraphicFramePr>
        <p:xfrm>
          <a:off x="1843396" y="2325408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905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講習詳細</a:t>
            </a:r>
            <a:r>
              <a:rPr lang="ja-JP" altLang="en-US" dirty="0" smtClean="0"/>
              <a:t>情報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825492"/>
              </p:ext>
            </p:extLst>
          </p:nvPr>
        </p:nvGraphicFramePr>
        <p:xfrm>
          <a:off x="676275" y="1120775"/>
          <a:ext cx="10515600" cy="9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日（月）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53721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133975" y="1573528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5820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848060"/>
              </p:ext>
            </p:extLst>
          </p:nvPr>
        </p:nvGraphicFramePr>
        <p:xfrm>
          <a:off x="709612" y="2247900"/>
          <a:ext cx="10448925" cy="586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2017521-1-01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プログラム班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21003</a:t>
                      </a:r>
                      <a:r>
                        <a:rPr kumimoji="1" lang="ja-JP" altLang="en-US" dirty="0" smtClean="0"/>
                        <a:t>教室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PC</a:t>
                      </a:r>
                      <a:r>
                        <a:rPr kumimoji="1" lang="ja-JP" altLang="en-US" dirty="0" smtClean="0"/>
                        <a:t>、ＡＣアダプター、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操作は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Ｄなのでマウスがあると良い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316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３Ｄゲームを作りたい方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4779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東京電機大学　未来科学部　情報メディア学科</a:t>
                      </a:r>
                    </a:p>
                    <a:p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ソフトウェア研究部　プログラム班班長</a:t>
                      </a:r>
                    </a:p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JK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　太郎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hlinkClick r:id="rId2"/>
                        </a:rPr>
                        <a:t>15FI999@ms.dendai.ac.jp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175140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今回の講習は新入生向けです。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ソフトのインストールからユーザ登録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Unity</a:t>
                      </a:r>
                      <a:r>
                        <a:rPr kumimoji="1" lang="ja-JP" altLang="en-US" dirty="0" smtClean="0"/>
                        <a:t>の基本操作</a:t>
                      </a:r>
                      <a:endParaRPr kumimoji="1" lang="en-US" altLang="ja-JP" dirty="0" smtClean="0"/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不明な点などございましたら、記載されている連絡先にてお願いします。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375731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11" name="二等辺三角形 10"/>
          <p:cNvSpPr/>
          <p:nvPr/>
        </p:nvSpPr>
        <p:spPr>
          <a:xfrm>
            <a:off x="3187582" y="1712815"/>
            <a:ext cx="1401510" cy="84920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solidFill>
                  <a:schemeClr val="tx1"/>
                </a:solidFill>
              </a:rPr>
              <a:t>！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89092" y="2076628"/>
            <a:ext cx="521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 smtClean="0">
                <a:solidFill>
                  <a:srgbClr val="FF0000"/>
                </a:solidFill>
              </a:rPr>
              <a:t>学籍番号あるいは</a:t>
            </a:r>
            <a:r>
              <a:rPr lang="en-US" altLang="ja-JP" u="sng" dirty="0" smtClean="0">
                <a:solidFill>
                  <a:srgbClr val="FF0000"/>
                </a:solidFill>
              </a:rPr>
              <a:t>Password</a:t>
            </a:r>
            <a:r>
              <a:rPr lang="ja-JP" altLang="en-US" u="sng" dirty="0" smtClean="0">
                <a:solidFill>
                  <a:srgbClr val="FF0000"/>
                </a:solidFill>
              </a:rPr>
              <a:t>が間違っています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16667" y="384225"/>
            <a:ext cx="6024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05456" y="4750222"/>
            <a:ext cx="8339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 dirty="0" smtClean="0">
                <a:solidFill>
                  <a:srgbClr val="7030A0"/>
                </a:solidFill>
              </a:rPr>
              <a:t>分岐地点へ戻る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213242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日（月曜日）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67323" y="38683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▼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講習</a:t>
            </a:r>
            <a:r>
              <a:rPr lang="ja-JP" altLang="en-US" dirty="0"/>
              <a:t>情報</a:t>
            </a:r>
            <a:r>
              <a:rPr lang="ja-JP" altLang="en-US" dirty="0" smtClean="0"/>
              <a:t>の</a:t>
            </a:r>
            <a:r>
              <a:rPr lang="ja-JP" altLang="en-US" dirty="0" smtClean="0"/>
              <a:t>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5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講習</a:t>
            </a:r>
            <a:r>
              <a:rPr lang="ja-JP" altLang="en-US" dirty="0" smtClean="0"/>
              <a:t>詳細</a:t>
            </a:r>
            <a:r>
              <a:rPr lang="ja-JP" altLang="en-US" dirty="0"/>
              <a:t>編集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コンテンツ プレースホルダー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916553"/>
              </p:ext>
            </p:extLst>
          </p:nvPr>
        </p:nvGraphicFramePr>
        <p:xfrm>
          <a:off x="895350" y="1041618"/>
          <a:ext cx="10448925" cy="53812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6475"/>
                <a:gridCol w="8172450"/>
              </a:tblGrid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講習班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講習回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第　　　　　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講習タイトル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開催日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月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日（火曜日）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場所　　　　　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持ち物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35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対象者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09513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開催者連絡先　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  <a:tr h="167105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講習概要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86363" y="39559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  <p:sp>
        <p:nvSpPr>
          <p:cNvPr id="8" name="正方形/長方形 7"/>
          <p:cNvSpPr/>
          <p:nvPr/>
        </p:nvSpPr>
        <p:spPr>
          <a:xfrm>
            <a:off x="3314701" y="1102935"/>
            <a:ext cx="2609850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プログラム班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95949" y="1131510"/>
            <a:ext cx="200025" cy="19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▼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543300" y="1474411"/>
            <a:ext cx="600075" cy="2334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314700" y="1826836"/>
            <a:ext cx="7820023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r>
              <a:rPr lang="ja-JP" altLang="en-US" dirty="0" smtClean="0">
                <a:solidFill>
                  <a:schemeClr val="tx1"/>
                </a:solidFill>
              </a:rPr>
              <a:t>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314699" y="2586256"/>
            <a:ext cx="2762249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21003</a:t>
            </a:r>
            <a:r>
              <a:rPr lang="ja-JP" altLang="en-US" dirty="0" smtClean="0">
                <a:solidFill>
                  <a:schemeClr val="tx1"/>
                </a:solidFill>
              </a:rPr>
              <a:t>教室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14699" y="2959627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 dirty="0">
                <a:solidFill>
                  <a:schemeClr val="tx1"/>
                </a:solidFill>
              </a:rPr>
              <a:t>、ＡＣアダプター、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操作は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lang="ja-JP" altLang="en-US" dirty="0">
                <a:solidFill>
                  <a:schemeClr val="tx1"/>
                </a:solidFill>
              </a:rPr>
              <a:t>Ｄなのでマウスがあると良い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3314699" y="3334590"/>
            <a:ext cx="7820024" cy="2529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３Ｄゲームを作りたい</a:t>
            </a:r>
            <a:r>
              <a:rPr lang="ja-JP" altLang="en-US" dirty="0" smtClean="0">
                <a:solidFill>
                  <a:schemeClr val="tx1"/>
                </a:solidFill>
              </a:rPr>
              <a:t>方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314699" y="3750889"/>
            <a:ext cx="7820025" cy="89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東京電機大学　未来科学部　情報メディア学科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ソフトウェア研究部　プログラム班</a:t>
            </a:r>
            <a:r>
              <a:rPr lang="ja-JP" altLang="en-US" dirty="0" smtClean="0">
                <a:solidFill>
                  <a:schemeClr val="tx1"/>
                </a:solidFill>
              </a:rPr>
              <a:t>班長</a:t>
            </a:r>
            <a:endParaRPr lang="en-US" altLang="ja-JP" dirty="0"/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314699" y="4874841"/>
            <a:ext cx="7820025" cy="1459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今回の講習は新入生向けです。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ソフトのインストールからユーザ登録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の基本操作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29209" y="6491196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講習</a:t>
            </a:r>
            <a:r>
              <a:rPr lang="ja-JP" altLang="en-US" dirty="0"/>
              <a:t>情報</a:t>
            </a:r>
            <a:r>
              <a:rPr lang="ja-JP" altLang="en-US" dirty="0" smtClean="0"/>
              <a:t>の更新が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61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-420624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クリックする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-420624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-3450492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-4142232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-3777107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-262597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92057"/>
              </p:ext>
            </p:extLst>
          </p:nvPr>
        </p:nvGraphicFramePr>
        <p:xfrm>
          <a:off x="1843396" y="-1880832"/>
          <a:ext cx="8601075" cy="4970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STA</a:t>
                      </a:r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-86931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-86931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-86931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-86931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-2456041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81021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-2160747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900" dirty="0" smtClean="0">
                <a:solidFill>
                  <a:schemeClr val="tx1"/>
                </a:solidFill>
              </a:rPr>
              <a:t>いいっすねぇ～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-2148456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-3777107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52307"/>
              </p:ext>
            </p:extLst>
          </p:nvPr>
        </p:nvGraphicFramePr>
        <p:xfrm>
          <a:off x="1593955" y="3514725"/>
          <a:ext cx="925321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6089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合宿の説明会について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892873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889581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-34183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-38198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-2686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-2434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-1053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-1033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-1054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5882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3170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635698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635698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388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6256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8744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87111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130803"/>
            <a:ext cx="12192000" cy="9058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85925" y="1573527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455909"/>
              </p:ext>
            </p:extLst>
          </p:nvPr>
        </p:nvGraphicFramePr>
        <p:xfrm>
          <a:off x="676275" y="2405374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お知らせ一覧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学術発表会について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dirty="0" smtClean="0"/>
                        <a:t>合宿の詳細について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[5/1]</a:t>
                      </a:r>
                      <a:r>
                        <a:rPr kumimoji="1" lang="ja-JP" altLang="en-US" dirty="0" smtClean="0"/>
                        <a:t>合宿の日程決定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新入生歓迎会について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[4/20]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新入生説明会・歓迎会の日程が決定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[4/16]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新入生へ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[4/10]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部活動規約について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[4/5]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新入生オリエンテーションのシフト決め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[4/3]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新入生オリエンテーションについて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050186" y="281353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050311" y="281354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9050186" y="3214796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050311" y="321479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050186" y="3553183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0050311" y="3553185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50633" y="389157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050758" y="389157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050186" y="4292827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050311" y="4292829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050186" y="4693029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0050311" y="4693031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9050186" y="5037318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0050311" y="5037320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9050186" y="5427310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050311" y="5427312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050186" y="5798371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050311" y="5798373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9050186" y="6186175"/>
            <a:ext cx="672861" cy="2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更新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050311" y="6186177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円/楕円 2"/>
          <p:cNvSpPr/>
          <p:nvPr/>
        </p:nvSpPr>
        <p:spPr>
          <a:xfrm>
            <a:off x="1035169" y="1297247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97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761057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[5/4]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30399"/>
            <a:ext cx="8534400" cy="246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479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150" y="6400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コンテンツ プレースホルダー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354489"/>
              </p:ext>
            </p:extLst>
          </p:nvPr>
        </p:nvGraphicFramePr>
        <p:xfrm>
          <a:off x="838200" y="1825624"/>
          <a:ext cx="10515600" cy="437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14"/>
                <a:gridCol w="9510486"/>
              </a:tblGrid>
              <a:tr h="39506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[5/3]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842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2557008" y="1904147"/>
            <a:ext cx="8534400" cy="272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学術発表会に</a:t>
            </a:r>
            <a:r>
              <a:rPr lang="ja-JP" altLang="en-US" dirty="0" smtClean="0">
                <a:solidFill>
                  <a:schemeClr val="tx1"/>
                </a:solidFill>
              </a:rPr>
              <a:t>ついて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83692" y="2287868"/>
            <a:ext cx="9107715" cy="3764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学術発表会の詳細が確認できたので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○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○　△△教室　</a:t>
            </a:r>
            <a:r>
              <a:rPr lang="en-US" altLang="ja-JP" dirty="0">
                <a:solidFill>
                  <a:schemeClr val="tx1"/>
                </a:solidFill>
              </a:rPr>
              <a:t>××</a:t>
            </a:r>
            <a:r>
              <a:rPr lang="ja-JP" altLang="en-US" dirty="0">
                <a:solidFill>
                  <a:schemeClr val="tx1"/>
                </a:solidFill>
              </a:rPr>
              <a:t>時～　にて説明会を行うことにしました。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持ち物は特にありません。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説明会では学術発表会の詳細が記載されたプリントを配布します。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更新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42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お知らせ編集画面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お知らせ項目の更新が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70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49953" y="2468087"/>
            <a:ext cx="677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①</a:t>
            </a:r>
            <a:endParaRPr kumimoji="1" lang="en-US" altLang="ja-JP" dirty="0" smtClean="0"/>
          </a:p>
          <a:p>
            <a:r>
              <a:rPr kumimoji="1" lang="ja-JP" altLang="en-US" dirty="0" smtClean="0"/>
              <a:t>学籍番号</a:t>
            </a:r>
            <a:endParaRPr kumimoji="1" lang="en-US" altLang="ja-JP" dirty="0" smtClean="0"/>
          </a:p>
          <a:p>
            <a:r>
              <a:rPr lang="ja-JP" altLang="en-US" dirty="0" smtClean="0"/>
              <a:t>　　　　　　　　　　　　　　　　　　②</a:t>
            </a:r>
            <a:endParaRPr lang="en-US" altLang="ja-JP" dirty="0"/>
          </a:p>
          <a:p>
            <a:r>
              <a:rPr lang="en-US" altLang="ja-JP" dirty="0" smtClean="0"/>
              <a:t>Password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③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　　　　</a:t>
            </a:r>
            <a:endParaRPr kumimoji="1" lang="ja-JP" altLang="en-US" u="sng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94191" y="2777128"/>
            <a:ext cx="2367185" cy="273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15fi999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785645" y="3329805"/>
            <a:ext cx="2401368" cy="267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***********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328445" y="4026287"/>
            <a:ext cx="1649338" cy="36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ログイン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88949" y="4827286"/>
            <a:ext cx="50701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rgbClr val="FF0000"/>
                </a:solidFill>
              </a:rPr>
              <a:t>あ</a:t>
            </a:r>
            <a:r>
              <a:rPr lang="ja-JP" altLang="en-US" sz="6600" dirty="0" smtClean="0">
                <a:solidFill>
                  <a:srgbClr val="FF0000"/>
                </a:solidFill>
              </a:rPr>
              <a:t>ってた場合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16667" y="384225"/>
            <a:ext cx="6050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/>
              <a:t>＊ソフトウェア名</a:t>
            </a:r>
            <a:endParaRPr kumimoji="1" lang="en-US" altLang="ja-JP" sz="6600" dirty="0" smtClean="0"/>
          </a:p>
          <a:p>
            <a:r>
              <a:rPr kumimoji="1" lang="ja-JP" altLang="en-US" dirty="0" smtClean="0"/>
              <a:t>東京電機大学　ソフトウェア研究部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216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851751" y="948982"/>
            <a:ext cx="1600200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追加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37733"/>
              </p:ext>
            </p:extLst>
          </p:nvPr>
        </p:nvGraphicFramePr>
        <p:xfrm>
          <a:off x="1012309" y="1659230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2328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講習アンケート一覧</a:t>
                      </a:r>
                      <a:endParaRPr kumimoji="1" lang="ja-JP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円/楕円 2"/>
          <p:cNvSpPr/>
          <p:nvPr/>
        </p:nvSpPr>
        <p:spPr>
          <a:xfrm>
            <a:off x="1200995" y="672702"/>
            <a:ext cx="931653" cy="931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 smtClean="0"/>
              <a:t>＋</a:t>
            </a:r>
            <a:endParaRPr kumimoji="1" lang="ja-JP" altLang="en-US" sz="440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10713167" y="2095648"/>
            <a:ext cx="732708" cy="25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381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29249" y="6497854"/>
            <a:ext cx="1333502" cy="31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確定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86400" y="105294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追加</a:t>
            </a:r>
            <a:endParaRPr kumimoji="1" lang="ja-JP" altLang="en-US" sz="3600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737604"/>
              </p:ext>
            </p:extLst>
          </p:nvPr>
        </p:nvGraphicFramePr>
        <p:xfrm>
          <a:off x="450850" y="1763285"/>
          <a:ext cx="113601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/>
                <a:gridCol w="5956300"/>
              </a:tblGrid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914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アンケート種類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講習アンケート　　　イベントアンケート　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442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単体　　　　　複数　　　　　　自由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項目数　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1.</a:t>
                      </a:r>
                    </a:p>
                    <a:p>
                      <a:r>
                        <a:rPr kumimoji="1" lang="en-US" altLang="ja-JP" dirty="0" smtClean="0"/>
                        <a:t>2.</a:t>
                      </a:r>
                    </a:p>
                    <a:p>
                      <a:r>
                        <a:rPr kumimoji="1" lang="en-US" altLang="ja-JP" dirty="0" smtClean="0"/>
                        <a:t>3.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6034775" y="1800572"/>
            <a:ext cx="4946650" cy="260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99649" y="2537346"/>
            <a:ext cx="4890711" cy="323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5877449" y="2575652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8473534" y="2575651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7042283" y="2576737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899280" y="2602639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673327" y="2852464"/>
            <a:ext cx="704850" cy="195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221877" y="3127179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21876" y="3370894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21877" y="3655735"/>
            <a:ext cx="4486275" cy="205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34730" y="4296298"/>
            <a:ext cx="2349500" cy="330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項目追加</a:t>
            </a:r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608675" y="4183296"/>
            <a:ext cx="581947" cy="5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＋</a:t>
            </a:r>
            <a:endParaRPr kumimoji="1" lang="ja-JP" altLang="en-US" sz="3600" b="1" dirty="0"/>
          </a:p>
        </p:txBody>
      </p:sp>
      <p:sp>
        <p:nvSpPr>
          <p:cNvPr id="28" name="円/楕円 27"/>
          <p:cNvSpPr/>
          <p:nvPr/>
        </p:nvSpPr>
        <p:spPr>
          <a:xfrm>
            <a:off x="5877449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899109" y="2266445"/>
            <a:ext cx="135666" cy="1356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7702683" y="2239459"/>
            <a:ext cx="179328" cy="189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>
          <a:xfrm>
            <a:off x="161879" y="511175"/>
            <a:ext cx="10515600" cy="4351338"/>
          </a:xfrm>
        </p:spPr>
        <p:txBody>
          <a:bodyPr/>
          <a:lstStyle/>
          <a:p>
            <a:r>
              <a:rPr lang="ja-JP" altLang="en-US" dirty="0"/>
              <a:t>アンケート</a:t>
            </a:r>
            <a:r>
              <a:rPr lang="ja-JP" altLang="en-US" dirty="0" smtClean="0"/>
              <a:t>の追加が</a:t>
            </a:r>
            <a:r>
              <a:rPr kumimoji="1" lang="ja-JP" altLang="en-US" dirty="0" smtClean="0"/>
              <a:t>完了しました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8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9028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/>
              <a:t>アンケート</a:t>
            </a:r>
            <a:r>
              <a:rPr lang="ja-JP" altLang="en-US" dirty="0" smtClean="0"/>
              <a:t>編集画面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2585"/>
              </p:ext>
            </p:extLst>
          </p:nvPr>
        </p:nvGraphicFramePr>
        <p:xfrm>
          <a:off x="1596572" y="1213304"/>
          <a:ext cx="9056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457"/>
                <a:gridCol w="45284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[5/2]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u="none" dirty="0" smtClean="0">
                          <a:solidFill>
                            <a:schemeClr val="tx1"/>
                          </a:solidFill>
                        </a:rPr>
                        <a:t>回　プログラム班の講義アンケート</a:t>
                      </a:r>
                      <a:endParaRPr kumimoji="1" lang="en-US" altLang="ja-JP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回答者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r>
                        <a:rPr kumimoji="1" lang="ja-JP" altLang="en-US" dirty="0" smtClean="0"/>
                        <a:t>人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88487"/>
              </p:ext>
            </p:extLst>
          </p:nvPr>
        </p:nvGraphicFramePr>
        <p:xfrm>
          <a:off x="972457" y="2548466"/>
          <a:ext cx="10371818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886"/>
                <a:gridCol w="642393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１．今回の講義開始時刻はどうでしたか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早すぎ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ちょうど良い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無回答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21"/>
              </p:ext>
            </p:extLst>
          </p:nvPr>
        </p:nvGraphicFramePr>
        <p:xfrm>
          <a:off x="972457" y="4705773"/>
          <a:ext cx="10371818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886"/>
                <a:gridCol w="6423932"/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２．今回の講義終了時刻はどうでしたか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早すぎ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ちょうど良い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無回答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3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771703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管理者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JD</a:t>
                      </a:r>
                      <a:r>
                        <a:rPr kumimoji="1" lang="ja-JP" altLang="en-US" dirty="0" smtClean="0"/>
                        <a:t>　次郎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15JK114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15sai_jD@ms.dendai.ac.jp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307929" y="5698331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307928" y="5957093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390525" y="2128540"/>
            <a:ext cx="193357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登録者管理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登録者</a:t>
            </a:r>
            <a:r>
              <a:rPr lang="ja-JP" altLang="en-US" dirty="0"/>
              <a:t>一覧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287000" y="590550"/>
            <a:ext cx="1057275" cy="2952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閉じる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52326"/>
              </p:ext>
            </p:extLst>
          </p:nvPr>
        </p:nvGraphicFramePr>
        <p:xfrm>
          <a:off x="977557" y="1073893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3188043"/>
                <a:gridCol w="875957"/>
              </a:tblGrid>
              <a:tr h="370840">
                <a:tc gridSpan="3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登録者一覧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>
                          <a:solidFill>
                            <a:schemeClr val="tx1"/>
                          </a:solidFill>
                        </a:rPr>
                        <a:t>16jk194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en-US" altLang="ja-JP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15fi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電大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15fa</a:t>
                      </a:r>
                      <a:r>
                        <a:rPr kumimoji="1" lang="ja-JP" altLang="en-US" dirty="0" smtClean="0"/>
                        <a:t>○○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名前　太郎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変更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80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182378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登録者情報の変更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登録情報変更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6210300" y="2686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るっる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210300" y="3130643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JK</a:t>
            </a:r>
            <a:r>
              <a:rPr kumimoji="1" lang="ja-JP" altLang="en-US" dirty="0" smtClean="0">
                <a:solidFill>
                  <a:schemeClr val="tx1"/>
                </a:solidFill>
              </a:rPr>
              <a:t>　太郎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210300" y="36385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16JK194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210300" y="4105277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＊＊＊＊＊＊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210300" y="4591051"/>
            <a:ext cx="2857500" cy="3238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16sai_jk@ms.dendai.ac.jp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307930" y="5140325"/>
            <a:ext cx="5794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307930" y="5411468"/>
            <a:ext cx="57943" cy="535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08800" y="6353175"/>
            <a:ext cx="1038225" cy="371475"/>
          </a:xfrm>
          <a:prstGeom prst="rect">
            <a:avLst/>
          </a:prstGeom>
          <a:solidFill>
            <a:srgbClr val="EA7A7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確定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82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1328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7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356613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78879" y="732995"/>
            <a:ext cx="5738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7030A0"/>
                </a:solidFill>
              </a:rPr>
              <a:t>①ホームに戻る（更新）</a:t>
            </a:r>
            <a:endParaRPr kumimoji="1" lang="ja-JP" altLang="en-US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12192000" cy="14058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38895" y="1580265"/>
            <a:ext cx="81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５月</a:t>
            </a:r>
            <a:endParaRPr kumimoji="1" lang="ja-JP" altLang="en-US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08277"/>
              </p:ext>
            </p:extLst>
          </p:nvPr>
        </p:nvGraphicFramePr>
        <p:xfrm>
          <a:off x="1843396" y="2325408"/>
          <a:ext cx="8601075" cy="497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725"/>
                <a:gridCol w="1228725"/>
                <a:gridCol w="1228725"/>
                <a:gridCol w="1228725"/>
                <a:gridCol w="1228725"/>
                <a:gridCol w="1228725"/>
                <a:gridCol w="1228725"/>
              </a:tblGrid>
              <a:tr h="8188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SUN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MON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TUE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WED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THU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FRI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>
                          <a:solidFill>
                            <a:srgbClr val="002060"/>
                          </a:solidFill>
                        </a:rPr>
                        <a:t>SAT</a:t>
                      </a:r>
                      <a:endParaRPr kumimoji="1" lang="ja-JP" altLang="en-US" sz="240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kumimoji="1" lang="ja-JP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8302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002060"/>
                          </a:solidFill>
                        </a:rPr>
                        <a:t>27</a:t>
                      </a:r>
                      <a:endParaRPr kumimoji="1" lang="ja-JP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0243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角丸四角形 15"/>
          <p:cNvSpPr/>
          <p:nvPr/>
        </p:nvSpPr>
        <p:spPr>
          <a:xfrm>
            <a:off x="7008852" y="3336925"/>
            <a:ext cx="889000" cy="5715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サウンド班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52413" y="3336925"/>
            <a:ext cx="889000" cy="5715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</a:rPr>
              <a:t>２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4507726" y="3336925"/>
            <a:ext cx="889000" cy="571500"/>
          </a:xfrm>
          <a:prstGeom prst="roundRect">
            <a:avLst/>
          </a:prstGeom>
          <a:solidFill>
            <a:srgbClr val="FF373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プロ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8257014" y="3336925"/>
            <a:ext cx="889000" cy="5715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３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DCG</a:t>
            </a:r>
            <a:r>
              <a:rPr kumimoji="1" lang="ja-JP" altLang="en-US" sz="1100" dirty="0" smtClean="0">
                <a:solidFill>
                  <a:schemeClr val="tx1"/>
                </a:solidFill>
              </a:rPr>
              <a:t>班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第２回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二等辺三角形 20"/>
          <p:cNvSpPr/>
          <p:nvPr/>
        </p:nvSpPr>
        <p:spPr>
          <a:xfrm rot="5400000">
            <a:off x="6490256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5362662" y="1750199"/>
            <a:ext cx="354010" cy="2365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4532378" y="5016452"/>
            <a:ext cx="889000" cy="5715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部会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897853" y="2045493"/>
            <a:ext cx="1322348" cy="17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019323" y="2057784"/>
            <a:ext cx="200878" cy="148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810874" y="429133"/>
            <a:ext cx="1209675" cy="32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マイページ</a:t>
            </a:r>
            <a:endParaRPr kumimoji="1" lang="ja-JP" altLang="en-US" dirty="0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68478"/>
              </p:ext>
            </p:extLst>
          </p:nvPr>
        </p:nvGraphicFramePr>
        <p:xfrm>
          <a:off x="1593955" y="7711016"/>
          <a:ext cx="9253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2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お知らせ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合宿（８月うんち～ちんちん）</a:t>
                      </a:r>
                      <a:endParaRPr kumimoji="1" lang="ja-JP" altLang="en-US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600075" y="13134975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＊ソフトウェア研究部公式</a:t>
            </a:r>
            <a:r>
              <a:rPr kumimoji="1" lang="en-US" altLang="ja-JP" dirty="0" smtClean="0"/>
              <a:t>HP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507726" y="13102059"/>
            <a:ext cx="31337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＊ツイッターリンク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0902" y="78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①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431674" y="386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②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33744" y="15196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③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0373" y="17713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④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253602" y="31522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4242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22702" y="3172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43529" y="3151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07726" y="4794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⑤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329852" y="7376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⑥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162050" y="10563225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講習アンケート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4534906" y="10563224"/>
            <a:ext cx="3079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イベント参加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29852" y="8087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7030A0"/>
                </a:solidFill>
              </a:rPr>
              <a:t>⑦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07555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⑧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8879" y="10462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7030A0"/>
                </a:solidFill>
              </a:rPr>
              <a:t>⑨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99705" y="12950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⑩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62904" y="129173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7030A0"/>
                </a:solidFill>
              </a:rPr>
              <a:t>⑪</a:t>
            </a:r>
            <a:endParaRPr kumimoji="1" lang="ja-JP" altLang="en-US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88804" y="559188"/>
            <a:ext cx="5037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solidFill>
                  <a:srgbClr val="7030A0"/>
                </a:solidFill>
              </a:rPr>
              <a:t>マイページ画面へ</a:t>
            </a:r>
            <a:endParaRPr kumimoji="1" lang="ja-JP" alt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96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コンテンツ プレースホルダー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77826"/>
              </p:ext>
            </p:extLst>
          </p:nvPr>
        </p:nvGraphicFramePr>
        <p:xfrm>
          <a:off x="3072055" y="2128540"/>
          <a:ext cx="6143758" cy="40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79"/>
                <a:gridCol w="3071879"/>
              </a:tblGrid>
              <a:tr h="476343">
                <a:tc gridSpan="2">
                  <a:txBody>
                    <a:bodyPr/>
                    <a:lstStyle/>
                    <a:p>
                      <a:r>
                        <a:rPr kumimoji="1" lang="ja-JP" altLang="en-US" dirty="0" smtClean="0"/>
                        <a:t>登録情報一覧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ハンドルネーム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るっる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本名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r>
                        <a:rPr kumimoji="1" lang="ja-JP" altLang="en-US" dirty="0" smtClean="0"/>
                        <a:t>　太郎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学籍番号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16JK194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パスワード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＊＊＊＊＊＊＊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7634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メールアドレス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hlinkClick r:id="rId2"/>
                        </a:rPr>
                        <a:t>16sai_jk@ms.dendai.ac.jp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19512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所属班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プロ班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２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３</a:t>
                      </a:r>
                      <a:r>
                        <a:rPr kumimoji="1" lang="en-US" altLang="ja-JP" dirty="0" smtClean="0"/>
                        <a:t>DCG</a:t>
                      </a:r>
                      <a:r>
                        <a:rPr kumimoji="1" lang="ja-JP" altLang="en-US" dirty="0" smtClean="0"/>
                        <a:t>班</a:t>
                      </a:r>
                      <a:endParaRPr kumimoji="1" lang="en-US" altLang="ja-JP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p"/>
                      </a:pPr>
                      <a:r>
                        <a:rPr kumimoji="1" lang="ja-JP" altLang="en-US" dirty="0" smtClean="0"/>
                        <a:t>サウンド班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　＊ソフトウェア名</a:t>
            </a:r>
            <a:r>
              <a:rPr lang="en-US" altLang="ja-JP" dirty="0" smtClean="0"/>
              <a:t>-</a:t>
            </a:r>
            <a:r>
              <a:rPr lang="ja-JP" altLang="en-US" dirty="0" smtClean="0"/>
              <a:t>マイページ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1150" y="64008"/>
            <a:ext cx="261458" cy="2541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150" y="429133"/>
            <a:ext cx="645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ホーム＞マイページ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879" y="755748"/>
            <a:ext cx="59820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＊ソフトウェア名</a:t>
            </a:r>
            <a:endParaRPr kumimoji="1" lang="en-US" altLang="ja-JP" sz="4800" dirty="0" smtClean="0"/>
          </a:p>
          <a:p>
            <a:r>
              <a:rPr kumimoji="1" lang="ja-JP" altLang="en-US" sz="1200" dirty="0" smtClean="0"/>
              <a:t>東京電機大学　ソフトウェア研究部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48150" y="1666875"/>
            <a:ext cx="382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マイページ</a:t>
            </a:r>
            <a:endParaRPr kumimoji="1" lang="ja-JP" altLang="en-US" sz="2400" dirty="0"/>
          </a:p>
        </p:txBody>
      </p:sp>
      <p:sp>
        <p:nvSpPr>
          <p:cNvPr id="19" name="正方形/長方形 18"/>
          <p:cNvSpPr/>
          <p:nvPr/>
        </p:nvSpPr>
        <p:spPr>
          <a:xfrm>
            <a:off x="8172450" y="6353175"/>
            <a:ext cx="1038225" cy="371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307930" y="5140325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307929" y="5416550"/>
            <a:ext cx="57943" cy="46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3563</Words>
  <Application>Microsoft Office PowerPoint</Application>
  <PresentationFormat>ワイド画面</PresentationFormat>
  <Paragraphs>1879</Paragraphs>
  <Slides>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2" baseType="lpstr">
      <vt:lpstr>ＭＳ Ｐゴシック</vt:lpstr>
      <vt:lpstr>Arial</vt:lpstr>
      <vt:lpstr>Calibri</vt:lpstr>
      <vt:lpstr>Calibri Light</vt:lpstr>
      <vt:lpstr>Wingdings</vt:lpstr>
      <vt:lpstr>Office テーマ</vt:lpstr>
      <vt:lpstr>画面設計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画面設計</dc:title>
  <dc:creator>和泉恵太</dc:creator>
  <cp:lastModifiedBy>和泉恵太</cp:lastModifiedBy>
  <cp:revision>90</cp:revision>
  <dcterms:created xsi:type="dcterms:W3CDTF">2017-05-03T14:40:40Z</dcterms:created>
  <dcterms:modified xsi:type="dcterms:W3CDTF">2017-05-11T14:37:12Z</dcterms:modified>
</cp:coreProperties>
</file>