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5" r:id="rId10"/>
    <p:sldId id="269" r:id="rId11"/>
    <p:sldId id="268" r:id="rId12"/>
    <p:sldId id="270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4" r:id="rId23"/>
    <p:sldId id="282" r:id="rId24"/>
    <p:sldId id="285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4" r:id="rId38"/>
    <p:sldId id="297" r:id="rId39"/>
    <p:sldId id="298" r:id="rId40"/>
    <p:sldId id="299" r:id="rId41"/>
    <p:sldId id="314" r:id="rId42"/>
    <p:sldId id="300" r:id="rId43"/>
    <p:sldId id="315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A7A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65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0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ACDC-041D-4D79-8CC7-EBE8CCE0E2A5}" type="datetimeFigureOut">
              <a:rPr kumimoji="1" lang="ja-JP" altLang="en-US" smtClean="0"/>
              <a:t>2017/5/12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6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5540"/>
          </a:xfrm>
        </p:spPr>
        <p:txBody>
          <a:bodyPr/>
          <a:lstStyle/>
          <a:p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担当　</a:t>
            </a:r>
            <a:r>
              <a:rPr kumimoji="1" lang="en-US" altLang="ja-JP" dirty="0" smtClean="0"/>
              <a:t>15fi009</a:t>
            </a:r>
            <a:r>
              <a:rPr kumimoji="1" lang="ja-JP" altLang="en-US" dirty="0" smtClean="0"/>
              <a:t>和泉　恵太</a:t>
            </a:r>
            <a:endParaRPr kumimoji="1" lang="en-US" altLang="ja-JP" dirty="0" smtClean="0"/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</a:rPr>
              <a:t>紫の字は画面設計の案内を行う文字列</a:t>
            </a:r>
            <a:endParaRPr kumimoji="1" lang="ja-JP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0600" y="5645289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変更画面へ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8256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ホーム＞マイページ＞登録情報変更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未記入があった場合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28" name="二等辺三角形 27"/>
          <p:cNvSpPr/>
          <p:nvPr/>
        </p:nvSpPr>
        <p:spPr>
          <a:xfrm>
            <a:off x="3260338" y="760440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16120" y="1121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未記入の項目があります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36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未記入がない場合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8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61720" y="1034177"/>
            <a:ext cx="87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「</a:t>
            </a:r>
            <a:r>
              <a:rPr kumimoji="1" lang="en-US" altLang="ja-JP" sz="4000" dirty="0" smtClean="0">
                <a:solidFill>
                  <a:srgbClr val="7030A0"/>
                </a:solidFill>
              </a:rPr>
              <a:t>OK</a:t>
            </a:r>
            <a:r>
              <a:rPr lang="ja-JP" altLang="en-US" sz="4000" dirty="0" smtClean="0">
                <a:solidFill>
                  <a:srgbClr val="7030A0"/>
                </a:solidFill>
              </a:rPr>
              <a:t>」を押されたらマイページへ戻る</a:t>
            </a:r>
            <a:endParaRPr kumimoji="1" lang="en-US" altLang="ja-JP" sz="4000" dirty="0" smtClean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08516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次の月の情報取得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kumimoji="1" lang="en-US" altLang="ja-JP" sz="2800" dirty="0" smtClean="0">
                <a:solidFill>
                  <a:srgbClr val="7030A0"/>
                </a:solidFill>
              </a:rPr>
              <a:t>URL</a:t>
            </a:r>
            <a:r>
              <a:rPr kumimoji="1" lang="ja-JP" altLang="en-US" sz="2800" dirty="0" smtClean="0">
                <a:solidFill>
                  <a:srgbClr val="7030A0"/>
                </a:solidFill>
              </a:rPr>
              <a:t>の切り替えはなし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1229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rot="10800000"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909406"/>
            <a:ext cx="61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フィルター機能（リスト）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97852" y="2206190"/>
            <a:ext cx="1322349" cy="872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1000" dirty="0" smtClean="0">
                <a:solidFill>
                  <a:schemeClr val="tx1"/>
                </a:solidFill>
              </a:rPr>
              <a:t>プログラム班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>
                <a:solidFill>
                  <a:schemeClr val="tx1"/>
                </a:solidFill>
              </a:rPr>
              <a:t>3</a:t>
            </a:r>
            <a:r>
              <a:rPr lang="en-US" altLang="ja-JP" sz="1000" dirty="0" smtClean="0">
                <a:solidFill>
                  <a:schemeClr val="tx1"/>
                </a:solidFill>
              </a:rPr>
              <a:t>DCG</a:t>
            </a:r>
            <a:r>
              <a:rPr lang="ja-JP" altLang="en-US" sz="1000" dirty="0" smtClean="0">
                <a:solidFill>
                  <a:schemeClr val="tx1"/>
                </a:solidFill>
              </a:rPr>
              <a:t> 班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ja-JP" altLang="en-US" sz="1000" dirty="0" smtClean="0">
                <a:solidFill>
                  <a:schemeClr val="tx1"/>
                </a:solidFill>
              </a:rPr>
              <a:t>サウンド班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7897852" y="247741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52" y="2632016"/>
            <a:ext cx="1329043" cy="6097"/>
          </a:xfrm>
          <a:prstGeom prst="rect">
            <a:avLst/>
          </a:prstGeom>
        </p:spPr>
      </p:pic>
      <p:cxnSp>
        <p:nvCxnSpPr>
          <p:cNvPr id="51" name="直線コネクタ 50"/>
          <p:cNvCxnSpPr/>
          <p:nvPr/>
        </p:nvCxnSpPr>
        <p:spPr>
          <a:xfrm>
            <a:off x="7904546" y="27898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7890174" y="29422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7890174" y="231739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86923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講習詳細情報へ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lang="ja-JP" altLang="en-US" sz="3600" dirty="0" smtClean="0">
                <a:solidFill>
                  <a:srgbClr val="7030A0"/>
                </a:solidFill>
              </a:rPr>
              <a:t>（新規タブ）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37" grpId="0"/>
      <p:bldP spid="38" grpId="0"/>
      <p:bldP spid="39" grpId="0"/>
      <p:bldP spid="40" grpId="0"/>
      <p:bldP spid="4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>
                <a:solidFill>
                  <a:srgbClr val="7030A0"/>
                </a:solidFill>
              </a:rPr>
              <a:t>①</a:t>
            </a:r>
            <a:endParaRPr kumimoji="1" lang="en-US" altLang="ja-JP" dirty="0" smtClean="0">
              <a:solidFill>
                <a:srgbClr val="7030A0"/>
              </a:solidFill>
            </a:endParaRPr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</a:t>
            </a:r>
            <a:r>
              <a:rPr lang="ja-JP" altLang="en-US" dirty="0" smtClean="0">
                <a:solidFill>
                  <a:srgbClr val="7030A0"/>
                </a:solidFill>
              </a:rPr>
              <a:t>②</a:t>
            </a:r>
            <a:endParaRPr lang="en-US" altLang="ja-JP" dirty="0">
              <a:solidFill>
                <a:srgbClr val="7030A0"/>
              </a:solidFill>
            </a:endParaRPr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16666" y="384225"/>
            <a:ext cx="598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66091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32573" y="3091630"/>
            <a:ext cx="1051560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「お知らせ」をクリックする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00199" y="3537983"/>
            <a:ext cx="123237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81075" y="2278380"/>
            <a:ext cx="2838450" cy="302895"/>
          </a:xfrm>
          <a:prstGeom prst="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9600" y="1278968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クリックする。新しいタブで表示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9012" y="3995662"/>
            <a:ext cx="280884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8300" y="3881416"/>
            <a:ext cx="260311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4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</a:t>
            </a:r>
            <a:r>
              <a:rPr lang="ja-JP" altLang="en-US" dirty="0"/>
              <a:t>知</a:t>
            </a:r>
            <a:r>
              <a:rPr lang="ja-JP" altLang="en-US" dirty="0" smtClean="0"/>
              <a:t>らせ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500" y="4419543"/>
            <a:ext cx="300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517" y="4864875"/>
            <a:ext cx="660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solidFill>
                  <a:srgbClr val="7030A0"/>
                </a:solidFill>
              </a:rPr>
              <a:t>間違っていた場合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3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講習アンケート一覧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講習アンケート一覧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90600" y="2278380"/>
            <a:ext cx="4210050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11497" y="913654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7030A0"/>
                </a:solidFill>
              </a:rPr>
              <a:t>クリックする。新しいタブで開かれる</a:t>
            </a:r>
            <a:endParaRPr kumimoji="1" lang="ja-JP" alt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5361"/>
              </p:ext>
            </p:extLst>
          </p:nvPr>
        </p:nvGraphicFramePr>
        <p:xfrm>
          <a:off x="828675" y="1289685"/>
          <a:ext cx="10515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1" lang="ja-JP" altLang="en-US" dirty="0" smtClean="0"/>
                        <a:t>ここにない（下の要望欄にてお願いします）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何か質問、感想、要望があったらどうぞ（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講習アンケート回答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50226"/>
              </p:ext>
            </p:extLst>
          </p:nvPr>
        </p:nvGraphicFramePr>
        <p:xfrm>
          <a:off x="828675" y="1289685"/>
          <a:ext cx="10515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３．今回の講義時間はどうでしたか？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４．今回の講義の難易度はどうでしたか？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５．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６．次の中から何を作りたいですか（複数可）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ここにない（下の要望欄にてお願いします）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７．何か質問、感想、要望があったら自由にどうぞ（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219700" y="6278280"/>
            <a:ext cx="1752600" cy="382233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47851" y="5324475"/>
            <a:ext cx="859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7030A0"/>
                </a:solidFill>
              </a:rPr>
              <a:t>アンケートの場合　無回答の欄があってもエラーはない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回</a:t>
            </a:r>
            <a:r>
              <a:rPr lang="ja-JP" altLang="en-US" dirty="0" smtClean="0"/>
              <a:t>答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2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⑧講習アンケートと同じ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リンクバー</a:t>
            </a:r>
            <a:r>
              <a:rPr lang="en-US" altLang="ja-JP" sz="4400" dirty="0" smtClean="0">
                <a:solidFill>
                  <a:srgbClr val="7030A0"/>
                </a:solidFill>
              </a:rPr>
              <a:t>or</a:t>
            </a:r>
            <a:r>
              <a:rPr lang="ja-JP" altLang="en-US" sz="4400" dirty="0" smtClean="0">
                <a:solidFill>
                  <a:srgbClr val="7030A0"/>
                </a:solidFill>
              </a:rPr>
              <a:t>ただのリンク</a:t>
            </a:r>
            <a:endParaRPr lang="en-US" altLang="ja-JP" sz="4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9" grpId="0"/>
      <p:bldP spid="50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47800" y="2482850"/>
            <a:ext cx="10515600" cy="606679"/>
          </a:xfrm>
        </p:spPr>
        <p:txBody>
          <a:bodyPr>
            <a:noAutofit/>
          </a:bodyPr>
          <a:lstStyle/>
          <a:p>
            <a:r>
              <a:rPr lang="ja-JP" altLang="en-US" sz="13800" dirty="0" smtClean="0">
                <a:solidFill>
                  <a:srgbClr val="7030A0"/>
                </a:solidFill>
              </a:rPr>
              <a:t>管理者側</a:t>
            </a:r>
            <a:endParaRPr kumimoji="1" lang="ja-JP" altLang="en-US" sz="13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7819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905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講習詳細</a:t>
            </a:r>
            <a:r>
              <a:rPr lang="ja-JP" altLang="en-US" dirty="0" smtClean="0"/>
              <a:t>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825492"/>
              </p:ext>
            </p:extLst>
          </p:nvPr>
        </p:nvGraphicFramePr>
        <p:xfrm>
          <a:off x="676275" y="1120775"/>
          <a:ext cx="10515600" cy="9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日（月）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721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33975" y="1573528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5820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848060"/>
              </p:ext>
            </p:extLst>
          </p:nvPr>
        </p:nvGraphicFramePr>
        <p:xfrm>
          <a:off x="709612" y="2247900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1" name="二等辺三角形 10"/>
          <p:cNvSpPr/>
          <p:nvPr/>
        </p:nvSpPr>
        <p:spPr>
          <a:xfrm>
            <a:off x="3187582" y="1712815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89092" y="2076628"/>
            <a:ext cx="521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>
                <a:solidFill>
                  <a:srgbClr val="FF0000"/>
                </a:solidFill>
              </a:rPr>
              <a:t>学籍番号あるいは</a:t>
            </a:r>
            <a:r>
              <a:rPr lang="en-US" altLang="ja-JP" u="sng" dirty="0" smtClean="0">
                <a:solidFill>
                  <a:srgbClr val="FF0000"/>
                </a:solidFill>
              </a:rPr>
              <a:t>Password</a:t>
            </a:r>
            <a:r>
              <a:rPr lang="ja-JP" altLang="en-US" u="sng" dirty="0" smtClean="0">
                <a:solidFill>
                  <a:srgbClr val="FF0000"/>
                </a:solidFill>
              </a:rPr>
              <a:t>が間違っています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6667" y="384225"/>
            <a:ext cx="6024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05456" y="4750222"/>
            <a:ext cx="8339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dirty="0" smtClean="0">
                <a:solidFill>
                  <a:srgbClr val="7030A0"/>
                </a:solidFill>
              </a:rPr>
              <a:t>分岐地点へ戻る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213242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日（月曜日）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67323" y="38683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講習</a:t>
            </a:r>
            <a:r>
              <a:rPr lang="ja-JP" altLang="en-US" dirty="0"/>
              <a:t>情報</a:t>
            </a:r>
            <a:r>
              <a:rPr lang="ja-JP" altLang="en-US" dirty="0" smtClean="0"/>
              <a:t>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5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16553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86363" y="39559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▼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r>
              <a:rPr lang="ja-JP" altLang="en-US" dirty="0" smtClean="0">
                <a:solidFill>
                  <a:schemeClr val="tx1"/>
                </a:solidFill>
              </a:rPr>
              <a:t>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21003</a:t>
            </a:r>
            <a:r>
              <a:rPr lang="ja-JP" altLang="en-US" dirty="0" smtClean="0">
                <a:solidFill>
                  <a:schemeClr val="tx1"/>
                </a:solidFill>
              </a:rPr>
              <a:t>教室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 dirty="0">
                <a:solidFill>
                  <a:schemeClr val="tx1"/>
                </a:solidFill>
              </a:rPr>
              <a:t>、ＡＣアダプター、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操作は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Ｄなのでマウスがあると良い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３Ｄゲームを作りたい</a:t>
            </a:r>
            <a:r>
              <a:rPr lang="ja-JP" altLang="en-US" dirty="0" smtClean="0">
                <a:solidFill>
                  <a:schemeClr val="tx1"/>
                </a:solidFill>
              </a:rPr>
              <a:t>方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東京電機大学　未来科学部　情報メディア学科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ソフトウェア研究部　プログラム班</a:t>
            </a:r>
            <a:r>
              <a:rPr lang="ja-JP" altLang="en-US" dirty="0" smtClean="0">
                <a:solidFill>
                  <a:schemeClr val="tx1"/>
                </a:solidFill>
              </a:rPr>
              <a:t>班長</a:t>
            </a:r>
            <a:endParaRPr lang="en-US" altLang="ja-JP" dirty="0"/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今回の講習は新入生向けです。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ソフトのインストールからユーザ登録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講習</a:t>
            </a:r>
            <a:r>
              <a:rPr lang="ja-JP" altLang="en-US" dirty="0"/>
              <a:t>情報</a:t>
            </a:r>
            <a:r>
              <a:rPr lang="ja-JP" altLang="en-US" dirty="0" smtClean="0"/>
              <a:t>の更新が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61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2307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30803"/>
            <a:ext cx="12192000" cy="672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838325" y="9893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169065"/>
              </p:ext>
            </p:extLst>
          </p:nvPr>
        </p:nvGraphicFramePr>
        <p:xfrm>
          <a:off x="828675" y="1821174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202586" y="222933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202711" y="222934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202586" y="2630596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202711" y="263059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202586" y="2968983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0202711" y="2968985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203033" y="330737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203158" y="330737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202586" y="3708627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202711" y="3708629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202586" y="410882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202711" y="410883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202586" y="4453118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202711" y="4453120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202586" y="484311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202711" y="484311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202586" y="5214171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202711" y="5214173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9202586" y="5601975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202711" y="5601977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187569" y="713047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97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761057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[5/4]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30399"/>
            <a:ext cx="8534400" cy="246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47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354489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04147"/>
            <a:ext cx="8534400" cy="272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学術発表会に</a:t>
            </a:r>
            <a:r>
              <a:rPr lang="ja-JP" altLang="en-US" dirty="0" smtClean="0">
                <a:solidFill>
                  <a:schemeClr val="tx1"/>
                </a:solidFill>
              </a:rPr>
              <a:t>ついて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学術発表会の詳細が確認できたので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○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○　△△教室　</a:t>
            </a:r>
            <a:r>
              <a:rPr lang="en-US" altLang="ja-JP" dirty="0">
                <a:solidFill>
                  <a:schemeClr val="tx1"/>
                </a:solidFill>
              </a:rPr>
              <a:t>××</a:t>
            </a:r>
            <a:r>
              <a:rPr lang="ja-JP" altLang="en-US" dirty="0">
                <a:solidFill>
                  <a:schemeClr val="tx1"/>
                </a:solidFill>
              </a:rPr>
              <a:t>時～　にて説明会を行うことにしました。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持ち物は特にありません。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説明会では学術発表会の詳細が記載されたプリントを配布します。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2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お知らせ項目の更新が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0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401368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88949" y="4827286"/>
            <a:ext cx="5070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FF0000"/>
                </a:solidFill>
              </a:rPr>
              <a:t>あ</a:t>
            </a:r>
            <a:r>
              <a:rPr lang="ja-JP" altLang="en-US" sz="6600" dirty="0" smtClean="0">
                <a:solidFill>
                  <a:srgbClr val="FF0000"/>
                </a:solidFill>
              </a:rPr>
              <a:t>ってた場合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1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851751" y="948982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37733"/>
              </p:ext>
            </p:extLst>
          </p:nvPr>
        </p:nvGraphicFramePr>
        <p:xfrm>
          <a:off x="1012309" y="1659230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32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円/楕円 2"/>
          <p:cNvSpPr/>
          <p:nvPr/>
        </p:nvSpPr>
        <p:spPr>
          <a:xfrm>
            <a:off x="1200995" y="672702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10713167" y="209564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786410" y="209564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集計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381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37604"/>
              </p:ext>
            </p:extLst>
          </p:nvPr>
        </p:nvGraphicFramePr>
        <p:xfrm>
          <a:off x="450850" y="1763285"/>
          <a:ext cx="113601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/>
                <a:gridCol w="5956300"/>
              </a:tblGrid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アンケート種類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講習アンケート　　　イベントアンケート　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442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単体　　　　　複数　　　　　　自由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項目数　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1.</a:t>
                      </a:r>
                    </a:p>
                    <a:p>
                      <a:r>
                        <a:rPr kumimoji="1" lang="en-US" altLang="ja-JP" dirty="0" smtClean="0"/>
                        <a:t>2.</a:t>
                      </a:r>
                    </a:p>
                    <a:p>
                      <a:r>
                        <a:rPr kumimoji="1" lang="en-US" altLang="ja-JP" dirty="0" smtClean="0"/>
                        <a:t>3.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6034775" y="1800572"/>
            <a:ext cx="4946650" cy="260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99649" y="2537346"/>
            <a:ext cx="4890711" cy="323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877449" y="2575652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8473534" y="2575651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7042283" y="2576737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899280" y="2602639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673327" y="2852464"/>
            <a:ext cx="704850" cy="19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1877" y="3127179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21876" y="3370894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21877" y="3655735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34730" y="4296298"/>
            <a:ext cx="2349500" cy="33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項目追加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608675" y="4183296"/>
            <a:ext cx="581947" cy="5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＋</a:t>
            </a:r>
            <a:endParaRPr kumimoji="1" lang="ja-JP" altLang="en-US" sz="3600" b="1" dirty="0"/>
          </a:p>
        </p:txBody>
      </p:sp>
      <p:sp>
        <p:nvSpPr>
          <p:cNvPr id="28" name="円/楕円 27"/>
          <p:cNvSpPr/>
          <p:nvPr/>
        </p:nvSpPr>
        <p:spPr>
          <a:xfrm>
            <a:off x="5877449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899109" y="2266445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7702683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アンケート</a:t>
            </a:r>
            <a:r>
              <a:rPr lang="ja-JP" altLang="en-US" dirty="0" smtClean="0"/>
              <a:t>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8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902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2585"/>
              </p:ext>
            </p:extLst>
          </p:nvPr>
        </p:nvGraphicFramePr>
        <p:xfrm>
          <a:off x="1596572" y="1213304"/>
          <a:ext cx="9056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457"/>
                <a:gridCol w="45284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回答者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人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88487"/>
              </p:ext>
            </p:extLst>
          </p:nvPr>
        </p:nvGraphicFramePr>
        <p:xfrm>
          <a:off x="972457" y="2548466"/>
          <a:ext cx="1037181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886"/>
                <a:gridCol w="642393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早すぎ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ちょうど良い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無回答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21"/>
              </p:ext>
            </p:extLst>
          </p:nvPr>
        </p:nvGraphicFramePr>
        <p:xfrm>
          <a:off x="972457" y="4705773"/>
          <a:ext cx="1037181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886"/>
                <a:gridCol w="6423932"/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早すぎ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ちょうど良い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無回答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3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771703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管理者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JD</a:t>
                      </a:r>
                      <a:r>
                        <a:rPr kumimoji="1" lang="ja-JP" altLang="en-US" dirty="0" smtClean="0"/>
                        <a:t>　次郎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15JK114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15sai_jD@ms.dendai.ac.jp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07929" y="5698331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307928" y="5957093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90525" y="2128540"/>
            <a:ext cx="19335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登録者管理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登録者</a:t>
            </a:r>
            <a:r>
              <a:rPr lang="ja-JP" altLang="en-US" dirty="0"/>
              <a:t>一覧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52326"/>
              </p:ext>
            </p:extLst>
          </p:nvPr>
        </p:nvGraphicFramePr>
        <p:xfrm>
          <a:off x="977557" y="1073893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188043"/>
                <a:gridCol w="875957"/>
              </a:tblGrid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登録者一覧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>
                          <a:solidFill>
                            <a:schemeClr val="tx1"/>
                          </a:solidFill>
                        </a:rPr>
                        <a:t>16jk194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en-US" altLang="ja-JP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電大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8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登録者情報の変更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82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1328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50528"/>
              </p:ext>
            </p:extLst>
          </p:nvPr>
        </p:nvGraphicFramePr>
        <p:xfrm>
          <a:off x="1744963" y="7516156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56613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78879" y="732995"/>
            <a:ext cx="5738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①ホームに戻る（更新）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08277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88804" y="559188"/>
            <a:ext cx="5037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7030A0"/>
                </a:solidFill>
              </a:rPr>
              <a:t>マイページ画面へ</a:t>
            </a:r>
            <a:endParaRPr kumimoji="1" lang="ja-JP" altLang="en-US" sz="4800" dirty="0">
              <a:solidFill>
                <a:srgbClr val="7030A0"/>
              </a:solidFill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54942"/>
              </p:ext>
            </p:extLst>
          </p:nvPr>
        </p:nvGraphicFramePr>
        <p:xfrm>
          <a:off x="1740974" y="75914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3687</Words>
  <Application>Microsoft Office PowerPoint</Application>
  <PresentationFormat>ワイド画面</PresentationFormat>
  <Paragraphs>1895</Paragraphs>
  <Slides>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2" baseType="lpstr">
      <vt:lpstr>ＭＳ Ｐゴシック</vt:lpstr>
      <vt:lpstr>Arial</vt:lpstr>
      <vt:lpstr>Calibri</vt:lpstr>
      <vt:lpstr>Calibri Light</vt:lpstr>
      <vt:lpstr>Wingdings</vt:lpstr>
      <vt:lpstr>Office テーマ</vt:lpstr>
      <vt:lpstr>画面設計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画面設計</dc:title>
  <dc:creator>和泉恵太</dc:creator>
  <cp:lastModifiedBy>和泉恵太</cp:lastModifiedBy>
  <cp:revision>95</cp:revision>
  <dcterms:created xsi:type="dcterms:W3CDTF">2017-05-03T14:40:40Z</dcterms:created>
  <dcterms:modified xsi:type="dcterms:W3CDTF">2017-05-11T15:01:17Z</dcterms:modified>
</cp:coreProperties>
</file>