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6" r:id="rId8"/>
    <p:sldId id="267" r:id="rId9"/>
    <p:sldId id="265" r:id="rId10"/>
    <p:sldId id="269" r:id="rId11"/>
    <p:sldId id="268" r:id="rId12"/>
    <p:sldId id="270" r:id="rId13"/>
    <p:sldId id="274" r:id="rId14"/>
    <p:sldId id="272" r:id="rId15"/>
    <p:sldId id="273" r:id="rId16"/>
    <p:sldId id="275" r:id="rId17"/>
    <p:sldId id="276" r:id="rId18"/>
    <p:sldId id="277" r:id="rId19"/>
    <p:sldId id="278" r:id="rId20"/>
    <p:sldId id="279" r:id="rId21"/>
    <p:sldId id="281" r:id="rId22"/>
    <p:sldId id="284" r:id="rId23"/>
    <p:sldId id="282" r:id="rId24"/>
    <p:sldId id="285" r:id="rId25"/>
    <p:sldId id="283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64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7A7A"/>
    <a:srgbClr val="FF3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ACDC-041D-4D79-8CC7-EBE8CCE0E2A5}" type="datetimeFigureOut">
              <a:rPr kumimoji="1" lang="ja-JP" altLang="en-US" smtClean="0"/>
              <a:t>2017/5/10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3299-DB01-44D1-A468-5136C2C8C7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645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ACDC-041D-4D79-8CC7-EBE8CCE0E2A5}" type="datetimeFigureOut">
              <a:rPr kumimoji="1" lang="ja-JP" altLang="en-US" smtClean="0"/>
              <a:t>2017/5/10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3299-DB01-44D1-A468-5136C2C8C7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8634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ACDC-041D-4D79-8CC7-EBE8CCE0E2A5}" type="datetimeFigureOut">
              <a:rPr kumimoji="1" lang="ja-JP" altLang="en-US" smtClean="0"/>
              <a:t>2017/5/10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3299-DB01-44D1-A468-5136C2C8C7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494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ACDC-041D-4D79-8CC7-EBE8CCE0E2A5}" type="datetimeFigureOut">
              <a:rPr kumimoji="1" lang="ja-JP" altLang="en-US" smtClean="0"/>
              <a:t>2017/5/10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3299-DB01-44D1-A468-5136C2C8C7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5654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ACDC-041D-4D79-8CC7-EBE8CCE0E2A5}" type="datetimeFigureOut">
              <a:rPr kumimoji="1" lang="ja-JP" altLang="en-US" smtClean="0"/>
              <a:t>2017/5/10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3299-DB01-44D1-A468-5136C2C8C7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7498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ACDC-041D-4D79-8CC7-EBE8CCE0E2A5}" type="datetimeFigureOut">
              <a:rPr kumimoji="1" lang="ja-JP" altLang="en-US" smtClean="0"/>
              <a:t>2017/5/10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3299-DB01-44D1-A468-5136C2C8C7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013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ACDC-041D-4D79-8CC7-EBE8CCE0E2A5}" type="datetimeFigureOut">
              <a:rPr kumimoji="1" lang="ja-JP" altLang="en-US" smtClean="0"/>
              <a:t>2017/5/10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3299-DB01-44D1-A468-5136C2C8C7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754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ACDC-041D-4D79-8CC7-EBE8CCE0E2A5}" type="datetimeFigureOut">
              <a:rPr kumimoji="1" lang="ja-JP" altLang="en-US" smtClean="0"/>
              <a:t>2017/5/10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3299-DB01-44D1-A468-5136C2C8C7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596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ACDC-041D-4D79-8CC7-EBE8CCE0E2A5}" type="datetimeFigureOut">
              <a:rPr kumimoji="1" lang="ja-JP" altLang="en-US" smtClean="0"/>
              <a:t>2017/5/10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3299-DB01-44D1-A468-5136C2C8C7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9304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ACDC-041D-4D79-8CC7-EBE8CCE0E2A5}" type="datetimeFigureOut">
              <a:rPr kumimoji="1" lang="ja-JP" altLang="en-US" smtClean="0"/>
              <a:t>2017/5/10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3299-DB01-44D1-A468-5136C2C8C7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996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ACDC-041D-4D79-8CC7-EBE8CCE0E2A5}" type="datetimeFigureOut">
              <a:rPr kumimoji="1" lang="ja-JP" altLang="en-US" smtClean="0"/>
              <a:t>2017/5/10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3299-DB01-44D1-A468-5136C2C8C7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7006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FACDC-041D-4D79-8CC7-EBE8CCE0E2A5}" type="datetimeFigureOut">
              <a:rPr kumimoji="1" lang="ja-JP" altLang="en-US" smtClean="0"/>
              <a:t>2017/5/10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33299-DB01-44D1-A468-5136C2C8C7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7366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16sai_jk@ms.dendai.ac.j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mailto:15FI999@ms.dendai.ac.j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mailto:15FI999@ms.dendai.ac.jp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mailto:15FI999@ms.dendai.ac.j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16sai_jk@ms.dendai.ac.j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05540"/>
          </a:xfrm>
        </p:spPr>
        <p:txBody>
          <a:bodyPr/>
          <a:lstStyle/>
          <a:p>
            <a:r>
              <a:rPr kumimoji="1" lang="ja-JP" altLang="en-US" dirty="0" smtClean="0"/>
              <a:t>画面設計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担当　</a:t>
            </a:r>
            <a:r>
              <a:rPr kumimoji="1" lang="en-US" altLang="ja-JP" dirty="0" smtClean="0"/>
              <a:t>15fi009</a:t>
            </a:r>
            <a:r>
              <a:rPr kumimoji="1" lang="ja-JP" altLang="en-US" dirty="0" smtClean="0"/>
              <a:t>和泉　恵太</a:t>
            </a:r>
            <a:endParaRPr kumimoji="1" lang="en-US" altLang="ja-JP" dirty="0" smtClean="0"/>
          </a:p>
          <a:p>
            <a:endParaRPr lang="en-US" altLang="ja-JP" dirty="0">
              <a:solidFill>
                <a:srgbClr val="7030A0"/>
              </a:solidFill>
            </a:endParaRPr>
          </a:p>
          <a:p>
            <a:r>
              <a:rPr kumimoji="1" lang="ja-JP" altLang="en-US" sz="3200" dirty="0" smtClean="0">
                <a:solidFill>
                  <a:srgbClr val="7030A0"/>
                </a:solidFill>
              </a:rPr>
              <a:t>紫の字は画面設計の案内を行う文字列</a:t>
            </a:r>
            <a:endParaRPr kumimoji="1" lang="ja-JP" altLang="en-US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90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7" name="コンテンツ プレースホルダー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3677826"/>
              </p:ext>
            </p:extLst>
          </p:nvPr>
        </p:nvGraphicFramePr>
        <p:xfrm>
          <a:off x="3072055" y="2128540"/>
          <a:ext cx="6143758" cy="4053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879"/>
                <a:gridCol w="3071879"/>
              </a:tblGrid>
              <a:tr h="476343">
                <a:tc gridSpan="2">
                  <a:txBody>
                    <a:bodyPr/>
                    <a:lstStyle/>
                    <a:p>
                      <a:r>
                        <a:rPr kumimoji="1" lang="ja-JP" altLang="en-US" dirty="0" smtClean="0"/>
                        <a:t>登録情報一覧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ハンドルネーム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るっる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本名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JK</a:t>
                      </a:r>
                      <a:r>
                        <a:rPr kumimoji="1" lang="ja-JP" altLang="en-US" dirty="0" smtClean="0"/>
                        <a:t>　太郎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学籍番号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16JK194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パスワード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＊＊＊＊＊＊＊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メールアドレス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hlinkClick r:id="rId2"/>
                        </a:rPr>
                        <a:t>16sai_jk@ms.dendai.ac.jp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119512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所属班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プロ班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２</a:t>
                      </a:r>
                      <a:r>
                        <a:rPr kumimoji="1" lang="en-US" altLang="ja-JP" dirty="0" smtClean="0"/>
                        <a:t>DCG</a:t>
                      </a:r>
                      <a:r>
                        <a:rPr kumimoji="1" lang="ja-JP" altLang="en-US" dirty="0" smtClean="0"/>
                        <a:t>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３</a:t>
                      </a:r>
                      <a:r>
                        <a:rPr kumimoji="1" lang="en-US" altLang="ja-JP" dirty="0" smtClean="0"/>
                        <a:t>DCG</a:t>
                      </a:r>
                      <a:r>
                        <a:rPr kumimoji="1" lang="ja-JP" altLang="en-US" dirty="0" smtClean="0"/>
                        <a:t>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サウンド班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マイページ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1150" y="429133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ホーム＞マイページ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61879" y="755748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248150" y="1666875"/>
            <a:ext cx="3829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 smtClean="0"/>
              <a:t>マイページ</a:t>
            </a:r>
            <a:endParaRPr kumimoji="1" lang="ja-JP" altLang="en-US" sz="2400" dirty="0"/>
          </a:p>
        </p:txBody>
      </p:sp>
      <p:sp>
        <p:nvSpPr>
          <p:cNvPr id="19" name="正方形/長方形 18"/>
          <p:cNvSpPr/>
          <p:nvPr/>
        </p:nvSpPr>
        <p:spPr>
          <a:xfrm>
            <a:off x="8172450" y="6353175"/>
            <a:ext cx="1038225" cy="371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変更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90600" y="5645289"/>
            <a:ext cx="297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solidFill>
                  <a:srgbClr val="7030A0"/>
                </a:solidFill>
              </a:rPr>
              <a:t>変更画面へ</a:t>
            </a:r>
            <a:endParaRPr kumimoji="1" lang="ja-JP" altLang="en-US" sz="4000" dirty="0">
              <a:solidFill>
                <a:srgbClr val="7030A0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6307930" y="5140325"/>
            <a:ext cx="57943" cy="460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6307929" y="5416550"/>
            <a:ext cx="57943" cy="460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86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182562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7" name="コンテンツ プレースホルダー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7182378"/>
              </p:ext>
            </p:extLst>
          </p:nvPr>
        </p:nvGraphicFramePr>
        <p:xfrm>
          <a:off x="3072055" y="2128540"/>
          <a:ext cx="6143758" cy="4053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879"/>
                <a:gridCol w="3071879"/>
              </a:tblGrid>
              <a:tr h="476343">
                <a:tc gridSpan="2">
                  <a:txBody>
                    <a:bodyPr/>
                    <a:lstStyle/>
                    <a:p>
                      <a:r>
                        <a:rPr kumimoji="1" lang="ja-JP" altLang="en-US" dirty="0" smtClean="0"/>
                        <a:t>登録情報一覧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ハンドルネーム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本名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学籍番号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パスワード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メールアドレス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119512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所属班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プロ班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２</a:t>
                      </a:r>
                      <a:r>
                        <a:rPr kumimoji="1" lang="en-US" altLang="ja-JP" dirty="0" smtClean="0"/>
                        <a:t>DCG</a:t>
                      </a:r>
                      <a:r>
                        <a:rPr kumimoji="1" lang="ja-JP" altLang="en-US" dirty="0" smtClean="0"/>
                        <a:t>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３</a:t>
                      </a:r>
                      <a:r>
                        <a:rPr kumimoji="1" lang="en-US" altLang="ja-JP" dirty="0" smtClean="0"/>
                        <a:t>DCG</a:t>
                      </a:r>
                      <a:r>
                        <a:rPr kumimoji="1" lang="ja-JP" altLang="en-US" dirty="0" smtClean="0"/>
                        <a:t>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サウンド班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マイページ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1150" y="429133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ホーム＞マイページ＞登録情報変更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248150" y="1666875"/>
            <a:ext cx="3829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 smtClean="0"/>
              <a:t>登録情報変更</a:t>
            </a:r>
            <a:endParaRPr kumimoji="1" lang="ja-JP" altLang="en-US" sz="2400" dirty="0"/>
          </a:p>
        </p:txBody>
      </p:sp>
      <p:sp>
        <p:nvSpPr>
          <p:cNvPr id="19" name="正方形/長方形 18"/>
          <p:cNvSpPr/>
          <p:nvPr/>
        </p:nvSpPr>
        <p:spPr>
          <a:xfrm>
            <a:off x="8172450" y="6353175"/>
            <a:ext cx="1038225" cy="371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変更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374140" y="5729115"/>
            <a:ext cx="4836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solidFill>
                  <a:srgbClr val="7030A0"/>
                </a:solidFill>
              </a:rPr>
              <a:t>未記入があった場合</a:t>
            </a:r>
            <a:endParaRPr kumimoji="1" lang="ja-JP" altLang="en-US" sz="4000" dirty="0">
              <a:solidFill>
                <a:srgbClr val="7030A0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6210300" y="2686051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るっる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6210300" y="3130643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JK</a:t>
            </a:r>
            <a:r>
              <a:rPr kumimoji="1" lang="ja-JP" altLang="en-US" dirty="0" smtClean="0">
                <a:solidFill>
                  <a:schemeClr val="tx1"/>
                </a:solidFill>
              </a:rPr>
              <a:t>　太郎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6210300" y="3638551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16JK194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6210300" y="4105277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6210300" y="4591051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16sai_jk@ms.dendai.ac.jp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6307930" y="5140325"/>
            <a:ext cx="57943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6307930" y="5411468"/>
            <a:ext cx="57943" cy="535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6908800" y="6353175"/>
            <a:ext cx="1038225" cy="371475"/>
          </a:xfrm>
          <a:prstGeom prst="rect">
            <a:avLst/>
          </a:prstGeom>
          <a:solidFill>
            <a:srgbClr val="EA7A7A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確定</a:t>
            </a:r>
            <a:endParaRPr kumimoji="1" lang="ja-JP" altLang="en-US" dirty="0"/>
          </a:p>
        </p:txBody>
      </p:sp>
      <p:sp>
        <p:nvSpPr>
          <p:cNvPr id="28" name="二等辺三角形 27"/>
          <p:cNvSpPr/>
          <p:nvPr/>
        </p:nvSpPr>
        <p:spPr>
          <a:xfrm>
            <a:off x="3260338" y="760440"/>
            <a:ext cx="1401510" cy="849209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 smtClean="0">
                <a:solidFill>
                  <a:schemeClr val="tx1"/>
                </a:solidFill>
              </a:rPr>
              <a:t>！</a:t>
            </a:r>
            <a:endParaRPr kumimoji="1" lang="en-US" altLang="ja-JP" sz="4400" dirty="0" smtClean="0">
              <a:solidFill>
                <a:schemeClr val="tx1"/>
              </a:solidFill>
            </a:endParaRPr>
          </a:p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516120" y="1121332"/>
            <a:ext cx="478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u="sng" dirty="0" smtClean="0">
                <a:solidFill>
                  <a:srgbClr val="FF0000"/>
                </a:solidFill>
              </a:rPr>
              <a:t>未記入の項目があります</a:t>
            </a:r>
            <a:endParaRPr kumimoji="1" lang="ja-JP" altLang="en-US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60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 animBg="1"/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7" name="コンテンツ プレースホルダー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7182378"/>
              </p:ext>
            </p:extLst>
          </p:nvPr>
        </p:nvGraphicFramePr>
        <p:xfrm>
          <a:off x="3072055" y="2128540"/>
          <a:ext cx="6143758" cy="4053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879"/>
                <a:gridCol w="3071879"/>
              </a:tblGrid>
              <a:tr h="476343">
                <a:tc gridSpan="2">
                  <a:txBody>
                    <a:bodyPr/>
                    <a:lstStyle/>
                    <a:p>
                      <a:r>
                        <a:rPr kumimoji="1" lang="ja-JP" altLang="en-US" dirty="0" smtClean="0"/>
                        <a:t>登録情報一覧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ハンドルネーム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本名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学籍番号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パスワード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メールアドレス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119512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所属班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プロ班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２</a:t>
                      </a:r>
                      <a:r>
                        <a:rPr kumimoji="1" lang="en-US" altLang="ja-JP" dirty="0" smtClean="0"/>
                        <a:t>DCG</a:t>
                      </a:r>
                      <a:r>
                        <a:rPr kumimoji="1" lang="ja-JP" altLang="en-US" dirty="0" smtClean="0"/>
                        <a:t>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３</a:t>
                      </a:r>
                      <a:r>
                        <a:rPr kumimoji="1" lang="en-US" altLang="ja-JP" dirty="0" smtClean="0"/>
                        <a:t>DCG</a:t>
                      </a:r>
                      <a:r>
                        <a:rPr kumimoji="1" lang="ja-JP" altLang="en-US" dirty="0" smtClean="0"/>
                        <a:t>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サウンド班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マイページ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1150" y="429133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ホーム＞マイページ＞</a:t>
            </a:r>
            <a:r>
              <a:rPr lang="ja-JP" altLang="en-US" dirty="0"/>
              <a:t>登録情報</a:t>
            </a:r>
            <a:r>
              <a:rPr kumimoji="1" lang="ja-JP" altLang="en-US" dirty="0" smtClean="0"/>
              <a:t>変更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248150" y="1666875"/>
            <a:ext cx="3829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 smtClean="0"/>
              <a:t>登録情報変更</a:t>
            </a:r>
            <a:endParaRPr kumimoji="1" lang="ja-JP" altLang="en-US" sz="2400" dirty="0"/>
          </a:p>
        </p:txBody>
      </p:sp>
      <p:sp>
        <p:nvSpPr>
          <p:cNvPr id="19" name="正方形/長方形 18"/>
          <p:cNvSpPr/>
          <p:nvPr/>
        </p:nvSpPr>
        <p:spPr>
          <a:xfrm>
            <a:off x="8172450" y="6353175"/>
            <a:ext cx="1038225" cy="371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変更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6210300" y="2686051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るっる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6210300" y="3130643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JK</a:t>
            </a:r>
            <a:r>
              <a:rPr kumimoji="1" lang="ja-JP" altLang="en-US" dirty="0" smtClean="0">
                <a:solidFill>
                  <a:schemeClr val="tx1"/>
                </a:solidFill>
              </a:rPr>
              <a:t>　太郎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6210300" y="3638551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16JK194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6210300" y="4105277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＊＊＊＊＊＊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6210300" y="4591051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16sai_jk@ms.dendai.ac.jp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6307930" y="5140325"/>
            <a:ext cx="57943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6307930" y="5411468"/>
            <a:ext cx="57943" cy="535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6908800" y="6353175"/>
            <a:ext cx="1038225" cy="371475"/>
          </a:xfrm>
          <a:prstGeom prst="rect">
            <a:avLst/>
          </a:prstGeom>
          <a:solidFill>
            <a:srgbClr val="EA7A7A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確定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362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7" name="コンテンツ プレースホルダー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7182378"/>
              </p:ext>
            </p:extLst>
          </p:nvPr>
        </p:nvGraphicFramePr>
        <p:xfrm>
          <a:off x="3072055" y="2128540"/>
          <a:ext cx="6143758" cy="4053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879"/>
                <a:gridCol w="3071879"/>
              </a:tblGrid>
              <a:tr h="476343">
                <a:tc gridSpan="2">
                  <a:txBody>
                    <a:bodyPr/>
                    <a:lstStyle/>
                    <a:p>
                      <a:r>
                        <a:rPr kumimoji="1" lang="ja-JP" altLang="en-US" dirty="0" smtClean="0"/>
                        <a:t>登録情報一覧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ハンドルネーム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本名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学籍番号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パスワード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メールアドレス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119512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所属班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プロ班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２</a:t>
                      </a:r>
                      <a:r>
                        <a:rPr kumimoji="1" lang="en-US" altLang="ja-JP" dirty="0" smtClean="0"/>
                        <a:t>DCG</a:t>
                      </a:r>
                      <a:r>
                        <a:rPr kumimoji="1" lang="ja-JP" altLang="en-US" dirty="0" smtClean="0"/>
                        <a:t>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３</a:t>
                      </a:r>
                      <a:r>
                        <a:rPr kumimoji="1" lang="en-US" altLang="ja-JP" dirty="0" smtClean="0"/>
                        <a:t>DCG</a:t>
                      </a:r>
                      <a:r>
                        <a:rPr kumimoji="1" lang="ja-JP" altLang="en-US" dirty="0" smtClean="0"/>
                        <a:t>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サウンド班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マイページ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1150" y="429133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ホーム＞マイページ＞</a:t>
            </a:r>
            <a:r>
              <a:rPr lang="ja-JP" altLang="en-US" dirty="0"/>
              <a:t>登録情報</a:t>
            </a:r>
            <a:r>
              <a:rPr kumimoji="1" lang="ja-JP" altLang="en-US" dirty="0" smtClean="0"/>
              <a:t>変更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248150" y="1666875"/>
            <a:ext cx="3829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 smtClean="0"/>
              <a:t>登録情報変更</a:t>
            </a:r>
            <a:endParaRPr kumimoji="1" lang="ja-JP" altLang="en-US" sz="2400" dirty="0"/>
          </a:p>
        </p:txBody>
      </p:sp>
      <p:sp>
        <p:nvSpPr>
          <p:cNvPr id="19" name="正方形/長方形 18"/>
          <p:cNvSpPr/>
          <p:nvPr/>
        </p:nvSpPr>
        <p:spPr>
          <a:xfrm>
            <a:off x="8172450" y="6353175"/>
            <a:ext cx="1038225" cy="371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変更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374140" y="5729115"/>
            <a:ext cx="4836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solidFill>
                  <a:srgbClr val="7030A0"/>
                </a:solidFill>
              </a:rPr>
              <a:t>未記入がない場合</a:t>
            </a:r>
            <a:endParaRPr kumimoji="1" lang="ja-JP" altLang="en-US" sz="4000" dirty="0">
              <a:solidFill>
                <a:srgbClr val="7030A0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6210300" y="2686051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るっる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6210300" y="3130643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JK</a:t>
            </a:r>
            <a:r>
              <a:rPr kumimoji="1" lang="ja-JP" altLang="en-US" dirty="0" smtClean="0">
                <a:solidFill>
                  <a:schemeClr val="tx1"/>
                </a:solidFill>
              </a:rPr>
              <a:t>　太郎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6210300" y="3638551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16JK194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6210300" y="4105277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＊＊＊＊＊＊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6210300" y="4591051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16sai_jk@ms.dendai.ac.jp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6307930" y="5140325"/>
            <a:ext cx="57943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6307930" y="5411468"/>
            <a:ext cx="57943" cy="535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6908800" y="6353175"/>
            <a:ext cx="1038225" cy="371475"/>
          </a:xfrm>
          <a:prstGeom prst="rect">
            <a:avLst/>
          </a:prstGeom>
          <a:solidFill>
            <a:srgbClr val="EA7A7A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確定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1680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7" name="コンテンツ プレースホルダー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7182378"/>
              </p:ext>
            </p:extLst>
          </p:nvPr>
        </p:nvGraphicFramePr>
        <p:xfrm>
          <a:off x="3072055" y="2128540"/>
          <a:ext cx="6143758" cy="4053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879"/>
                <a:gridCol w="3071879"/>
              </a:tblGrid>
              <a:tr h="476343">
                <a:tc gridSpan="2">
                  <a:txBody>
                    <a:bodyPr/>
                    <a:lstStyle/>
                    <a:p>
                      <a:r>
                        <a:rPr kumimoji="1" lang="ja-JP" altLang="en-US" dirty="0" smtClean="0"/>
                        <a:t>登録情報一覧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ハンドルネーム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本名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学籍番号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パスワード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メールアドレス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119512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所属班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プロ班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２</a:t>
                      </a:r>
                      <a:r>
                        <a:rPr kumimoji="1" lang="en-US" altLang="ja-JP" dirty="0" smtClean="0"/>
                        <a:t>DCG</a:t>
                      </a:r>
                      <a:r>
                        <a:rPr kumimoji="1" lang="ja-JP" altLang="en-US" dirty="0" smtClean="0"/>
                        <a:t>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３</a:t>
                      </a:r>
                      <a:r>
                        <a:rPr kumimoji="1" lang="en-US" altLang="ja-JP" dirty="0" smtClean="0"/>
                        <a:t>DCG</a:t>
                      </a:r>
                      <a:r>
                        <a:rPr kumimoji="1" lang="ja-JP" altLang="en-US" dirty="0" smtClean="0"/>
                        <a:t>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サウンド班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マイページ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1150" y="429133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ホーム＞マイページ＞</a:t>
            </a:r>
            <a:r>
              <a:rPr lang="ja-JP" altLang="en-US" dirty="0"/>
              <a:t>登録情報</a:t>
            </a:r>
            <a:r>
              <a:rPr kumimoji="1" lang="ja-JP" altLang="en-US" dirty="0" smtClean="0"/>
              <a:t>変更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248150" y="1666875"/>
            <a:ext cx="3829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 smtClean="0"/>
              <a:t>登録情報変更</a:t>
            </a:r>
            <a:endParaRPr kumimoji="1" lang="ja-JP" altLang="en-US" sz="2400" dirty="0"/>
          </a:p>
        </p:txBody>
      </p:sp>
      <p:sp>
        <p:nvSpPr>
          <p:cNvPr id="19" name="正方形/長方形 18"/>
          <p:cNvSpPr/>
          <p:nvPr/>
        </p:nvSpPr>
        <p:spPr>
          <a:xfrm>
            <a:off x="8172450" y="6353175"/>
            <a:ext cx="1038225" cy="371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変更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6210300" y="2686051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るっる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6210300" y="3130643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JK</a:t>
            </a:r>
            <a:r>
              <a:rPr kumimoji="1" lang="ja-JP" altLang="en-US" dirty="0" smtClean="0">
                <a:solidFill>
                  <a:schemeClr val="tx1"/>
                </a:solidFill>
              </a:rPr>
              <a:t>　太郎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6210300" y="3638551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16JK194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6210300" y="4105277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＊＊＊＊＊＊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6210300" y="4591051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16sai_jk@ms.dendai.ac.jp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6307930" y="5140325"/>
            <a:ext cx="57943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6307930" y="5411468"/>
            <a:ext cx="57943" cy="535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6908800" y="6353175"/>
            <a:ext cx="1038225" cy="371475"/>
          </a:xfrm>
          <a:prstGeom prst="rect">
            <a:avLst/>
          </a:prstGeom>
          <a:solidFill>
            <a:srgbClr val="EA7A7A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確定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3241040" y="2791147"/>
            <a:ext cx="4836160" cy="16230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241040" y="2791147"/>
            <a:ext cx="4836160" cy="281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登録情報の変更を完了しました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4693920" y="3606486"/>
            <a:ext cx="1821180" cy="5147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OK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7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7" name="コンテンツ プレースホルダー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7182378"/>
              </p:ext>
            </p:extLst>
          </p:nvPr>
        </p:nvGraphicFramePr>
        <p:xfrm>
          <a:off x="3072055" y="2128540"/>
          <a:ext cx="6143758" cy="4053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879"/>
                <a:gridCol w="3071879"/>
              </a:tblGrid>
              <a:tr h="476343">
                <a:tc gridSpan="2">
                  <a:txBody>
                    <a:bodyPr/>
                    <a:lstStyle/>
                    <a:p>
                      <a:r>
                        <a:rPr kumimoji="1" lang="ja-JP" altLang="en-US" dirty="0" smtClean="0"/>
                        <a:t>登録情報一覧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ハンドルネーム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本名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学籍番号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パスワード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メールアドレス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119512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所属班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プロ班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２</a:t>
                      </a:r>
                      <a:r>
                        <a:rPr kumimoji="1" lang="en-US" altLang="ja-JP" dirty="0" smtClean="0"/>
                        <a:t>DCG</a:t>
                      </a:r>
                      <a:r>
                        <a:rPr kumimoji="1" lang="ja-JP" altLang="en-US" dirty="0" smtClean="0"/>
                        <a:t>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３</a:t>
                      </a:r>
                      <a:r>
                        <a:rPr kumimoji="1" lang="en-US" altLang="ja-JP" dirty="0" smtClean="0"/>
                        <a:t>DCG</a:t>
                      </a:r>
                      <a:r>
                        <a:rPr kumimoji="1" lang="ja-JP" altLang="en-US" dirty="0" smtClean="0"/>
                        <a:t>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サウンド班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マイページ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1150" y="429133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ホーム＞マイページ＞</a:t>
            </a:r>
            <a:r>
              <a:rPr lang="ja-JP" altLang="en-US" dirty="0"/>
              <a:t>登録情報</a:t>
            </a:r>
            <a:r>
              <a:rPr kumimoji="1" lang="ja-JP" altLang="en-US" dirty="0" smtClean="0"/>
              <a:t>変更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248150" y="1666875"/>
            <a:ext cx="3829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 smtClean="0"/>
              <a:t>登録情報変更</a:t>
            </a:r>
            <a:endParaRPr kumimoji="1" lang="ja-JP" altLang="en-US" sz="2400" dirty="0"/>
          </a:p>
        </p:txBody>
      </p:sp>
      <p:sp>
        <p:nvSpPr>
          <p:cNvPr id="19" name="正方形/長方形 18"/>
          <p:cNvSpPr/>
          <p:nvPr/>
        </p:nvSpPr>
        <p:spPr>
          <a:xfrm>
            <a:off x="8172450" y="6353175"/>
            <a:ext cx="1038225" cy="371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変更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61720" y="1034177"/>
            <a:ext cx="87452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solidFill>
                  <a:srgbClr val="7030A0"/>
                </a:solidFill>
              </a:rPr>
              <a:t>「</a:t>
            </a:r>
            <a:r>
              <a:rPr kumimoji="1" lang="en-US" altLang="ja-JP" sz="4000" dirty="0" smtClean="0">
                <a:solidFill>
                  <a:srgbClr val="7030A0"/>
                </a:solidFill>
              </a:rPr>
              <a:t>OK</a:t>
            </a:r>
            <a:r>
              <a:rPr lang="ja-JP" altLang="en-US" sz="4000" dirty="0" smtClean="0">
                <a:solidFill>
                  <a:srgbClr val="7030A0"/>
                </a:solidFill>
              </a:rPr>
              <a:t>」を押されたらマイページへ戻る</a:t>
            </a:r>
            <a:endParaRPr kumimoji="1" lang="en-US" altLang="ja-JP" sz="4000" dirty="0" smtClean="0">
              <a:solidFill>
                <a:srgbClr val="7030A0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6210300" y="2686051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るっる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6210300" y="3130643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JK</a:t>
            </a:r>
            <a:r>
              <a:rPr kumimoji="1" lang="ja-JP" altLang="en-US" dirty="0" smtClean="0">
                <a:solidFill>
                  <a:schemeClr val="tx1"/>
                </a:solidFill>
              </a:rPr>
              <a:t>　太郎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6210300" y="3638551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16JK194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6210300" y="4105277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＊＊＊＊＊＊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6210300" y="4591051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16sai_jk@ms.dendai.ac.jp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6307930" y="5140325"/>
            <a:ext cx="57943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6307930" y="5411468"/>
            <a:ext cx="57943" cy="535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6908800" y="6353175"/>
            <a:ext cx="1038225" cy="371475"/>
          </a:xfrm>
          <a:prstGeom prst="rect">
            <a:avLst/>
          </a:prstGeom>
          <a:solidFill>
            <a:srgbClr val="EA7A7A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確定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3241040" y="2791147"/>
            <a:ext cx="4836160" cy="16230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241040" y="2791147"/>
            <a:ext cx="4836160" cy="281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登録情報の変更を完了しました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4693920" y="3606486"/>
            <a:ext cx="1821180" cy="5147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OK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43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0" y="0"/>
            <a:ext cx="12192000" cy="14058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1879" y="755748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sp>
        <p:nvSpPr>
          <p:cNvPr id="2" name="正方形/長方形 1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1150" y="429133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38895" y="1580265"/>
            <a:ext cx="810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５月</a:t>
            </a:r>
            <a:endParaRPr kumimoji="1" lang="ja-JP" altLang="en-US" dirty="0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899490"/>
              </p:ext>
            </p:extLst>
          </p:nvPr>
        </p:nvGraphicFramePr>
        <p:xfrm>
          <a:off x="1843396" y="2325408"/>
          <a:ext cx="8601075" cy="4970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725"/>
                <a:gridCol w="1228725"/>
                <a:gridCol w="1228725"/>
                <a:gridCol w="1228725"/>
                <a:gridCol w="1228725"/>
                <a:gridCol w="1228725"/>
                <a:gridCol w="1228725"/>
              </a:tblGrid>
              <a:tr h="8188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FF0000"/>
                          </a:solidFill>
                        </a:rPr>
                        <a:t>SUN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MON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TUE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WED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THU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FRI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002060"/>
                          </a:solidFill>
                        </a:rPr>
                        <a:t>STA</a:t>
                      </a:r>
                      <a:endParaRPr kumimoji="1" lang="ja-JP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83024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</a:p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13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17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20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27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28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角丸四角形 15"/>
          <p:cNvSpPr/>
          <p:nvPr/>
        </p:nvSpPr>
        <p:spPr>
          <a:xfrm>
            <a:off x="7008852" y="3336925"/>
            <a:ext cx="889000" cy="57150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サウンド班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352413" y="3336925"/>
            <a:ext cx="889000" cy="57150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２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4507726" y="3336925"/>
            <a:ext cx="889000" cy="571500"/>
          </a:xfrm>
          <a:prstGeom prst="roundRect">
            <a:avLst/>
          </a:prstGeom>
          <a:solidFill>
            <a:srgbClr val="FF373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プロ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8257014" y="3336925"/>
            <a:ext cx="889000" cy="5715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３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二等辺三角形 20"/>
          <p:cNvSpPr/>
          <p:nvPr/>
        </p:nvSpPr>
        <p:spPr>
          <a:xfrm rot="5400000">
            <a:off x="6490256" y="1750199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5362662" y="1750199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4532378" y="5016452"/>
            <a:ext cx="889000" cy="5715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部会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897853" y="2045493"/>
            <a:ext cx="1322348" cy="172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900" dirty="0" smtClean="0">
                <a:solidFill>
                  <a:schemeClr val="tx1"/>
                </a:solidFill>
              </a:rPr>
              <a:t>いいっすねぇ～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9019323" y="2057784"/>
            <a:ext cx="200878" cy="148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</a:rPr>
              <a:t>▼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0810874" y="429133"/>
            <a:ext cx="1209675" cy="326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マイページ</a:t>
            </a:r>
            <a:endParaRPr kumimoji="1" lang="ja-JP" altLang="en-US" dirty="0"/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768478"/>
              </p:ext>
            </p:extLst>
          </p:nvPr>
        </p:nvGraphicFramePr>
        <p:xfrm>
          <a:off x="1593955" y="7711016"/>
          <a:ext cx="925321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3217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お知らせ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u="sng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合宿（８月うんち～ちんちん）</a:t>
                      </a:r>
                      <a:endParaRPr kumimoji="1" lang="ja-JP" altLang="en-US" u="sng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正方形/長方形 29"/>
          <p:cNvSpPr/>
          <p:nvPr/>
        </p:nvSpPr>
        <p:spPr>
          <a:xfrm>
            <a:off x="600075" y="13134975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＊ソフトウェア研究部公式</a:t>
            </a:r>
            <a:r>
              <a:rPr kumimoji="1" lang="en-US" altLang="ja-JP" dirty="0" smtClean="0"/>
              <a:t>HP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4507726" y="13102059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＊ツイッターリンク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60902" y="7878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①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431674" y="3864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②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533744" y="15196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③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090373" y="17713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④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253602" y="315225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424229" y="31514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922702" y="31728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143529" y="31514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507726" y="479453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329852" y="73765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⑥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162050" y="10563225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講習アンケート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4534906" y="10563224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イベント参加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329852" y="80876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⑦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07555" y="104626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⑧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378879" y="104626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⑨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99705" y="129503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⑩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262904" y="129173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⑪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839727" y="399282"/>
            <a:ext cx="589232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 smtClean="0">
                <a:solidFill>
                  <a:srgbClr val="7030A0"/>
                </a:solidFill>
              </a:rPr>
              <a:t>次の月の情報取得</a:t>
            </a:r>
            <a:endParaRPr lang="en-US" altLang="ja-JP" sz="4800" dirty="0" smtClean="0">
              <a:solidFill>
                <a:srgbClr val="7030A0"/>
              </a:solidFill>
            </a:endParaRPr>
          </a:p>
          <a:p>
            <a:r>
              <a:rPr kumimoji="1" lang="en-US" altLang="ja-JP" sz="2800" dirty="0" smtClean="0">
                <a:solidFill>
                  <a:srgbClr val="7030A0"/>
                </a:solidFill>
              </a:rPr>
              <a:t>URL</a:t>
            </a:r>
            <a:r>
              <a:rPr kumimoji="1" lang="ja-JP" altLang="en-US" sz="2800" dirty="0" smtClean="0">
                <a:solidFill>
                  <a:srgbClr val="7030A0"/>
                </a:solidFill>
              </a:rPr>
              <a:t>の切り替えはなし</a:t>
            </a:r>
            <a:endParaRPr kumimoji="1" lang="ja-JP" altLang="en-US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13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000" fill="hold"/>
                                        <p:tgtEl>
                                          <p:spTgt spid="2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1" grpId="0" animBg="1"/>
      <p:bldP spid="35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0" y="0"/>
            <a:ext cx="12192000" cy="14058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1879" y="755748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sp>
        <p:nvSpPr>
          <p:cNvPr id="2" name="正方形/長方形 1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1150" y="429133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38895" y="1580265"/>
            <a:ext cx="810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５月</a:t>
            </a:r>
            <a:endParaRPr kumimoji="1" lang="ja-JP" altLang="en-US" dirty="0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899490"/>
              </p:ext>
            </p:extLst>
          </p:nvPr>
        </p:nvGraphicFramePr>
        <p:xfrm>
          <a:off x="1843396" y="2325408"/>
          <a:ext cx="8601075" cy="4970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725"/>
                <a:gridCol w="1228725"/>
                <a:gridCol w="1228725"/>
                <a:gridCol w="1228725"/>
                <a:gridCol w="1228725"/>
                <a:gridCol w="1228725"/>
                <a:gridCol w="1228725"/>
              </a:tblGrid>
              <a:tr h="8188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FF0000"/>
                          </a:solidFill>
                        </a:rPr>
                        <a:t>SUN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MON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TUE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WED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THU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FRI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002060"/>
                          </a:solidFill>
                        </a:rPr>
                        <a:t>STA</a:t>
                      </a:r>
                      <a:endParaRPr kumimoji="1" lang="ja-JP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83024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</a:p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13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17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20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27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28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角丸四角形 15"/>
          <p:cNvSpPr/>
          <p:nvPr/>
        </p:nvSpPr>
        <p:spPr>
          <a:xfrm>
            <a:off x="7008852" y="3336925"/>
            <a:ext cx="889000" cy="57150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サウンド班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352413" y="3336925"/>
            <a:ext cx="889000" cy="57150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２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4507726" y="3336925"/>
            <a:ext cx="889000" cy="571500"/>
          </a:xfrm>
          <a:prstGeom prst="roundRect">
            <a:avLst/>
          </a:prstGeom>
          <a:solidFill>
            <a:srgbClr val="FF373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プロ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8257014" y="3336925"/>
            <a:ext cx="889000" cy="5715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３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二等辺三角形 20"/>
          <p:cNvSpPr/>
          <p:nvPr/>
        </p:nvSpPr>
        <p:spPr>
          <a:xfrm rot="5400000">
            <a:off x="6490256" y="1750199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5362662" y="1750199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4532378" y="5016452"/>
            <a:ext cx="889000" cy="5715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部会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897853" y="2045493"/>
            <a:ext cx="1322348" cy="172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900" dirty="0" smtClean="0">
                <a:solidFill>
                  <a:schemeClr val="tx1"/>
                </a:solidFill>
              </a:rPr>
              <a:t>いいっすねぇ～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 rot="10800000">
            <a:off x="9019323" y="2057784"/>
            <a:ext cx="200878" cy="148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</a:rPr>
              <a:t>▼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0810874" y="429133"/>
            <a:ext cx="1209675" cy="326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マイページ</a:t>
            </a:r>
            <a:endParaRPr kumimoji="1" lang="ja-JP" altLang="en-US" dirty="0"/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768478"/>
              </p:ext>
            </p:extLst>
          </p:nvPr>
        </p:nvGraphicFramePr>
        <p:xfrm>
          <a:off x="1593955" y="7711016"/>
          <a:ext cx="925321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3217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お知らせ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u="sng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合宿（８月うんち～ちんちん）</a:t>
                      </a:r>
                      <a:endParaRPr kumimoji="1" lang="ja-JP" altLang="en-US" u="sng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正方形/長方形 29"/>
          <p:cNvSpPr/>
          <p:nvPr/>
        </p:nvSpPr>
        <p:spPr>
          <a:xfrm>
            <a:off x="600075" y="13134975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＊ソフトウェア研究部公式</a:t>
            </a:r>
            <a:r>
              <a:rPr kumimoji="1" lang="en-US" altLang="ja-JP" dirty="0" smtClean="0"/>
              <a:t>HP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4507726" y="13102059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＊ツイッターリンク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60902" y="7878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①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431674" y="3864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②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533744" y="15196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③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090373" y="17713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④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253602" y="315225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424229" y="31514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922702" y="31728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143529" y="31514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507726" y="479453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329852" y="73765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⑥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162050" y="10563225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講習アンケート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4534906" y="10563224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イベント参加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329852" y="80876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⑦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07555" y="104626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⑧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378879" y="104626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⑨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99705" y="129503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⑩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262904" y="129173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⑪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839727" y="909406"/>
            <a:ext cx="6120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 smtClean="0">
                <a:solidFill>
                  <a:srgbClr val="7030A0"/>
                </a:solidFill>
              </a:rPr>
              <a:t>フィルター機能（リスト）</a:t>
            </a:r>
            <a:endParaRPr lang="en-US" altLang="ja-JP" sz="4800" dirty="0" smtClean="0">
              <a:solidFill>
                <a:srgbClr val="7030A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7897852" y="2206190"/>
            <a:ext cx="1322349" cy="8722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kumimoji="1" lang="ja-JP" altLang="en-US" sz="1000" dirty="0" smtClean="0">
                <a:solidFill>
                  <a:schemeClr val="tx1"/>
                </a:solidFill>
              </a:rPr>
              <a:t>プログラム班</a:t>
            </a:r>
            <a:endParaRPr kumimoji="1" lang="en-US" altLang="ja-JP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ja-JP" sz="1000" dirty="0" smtClean="0">
                <a:solidFill>
                  <a:schemeClr val="tx1"/>
                </a:solidFill>
              </a:rPr>
              <a:t>2</a:t>
            </a:r>
            <a:r>
              <a:rPr kumimoji="1" lang="en-US" altLang="ja-JP" sz="10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000" dirty="0" smtClean="0">
                <a:solidFill>
                  <a:schemeClr val="tx1"/>
                </a:solidFill>
              </a:rPr>
              <a:t>班</a:t>
            </a:r>
            <a:endParaRPr kumimoji="1" lang="en-US" altLang="ja-JP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ja-JP" sz="1000" dirty="0">
                <a:solidFill>
                  <a:schemeClr val="tx1"/>
                </a:solidFill>
              </a:rPr>
              <a:t>3</a:t>
            </a:r>
            <a:r>
              <a:rPr lang="en-US" altLang="ja-JP" sz="1000" dirty="0" smtClean="0">
                <a:solidFill>
                  <a:schemeClr val="tx1"/>
                </a:solidFill>
              </a:rPr>
              <a:t>DCG</a:t>
            </a:r>
            <a:r>
              <a:rPr lang="ja-JP" altLang="en-US" sz="1000" dirty="0" smtClean="0">
                <a:solidFill>
                  <a:schemeClr val="tx1"/>
                </a:solidFill>
              </a:rPr>
              <a:t> 班</a:t>
            </a:r>
            <a:endParaRPr lang="en-US" altLang="ja-JP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ja-JP" altLang="en-US" sz="1000" dirty="0" smtClean="0">
                <a:solidFill>
                  <a:schemeClr val="tx1"/>
                </a:solidFill>
              </a:rPr>
              <a:t>サウンド班</a:t>
            </a:r>
            <a:endParaRPr lang="en-US" altLang="ja-JP" sz="1000" dirty="0" smtClean="0">
              <a:solidFill>
                <a:schemeClr val="tx1"/>
              </a:solidFill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7897852" y="2477414"/>
            <a:ext cx="13223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7852" y="2632016"/>
            <a:ext cx="1329043" cy="6097"/>
          </a:xfrm>
          <a:prstGeom prst="rect">
            <a:avLst/>
          </a:prstGeom>
        </p:spPr>
      </p:pic>
      <p:cxnSp>
        <p:nvCxnSpPr>
          <p:cNvPr id="51" name="直線コネクタ 50"/>
          <p:cNvCxnSpPr/>
          <p:nvPr/>
        </p:nvCxnSpPr>
        <p:spPr>
          <a:xfrm>
            <a:off x="7904546" y="2789834"/>
            <a:ext cx="13223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>
            <a:off x="7890174" y="2942234"/>
            <a:ext cx="13223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>
            <a:off x="7890174" y="2317394"/>
            <a:ext cx="13223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50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0" y="0"/>
            <a:ext cx="12192000" cy="14058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1879" y="755748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sp>
        <p:nvSpPr>
          <p:cNvPr id="2" name="正方形/長方形 1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1150" y="429133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38895" y="1580265"/>
            <a:ext cx="810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５月</a:t>
            </a:r>
            <a:endParaRPr kumimoji="1" lang="ja-JP" altLang="en-US" dirty="0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899490"/>
              </p:ext>
            </p:extLst>
          </p:nvPr>
        </p:nvGraphicFramePr>
        <p:xfrm>
          <a:off x="1843396" y="2325408"/>
          <a:ext cx="8601075" cy="4970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725"/>
                <a:gridCol w="1228725"/>
                <a:gridCol w="1228725"/>
                <a:gridCol w="1228725"/>
                <a:gridCol w="1228725"/>
                <a:gridCol w="1228725"/>
                <a:gridCol w="1228725"/>
              </a:tblGrid>
              <a:tr h="8188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FF0000"/>
                          </a:solidFill>
                        </a:rPr>
                        <a:t>SUN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MON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TUE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WED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THU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FRI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002060"/>
                          </a:solidFill>
                        </a:rPr>
                        <a:t>STA</a:t>
                      </a:r>
                      <a:endParaRPr kumimoji="1" lang="ja-JP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83024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</a:p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13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17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20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27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28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角丸四角形 15"/>
          <p:cNvSpPr/>
          <p:nvPr/>
        </p:nvSpPr>
        <p:spPr>
          <a:xfrm>
            <a:off x="7008852" y="3336925"/>
            <a:ext cx="889000" cy="57150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サウンド班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352413" y="3336925"/>
            <a:ext cx="889000" cy="57150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２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4507726" y="3336925"/>
            <a:ext cx="889000" cy="571500"/>
          </a:xfrm>
          <a:prstGeom prst="roundRect">
            <a:avLst/>
          </a:prstGeom>
          <a:solidFill>
            <a:srgbClr val="FF373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プロ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8257014" y="3336925"/>
            <a:ext cx="889000" cy="5715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３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二等辺三角形 20"/>
          <p:cNvSpPr/>
          <p:nvPr/>
        </p:nvSpPr>
        <p:spPr>
          <a:xfrm rot="5400000">
            <a:off x="6490256" y="1750199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5362662" y="1750199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4532378" y="5016452"/>
            <a:ext cx="889000" cy="5715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部会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897853" y="2045493"/>
            <a:ext cx="1322348" cy="172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900" dirty="0" smtClean="0">
                <a:solidFill>
                  <a:schemeClr val="tx1"/>
                </a:solidFill>
              </a:rPr>
              <a:t>いいっすねぇ～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9019323" y="2057784"/>
            <a:ext cx="200878" cy="148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</a:rPr>
              <a:t>▼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0810874" y="429133"/>
            <a:ext cx="1209675" cy="326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マイページ</a:t>
            </a:r>
            <a:endParaRPr kumimoji="1" lang="ja-JP" altLang="en-US" dirty="0"/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768478"/>
              </p:ext>
            </p:extLst>
          </p:nvPr>
        </p:nvGraphicFramePr>
        <p:xfrm>
          <a:off x="1593955" y="7711016"/>
          <a:ext cx="925321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3217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お知らせ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u="sng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合宿（８月うんち～ちんちん）</a:t>
                      </a:r>
                      <a:endParaRPr kumimoji="1" lang="ja-JP" altLang="en-US" u="sng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正方形/長方形 29"/>
          <p:cNvSpPr/>
          <p:nvPr/>
        </p:nvSpPr>
        <p:spPr>
          <a:xfrm>
            <a:off x="600075" y="13134975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＊ソフトウェア研究部公式</a:t>
            </a:r>
            <a:r>
              <a:rPr kumimoji="1" lang="en-US" altLang="ja-JP" dirty="0" smtClean="0"/>
              <a:t>HP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4507726" y="13102059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＊ツイッターリンク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60902" y="7878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①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431674" y="3864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②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533744" y="15196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③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090373" y="17713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④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253602" y="315225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424229" y="31514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922702" y="31728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143529" y="31514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507726" y="479453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329852" y="73765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⑥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162050" y="10563225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講習アンケート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4534906" y="10563224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イベント参加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329852" y="80876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⑦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07555" y="104626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⑧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378879" y="104626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⑨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99705" y="129503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⑩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262904" y="129173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⑪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839727" y="399282"/>
            <a:ext cx="58923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 smtClean="0">
                <a:solidFill>
                  <a:srgbClr val="7030A0"/>
                </a:solidFill>
              </a:rPr>
              <a:t>講習詳細情報へ</a:t>
            </a:r>
            <a:endParaRPr lang="en-US" altLang="ja-JP" sz="4800" dirty="0" smtClean="0">
              <a:solidFill>
                <a:srgbClr val="7030A0"/>
              </a:solidFill>
            </a:endParaRPr>
          </a:p>
          <a:p>
            <a:r>
              <a:rPr lang="ja-JP" altLang="en-US" sz="3600" dirty="0" smtClean="0">
                <a:solidFill>
                  <a:srgbClr val="7030A0"/>
                </a:solidFill>
              </a:rPr>
              <a:t>（新規タブ）</a:t>
            </a:r>
            <a:endParaRPr lang="en-US" altLang="ja-JP" sz="4800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06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3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3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4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1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4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2000" fill="hold"/>
                                        <p:tgtEl>
                                          <p:spTgt spid="2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4" grpId="0" animBg="1"/>
      <p:bldP spid="37" grpId="0"/>
      <p:bldP spid="38" grpId="0"/>
      <p:bldP spid="39" grpId="0"/>
      <p:bldP spid="40" grpId="0"/>
      <p:bldP spid="41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ささささ</a:t>
            </a:r>
            <a:endParaRPr kumimoji="1" lang="ja-JP" altLang="en-US" dirty="0"/>
          </a:p>
        </p:txBody>
      </p:sp>
      <p:graphicFrame>
        <p:nvGraphicFramePr>
          <p:cNvPr id="3" name="コンテンツ プレースホルダー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2882880"/>
              </p:ext>
            </p:extLst>
          </p:nvPr>
        </p:nvGraphicFramePr>
        <p:xfrm>
          <a:off x="704850" y="942975"/>
          <a:ext cx="10448925" cy="5866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6475"/>
                <a:gridCol w="8172450"/>
              </a:tblGrid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</a:t>
                      </a:r>
                      <a:r>
                        <a:rPr kumimoji="1" lang="en-US" altLang="ja-JP" dirty="0" smtClean="0"/>
                        <a:t>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2017521-1-01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講習班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プログラム班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講習回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第</a:t>
                      </a:r>
                      <a:r>
                        <a:rPr kumimoji="1" lang="en-US" altLang="ja-JP" dirty="0" smtClean="0"/>
                        <a:t>2</a:t>
                      </a:r>
                      <a:r>
                        <a:rPr kumimoji="1" lang="ja-JP" altLang="en-US" dirty="0" smtClean="0"/>
                        <a:t>回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講習タイトル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Unity</a:t>
                      </a:r>
                      <a:r>
                        <a:rPr kumimoji="1" lang="ja-JP" altLang="en-US" dirty="0" smtClean="0"/>
                        <a:t>の基本操作①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開催日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r>
                        <a:rPr kumimoji="1" lang="ja-JP" altLang="en-US" dirty="0" smtClean="0"/>
                        <a:t>月</a:t>
                      </a:r>
                      <a:r>
                        <a:rPr kumimoji="1" lang="en-US" altLang="ja-JP" dirty="0" smtClean="0"/>
                        <a:t>2</a:t>
                      </a:r>
                      <a:r>
                        <a:rPr kumimoji="1" lang="ja-JP" altLang="en-US" dirty="0" smtClean="0"/>
                        <a:t>日（火曜日）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場所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21003</a:t>
                      </a:r>
                      <a:r>
                        <a:rPr kumimoji="1" lang="ja-JP" altLang="en-US" dirty="0" smtClean="0"/>
                        <a:t>教室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持ち物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PC</a:t>
                      </a:r>
                      <a:r>
                        <a:rPr kumimoji="1" lang="ja-JP" altLang="en-US" dirty="0" smtClean="0"/>
                        <a:t>、ＡＣアダプター、</a:t>
                      </a:r>
                      <a:r>
                        <a:rPr kumimoji="1" lang="en-US" altLang="ja-JP" dirty="0" smtClean="0"/>
                        <a:t>Unity</a:t>
                      </a:r>
                      <a:r>
                        <a:rPr kumimoji="1" lang="ja-JP" altLang="en-US" dirty="0" smtClean="0"/>
                        <a:t>操作は</a:t>
                      </a:r>
                      <a:r>
                        <a:rPr kumimoji="1" lang="en-US" altLang="ja-JP" dirty="0" smtClean="0"/>
                        <a:t>3</a:t>
                      </a:r>
                      <a:r>
                        <a:rPr kumimoji="1" lang="ja-JP" altLang="en-US" dirty="0" smtClean="0"/>
                        <a:t>Ｄなのでマウスがあると良い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対象者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３Ｄゲームを作りたい方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114779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開催者連絡先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東京電機大学　未来科学部　情報メディア学科</a:t>
                      </a:r>
                    </a:p>
                    <a:p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ソフトウェア研究部　プログラム班班長</a:t>
                      </a:r>
                    </a:p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JK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　太郎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hlinkClick r:id="rId2"/>
                        </a:rPr>
                        <a:t>15FI999@ms.dendai.ac.jp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  <a:tr h="1751408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講習概要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今回の講習は新入生向けです。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・</a:t>
                      </a:r>
                      <a:r>
                        <a:rPr kumimoji="1" lang="en-US" altLang="ja-JP" dirty="0" smtClean="0"/>
                        <a:t>Unity</a:t>
                      </a:r>
                      <a:r>
                        <a:rPr kumimoji="1" lang="ja-JP" altLang="en-US" dirty="0" smtClean="0"/>
                        <a:t>ソフトのインストールからユーザ登録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・</a:t>
                      </a:r>
                      <a:r>
                        <a:rPr kumimoji="1" lang="en-US" altLang="ja-JP" dirty="0" smtClean="0"/>
                        <a:t>Unity</a:t>
                      </a:r>
                      <a:r>
                        <a:rPr kumimoji="1" lang="ja-JP" altLang="en-US" dirty="0" smtClean="0"/>
                        <a:t>の基本操作</a:t>
                      </a:r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不明な点などございましたら、記載されている連絡先にてお願いします。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講習詳細情報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0287000" y="590550"/>
            <a:ext cx="1057275" cy="2952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閉じる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40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0" y="9525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/>
              <a:t>ログイン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349953" y="2468087"/>
            <a:ext cx="67768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			</a:t>
            </a:r>
            <a:r>
              <a:rPr kumimoji="1" lang="ja-JP" altLang="en-US" dirty="0" smtClean="0"/>
              <a:t>①</a:t>
            </a:r>
            <a:endParaRPr kumimoji="1" lang="en-US" altLang="ja-JP" dirty="0" smtClean="0"/>
          </a:p>
          <a:p>
            <a:r>
              <a:rPr kumimoji="1" lang="ja-JP" altLang="en-US" dirty="0" smtClean="0"/>
              <a:t>学籍番号</a:t>
            </a:r>
            <a:endParaRPr kumimoji="1" lang="en-US" altLang="ja-JP" dirty="0" smtClean="0"/>
          </a:p>
          <a:p>
            <a:r>
              <a:rPr lang="ja-JP" altLang="en-US" dirty="0" smtClean="0"/>
              <a:t>　　　　　　　　　　　　　　　　　　②</a:t>
            </a:r>
            <a:endParaRPr lang="en-US" altLang="ja-JP" dirty="0"/>
          </a:p>
          <a:p>
            <a:r>
              <a:rPr lang="en-US" altLang="ja-JP" dirty="0" smtClean="0"/>
              <a:t>Password</a:t>
            </a:r>
          </a:p>
          <a:p>
            <a:endParaRPr kumimoji="1" lang="en-US" altLang="ja-JP" dirty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③</a:t>
            </a:r>
            <a:r>
              <a:rPr lang="en-US" altLang="ja-JP" dirty="0" smtClean="0"/>
              <a:t>		</a:t>
            </a:r>
            <a:r>
              <a:rPr lang="ja-JP" altLang="en-US" dirty="0" smtClean="0"/>
              <a:t>　　　　　　　　</a:t>
            </a:r>
            <a:endParaRPr kumimoji="1" lang="ja-JP" altLang="en-US" u="sng" dirty="0">
              <a:solidFill>
                <a:srgbClr val="0070C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794191" y="2777128"/>
            <a:ext cx="2367185" cy="273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4785645" y="3329805"/>
            <a:ext cx="2375731" cy="26797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4328445" y="4026287"/>
            <a:ext cx="1649338" cy="361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ログイン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016666" y="384225"/>
            <a:ext cx="59820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600" dirty="0" smtClean="0"/>
              <a:t>＊ソフトウェア名</a:t>
            </a:r>
            <a:endParaRPr kumimoji="1" lang="en-US" altLang="ja-JP" sz="6600" dirty="0" smtClean="0"/>
          </a:p>
          <a:p>
            <a:r>
              <a:rPr kumimoji="1" lang="ja-JP" altLang="en-US" dirty="0" smtClean="0"/>
              <a:t>東京電機大学　ソフトウェア研究部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309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ささささ</a:t>
            </a:r>
            <a:endParaRPr kumimoji="1" lang="ja-JP" altLang="en-US" dirty="0"/>
          </a:p>
        </p:txBody>
      </p:sp>
      <p:graphicFrame>
        <p:nvGraphicFramePr>
          <p:cNvPr id="3" name="コンテンツ プレースホルダー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2882880"/>
              </p:ext>
            </p:extLst>
          </p:nvPr>
        </p:nvGraphicFramePr>
        <p:xfrm>
          <a:off x="704850" y="942975"/>
          <a:ext cx="10448925" cy="5866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6475"/>
                <a:gridCol w="8172450"/>
              </a:tblGrid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</a:t>
                      </a:r>
                      <a:r>
                        <a:rPr kumimoji="1" lang="en-US" altLang="ja-JP" dirty="0" smtClean="0"/>
                        <a:t>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2017521-1-01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講習班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プログラム班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講習回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第</a:t>
                      </a:r>
                      <a:r>
                        <a:rPr kumimoji="1" lang="en-US" altLang="ja-JP" dirty="0" smtClean="0"/>
                        <a:t>2</a:t>
                      </a:r>
                      <a:r>
                        <a:rPr kumimoji="1" lang="ja-JP" altLang="en-US" dirty="0" smtClean="0"/>
                        <a:t>回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講習タイトル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Unity</a:t>
                      </a:r>
                      <a:r>
                        <a:rPr kumimoji="1" lang="ja-JP" altLang="en-US" dirty="0" smtClean="0"/>
                        <a:t>の基本操作①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開催日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r>
                        <a:rPr kumimoji="1" lang="ja-JP" altLang="en-US" dirty="0" smtClean="0"/>
                        <a:t>月</a:t>
                      </a:r>
                      <a:r>
                        <a:rPr kumimoji="1" lang="en-US" altLang="ja-JP" dirty="0" smtClean="0"/>
                        <a:t>2</a:t>
                      </a:r>
                      <a:r>
                        <a:rPr kumimoji="1" lang="ja-JP" altLang="en-US" dirty="0" smtClean="0"/>
                        <a:t>日（火曜日）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場所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21003</a:t>
                      </a:r>
                      <a:r>
                        <a:rPr kumimoji="1" lang="ja-JP" altLang="en-US" dirty="0" smtClean="0"/>
                        <a:t>教室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持ち物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PC</a:t>
                      </a:r>
                      <a:r>
                        <a:rPr kumimoji="1" lang="ja-JP" altLang="en-US" dirty="0" smtClean="0"/>
                        <a:t>、ＡＣアダプター、</a:t>
                      </a:r>
                      <a:r>
                        <a:rPr kumimoji="1" lang="en-US" altLang="ja-JP" dirty="0" smtClean="0"/>
                        <a:t>Unity</a:t>
                      </a:r>
                      <a:r>
                        <a:rPr kumimoji="1" lang="ja-JP" altLang="en-US" dirty="0" smtClean="0"/>
                        <a:t>操作は</a:t>
                      </a:r>
                      <a:r>
                        <a:rPr kumimoji="1" lang="en-US" altLang="ja-JP" dirty="0" smtClean="0"/>
                        <a:t>3</a:t>
                      </a:r>
                      <a:r>
                        <a:rPr kumimoji="1" lang="ja-JP" altLang="en-US" dirty="0" smtClean="0"/>
                        <a:t>Ｄなのでマウスがあると良い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対象者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３Ｄゲームを作りたい方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114779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開催者連絡先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東京電機大学　未来科学部　情報メディア学科</a:t>
                      </a:r>
                    </a:p>
                    <a:p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ソフトウェア研究部　プログラム班班長</a:t>
                      </a:r>
                    </a:p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JK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　太郎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hlinkClick r:id="rId2"/>
                        </a:rPr>
                        <a:t>15FI999@ms.dendai.ac.jp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  <a:tr h="1751408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講習概要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今回の講習は新入生向けです。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・</a:t>
                      </a:r>
                      <a:r>
                        <a:rPr kumimoji="1" lang="en-US" altLang="ja-JP" dirty="0" smtClean="0"/>
                        <a:t>Unity</a:t>
                      </a:r>
                      <a:r>
                        <a:rPr kumimoji="1" lang="ja-JP" altLang="en-US" dirty="0" smtClean="0"/>
                        <a:t>ソフトのインストールからユーザ登録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・</a:t>
                      </a:r>
                      <a:r>
                        <a:rPr kumimoji="1" lang="en-US" altLang="ja-JP" dirty="0" smtClean="0"/>
                        <a:t>Unity</a:t>
                      </a:r>
                      <a:r>
                        <a:rPr kumimoji="1" lang="ja-JP" altLang="en-US" dirty="0" smtClean="0"/>
                        <a:t>の基本操作</a:t>
                      </a:r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不明な点などございましたら、記載されている連絡先にてお願いします。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講習詳細情報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0287000" y="590550"/>
            <a:ext cx="1057275" cy="2952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閉じる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925049" y="-50374"/>
            <a:ext cx="3619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7030A0"/>
                </a:solidFill>
              </a:rPr>
              <a:t>　　　　　　　　　　　　①</a:t>
            </a:r>
            <a:endParaRPr kumimoji="1" lang="ja-JP" altLang="en-US" sz="2400" dirty="0">
              <a:solidFill>
                <a:srgbClr val="7030A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606786" y="507354"/>
            <a:ext cx="2318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7030A0"/>
                </a:solidFill>
              </a:rPr>
              <a:t>このタブを閉じる</a:t>
            </a:r>
            <a:endParaRPr kumimoji="1" lang="ja-JP" alt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421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0" y="-4206240"/>
            <a:ext cx="12192000" cy="14058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クリックする</a:t>
            </a:r>
            <a:r>
              <a:rPr lang="ja-JP" altLang="en-US" dirty="0"/>
              <a:t>と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-420624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1879" y="-3450492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sp>
        <p:nvSpPr>
          <p:cNvPr id="2" name="正方形/長方形 1"/>
          <p:cNvSpPr/>
          <p:nvPr/>
        </p:nvSpPr>
        <p:spPr>
          <a:xfrm>
            <a:off x="31150" y="-4142232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1150" y="-3777107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38895" y="-2625975"/>
            <a:ext cx="810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５月</a:t>
            </a:r>
            <a:endParaRPr kumimoji="1" lang="ja-JP" altLang="en-US" dirty="0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092057"/>
              </p:ext>
            </p:extLst>
          </p:nvPr>
        </p:nvGraphicFramePr>
        <p:xfrm>
          <a:off x="1843396" y="-1880832"/>
          <a:ext cx="8601075" cy="4970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725"/>
                <a:gridCol w="1228725"/>
                <a:gridCol w="1228725"/>
                <a:gridCol w="1228725"/>
                <a:gridCol w="1228725"/>
                <a:gridCol w="1228725"/>
                <a:gridCol w="1228725"/>
              </a:tblGrid>
              <a:tr h="8188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FF0000"/>
                          </a:solidFill>
                        </a:rPr>
                        <a:t>SUN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MON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TUE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WED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THU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FRI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002060"/>
                          </a:solidFill>
                        </a:rPr>
                        <a:t>STA</a:t>
                      </a:r>
                      <a:endParaRPr kumimoji="1" lang="ja-JP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83024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</a:p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13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17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20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27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28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角丸四角形 15"/>
          <p:cNvSpPr/>
          <p:nvPr/>
        </p:nvSpPr>
        <p:spPr>
          <a:xfrm>
            <a:off x="7008852" y="-869315"/>
            <a:ext cx="889000" cy="57150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サウンド班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352413" y="-869315"/>
            <a:ext cx="889000" cy="57150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２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4507726" y="-869315"/>
            <a:ext cx="889000" cy="571500"/>
          </a:xfrm>
          <a:prstGeom prst="roundRect">
            <a:avLst/>
          </a:prstGeom>
          <a:solidFill>
            <a:srgbClr val="FF373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プロ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8257014" y="-869315"/>
            <a:ext cx="889000" cy="5715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３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二等辺三角形 20"/>
          <p:cNvSpPr/>
          <p:nvPr/>
        </p:nvSpPr>
        <p:spPr>
          <a:xfrm rot="5400000">
            <a:off x="6490256" y="-2456041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5362662" y="-2456041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4532378" y="810212"/>
            <a:ext cx="889000" cy="5715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部会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897853" y="-2160747"/>
            <a:ext cx="1322348" cy="172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900" dirty="0" smtClean="0">
                <a:solidFill>
                  <a:schemeClr val="tx1"/>
                </a:solidFill>
              </a:rPr>
              <a:t>いいっすねぇ～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9019323" y="-2148456"/>
            <a:ext cx="200878" cy="148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</a:rPr>
              <a:t>▼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0810874" y="-3777107"/>
            <a:ext cx="1209675" cy="326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マイページ</a:t>
            </a:r>
            <a:endParaRPr kumimoji="1" lang="ja-JP" altLang="en-US" dirty="0"/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952307"/>
              </p:ext>
            </p:extLst>
          </p:nvPr>
        </p:nvGraphicFramePr>
        <p:xfrm>
          <a:off x="1593955" y="3514725"/>
          <a:ext cx="9253217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3217"/>
              </a:tblGrid>
              <a:tr h="360891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お知らせ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[5/3]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合宿の説明会について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[5/2]</a:t>
                      </a:r>
                      <a:r>
                        <a:rPr kumimoji="1" lang="ja-JP" altLang="en-US" dirty="0" smtClean="0"/>
                        <a:t>合宿の詳細について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[5/1]</a:t>
                      </a:r>
                      <a:r>
                        <a:rPr kumimoji="1" lang="ja-JP" altLang="en-US" dirty="0" smtClean="0"/>
                        <a:t>合宿の日程決定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[4/26]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新入生歓迎会について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[4/25]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[4/20]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新入生説明会・歓迎会の日程が決定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正方形/長方形 29"/>
          <p:cNvSpPr/>
          <p:nvPr/>
        </p:nvSpPr>
        <p:spPr>
          <a:xfrm>
            <a:off x="600075" y="8928735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＊ソフトウェア研究部公式</a:t>
            </a:r>
            <a:r>
              <a:rPr kumimoji="1" lang="en-US" altLang="ja-JP" dirty="0" smtClean="0"/>
              <a:t>HP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4507726" y="8895819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＊ツイッターリンク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60902" y="-34183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①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431674" y="-38198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②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533744" y="-268660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③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090373" y="-24349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④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253602" y="-105398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424229" y="-10548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922702" y="-103343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143529" y="-10548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507726" y="58829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329852" y="31703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⑥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162050" y="6356985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講習アンケート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4534906" y="6356984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イベント参加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329852" y="38814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⑦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07555" y="62564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⑧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378879" y="62564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⑨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99705" y="87440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⑩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262904" y="87111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⑪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39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0" y="-4206240"/>
            <a:ext cx="12192000" cy="14058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クリックする</a:t>
            </a:r>
            <a:r>
              <a:rPr lang="ja-JP" altLang="en-US" dirty="0"/>
              <a:t>と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-420624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1879" y="-3450492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sp>
        <p:nvSpPr>
          <p:cNvPr id="2" name="正方形/長方形 1"/>
          <p:cNvSpPr/>
          <p:nvPr/>
        </p:nvSpPr>
        <p:spPr>
          <a:xfrm>
            <a:off x="31150" y="-4142232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1150" y="-3777107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38895" y="-2625975"/>
            <a:ext cx="810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５月</a:t>
            </a:r>
            <a:endParaRPr kumimoji="1" lang="ja-JP" altLang="en-US" dirty="0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092057"/>
              </p:ext>
            </p:extLst>
          </p:nvPr>
        </p:nvGraphicFramePr>
        <p:xfrm>
          <a:off x="1843396" y="-1880832"/>
          <a:ext cx="8601075" cy="4970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725"/>
                <a:gridCol w="1228725"/>
                <a:gridCol w="1228725"/>
                <a:gridCol w="1228725"/>
                <a:gridCol w="1228725"/>
                <a:gridCol w="1228725"/>
                <a:gridCol w="1228725"/>
              </a:tblGrid>
              <a:tr h="8188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FF0000"/>
                          </a:solidFill>
                        </a:rPr>
                        <a:t>SUN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MON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TUE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WED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THU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FRI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002060"/>
                          </a:solidFill>
                        </a:rPr>
                        <a:t>STA</a:t>
                      </a:r>
                      <a:endParaRPr kumimoji="1" lang="ja-JP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83024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</a:p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13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17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20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27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28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角丸四角形 15"/>
          <p:cNvSpPr/>
          <p:nvPr/>
        </p:nvSpPr>
        <p:spPr>
          <a:xfrm>
            <a:off x="7008852" y="-869315"/>
            <a:ext cx="889000" cy="57150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サウンド班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352413" y="-869315"/>
            <a:ext cx="889000" cy="57150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２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4507726" y="-869315"/>
            <a:ext cx="889000" cy="571500"/>
          </a:xfrm>
          <a:prstGeom prst="roundRect">
            <a:avLst/>
          </a:prstGeom>
          <a:solidFill>
            <a:srgbClr val="FF373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プロ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8257014" y="-869315"/>
            <a:ext cx="889000" cy="5715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３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二等辺三角形 20"/>
          <p:cNvSpPr/>
          <p:nvPr/>
        </p:nvSpPr>
        <p:spPr>
          <a:xfrm rot="5400000">
            <a:off x="6490256" y="-2456041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5362662" y="-2456041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4532378" y="810212"/>
            <a:ext cx="889000" cy="5715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部会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897853" y="-2160747"/>
            <a:ext cx="1322348" cy="172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900" dirty="0" smtClean="0">
                <a:solidFill>
                  <a:schemeClr val="tx1"/>
                </a:solidFill>
              </a:rPr>
              <a:t>いいっすねぇ～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9019323" y="-2148456"/>
            <a:ext cx="200878" cy="148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</a:rPr>
              <a:t>▼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0810874" y="-3777107"/>
            <a:ext cx="1209675" cy="326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マイページ</a:t>
            </a:r>
            <a:endParaRPr kumimoji="1" lang="ja-JP" altLang="en-US" dirty="0"/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390946"/>
              </p:ext>
            </p:extLst>
          </p:nvPr>
        </p:nvGraphicFramePr>
        <p:xfrm>
          <a:off x="1593955" y="3514725"/>
          <a:ext cx="9253217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3217"/>
              </a:tblGrid>
              <a:tr h="360891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お知らせ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[5/3]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学術発表会について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[5/2]</a:t>
                      </a:r>
                      <a:r>
                        <a:rPr kumimoji="1" lang="ja-JP" altLang="en-US" dirty="0" smtClean="0"/>
                        <a:t>合宿の詳細について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[5/1]</a:t>
                      </a:r>
                      <a:r>
                        <a:rPr kumimoji="1" lang="ja-JP" altLang="en-US" dirty="0" smtClean="0"/>
                        <a:t>合宿の日程決定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[4/26]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新入生歓迎会について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[4/25]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[4/20]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新入生説明会・歓迎会の日程が決定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正方形/長方形 29"/>
          <p:cNvSpPr/>
          <p:nvPr/>
        </p:nvSpPr>
        <p:spPr>
          <a:xfrm>
            <a:off x="600075" y="8928735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＊ソフトウェア研究部公式</a:t>
            </a:r>
            <a:r>
              <a:rPr kumimoji="1" lang="en-US" altLang="ja-JP" dirty="0" smtClean="0"/>
              <a:t>HP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4507726" y="8895819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＊ツイッターリンク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60902" y="-34183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①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431674" y="-38198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②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533744" y="-268660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③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090373" y="-24349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④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253602" y="-105398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424229" y="-10548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922702" y="-103343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143529" y="-10548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507726" y="58829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329852" y="31703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⑥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162050" y="6356985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講習アンケート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4534906" y="6356984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イベント参加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329852" y="38814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⑦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07555" y="62564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⑧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378879" y="62564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⑨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99705" y="87440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⑩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262904" y="87111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⑪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832573" y="3091630"/>
            <a:ext cx="10515600" cy="606679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「お知らせ」をクリックする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600199" y="3537983"/>
            <a:ext cx="1232373" cy="320651"/>
          </a:xfrm>
          <a:prstGeom prst="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110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4" grpId="0" build="p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マイページ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1150" y="429133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</a:t>
            </a:r>
            <a:r>
              <a:rPr lang="ja-JP" altLang="en-US" dirty="0" smtClean="0"/>
              <a:t>お知らせ一覧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61879" y="755748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graphicFrame>
        <p:nvGraphicFramePr>
          <p:cNvPr id="7" name="コンテンツ プレースホルダー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2795159"/>
              </p:ext>
            </p:extLst>
          </p:nvPr>
        </p:nvGraphicFramePr>
        <p:xfrm>
          <a:off x="959286" y="1891968"/>
          <a:ext cx="105156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/>
              </a:tblGrid>
              <a:tr h="2568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 smtClean="0"/>
                        <a:t>お知らせ一覧</a:t>
                      </a:r>
                      <a:endParaRPr kumimoji="1" lang="ja-JP" altLang="en-US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[5/3]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学術発表会について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[5/2]</a:t>
                      </a:r>
                      <a:r>
                        <a:rPr kumimoji="1" lang="ja-JP" altLang="en-US" dirty="0" smtClean="0"/>
                        <a:t>合宿の詳細について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[5/1]</a:t>
                      </a:r>
                      <a:r>
                        <a:rPr kumimoji="1" lang="ja-JP" altLang="en-US" dirty="0" smtClean="0"/>
                        <a:t>合宿の日程決定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[4/26]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新入生歓迎会について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[4/25]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[4/20]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新入生説明会・歓迎会の日程が決定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[4/16]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新入生へ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[4/10]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部活動規約について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[4/5]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新入生オリエンテーションのシフト決め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[4/3]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新入生オリエンテーションについて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正方形/長方形 7"/>
          <p:cNvSpPr/>
          <p:nvPr/>
        </p:nvSpPr>
        <p:spPr>
          <a:xfrm>
            <a:off x="11361421" y="2278380"/>
            <a:ext cx="86621" cy="44176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11361421" y="3870960"/>
            <a:ext cx="86621" cy="2514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952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マイページ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1150" y="429133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</a:t>
            </a:r>
            <a:r>
              <a:rPr lang="ja-JP" altLang="en-US" dirty="0" smtClean="0"/>
              <a:t>お知らせ一覧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61879" y="755748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graphicFrame>
        <p:nvGraphicFramePr>
          <p:cNvPr id="7" name="コンテンツ プレースホルダー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2795159"/>
              </p:ext>
            </p:extLst>
          </p:nvPr>
        </p:nvGraphicFramePr>
        <p:xfrm>
          <a:off x="959286" y="1891968"/>
          <a:ext cx="105156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/>
              </a:tblGrid>
              <a:tr h="2568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 smtClean="0"/>
                        <a:t>お知らせ一覧</a:t>
                      </a:r>
                      <a:endParaRPr kumimoji="1" lang="ja-JP" altLang="en-US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[5/3]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学術発表会について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[5/2]</a:t>
                      </a:r>
                      <a:r>
                        <a:rPr kumimoji="1" lang="ja-JP" altLang="en-US" dirty="0" smtClean="0"/>
                        <a:t>合宿の詳細について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[5/1]</a:t>
                      </a:r>
                      <a:r>
                        <a:rPr kumimoji="1" lang="ja-JP" altLang="en-US" dirty="0" smtClean="0"/>
                        <a:t>合宿の日程決定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[4/26]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新入生歓迎会について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[4/25]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[4/20]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新入生説明会・歓迎会の日程が決定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[4/16]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新入生へ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[4/10]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部活動規約について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[4/5]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新入生オリエンテーションのシフト決め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[4/3]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新入生オリエンテーションについて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正方形/長方形 7"/>
          <p:cNvSpPr/>
          <p:nvPr/>
        </p:nvSpPr>
        <p:spPr>
          <a:xfrm>
            <a:off x="11361421" y="2278380"/>
            <a:ext cx="86621" cy="44176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11361421" y="3870960"/>
            <a:ext cx="86621" cy="2514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981075" y="2278380"/>
            <a:ext cx="2838450" cy="302895"/>
          </a:xfrm>
          <a:prstGeom prst="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419600" y="1278968"/>
            <a:ext cx="74334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rgbClr val="7030A0"/>
                </a:solidFill>
              </a:rPr>
              <a:t>クリックする。新しいタブで表示</a:t>
            </a:r>
            <a:endParaRPr kumimoji="1" lang="ja-JP" altLang="en-US" sz="4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011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講習詳細情報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0287000" y="590550"/>
            <a:ext cx="1057275" cy="2952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閉じる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925049" y="-50374"/>
            <a:ext cx="3619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7030A0"/>
                </a:solidFill>
              </a:rPr>
              <a:t>　　　　　　　　　　　　①</a:t>
            </a:r>
            <a:endParaRPr kumimoji="1" lang="ja-JP" altLang="en-US" sz="2400" dirty="0">
              <a:solidFill>
                <a:srgbClr val="7030A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606786" y="507354"/>
            <a:ext cx="2318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7030A0"/>
                </a:solidFill>
              </a:rPr>
              <a:t>このタブを閉じる</a:t>
            </a:r>
            <a:endParaRPr kumimoji="1" lang="ja-JP" altLang="en-US" sz="2400" dirty="0">
              <a:solidFill>
                <a:srgbClr val="7030A0"/>
              </a:solidFill>
            </a:endParaRPr>
          </a:p>
        </p:txBody>
      </p:sp>
      <p:graphicFrame>
        <p:nvGraphicFramePr>
          <p:cNvPr id="9" name="コンテンツ プレースホルダー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5533380"/>
              </p:ext>
            </p:extLst>
          </p:nvPr>
        </p:nvGraphicFramePr>
        <p:xfrm>
          <a:off x="838200" y="1825623"/>
          <a:ext cx="10515600" cy="4756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/>
              </a:tblGrid>
              <a:tr h="3365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[5/3]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学術発表会について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390392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学術発表会の詳細が確認できたので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○</a:t>
                      </a:r>
                      <a:r>
                        <a:rPr kumimoji="1" lang="en-US" altLang="ja-JP" dirty="0" smtClean="0"/>
                        <a:t>/</a:t>
                      </a:r>
                      <a:r>
                        <a:rPr kumimoji="1" lang="ja-JP" altLang="en-US" dirty="0" smtClean="0"/>
                        <a:t>○　△△教室　</a:t>
                      </a:r>
                      <a:r>
                        <a:rPr kumimoji="1" lang="en-US" altLang="ja-JP" dirty="0" smtClean="0"/>
                        <a:t>××</a:t>
                      </a:r>
                      <a:r>
                        <a:rPr kumimoji="1" lang="ja-JP" altLang="en-US" dirty="0" smtClean="0"/>
                        <a:t>時～　にて説明会を行うことにしました。</a:t>
                      </a:r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持ち物は特にありません。</a:t>
                      </a:r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説明会では学術発表会の詳細が記載されたプリントを配布します。</a:t>
                      </a:r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3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0" y="-4206240"/>
            <a:ext cx="12192000" cy="14058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クリックする</a:t>
            </a:r>
            <a:r>
              <a:rPr lang="ja-JP" altLang="en-US" dirty="0"/>
              <a:t>と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-420624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1879" y="-3450492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sp>
        <p:nvSpPr>
          <p:cNvPr id="2" name="正方形/長方形 1"/>
          <p:cNvSpPr/>
          <p:nvPr/>
        </p:nvSpPr>
        <p:spPr>
          <a:xfrm>
            <a:off x="31150" y="-4142232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1150" y="-3777107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38895" y="-2625975"/>
            <a:ext cx="810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５月</a:t>
            </a:r>
            <a:endParaRPr kumimoji="1" lang="ja-JP" altLang="en-US" dirty="0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092057"/>
              </p:ext>
            </p:extLst>
          </p:nvPr>
        </p:nvGraphicFramePr>
        <p:xfrm>
          <a:off x="1843396" y="-1880832"/>
          <a:ext cx="8601075" cy="4970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725"/>
                <a:gridCol w="1228725"/>
                <a:gridCol w="1228725"/>
                <a:gridCol w="1228725"/>
                <a:gridCol w="1228725"/>
                <a:gridCol w="1228725"/>
                <a:gridCol w="1228725"/>
              </a:tblGrid>
              <a:tr h="8188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FF0000"/>
                          </a:solidFill>
                        </a:rPr>
                        <a:t>SUN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MON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TUE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WED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THU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FRI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002060"/>
                          </a:solidFill>
                        </a:rPr>
                        <a:t>STA</a:t>
                      </a:r>
                      <a:endParaRPr kumimoji="1" lang="ja-JP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83024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</a:p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13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17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20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27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28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角丸四角形 15"/>
          <p:cNvSpPr/>
          <p:nvPr/>
        </p:nvSpPr>
        <p:spPr>
          <a:xfrm>
            <a:off x="7008852" y="-869315"/>
            <a:ext cx="889000" cy="57150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サウンド班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352413" y="-869315"/>
            <a:ext cx="889000" cy="57150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２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4507726" y="-869315"/>
            <a:ext cx="889000" cy="571500"/>
          </a:xfrm>
          <a:prstGeom prst="roundRect">
            <a:avLst/>
          </a:prstGeom>
          <a:solidFill>
            <a:srgbClr val="FF373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プロ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8257014" y="-869315"/>
            <a:ext cx="889000" cy="5715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３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二等辺三角形 20"/>
          <p:cNvSpPr/>
          <p:nvPr/>
        </p:nvSpPr>
        <p:spPr>
          <a:xfrm rot="5400000">
            <a:off x="6490256" y="-2456041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5362662" y="-2456041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4532378" y="810212"/>
            <a:ext cx="889000" cy="5715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部会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897853" y="-2160747"/>
            <a:ext cx="1322348" cy="172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900" dirty="0" smtClean="0">
                <a:solidFill>
                  <a:schemeClr val="tx1"/>
                </a:solidFill>
              </a:rPr>
              <a:t>いいっすねぇ～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9019323" y="-2148456"/>
            <a:ext cx="200878" cy="148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</a:rPr>
              <a:t>▼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0810874" y="-3777107"/>
            <a:ext cx="1209675" cy="326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マイページ</a:t>
            </a:r>
            <a:endParaRPr kumimoji="1" lang="ja-JP" altLang="en-US" dirty="0"/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390946"/>
              </p:ext>
            </p:extLst>
          </p:nvPr>
        </p:nvGraphicFramePr>
        <p:xfrm>
          <a:off x="1593955" y="3514725"/>
          <a:ext cx="9253217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3217"/>
              </a:tblGrid>
              <a:tr h="360891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お知らせ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[5/3]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学術発表会について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[5/2]</a:t>
                      </a:r>
                      <a:r>
                        <a:rPr kumimoji="1" lang="ja-JP" altLang="en-US" dirty="0" smtClean="0"/>
                        <a:t>合宿の詳細について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[5/1]</a:t>
                      </a:r>
                      <a:r>
                        <a:rPr kumimoji="1" lang="ja-JP" altLang="en-US" dirty="0" smtClean="0"/>
                        <a:t>合宿の日程決定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[4/26]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新入生歓迎会について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[4/25]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[4/20]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新入生説明会・歓迎会の日程が決定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正方形/長方形 29"/>
          <p:cNvSpPr/>
          <p:nvPr/>
        </p:nvSpPr>
        <p:spPr>
          <a:xfrm>
            <a:off x="600075" y="8928735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＊ソフトウェア研究部公式</a:t>
            </a:r>
            <a:r>
              <a:rPr kumimoji="1" lang="en-US" altLang="ja-JP" dirty="0" smtClean="0"/>
              <a:t>HP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4507726" y="8895819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＊ツイッターリンク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60902" y="-34183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①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431674" y="-38198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②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533744" y="-268660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③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090373" y="-24349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④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253602" y="-105398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424229" y="-10548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922702" y="-103343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143529" y="-10548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507726" y="58829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329852" y="31703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⑥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162050" y="6356985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講習アンケート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4534906" y="6356984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イベント参加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329852" y="38814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⑦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07555" y="62564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⑧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378879" y="62564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⑨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99705" y="87440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⑩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262904" y="87111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⑪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089012" y="3995662"/>
            <a:ext cx="2808840" cy="606679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クリックする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638300" y="3881416"/>
            <a:ext cx="2603113" cy="320651"/>
          </a:xfrm>
          <a:prstGeom prst="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398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4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4" grpId="0" build="p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お</a:t>
            </a:r>
            <a:r>
              <a:rPr lang="ja-JP" altLang="en-US" dirty="0"/>
              <a:t>知</a:t>
            </a:r>
            <a:r>
              <a:rPr lang="ja-JP" altLang="en-US" dirty="0" smtClean="0"/>
              <a:t>らせ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0287000" y="590550"/>
            <a:ext cx="1057275" cy="2952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閉じる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925049" y="-50374"/>
            <a:ext cx="3619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7030A0"/>
                </a:solidFill>
              </a:rPr>
              <a:t>　　　　　　　　　　　　①</a:t>
            </a:r>
            <a:endParaRPr kumimoji="1" lang="ja-JP" altLang="en-US" sz="2400" dirty="0">
              <a:solidFill>
                <a:srgbClr val="7030A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606786" y="507354"/>
            <a:ext cx="2318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7030A0"/>
                </a:solidFill>
              </a:rPr>
              <a:t>このタブを閉じる</a:t>
            </a:r>
            <a:endParaRPr kumimoji="1" lang="ja-JP" altLang="en-US" sz="2400" dirty="0">
              <a:solidFill>
                <a:srgbClr val="7030A0"/>
              </a:solidFill>
            </a:endParaRPr>
          </a:p>
        </p:txBody>
      </p:sp>
      <p:graphicFrame>
        <p:nvGraphicFramePr>
          <p:cNvPr id="9" name="コンテンツ プレースホルダー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5533380"/>
              </p:ext>
            </p:extLst>
          </p:nvPr>
        </p:nvGraphicFramePr>
        <p:xfrm>
          <a:off x="838200" y="1825623"/>
          <a:ext cx="10515600" cy="4756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/>
              </a:tblGrid>
              <a:tr h="3365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[5/3]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学術発表会について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390392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学術発表会の詳細が確認できたので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○</a:t>
                      </a:r>
                      <a:r>
                        <a:rPr kumimoji="1" lang="en-US" altLang="ja-JP" dirty="0" smtClean="0"/>
                        <a:t>/</a:t>
                      </a:r>
                      <a:r>
                        <a:rPr kumimoji="1" lang="ja-JP" altLang="en-US" dirty="0" smtClean="0"/>
                        <a:t>○　△△教室　</a:t>
                      </a:r>
                      <a:r>
                        <a:rPr kumimoji="1" lang="en-US" altLang="ja-JP" dirty="0" smtClean="0"/>
                        <a:t>××</a:t>
                      </a:r>
                      <a:r>
                        <a:rPr kumimoji="1" lang="ja-JP" altLang="en-US" dirty="0" smtClean="0"/>
                        <a:t>時～　にて説明会を行うことにしました。</a:t>
                      </a:r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持ち物は特にありません。</a:t>
                      </a:r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説明会では学術発表会の詳細が記載されたプリントを配布します。</a:t>
                      </a:r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031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0" y="-7200900"/>
            <a:ext cx="12192000" cy="14058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クリックする</a:t>
            </a:r>
            <a:r>
              <a:rPr lang="ja-JP" altLang="en-US" dirty="0"/>
              <a:t>と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-720090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1879" y="-6445152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sp>
        <p:nvSpPr>
          <p:cNvPr id="2" name="正方形/長方形 1"/>
          <p:cNvSpPr/>
          <p:nvPr/>
        </p:nvSpPr>
        <p:spPr>
          <a:xfrm>
            <a:off x="31150" y="-7136892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1150" y="-6771767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38895" y="-5620635"/>
            <a:ext cx="810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５月</a:t>
            </a:r>
            <a:endParaRPr kumimoji="1" lang="ja-JP" altLang="en-US" dirty="0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72213"/>
              </p:ext>
            </p:extLst>
          </p:nvPr>
        </p:nvGraphicFramePr>
        <p:xfrm>
          <a:off x="1843396" y="-4875492"/>
          <a:ext cx="8601075" cy="4970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725"/>
                <a:gridCol w="1228725"/>
                <a:gridCol w="1228725"/>
                <a:gridCol w="1228725"/>
                <a:gridCol w="1228725"/>
                <a:gridCol w="1228725"/>
                <a:gridCol w="1228725"/>
              </a:tblGrid>
              <a:tr h="8188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FF0000"/>
                          </a:solidFill>
                        </a:rPr>
                        <a:t>SUN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MON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TUE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WED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THU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FRI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002060"/>
                          </a:solidFill>
                        </a:rPr>
                        <a:t>STA</a:t>
                      </a:r>
                      <a:endParaRPr kumimoji="1" lang="ja-JP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83024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</a:p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13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17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20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27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28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角丸四角形 15"/>
          <p:cNvSpPr/>
          <p:nvPr/>
        </p:nvSpPr>
        <p:spPr>
          <a:xfrm>
            <a:off x="7008852" y="-3863975"/>
            <a:ext cx="889000" cy="57150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サウンド班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352413" y="-3863975"/>
            <a:ext cx="889000" cy="57150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２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4507726" y="-3863975"/>
            <a:ext cx="889000" cy="571500"/>
          </a:xfrm>
          <a:prstGeom prst="roundRect">
            <a:avLst/>
          </a:prstGeom>
          <a:solidFill>
            <a:srgbClr val="FF373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プロ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8257014" y="-3863975"/>
            <a:ext cx="889000" cy="5715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３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二等辺三角形 20"/>
          <p:cNvSpPr/>
          <p:nvPr/>
        </p:nvSpPr>
        <p:spPr>
          <a:xfrm rot="5400000">
            <a:off x="6490256" y="-5450701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5362662" y="-5450701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4532378" y="-2184448"/>
            <a:ext cx="889000" cy="5715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部会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897853" y="-5155407"/>
            <a:ext cx="1322348" cy="172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900" dirty="0" smtClean="0">
                <a:solidFill>
                  <a:schemeClr val="tx1"/>
                </a:solidFill>
              </a:rPr>
              <a:t>いいっすねぇ～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9019323" y="-5143116"/>
            <a:ext cx="200878" cy="148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</a:rPr>
              <a:t>▼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0810874" y="-6771767"/>
            <a:ext cx="1209675" cy="326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マイページ</a:t>
            </a:r>
            <a:endParaRPr kumimoji="1" lang="ja-JP" altLang="en-US" dirty="0"/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134530"/>
              </p:ext>
            </p:extLst>
          </p:nvPr>
        </p:nvGraphicFramePr>
        <p:xfrm>
          <a:off x="1593955" y="520065"/>
          <a:ext cx="9253217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3217"/>
              </a:tblGrid>
              <a:tr h="360891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お知らせ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[5/3]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合宿の説明会について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[5/2]</a:t>
                      </a:r>
                      <a:r>
                        <a:rPr kumimoji="1" lang="ja-JP" altLang="en-US" dirty="0" smtClean="0"/>
                        <a:t>合宿の詳細について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[5/1]</a:t>
                      </a:r>
                      <a:r>
                        <a:rPr kumimoji="1" lang="ja-JP" altLang="en-US" dirty="0" smtClean="0"/>
                        <a:t>合宿の日程決定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[4/26]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新入生歓迎会について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[4/25]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[4/20]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新入生説明会・歓迎会の日程が決定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正方形/長方形 29"/>
          <p:cNvSpPr/>
          <p:nvPr/>
        </p:nvSpPr>
        <p:spPr>
          <a:xfrm>
            <a:off x="600075" y="5934075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＊ソフトウェア研究部公式</a:t>
            </a:r>
            <a:r>
              <a:rPr kumimoji="1" lang="en-US" altLang="ja-JP" dirty="0" smtClean="0"/>
              <a:t>HP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4507726" y="5901159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＊ツイッターリンク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60902" y="-64130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①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431674" y="-681448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②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533744" y="-568126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③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090373" y="-542957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④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253602" y="-40486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424229" y="-40494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922702" y="-402809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143529" y="-40494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507726" y="-24063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329852" y="1756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⑥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162050" y="3362325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講習アンケート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4534906" y="3362324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イベント参加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329852" y="8867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⑦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07555" y="32617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⑧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378879" y="32617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⑨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99705" y="57494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⑩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262904" y="57164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⑪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58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0" y="-7200900"/>
            <a:ext cx="12192000" cy="14058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クリックする</a:t>
            </a:r>
            <a:r>
              <a:rPr lang="ja-JP" altLang="en-US" dirty="0"/>
              <a:t>と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-720090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1879" y="-6445152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sp>
        <p:nvSpPr>
          <p:cNvPr id="2" name="正方形/長方形 1"/>
          <p:cNvSpPr/>
          <p:nvPr/>
        </p:nvSpPr>
        <p:spPr>
          <a:xfrm>
            <a:off x="31150" y="-7136892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1150" y="-6771767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38895" y="-5620635"/>
            <a:ext cx="810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５月</a:t>
            </a:r>
            <a:endParaRPr kumimoji="1" lang="ja-JP" altLang="en-US" dirty="0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72213"/>
              </p:ext>
            </p:extLst>
          </p:nvPr>
        </p:nvGraphicFramePr>
        <p:xfrm>
          <a:off x="1843396" y="-4875492"/>
          <a:ext cx="8601075" cy="4970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725"/>
                <a:gridCol w="1228725"/>
                <a:gridCol w="1228725"/>
                <a:gridCol w="1228725"/>
                <a:gridCol w="1228725"/>
                <a:gridCol w="1228725"/>
                <a:gridCol w="1228725"/>
              </a:tblGrid>
              <a:tr h="8188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FF0000"/>
                          </a:solidFill>
                        </a:rPr>
                        <a:t>SUN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MON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TUE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WED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THU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FRI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002060"/>
                          </a:solidFill>
                        </a:rPr>
                        <a:t>STA</a:t>
                      </a:r>
                      <a:endParaRPr kumimoji="1" lang="ja-JP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83024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</a:p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13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17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20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27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28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角丸四角形 15"/>
          <p:cNvSpPr/>
          <p:nvPr/>
        </p:nvSpPr>
        <p:spPr>
          <a:xfrm>
            <a:off x="7008852" y="-3863975"/>
            <a:ext cx="889000" cy="57150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サウンド班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352413" y="-3863975"/>
            <a:ext cx="889000" cy="57150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２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4507726" y="-3863975"/>
            <a:ext cx="889000" cy="571500"/>
          </a:xfrm>
          <a:prstGeom prst="roundRect">
            <a:avLst/>
          </a:prstGeom>
          <a:solidFill>
            <a:srgbClr val="FF373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プロ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8257014" y="-3863975"/>
            <a:ext cx="889000" cy="5715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３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二等辺三角形 20"/>
          <p:cNvSpPr/>
          <p:nvPr/>
        </p:nvSpPr>
        <p:spPr>
          <a:xfrm rot="5400000">
            <a:off x="6490256" y="-5450701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5362662" y="-5450701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4532378" y="-2184448"/>
            <a:ext cx="889000" cy="5715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部会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897853" y="-5155407"/>
            <a:ext cx="1322348" cy="172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900" dirty="0" smtClean="0">
                <a:solidFill>
                  <a:schemeClr val="tx1"/>
                </a:solidFill>
              </a:rPr>
              <a:t>いいっすねぇ～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9019323" y="-5143116"/>
            <a:ext cx="200878" cy="148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</a:rPr>
              <a:t>▼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0810874" y="-6771767"/>
            <a:ext cx="1209675" cy="326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マイページ</a:t>
            </a:r>
            <a:endParaRPr kumimoji="1" lang="ja-JP" altLang="en-US" dirty="0"/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134530"/>
              </p:ext>
            </p:extLst>
          </p:nvPr>
        </p:nvGraphicFramePr>
        <p:xfrm>
          <a:off x="1593955" y="520065"/>
          <a:ext cx="9253217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3217"/>
              </a:tblGrid>
              <a:tr h="360891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お知らせ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[5/3]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合宿の説明会について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[5/2]</a:t>
                      </a:r>
                      <a:r>
                        <a:rPr kumimoji="1" lang="ja-JP" altLang="en-US" dirty="0" smtClean="0"/>
                        <a:t>合宿の詳細について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[5/1]</a:t>
                      </a:r>
                      <a:r>
                        <a:rPr kumimoji="1" lang="ja-JP" altLang="en-US" dirty="0" smtClean="0"/>
                        <a:t>合宿の日程決定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[4/26]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新入生歓迎会について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[4/25]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[4/20]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新入生説明会・歓迎会の日程が決定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正方形/長方形 29"/>
          <p:cNvSpPr/>
          <p:nvPr/>
        </p:nvSpPr>
        <p:spPr>
          <a:xfrm>
            <a:off x="600075" y="5934075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＊ソフトウェア研究部公式</a:t>
            </a:r>
            <a:r>
              <a:rPr kumimoji="1" lang="en-US" altLang="ja-JP" dirty="0" smtClean="0"/>
              <a:t>HP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4507726" y="5901159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＊ツイッターリンク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60902" y="-64130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①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431674" y="-681448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②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533744" y="-568126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③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090373" y="-542957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④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253602" y="-40486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424229" y="-40494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922702" y="-402809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143529" y="-40494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507726" y="-24063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329852" y="1756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⑥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162050" y="3362325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講習アンケート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4534906" y="3362324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イベント参加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329852" y="8867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⑦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07555" y="32617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⑧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378879" y="32617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⑨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99705" y="57494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⑩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262904" y="57164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⑪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095500" y="4419543"/>
            <a:ext cx="3009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 smtClean="0">
                <a:solidFill>
                  <a:srgbClr val="7030A0"/>
                </a:solidFill>
              </a:rPr>
              <a:t>クリックする</a:t>
            </a:r>
            <a:endParaRPr kumimoji="1" lang="ja-JP" altLang="en-US" sz="4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97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4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/>
              <a:t>ログイン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349953" y="2468087"/>
            <a:ext cx="67768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			</a:t>
            </a:r>
            <a:r>
              <a:rPr kumimoji="1" lang="ja-JP" altLang="en-US" dirty="0" smtClean="0"/>
              <a:t>①</a:t>
            </a:r>
            <a:endParaRPr kumimoji="1" lang="en-US" altLang="ja-JP" dirty="0" smtClean="0"/>
          </a:p>
          <a:p>
            <a:r>
              <a:rPr kumimoji="1" lang="ja-JP" altLang="en-US" dirty="0" smtClean="0"/>
              <a:t>学籍番号</a:t>
            </a:r>
            <a:endParaRPr kumimoji="1" lang="en-US" altLang="ja-JP" dirty="0" smtClean="0"/>
          </a:p>
          <a:p>
            <a:r>
              <a:rPr lang="ja-JP" altLang="en-US" dirty="0" smtClean="0"/>
              <a:t>　　　　　　　　　　　　　　　　　　②</a:t>
            </a:r>
            <a:endParaRPr lang="en-US" altLang="ja-JP" dirty="0"/>
          </a:p>
          <a:p>
            <a:r>
              <a:rPr lang="en-US" altLang="ja-JP" dirty="0" smtClean="0"/>
              <a:t>Password</a:t>
            </a:r>
          </a:p>
          <a:p>
            <a:endParaRPr kumimoji="1" lang="en-US" altLang="ja-JP" dirty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③</a:t>
            </a:r>
            <a:r>
              <a:rPr lang="en-US" altLang="ja-JP" dirty="0" smtClean="0"/>
              <a:t>		</a:t>
            </a:r>
            <a:r>
              <a:rPr lang="ja-JP" altLang="en-US" dirty="0" smtClean="0"/>
              <a:t>　　　　　　　　</a:t>
            </a:r>
            <a:endParaRPr kumimoji="1" lang="ja-JP" altLang="en-US" u="sng" dirty="0">
              <a:solidFill>
                <a:srgbClr val="0070C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794191" y="2777128"/>
            <a:ext cx="2367185" cy="273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15fi999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785645" y="3329805"/>
            <a:ext cx="2375731" cy="26797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***********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4328445" y="4026287"/>
            <a:ext cx="1649338" cy="361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ログイン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518517" y="4864875"/>
            <a:ext cx="66083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600" dirty="0" smtClean="0">
                <a:solidFill>
                  <a:srgbClr val="7030A0"/>
                </a:solidFill>
              </a:rPr>
              <a:t>間違っていた場合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016667" y="384225"/>
            <a:ext cx="60504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600" dirty="0" smtClean="0"/>
              <a:t>＊ソフトウェア名</a:t>
            </a:r>
            <a:endParaRPr kumimoji="1" lang="en-US" altLang="ja-JP" sz="6600" dirty="0" smtClean="0"/>
          </a:p>
          <a:p>
            <a:r>
              <a:rPr kumimoji="1" lang="ja-JP" altLang="en-US" dirty="0" smtClean="0"/>
              <a:t>東京電機大学　ソフトウェア研究部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336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/>
              <a:t>講習アンケート一覧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1150" y="429133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</a:t>
            </a:r>
            <a:r>
              <a:rPr lang="ja-JP" altLang="en-US" dirty="0"/>
              <a:t>講習</a:t>
            </a:r>
            <a:r>
              <a:rPr lang="ja-JP" altLang="en-US" dirty="0" smtClean="0"/>
              <a:t>アンケート一覧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61879" y="755748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graphicFrame>
        <p:nvGraphicFramePr>
          <p:cNvPr id="7" name="コンテンツ プレースホルダー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8999641"/>
              </p:ext>
            </p:extLst>
          </p:nvPr>
        </p:nvGraphicFramePr>
        <p:xfrm>
          <a:off x="959286" y="1891968"/>
          <a:ext cx="105156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/>
              </a:tblGrid>
              <a:tr h="2568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 smtClean="0"/>
                        <a:t>講習アンケート一覧</a:t>
                      </a:r>
                      <a:endParaRPr kumimoji="1" lang="ja-JP" altLang="en-US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[5/2]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第</a:t>
                      </a:r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回　プログラム班の講義アンケート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正方形/長方形 7"/>
          <p:cNvSpPr/>
          <p:nvPr/>
        </p:nvSpPr>
        <p:spPr>
          <a:xfrm>
            <a:off x="11361421" y="2278380"/>
            <a:ext cx="86621" cy="44176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11361421" y="3870960"/>
            <a:ext cx="86621" cy="2514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203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講習アンケート一覧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1150" y="429133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</a:t>
            </a:r>
            <a:r>
              <a:rPr lang="ja-JP" altLang="en-US" dirty="0"/>
              <a:t>講習</a:t>
            </a:r>
            <a:r>
              <a:rPr lang="ja-JP" altLang="en-US" dirty="0" smtClean="0"/>
              <a:t>アンケート一覧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61879" y="755748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graphicFrame>
        <p:nvGraphicFramePr>
          <p:cNvPr id="7" name="コンテンツ プレースホルダー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8999641"/>
              </p:ext>
            </p:extLst>
          </p:nvPr>
        </p:nvGraphicFramePr>
        <p:xfrm>
          <a:off x="959286" y="1891968"/>
          <a:ext cx="105156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/>
              </a:tblGrid>
              <a:tr h="2568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 smtClean="0"/>
                        <a:t>講習アンケート一覧</a:t>
                      </a:r>
                      <a:endParaRPr kumimoji="1" lang="ja-JP" altLang="en-US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[5/2]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第</a:t>
                      </a:r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回　プログラム班の講義アンケート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正方形/長方形 7"/>
          <p:cNvSpPr/>
          <p:nvPr/>
        </p:nvSpPr>
        <p:spPr>
          <a:xfrm>
            <a:off x="11361421" y="2278380"/>
            <a:ext cx="86621" cy="44176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11361421" y="3870960"/>
            <a:ext cx="86621" cy="2514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990600" y="2278380"/>
            <a:ext cx="4210050" cy="320651"/>
          </a:xfrm>
          <a:prstGeom prst="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011497" y="913654"/>
            <a:ext cx="735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>
                <a:solidFill>
                  <a:srgbClr val="7030A0"/>
                </a:solidFill>
              </a:rPr>
              <a:t>クリックする。新しいタブで開かれる</a:t>
            </a:r>
            <a:endParaRPr kumimoji="1" lang="ja-JP" altLang="en-US" sz="3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518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/>
              <a:t>講習アンケート回答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0287000" y="590550"/>
            <a:ext cx="1057275" cy="2952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閉じる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3" name="コンテンツ プレースホルダー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2953319"/>
              </p:ext>
            </p:extLst>
          </p:nvPr>
        </p:nvGraphicFramePr>
        <p:xfrm>
          <a:off x="828675" y="1289685"/>
          <a:ext cx="10515600" cy="460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kumimoji="1" lang="ja-JP" altLang="en-US" dirty="0" smtClean="0"/>
                        <a:t>第</a:t>
                      </a:r>
                      <a:r>
                        <a:rPr kumimoji="1" lang="en-US" altLang="ja-JP" dirty="0" smtClean="0"/>
                        <a:t>2</a:t>
                      </a:r>
                      <a:r>
                        <a:rPr kumimoji="1" lang="ja-JP" altLang="en-US" dirty="0" smtClean="0"/>
                        <a:t>回　プログラム班講義アンケート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今回の講義開始時刻はどうでしたか？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　早すぎ　　　ちょうど良い　　　遅い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今回の講義終了時刻はどうでしたか？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　早すぎ　　　ちょうど良い　　　遅い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今回の講義時間はどうでしたか？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　短い　　　　　ちょうど良い　　長すぎる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今回の講義の難易度はどうでしたか？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　難しい　　　　ちょうど良い　　簡単すぎ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unity</a:t>
                      </a:r>
                      <a:r>
                        <a:rPr kumimoji="1" lang="ja-JP" altLang="en-US" dirty="0" smtClean="0"/>
                        <a:t>を学びたいですか？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　はい　　　　いいえ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次の中から何を作りたいですか（複数可）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ゲーム（２</a:t>
                      </a:r>
                      <a:r>
                        <a:rPr kumimoji="1" lang="en-US" altLang="ja-JP" dirty="0" smtClean="0"/>
                        <a:t>D</a:t>
                      </a:r>
                      <a:r>
                        <a:rPr kumimoji="1" lang="ja-JP" altLang="en-US" dirty="0" smtClean="0"/>
                        <a:t>）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ゲーム（３</a:t>
                      </a:r>
                      <a:r>
                        <a:rPr kumimoji="1" lang="en-US" altLang="ja-JP" dirty="0" smtClean="0"/>
                        <a:t>D</a:t>
                      </a:r>
                      <a:r>
                        <a:rPr kumimoji="1" lang="ja-JP" altLang="en-US" dirty="0" smtClean="0"/>
                        <a:t>）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en-US" altLang="ja-JP" dirty="0" smtClean="0"/>
                        <a:t>Win</a:t>
                      </a:r>
                      <a:r>
                        <a:rPr kumimoji="1" lang="ja-JP" altLang="en-US" dirty="0" smtClean="0"/>
                        <a:t>ソフトウェアなど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何か質問、感想、要望があったらどうぞ（</a:t>
                      </a:r>
                      <a:r>
                        <a:rPr kumimoji="1" lang="en-US" altLang="ja-JP" dirty="0" smtClean="0"/>
                        <a:t>120</a:t>
                      </a:r>
                      <a:r>
                        <a:rPr kumimoji="1" lang="ja-JP" altLang="en-US" dirty="0" smtClean="0"/>
                        <a:t>字）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フローチャート: 結合子 9"/>
          <p:cNvSpPr/>
          <p:nvPr/>
        </p:nvSpPr>
        <p:spPr>
          <a:xfrm>
            <a:off x="6162675" y="1778635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ローチャート: 結合子 11"/>
          <p:cNvSpPr/>
          <p:nvPr/>
        </p:nvSpPr>
        <p:spPr>
          <a:xfrm>
            <a:off x="7315200" y="1778635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ローチャート: 結合子 13"/>
          <p:cNvSpPr/>
          <p:nvPr/>
        </p:nvSpPr>
        <p:spPr>
          <a:xfrm>
            <a:off x="8927842" y="1778635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ローチャート: 結合子 14"/>
          <p:cNvSpPr/>
          <p:nvPr/>
        </p:nvSpPr>
        <p:spPr>
          <a:xfrm>
            <a:off x="6162675" y="2169160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ローチャート: 結合子 15"/>
          <p:cNvSpPr/>
          <p:nvPr/>
        </p:nvSpPr>
        <p:spPr>
          <a:xfrm>
            <a:off x="7315200" y="2169160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ローチャート: 結合子 16"/>
          <p:cNvSpPr/>
          <p:nvPr/>
        </p:nvSpPr>
        <p:spPr>
          <a:xfrm>
            <a:off x="8927842" y="2169160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ローチャート: 結合子 17"/>
          <p:cNvSpPr/>
          <p:nvPr/>
        </p:nvSpPr>
        <p:spPr>
          <a:xfrm>
            <a:off x="6162675" y="2559685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ローチャート: 結合子 18"/>
          <p:cNvSpPr/>
          <p:nvPr/>
        </p:nvSpPr>
        <p:spPr>
          <a:xfrm>
            <a:off x="7315200" y="2559685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ローチャート: 結合子 19"/>
          <p:cNvSpPr/>
          <p:nvPr/>
        </p:nvSpPr>
        <p:spPr>
          <a:xfrm>
            <a:off x="8927842" y="2559685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フローチャート: 結合子 20"/>
          <p:cNvSpPr/>
          <p:nvPr/>
        </p:nvSpPr>
        <p:spPr>
          <a:xfrm>
            <a:off x="6162675" y="2950210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ローチャート: 結合子 21"/>
          <p:cNvSpPr/>
          <p:nvPr/>
        </p:nvSpPr>
        <p:spPr>
          <a:xfrm>
            <a:off x="7315200" y="2950210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ローチャート: 結合子 22"/>
          <p:cNvSpPr/>
          <p:nvPr/>
        </p:nvSpPr>
        <p:spPr>
          <a:xfrm>
            <a:off x="8927842" y="2950210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フローチャート: 結合子 23"/>
          <p:cNvSpPr/>
          <p:nvPr/>
        </p:nvSpPr>
        <p:spPr>
          <a:xfrm>
            <a:off x="6162674" y="3288347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フローチャート: 結合子 24"/>
          <p:cNvSpPr/>
          <p:nvPr/>
        </p:nvSpPr>
        <p:spPr>
          <a:xfrm>
            <a:off x="7262812" y="3288347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5219700" y="6308088"/>
            <a:ext cx="1752600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回答を送信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31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講習アンケート回答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0287000" y="590550"/>
            <a:ext cx="1057275" cy="2952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閉じる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3" name="コンテンツ プレースホルダー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4350226"/>
              </p:ext>
            </p:extLst>
          </p:nvPr>
        </p:nvGraphicFramePr>
        <p:xfrm>
          <a:off x="828675" y="1289685"/>
          <a:ext cx="10515600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kumimoji="1" lang="ja-JP" altLang="en-US" dirty="0" smtClean="0"/>
                        <a:t>第</a:t>
                      </a:r>
                      <a:r>
                        <a:rPr kumimoji="1" lang="en-US" altLang="ja-JP" dirty="0" smtClean="0"/>
                        <a:t>2</a:t>
                      </a:r>
                      <a:r>
                        <a:rPr kumimoji="1" lang="ja-JP" altLang="en-US" dirty="0" smtClean="0"/>
                        <a:t>回　プログラム班講義アンケート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１．今回の講義開始時刻はどうでしたか？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　早すぎ　　　　ちょうど良い　　　遅い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２．今回の講義終了時刻はどうでしたか？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　早すぎ　　　　ちょうど良い　　　遅い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３．今回の講義時間はどうでしたか？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　短い　　　　　ちょうど良い　　　長すぎる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４．今回の講義の難易度はどうでしたか？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　難しい　　　　ちょうど良い　　　簡単すぎ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５．</a:t>
                      </a:r>
                      <a:r>
                        <a:rPr kumimoji="1" lang="en-US" altLang="ja-JP" dirty="0" smtClean="0"/>
                        <a:t>unity</a:t>
                      </a:r>
                      <a:r>
                        <a:rPr kumimoji="1" lang="ja-JP" altLang="en-US" dirty="0" smtClean="0"/>
                        <a:t>を学びたいですか？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　はい　　　　いいえ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６．次の中から何を作りたいですか（複数可）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ゲーム（２</a:t>
                      </a:r>
                      <a:r>
                        <a:rPr kumimoji="1" lang="en-US" altLang="ja-JP" dirty="0" smtClean="0"/>
                        <a:t>D</a:t>
                      </a:r>
                      <a:r>
                        <a:rPr kumimoji="1" lang="ja-JP" altLang="en-US" dirty="0" smtClean="0"/>
                        <a:t>）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ゲーム（３</a:t>
                      </a:r>
                      <a:r>
                        <a:rPr kumimoji="1" lang="en-US" altLang="ja-JP" dirty="0" smtClean="0"/>
                        <a:t>D</a:t>
                      </a:r>
                      <a:r>
                        <a:rPr kumimoji="1" lang="ja-JP" altLang="en-US" dirty="0" smtClean="0"/>
                        <a:t>）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en-US" altLang="ja-JP" dirty="0" smtClean="0"/>
                        <a:t>Win</a:t>
                      </a:r>
                      <a:r>
                        <a:rPr kumimoji="1" lang="ja-JP" altLang="en-US" dirty="0" smtClean="0"/>
                        <a:t>ソフトウェアなど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ここにない（下の要望欄にてお願いします）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７．何か質問、感想、要望があったら自由にどうぞ（</a:t>
                      </a:r>
                      <a:r>
                        <a:rPr kumimoji="1" lang="en-US" altLang="ja-JP" dirty="0" smtClean="0"/>
                        <a:t>120</a:t>
                      </a:r>
                      <a:r>
                        <a:rPr kumimoji="1" lang="ja-JP" altLang="en-US" dirty="0" smtClean="0"/>
                        <a:t>字）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フローチャート: 結合子 9"/>
          <p:cNvSpPr/>
          <p:nvPr/>
        </p:nvSpPr>
        <p:spPr>
          <a:xfrm>
            <a:off x="6162675" y="1778635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ローチャート: 結合子 11"/>
          <p:cNvSpPr/>
          <p:nvPr/>
        </p:nvSpPr>
        <p:spPr>
          <a:xfrm>
            <a:off x="7315200" y="1778635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ローチャート: 結合子 13"/>
          <p:cNvSpPr/>
          <p:nvPr/>
        </p:nvSpPr>
        <p:spPr>
          <a:xfrm>
            <a:off x="8927842" y="1778635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ローチャート: 結合子 14"/>
          <p:cNvSpPr/>
          <p:nvPr/>
        </p:nvSpPr>
        <p:spPr>
          <a:xfrm>
            <a:off x="6162675" y="2169160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ローチャート: 結合子 15"/>
          <p:cNvSpPr/>
          <p:nvPr/>
        </p:nvSpPr>
        <p:spPr>
          <a:xfrm>
            <a:off x="7315200" y="2169160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  <p:sp>
        <p:nvSpPr>
          <p:cNvPr id="17" name="フローチャート: 結合子 16"/>
          <p:cNvSpPr/>
          <p:nvPr/>
        </p:nvSpPr>
        <p:spPr>
          <a:xfrm>
            <a:off x="8927842" y="2169160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ローチャート: 結合子 17"/>
          <p:cNvSpPr/>
          <p:nvPr/>
        </p:nvSpPr>
        <p:spPr>
          <a:xfrm>
            <a:off x="6162675" y="2559685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ローチャート: 結合子 18"/>
          <p:cNvSpPr/>
          <p:nvPr/>
        </p:nvSpPr>
        <p:spPr>
          <a:xfrm>
            <a:off x="7315200" y="2559685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ローチャート: 結合子 19"/>
          <p:cNvSpPr/>
          <p:nvPr/>
        </p:nvSpPr>
        <p:spPr>
          <a:xfrm>
            <a:off x="8927842" y="2559685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フローチャート: 結合子 20"/>
          <p:cNvSpPr/>
          <p:nvPr/>
        </p:nvSpPr>
        <p:spPr>
          <a:xfrm>
            <a:off x="6162675" y="2950210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ローチャート: 結合子 21"/>
          <p:cNvSpPr/>
          <p:nvPr/>
        </p:nvSpPr>
        <p:spPr>
          <a:xfrm>
            <a:off x="7315200" y="2950210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ローチャート: 結合子 22"/>
          <p:cNvSpPr/>
          <p:nvPr/>
        </p:nvSpPr>
        <p:spPr>
          <a:xfrm>
            <a:off x="8927842" y="2950210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フローチャート: 結合子 23"/>
          <p:cNvSpPr/>
          <p:nvPr/>
        </p:nvSpPr>
        <p:spPr>
          <a:xfrm>
            <a:off x="6162674" y="3288347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フローチャート: 結合子 24"/>
          <p:cNvSpPr/>
          <p:nvPr/>
        </p:nvSpPr>
        <p:spPr>
          <a:xfrm>
            <a:off x="7262812" y="3288347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5219700" y="6308088"/>
            <a:ext cx="1752600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回答を送信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5219700" y="6278280"/>
            <a:ext cx="1752600" cy="382233"/>
          </a:xfrm>
          <a:prstGeom prst="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847851" y="5324475"/>
            <a:ext cx="8591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7030A0"/>
                </a:solidFill>
              </a:rPr>
              <a:t>アンケートの場合　無回答の欄があってもエラーはない</a:t>
            </a:r>
            <a:endParaRPr kumimoji="1" lang="ja-JP" altLang="en-US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2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/>
              <a:t>講習アンケート回答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0287000" y="590550"/>
            <a:ext cx="1057275" cy="2952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閉じる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idx="1"/>
          </p:nvPr>
        </p:nvSpPr>
        <p:spPr>
          <a:xfrm>
            <a:off x="161879" y="511175"/>
            <a:ext cx="10515600" cy="4351338"/>
          </a:xfrm>
        </p:spPr>
        <p:txBody>
          <a:bodyPr/>
          <a:lstStyle/>
          <a:p>
            <a:r>
              <a:rPr lang="ja-JP" altLang="en-US" dirty="0"/>
              <a:t>回</a:t>
            </a:r>
            <a:r>
              <a:rPr lang="ja-JP" altLang="en-US" dirty="0" smtClean="0"/>
              <a:t>答</a:t>
            </a:r>
            <a:r>
              <a:rPr kumimoji="1" lang="ja-JP" altLang="en-US" dirty="0" smtClean="0"/>
              <a:t>完了</a:t>
            </a:r>
            <a:r>
              <a:rPr kumimoji="1" lang="ja-JP" altLang="en-US" dirty="0" smtClean="0"/>
              <a:t>しました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7421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0" y="-7200900"/>
            <a:ext cx="12192000" cy="14058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クリックする</a:t>
            </a:r>
            <a:r>
              <a:rPr lang="ja-JP" altLang="en-US" dirty="0"/>
              <a:t>と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-720090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1879" y="-6445152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sp>
        <p:nvSpPr>
          <p:cNvPr id="2" name="正方形/長方形 1"/>
          <p:cNvSpPr/>
          <p:nvPr/>
        </p:nvSpPr>
        <p:spPr>
          <a:xfrm>
            <a:off x="31150" y="-7136892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1150" y="-6771767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38895" y="-5620635"/>
            <a:ext cx="810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５月</a:t>
            </a:r>
            <a:endParaRPr kumimoji="1" lang="ja-JP" altLang="en-US" dirty="0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72213"/>
              </p:ext>
            </p:extLst>
          </p:nvPr>
        </p:nvGraphicFramePr>
        <p:xfrm>
          <a:off x="1843396" y="-4875492"/>
          <a:ext cx="8601075" cy="4970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725"/>
                <a:gridCol w="1228725"/>
                <a:gridCol w="1228725"/>
                <a:gridCol w="1228725"/>
                <a:gridCol w="1228725"/>
                <a:gridCol w="1228725"/>
                <a:gridCol w="1228725"/>
              </a:tblGrid>
              <a:tr h="8188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FF0000"/>
                          </a:solidFill>
                        </a:rPr>
                        <a:t>SUN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MON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TUE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WED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THU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FRI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002060"/>
                          </a:solidFill>
                        </a:rPr>
                        <a:t>STA</a:t>
                      </a:r>
                      <a:endParaRPr kumimoji="1" lang="ja-JP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83024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</a:p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13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17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20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27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28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角丸四角形 15"/>
          <p:cNvSpPr/>
          <p:nvPr/>
        </p:nvSpPr>
        <p:spPr>
          <a:xfrm>
            <a:off x="7008852" y="-3863975"/>
            <a:ext cx="889000" cy="57150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サウンド班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352413" y="-3863975"/>
            <a:ext cx="889000" cy="57150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２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4507726" y="-3863975"/>
            <a:ext cx="889000" cy="571500"/>
          </a:xfrm>
          <a:prstGeom prst="roundRect">
            <a:avLst/>
          </a:prstGeom>
          <a:solidFill>
            <a:srgbClr val="FF373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プロ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8257014" y="-3863975"/>
            <a:ext cx="889000" cy="5715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３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二等辺三角形 20"/>
          <p:cNvSpPr/>
          <p:nvPr/>
        </p:nvSpPr>
        <p:spPr>
          <a:xfrm rot="5400000">
            <a:off x="6490256" y="-5450701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5362662" y="-5450701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4532378" y="-2184448"/>
            <a:ext cx="889000" cy="5715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部会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897853" y="-5155407"/>
            <a:ext cx="1322348" cy="172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900" dirty="0" smtClean="0">
                <a:solidFill>
                  <a:schemeClr val="tx1"/>
                </a:solidFill>
              </a:rPr>
              <a:t>いいっすねぇ～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9019323" y="-5143116"/>
            <a:ext cx="200878" cy="148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</a:rPr>
              <a:t>▼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0810874" y="-6771767"/>
            <a:ext cx="1209675" cy="326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マイページ</a:t>
            </a:r>
            <a:endParaRPr kumimoji="1" lang="ja-JP" altLang="en-US" dirty="0"/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134530"/>
              </p:ext>
            </p:extLst>
          </p:nvPr>
        </p:nvGraphicFramePr>
        <p:xfrm>
          <a:off x="1593955" y="520065"/>
          <a:ext cx="9253217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3217"/>
              </a:tblGrid>
              <a:tr h="360891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お知らせ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[5/3]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合宿の説明会について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[5/2]</a:t>
                      </a:r>
                      <a:r>
                        <a:rPr kumimoji="1" lang="ja-JP" altLang="en-US" dirty="0" smtClean="0"/>
                        <a:t>合宿の詳細について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[5/1]</a:t>
                      </a:r>
                      <a:r>
                        <a:rPr kumimoji="1" lang="ja-JP" altLang="en-US" dirty="0" smtClean="0"/>
                        <a:t>合宿の日程決定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[4/26]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新入生歓迎会について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[4/25]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[4/20]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新入生説明会・歓迎会の日程が決定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正方形/長方形 29"/>
          <p:cNvSpPr/>
          <p:nvPr/>
        </p:nvSpPr>
        <p:spPr>
          <a:xfrm>
            <a:off x="600075" y="5934075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＊ソフトウェア研究部公式</a:t>
            </a:r>
            <a:r>
              <a:rPr kumimoji="1" lang="en-US" altLang="ja-JP" dirty="0" smtClean="0"/>
              <a:t>HP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4507726" y="5901159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＊ツイッターリンク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60902" y="-64130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①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431674" y="-681448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②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533744" y="-568126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③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090373" y="-542957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④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253602" y="-40486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424229" y="-40494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922702" y="-402809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143529" y="-40494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507726" y="-24063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329852" y="1756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⑥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162050" y="3362325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講習アンケート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4534906" y="3362324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イベント参加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329852" y="8867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⑦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07555" y="32617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⑧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378879" y="32617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⑨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99705" y="57494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⑩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262904" y="57164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⑪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095499" y="4419543"/>
            <a:ext cx="90392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 smtClean="0">
                <a:solidFill>
                  <a:srgbClr val="7030A0"/>
                </a:solidFill>
              </a:rPr>
              <a:t>クリックする　　</a:t>
            </a:r>
            <a:endParaRPr lang="en-US" altLang="ja-JP" sz="4400" dirty="0" smtClean="0">
              <a:solidFill>
                <a:srgbClr val="7030A0"/>
              </a:solidFill>
            </a:endParaRPr>
          </a:p>
          <a:p>
            <a:r>
              <a:rPr lang="ja-JP" altLang="en-US" sz="4400" dirty="0" smtClean="0">
                <a:solidFill>
                  <a:srgbClr val="7030A0"/>
                </a:solidFill>
              </a:rPr>
              <a:t>⑧講習アンケートと同じ</a:t>
            </a:r>
            <a:endParaRPr kumimoji="1" lang="ja-JP" altLang="en-US" sz="4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681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4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8" grpId="0"/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0" y="-7200900"/>
            <a:ext cx="12192000" cy="14058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クリックする</a:t>
            </a:r>
            <a:r>
              <a:rPr lang="ja-JP" altLang="en-US" dirty="0"/>
              <a:t>と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-720090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1879" y="-6445152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sp>
        <p:nvSpPr>
          <p:cNvPr id="2" name="正方形/長方形 1"/>
          <p:cNvSpPr/>
          <p:nvPr/>
        </p:nvSpPr>
        <p:spPr>
          <a:xfrm>
            <a:off x="31150" y="-7136892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1150" y="-6771767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38895" y="-5620635"/>
            <a:ext cx="810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５月</a:t>
            </a:r>
            <a:endParaRPr kumimoji="1" lang="ja-JP" altLang="en-US" dirty="0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72213"/>
              </p:ext>
            </p:extLst>
          </p:nvPr>
        </p:nvGraphicFramePr>
        <p:xfrm>
          <a:off x="1843396" y="-4875492"/>
          <a:ext cx="8601075" cy="4970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725"/>
                <a:gridCol w="1228725"/>
                <a:gridCol w="1228725"/>
                <a:gridCol w="1228725"/>
                <a:gridCol w="1228725"/>
                <a:gridCol w="1228725"/>
                <a:gridCol w="1228725"/>
              </a:tblGrid>
              <a:tr h="8188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FF0000"/>
                          </a:solidFill>
                        </a:rPr>
                        <a:t>SUN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MON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TUE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WED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THU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FRI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002060"/>
                          </a:solidFill>
                        </a:rPr>
                        <a:t>STA</a:t>
                      </a:r>
                      <a:endParaRPr kumimoji="1" lang="ja-JP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83024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</a:p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13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17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20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27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28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角丸四角形 15"/>
          <p:cNvSpPr/>
          <p:nvPr/>
        </p:nvSpPr>
        <p:spPr>
          <a:xfrm>
            <a:off x="7008852" y="-3863975"/>
            <a:ext cx="889000" cy="57150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サウンド班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352413" y="-3863975"/>
            <a:ext cx="889000" cy="57150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２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4507726" y="-3863975"/>
            <a:ext cx="889000" cy="571500"/>
          </a:xfrm>
          <a:prstGeom prst="roundRect">
            <a:avLst/>
          </a:prstGeom>
          <a:solidFill>
            <a:srgbClr val="FF373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プロ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8257014" y="-3863975"/>
            <a:ext cx="889000" cy="5715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３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二等辺三角形 20"/>
          <p:cNvSpPr/>
          <p:nvPr/>
        </p:nvSpPr>
        <p:spPr>
          <a:xfrm rot="5400000">
            <a:off x="6490256" y="-5450701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5362662" y="-5450701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4532378" y="-2184448"/>
            <a:ext cx="889000" cy="5715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部会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897853" y="-5155407"/>
            <a:ext cx="1322348" cy="172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900" dirty="0" smtClean="0">
                <a:solidFill>
                  <a:schemeClr val="tx1"/>
                </a:solidFill>
              </a:rPr>
              <a:t>いいっすねぇ～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9019323" y="-5143116"/>
            <a:ext cx="200878" cy="148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</a:rPr>
              <a:t>▼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0810874" y="-6771767"/>
            <a:ext cx="1209675" cy="326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マイページ</a:t>
            </a:r>
            <a:endParaRPr kumimoji="1" lang="ja-JP" altLang="en-US" dirty="0"/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134530"/>
              </p:ext>
            </p:extLst>
          </p:nvPr>
        </p:nvGraphicFramePr>
        <p:xfrm>
          <a:off x="1593955" y="520065"/>
          <a:ext cx="9253217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3217"/>
              </a:tblGrid>
              <a:tr h="360891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お知らせ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[5/3]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合宿の説明会について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[5/2]</a:t>
                      </a:r>
                      <a:r>
                        <a:rPr kumimoji="1" lang="ja-JP" altLang="en-US" dirty="0" smtClean="0"/>
                        <a:t>合宿の詳細について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[5/1]</a:t>
                      </a:r>
                      <a:r>
                        <a:rPr kumimoji="1" lang="ja-JP" altLang="en-US" dirty="0" smtClean="0"/>
                        <a:t>合宿の日程決定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[4/26]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新入生歓迎会について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[4/25]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[4/20]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新入生説明会・歓迎会の日程が決定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正方形/長方形 29"/>
          <p:cNvSpPr/>
          <p:nvPr/>
        </p:nvSpPr>
        <p:spPr>
          <a:xfrm>
            <a:off x="600075" y="5934075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＊ソフトウェア研究部公式</a:t>
            </a:r>
            <a:r>
              <a:rPr kumimoji="1" lang="en-US" altLang="ja-JP" dirty="0" smtClean="0"/>
              <a:t>HP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4507726" y="5901159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＊ツイッターリンク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60902" y="-64130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①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431674" y="-681448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②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533744" y="-568126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③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090373" y="-542957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④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253602" y="-40486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424229" y="-40494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922702" y="-402809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143529" y="-40494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507726" y="-24063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329852" y="1756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⑥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162050" y="3362325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講習アンケート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4534906" y="3362324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イベント参加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329852" y="8867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⑦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07555" y="32617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⑧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378879" y="32617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⑨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99705" y="57494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⑩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262904" y="57164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⑪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095499" y="4419543"/>
            <a:ext cx="90392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 smtClean="0">
                <a:solidFill>
                  <a:srgbClr val="7030A0"/>
                </a:solidFill>
              </a:rPr>
              <a:t>クリックする　　</a:t>
            </a:r>
            <a:endParaRPr lang="en-US" altLang="ja-JP" sz="4400" dirty="0" smtClean="0">
              <a:solidFill>
                <a:srgbClr val="7030A0"/>
              </a:solidFill>
            </a:endParaRPr>
          </a:p>
          <a:p>
            <a:r>
              <a:rPr lang="ja-JP" altLang="en-US" sz="4400" dirty="0" smtClean="0">
                <a:solidFill>
                  <a:srgbClr val="7030A0"/>
                </a:solidFill>
              </a:rPr>
              <a:t>リンクバー</a:t>
            </a:r>
            <a:r>
              <a:rPr lang="en-US" altLang="ja-JP" sz="4400" dirty="0" smtClean="0">
                <a:solidFill>
                  <a:srgbClr val="7030A0"/>
                </a:solidFill>
              </a:rPr>
              <a:t>or</a:t>
            </a:r>
            <a:r>
              <a:rPr lang="ja-JP" altLang="en-US" sz="4400" dirty="0" smtClean="0">
                <a:solidFill>
                  <a:srgbClr val="7030A0"/>
                </a:solidFill>
              </a:rPr>
              <a:t>ただのリンク</a:t>
            </a:r>
            <a:endParaRPr lang="en-US" altLang="ja-JP" sz="4400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79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3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5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3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49" grpId="0"/>
      <p:bldP spid="50" grpId="0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47800" y="2482850"/>
            <a:ext cx="10515600" cy="606679"/>
          </a:xfrm>
        </p:spPr>
        <p:txBody>
          <a:bodyPr>
            <a:noAutofit/>
          </a:bodyPr>
          <a:lstStyle/>
          <a:p>
            <a:r>
              <a:rPr lang="ja-JP" altLang="en-US" sz="13800" dirty="0" smtClean="0">
                <a:solidFill>
                  <a:srgbClr val="7030A0"/>
                </a:solidFill>
              </a:rPr>
              <a:t>管理者側</a:t>
            </a:r>
            <a:endParaRPr kumimoji="1" lang="ja-JP" altLang="en-US" sz="13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92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0" y="0"/>
            <a:ext cx="12192000" cy="14058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1879" y="755748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sp>
        <p:nvSpPr>
          <p:cNvPr id="2" name="正方形/長方形 1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1150" y="429133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38895" y="1580265"/>
            <a:ext cx="810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５月</a:t>
            </a:r>
            <a:endParaRPr kumimoji="1" lang="ja-JP" altLang="en-US" dirty="0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899490"/>
              </p:ext>
            </p:extLst>
          </p:nvPr>
        </p:nvGraphicFramePr>
        <p:xfrm>
          <a:off x="1843396" y="2325408"/>
          <a:ext cx="8601075" cy="4970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725"/>
                <a:gridCol w="1228725"/>
                <a:gridCol w="1228725"/>
                <a:gridCol w="1228725"/>
                <a:gridCol w="1228725"/>
                <a:gridCol w="1228725"/>
                <a:gridCol w="1228725"/>
              </a:tblGrid>
              <a:tr h="8188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FF0000"/>
                          </a:solidFill>
                        </a:rPr>
                        <a:t>SUN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MON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TUE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WED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THU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FRI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002060"/>
                          </a:solidFill>
                        </a:rPr>
                        <a:t>STA</a:t>
                      </a:r>
                      <a:endParaRPr kumimoji="1" lang="ja-JP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83024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</a:p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13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17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20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27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28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角丸四角形 15"/>
          <p:cNvSpPr/>
          <p:nvPr/>
        </p:nvSpPr>
        <p:spPr>
          <a:xfrm>
            <a:off x="7008852" y="3336925"/>
            <a:ext cx="889000" cy="57150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サウンド班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352413" y="3336925"/>
            <a:ext cx="889000" cy="57150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２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4507726" y="3336925"/>
            <a:ext cx="889000" cy="571500"/>
          </a:xfrm>
          <a:prstGeom prst="roundRect">
            <a:avLst/>
          </a:prstGeom>
          <a:solidFill>
            <a:srgbClr val="FF373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プロ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8257014" y="3336925"/>
            <a:ext cx="889000" cy="5715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３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二等辺三角形 20"/>
          <p:cNvSpPr/>
          <p:nvPr/>
        </p:nvSpPr>
        <p:spPr>
          <a:xfrm rot="5400000">
            <a:off x="6490256" y="1750199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5362662" y="1750199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4532378" y="5016452"/>
            <a:ext cx="889000" cy="5715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部会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897853" y="2045493"/>
            <a:ext cx="1322348" cy="172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900" dirty="0" smtClean="0">
                <a:solidFill>
                  <a:schemeClr val="tx1"/>
                </a:solidFill>
              </a:rPr>
              <a:t>いいっすねぇ～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9019323" y="2057784"/>
            <a:ext cx="200878" cy="148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</a:rPr>
              <a:t>▼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0810874" y="429133"/>
            <a:ext cx="1209675" cy="326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マイページ</a:t>
            </a:r>
            <a:endParaRPr kumimoji="1" lang="ja-JP" altLang="en-US" dirty="0"/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768478"/>
              </p:ext>
            </p:extLst>
          </p:nvPr>
        </p:nvGraphicFramePr>
        <p:xfrm>
          <a:off x="1593955" y="7711016"/>
          <a:ext cx="925321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3217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お知らせ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u="sng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合宿（８月うんち～ちんちん）</a:t>
                      </a:r>
                      <a:endParaRPr kumimoji="1" lang="ja-JP" altLang="en-US" u="sng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正方形/長方形 29"/>
          <p:cNvSpPr/>
          <p:nvPr/>
        </p:nvSpPr>
        <p:spPr>
          <a:xfrm>
            <a:off x="600075" y="13134975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＊ソフトウェア研究部公式</a:t>
            </a:r>
            <a:r>
              <a:rPr kumimoji="1" lang="en-US" altLang="ja-JP" dirty="0" smtClean="0"/>
              <a:t>HP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4507726" y="13102059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＊ツイッターリンク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60902" y="7878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①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431674" y="3864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②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533744" y="15196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③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090373" y="17713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④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253602" y="315225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424229" y="31514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922702" y="31728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143529" y="31514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507726" y="479453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329852" y="73765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⑥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162050" y="10563225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講習アンケート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4534906" y="10563224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イベント参加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329852" y="80876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⑦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07555" y="104626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⑧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378879" y="104626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⑨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99705" y="129503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⑩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262904" y="129173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⑪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03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-1"/>
            <a:ext cx="12192000" cy="90582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/>
              <a:t>講習詳細</a:t>
            </a:r>
            <a:r>
              <a:rPr lang="ja-JP" altLang="en-US" dirty="0" smtClean="0"/>
              <a:t>情報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2825492"/>
              </p:ext>
            </p:extLst>
          </p:nvPr>
        </p:nvGraphicFramePr>
        <p:xfrm>
          <a:off x="676275" y="1120775"/>
          <a:ext cx="10515600" cy="908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5</a:t>
                      </a:r>
                      <a:r>
                        <a:rPr kumimoji="1" lang="ja-JP" altLang="en-US" dirty="0" smtClean="0"/>
                        <a:t>月</a:t>
                      </a:r>
                      <a:r>
                        <a:rPr kumimoji="1" lang="en-US" altLang="ja-JP" dirty="0" smtClean="0"/>
                        <a:t>2</a:t>
                      </a:r>
                      <a:r>
                        <a:rPr kumimoji="1" lang="ja-JP" altLang="en-US" dirty="0" smtClean="0"/>
                        <a:t>日（月）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53721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正方形/長方形 10"/>
          <p:cNvSpPr/>
          <p:nvPr/>
        </p:nvSpPr>
        <p:spPr>
          <a:xfrm>
            <a:off x="1685925" y="1573527"/>
            <a:ext cx="1600200" cy="379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追加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5133975" y="1573528"/>
            <a:ext cx="1600200" cy="379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更新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8582025" y="1573527"/>
            <a:ext cx="1600200" cy="379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削除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8" name="コンテンツ プレースホルダー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6848060"/>
              </p:ext>
            </p:extLst>
          </p:nvPr>
        </p:nvGraphicFramePr>
        <p:xfrm>
          <a:off x="709612" y="2247900"/>
          <a:ext cx="10448925" cy="5866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6475"/>
                <a:gridCol w="8172450"/>
              </a:tblGrid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</a:t>
                      </a:r>
                      <a:r>
                        <a:rPr kumimoji="1" lang="en-US" altLang="ja-JP" dirty="0" smtClean="0"/>
                        <a:t>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2017521-1-01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講習班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プログラム班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講習回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第</a:t>
                      </a:r>
                      <a:r>
                        <a:rPr kumimoji="1" lang="en-US" altLang="ja-JP" dirty="0" smtClean="0"/>
                        <a:t>2</a:t>
                      </a:r>
                      <a:r>
                        <a:rPr kumimoji="1" lang="ja-JP" altLang="en-US" dirty="0" smtClean="0"/>
                        <a:t>回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講習タイトル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Unity</a:t>
                      </a:r>
                      <a:r>
                        <a:rPr kumimoji="1" lang="ja-JP" altLang="en-US" dirty="0" smtClean="0"/>
                        <a:t>の基本操作①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開催日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r>
                        <a:rPr kumimoji="1" lang="ja-JP" altLang="en-US" dirty="0" smtClean="0"/>
                        <a:t>月</a:t>
                      </a:r>
                      <a:r>
                        <a:rPr kumimoji="1" lang="en-US" altLang="ja-JP" dirty="0" smtClean="0"/>
                        <a:t>2</a:t>
                      </a:r>
                      <a:r>
                        <a:rPr kumimoji="1" lang="ja-JP" altLang="en-US" dirty="0" smtClean="0"/>
                        <a:t>日（火曜日）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場所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21003</a:t>
                      </a:r>
                      <a:r>
                        <a:rPr kumimoji="1" lang="ja-JP" altLang="en-US" dirty="0" smtClean="0"/>
                        <a:t>教室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持ち物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PC</a:t>
                      </a:r>
                      <a:r>
                        <a:rPr kumimoji="1" lang="ja-JP" altLang="en-US" dirty="0" smtClean="0"/>
                        <a:t>、ＡＣアダプター、</a:t>
                      </a:r>
                      <a:r>
                        <a:rPr kumimoji="1" lang="en-US" altLang="ja-JP" dirty="0" smtClean="0"/>
                        <a:t>Unity</a:t>
                      </a:r>
                      <a:r>
                        <a:rPr kumimoji="1" lang="ja-JP" altLang="en-US" dirty="0" smtClean="0"/>
                        <a:t>操作は</a:t>
                      </a:r>
                      <a:r>
                        <a:rPr kumimoji="1" lang="en-US" altLang="ja-JP" dirty="0" smtClean="0"/>
                        <a:t>3</a:t>
                      </a:r>
                      <a:r>
                        <a:rPr kumimoji="1" lang="ja-JP" altLang="en-US" dirty="0" smtClean="0"/>
                        <a:t>Ｄなのでマウスがあると良い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対象者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３Ｄゲームを作りたい方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114779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開催者連絡先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東京電機大学　未来科学部　情報メディア学科</a:t>
                      </a:r>
                    </a:p>
                    <a:p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ソフトウェア研究部　プログラム班班長</a:t>
                      </a:r>
                    </a:p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JK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　太郎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hlinkClick r:id="rId2"/>
                        </a:rPr>
                        <a:t>15FI999@ms.dendai.ac.jp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  <a:tr h="1751408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講習概要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今回の講習は新入生向けです。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・</a:t>
                      </a:r>
                      <a:r>
                        <a:rPr kumimoji="1" lang="en-US" altLang="ja-JP" dirty="0" smtClean="0"/>
                        <a:t>Unity</a:t>
                      </a:r>
                      <a:r>
                        <a:rPr kumimoji="1" lang="ja-JP" altLang="en-US" dirty="0" smtClean="0"/>
                        <a:t>ソフトのインストールからユーザ登録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・</a:t>
                      </a:r>
                      <a:r>
                        <a:rPr kumimoji="1" lang="en-US" altLang="ja-JP" dirty="0" smtClean="0"/>
                        <a:t>Unity</a:t>
                      </a:r>
                      <a:r>
                        <a:rPr kumimoji="1" lang="ja-JP" altLang="en-US" dirty="0" smtClean="0"/>
                        <a:t>の基本操作</a:t>
                      </a:r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不明な点などございましたら、記載されている連絡先にてお願いします。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正方形/長方形 18"/>
          <p:cNvSpPr/>
          <p:nvPr/>
        </p:nvSpPr>
        <p:spPr>
          <a:xfrm>
            <a:off x="10287000" y="590550"/>
            <a:ext cx="1057275" cy="2952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閉じる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54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/>
              <a:t>ログイン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349953" y="2468087"/>
            <a:ext cx="67768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			</a:t>
            </a:r>
            <a:r>
              <a:rPr kumimoji="1" lang="ja-JP" altLang="en-US" dirty="0" smtClean="0"/>
              <a:t>①</a:t>
            </a:r>
            <a:endParaRPr kumimoji="1" lang="en-US" altLang="ja-JP" dirty="0" smtClean="0"/>
          </a:p>
          <a:p>
            <a:r>
              <a:rPr kumimoji="1" lang="ja-JP" altLang="en-US" dirty="0" smtClean="0"/>
              <a:t>学籍番号</a:t>
            </a:r>
            <a:endParaRPr kumimoji="1" lang="en-US" altLang="ja-JP" dirty="0" smtClean="0"/>
          </a:p>
          <a:p>
            <a:r>
              <a:rPr lang="ja-JP" altLang="en-US" dirty="0" smtClean="0"/>
              <a:t>　　　　　　　　　　　　　　　　　　②</a:t>
            </a:r>
            <a:endParaRPr lang="en-US" altLang="ja-JP" dirty="0"/>
          </a:p>
          <a:p>
            <a:r>
              <a:rPr lang="en-US" altLang="ja-JP" dirty="0" smtClean="0"/>
              <a:t>Password</a:t>
            </a:r>
          </a:p>
          <a:p>
            <a:endParaRPr kumimoji="1" lang="en-US" altLang="ja-JP" dirty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③</a:t>
            </a:r>
            <a:r>
              <a:rPr lang="en-US" altLang="ja-JP" dirty="0" smtClean="0"/>
              <a:t>		</a:t>
            </a:r>
            <a:r>
              <a:rPr lang="ja-JP" altLang="en-US" dirty="0" smtClean="0"/>
              <a:t>　　　　　　　　</a:t>
            </a:r>
            <a:endParaRPr kumimoji="1" lang="ja-JP" altLang="en-US" u="sng" dirty="0">
              <a:solidFill>
                <a:srgbClr val="0070C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794191" y="2777128"/>
            <a:ext cx="2367185" cy="273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785645" y="3329805"/>
            <a:ext cx="2375731" cy="26797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4328445" y="4026287"/>
            <a:ext cx="1649338" cy="361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ログイン</a:t>
            </a:r>
            <a:endParaRPr kumimoji="1" lang="ja-JP" altLang="en-US" dirty="0"/>
          </a:p>
        </p:txBody>
      </p:sp>
      <p:sp>
        <p:nvSpPr>
          <p:cNvPr id="11" name="二等辺三角形 10"/>
          <p:cNvSpPr/>
          <p:nvPr/>
        </p:nvSpPr>
        <p:spPr>
          <a:xfrm>
            <a:off x="3187582" y="1712815"/>
            <a:ext cx="1401510" cy="849209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 smtClean="0">
                <a:solidFill>
                  <a:schemeClr val="tx1"/>
                </a:solidFill>
              </a:rPr>
              <a:t>！</a:t>
            </a:r>
            <a:endParaRPr kumimoji="1" lang="en-US" altLang="ja-JP" sz="4400" dirty="0" smtClean="0">
              <a:solidFill>
                <a:schemeClr val="tx1"/>
              </a:solidFill>
            </a:endParaRPr>
          </a:p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589092" y="2076628"/>
            <a:ext cx="5212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u="sng" dirty="0" smtClean="0">
                <a:solidFill>
                  <a:srgbClr val="FF0000"/>
                </a:solidFill>
              </a:rPr>
              <a:t>学籍番号あるいは</a:t>
            </a:r>
            <a:r>
              <a:rPr lang="en-US" altLang="ja-JP" u="sng" dirty="0" smtClean="0">
                <a:solidFill>
                  <a:srgbClr val="FF0000"/>
                </a:solidFill>
              </a:rPr>
              <a:t>Password</a:t>
            </a:r>
            <a:r>
              <a:rPr lang="ja-JP" altLang="en-US" u="sng" dirty="0" smtClean="0">
                <a:solidFill>
                  <a:srgbClr val="FF0000"/>
                </a:solidFill>
              </a:rPr>
              <a:t>が間違っています</a:t>
            </a:r>
            <a:endParaRPr kumimoji="1" lang="ja-JP" altLang="en-US" u="sng" dirty="0">
              <a:solidFill>
                <a:srgbClr val="FF000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016667" y="384225"/>
            <a:ext cx="60247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600" dirty="0" smtClean="0"/>
              <a:t>＊ソフトウェア名</a:t>
            </a:r>
            <a:endParaRPr kumimoji="1" lang="en-US" altLang="ja-JP" sz="6600" dirty="0" smtClean="0"/>
          </a:p>
          <a:p>
            <a:r>
              <a:rPr kumimoji="1" lang="ja-JP" altLang="en-US" dirty="0" smtClean="0"/>
              <a:t>東京電機大学　ソフトウェア研究部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505456" y="4750222"/>
            <a:ext cx="83393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800" dirty="0" smtClean="0">
                <a:solidFill>
                  <a:srgbClr val="7030A0"/>
                </a:solidFill>
              </a:rPr>
              <a:t>分岐地点へ戻る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858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/>
              <a:t>講習</a:t>
            </a:r>
            <a:r>
              <a:rPr lang="ja-JP" altLang="en-US" dirty="0" smtClean="0"/>
              <a:t>詳細</a:t>
            </a:r>
            <a:r>
              <a:rPr lang="ja-JP" altLang="en-US" dirty="0"/>
              <a:t>編集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8" name="コンテンツ プレースホルダー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6213242"/>
              </p:ext>
            </p:extLst>
          </p:nvPr>
        </p:nvGraphicFramePr>
        <p:xfrm>
          <a:off x="895350" y="1041618"/>
          <a:ext cx="10448925" cy="538122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76475"/>
                <a:gridCol w="8172450"/>
              </a:tblGrid>
              <a:tr h="37357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講習班　　　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※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357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講習回　　　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※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第　　　　　回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357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講習タイトル　　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※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357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開催日　　　　　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※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r>
                        <a:rPr kumimoji="1" lang="ja-JP" altLang="en-US" dirty="0" smtClean="0"/>
                        <a:t>月</a:t>
                      </a:r>
                      <a:r>
                        <a:rPr kumimoji="1" lang="en-US" altLang="ja-JP" dirty="0" smtClean="0"/>
                        <a:t>22</a:t>
                      </a:r>
                      <a:r>
                        <a:rPr kumimoji="1" lang="ja-JP" altLang="en-US" dirty="0" smtClean="0"/>
                        <a:t>日（月曜日）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357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場所　　　　　　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※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357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持ち物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357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対象者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1095131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開催者連絡先　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※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 smtClean="0"/>
                    </a:p>
                  </a:txBody>
                  <a:tcPr/>
                </a:tc>
              </a:tr>
              <a:tr h="167105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講習概要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正方形/長方形 18"/>
          <p:cNvSpPr/>
          <p:nvPr/>
        </p:nvSpPr>
        <p:spPr>
          <a:xfrm>
            <a:off x="10287000" y="590550"/>
            <a:ext cx="1057275" cy="2952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閉じる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267323" y="386834"/>
            <a:ext cx="1476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追加</a:t>
            </a:r>
            <a:endParaRPr kumimoji="1" lang="ja-JP" altLang="en-US" sz="3600" dirty="0"/>
          </a:p>
        </p:txBody>
      </p:sp>
      <p:sp>
        <p:nvSpPr>
          <p:cNvPr id="8" name="正方形/長方形 7"/>
          <p:cNvSpPr/>
          <p:nvPr/>
        </p:nvSpPr>
        <p:spPr>
          <a:xfrm>
            <a:off x="3314701" y="1102935"/>
            <a:ext cx="2609850" cy="2529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プログラム班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695949" y="1131510"/>
            <a:ext cx="200025" cy="194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▼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3543300" y="1474411"/>
            <a:ext cx="600075" cy="2334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3314700" y="1826836"/>
            <a:ext cx="7820023" cy="2529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3314699" y="2586256"/>
            <a:ext cx="2762249" cy="2529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3314699" y="2959627"/>
            <a:ext cx="7820024" cy="2529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3314699" y="3334590"/>
            <a:ext cx="7820024" cy="2529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3314699" y="3750889"/>
            <a:ext cx="7820025" cy="8950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3314699" y="4874841"/>
            <a:ext cx="7820025" cy="14592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5129209" y="6491196"/>
            <a:ext cx="1333502" cy="319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確定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54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/>
              <a:t>講習</a:t>
            </a:r>
            <a:r>
              <a:rPr lang="ja-JP" altLang="en-US" dirty="0" smtClean="0"/>
              <a:t>詳細</a:t>
            </a:r>
            <a:r>
              <a:rPr lang="ja-JP" altLang="en-US" dirty="0"/>
              <a:t>編集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8" name="コンテンツ プレースホルダー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8916553"/>
              </p:ext>
            </p:extLst>
          </p:nvPr>
        </p:nvGraphicFramePr>
        <p:xfrm>
          <a:off x="895350" y="1041618"/>
          <a:ext cx="10448925" cy="538122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76475"/>
                <a:gridCol w="8172450"/>
              </a:tblGrid>
              <a:tr h="37357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講習班　　　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※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357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講習回　　　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※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第　　　　　回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357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講習タイトル　　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※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357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開催日　　　　　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※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r>
                        <a:rPr kumimoji="1" lang="ja-JP" altLang="en-US" dirty="0" smtClean="0"/>
                        <a:t>月</a:t>
                      </a:r>
                      <a:r>
                        <a:rPr kumimoji="1" lang="en-US" altLang="ja-JP" dirty="0" smtClean="0"/>
                        <a:t>2</a:t>
                      </a:r>
                      <a:r>
                        <a:rPr kumimoji="1" lang="ja-JP" altLang="en-US" dirty="0" smtClean="0"/>
                        <a:t>日（火曜日）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357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場所　　　　　　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※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357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持ち物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357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対象者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1095131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開催者連絡先　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※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 smtClean="0"/>
                    </a:p>
                  </a:txBody>
                  <a:tcPr/>
                </a:tc>
              </a:tr>
              <a:tr h="167105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講習概要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正方形/長方形 18"/>
          <p:cNvSpPr/>
          <p:nvPr/>
        </p:nvSpPr>
        <p:spPr>
          <a:xfrm>
            <a:off x="10287000" y="590550"/>
            <a:ext cx="1057275" cy="2952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閉じる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186363" y="395594"/>
            <a:ext cx="1476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/>
              <a:t>更新</a:t>
            </a:r>
            <a:endParaRPr kumimoji="1" lang="ja-JP" altLang="en-US" sz="3600" dirty="0"/>
          </a:p>
        </p:txBody>
      </p:sp>
      <p:sp>
        <p:nvSpPr>
          <p:cNvPr id="8" name="正方形/長方形 7"/>
          <p:cNvSpPr/>
          <p:nvPr/>
        </p:nvSpPr>
        <p:spPr>
          <a:xfrm>
            <a:off x="3314701" y="1102935"/>
            <a:ext cx="2609850" cy="2529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プログラム班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695949" y="1131510"/>
            <a:ext cx="200025" cy="194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▼</a:t>
            </a:r>
            <a:endParaRPr kumimoji="1" lang="ja-JP" altLang="en-US" sz="1400" dirty="0"/>
          </a:p>
        </p:txBody>
      </p:sp>
      <p:sp>
        <p:nvSpPr>
          <p:cNvPr id="10" name="正方形/長方形 9"/>
          <p:cNvSpPr/>
          <p:nvPr/>
        </p:nvSpPr>
        <p:spPr>
          <a:xfrm>
            <a:off x="3543300" y="1474411"/>
            <a:ext cx="600075" cy="2334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3314700" y="1826836"/>
            <a:ext cx="7820023" cy="2529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Unity</a:t>
            </a:r>
            <a:r>
              <a:rPr lang="ja-JP" altLang="en-US" dirty="0">
                <a:solidFill>
                  <a:schemeClr val="tx1"/>
                </a:solidFill>
              </a:rPr>
              <a:t>の基本操作</a:t>
            </a:r>
            <a:r>
              <a:rPr lang="ja-JP" altLang="en-US" dirty="0" smtClean="0">
                <a:solidFill>
                  <a:schemeClr val="tx1"/>
                </a:solidFill>
              </a:rPr>
              <a:t>①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3314699" y="2586256"/>
            <a:ext cx="2762249" cy="2529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21003</a:t>
            </a:r>
            <a:r>
              <a:rPr lang="ja-JP" altLang="en-US" dirty="0" smtClean="0">
                <a:solidFill>
                  <a:schemeClr val="tx1"/>
                </a:solidFill>
              </a:rPr>
              <a:t>教室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3314699" y="2959627"/>
            <a:ext cx="7820024" cy="2529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PC</a:t>
            </a:r>
            <a:r>
              <a:rPr lang="ja-JP" altLang="en-US" dirty="0">
                <a:solidFill>
                  <a:schemeClr val="tx1"/>
                </a:solidFill>
              </a:rPr>
              <a:t>、ＡＣアダプター、</a:t>
            </a:r>
            <a:r>
              <a:rPr lang="en-US" altLang="ja-JP" dirty="0">
                <a:solidFill>
                  <a:schemeClr val="tx1"/>
                </a:solidFill>
              </a:rPr>
              <a:t>Unity</a:t>
            </a:r>
            <a:r>
              <a:rPr lang="ja-JP" altLang="en-US" dirty="0">
                <a:solidFill>
                  <a:schemeClr val="tx1"/>
                </a:solidFill>
              </a:rPr>
              <a:t>操作は</a:t>
            </a:r>
            <a:r>
              <a:rPr lang="en-US" altLang="ja-JP" dirty="0">
                <a:solidFill>
                  <a:schemeClr val="tx1"/>
                </a:solidFill>
              </a:rPr>
              <a:t>3</a:t>
            </a:r>
            <a:r>
              <a:rPr lang="ja-JP" altLang="en-US" dirty="0">
                <a:solidFill>
                  <a:schemeClr val="tx1"/>
                </a:solidFill>
              </a:rPr>
              <a:t>Ｄなのでマウスがあると良い</a:t>
            </a:r>
          </a:p>
        </p:txBody>
      </p:sp>
      <p:sp>
        <p:nvSpPr>
          <p:cNvPr id="23" name="正方形/長方形 22"/>
          <p:cNvSpPr/>
          <p:nvPr/>
        </p:nvSpPr>
        <p:spPr>
          <a:xfrm>
            <a:off x="3314699" y="3334590"/>
            <a:ext cx="7820024" cy="2529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３Ｄゲームを作りたい</a:t>
            </a:r>
            <a:r>
              <a:rPr lang="ja-JP" altLang="en-US" dirty="0" smtClean="0">
                <a:solidFill>
                  <a:schemeClr val="tx1"/>
                </a:solidFill>
              </a:rPr>
              <a:t>方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3314699" y="3750889"/>
            <a:ext cx="7820025" cy="8950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東京電機大学　未来科学部　情報メディア学科</a:t>
            </a:r>
          </a:p>
          <a:p>
            <a:r>
              <a:rPr lang="ja-JP" altLang="en-US" dirty="0">
                <a:solidFill>
                  <a:schemeClr val="tx1"/>
                </a:solidFill>
              </a:rPr>
              <a:t>ソフトウェア研究部　プログラム班</a:t>
            </a:r>
            <a:r>
              <a:rPr lang="ja-JP" altLang="en-US" dirty="0" smtClean="0">
                <a:solidFill>
                  <a:schemeClr val="tx1"/>
                </a:solidFill>
              </a:rPr>
              <a:t>班長</a:t>
            </a:r>
            <a:endParaRPr lang="en-US" altLang="ja-JP" dirty="0"/>
          </a:p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3314699" y="4874841"/>
            <a:ext cx="7820025" cy="14592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今回の講習は新入生向けです。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</a:t>
            </a:r>
            <a:r>
              <a:rPr lang="en-US" altLang="ja-JP" dirty="0">
                <a:solidFill>
                  <a:schemeClr val="tx1"/>
                </a:solidFill>
              </a:rPr>
              <a:t>Unity</a:t>
            </a:r>
            <a:r>
              <a:rPr lang="ja-JP" altLang="en-US" dirty="0">
                <a:solidFill>
                  <a:schemeClr val="tx1"/>
                </a:solidFill>
              </a:rPr>
              <a:t>ソフトのインストールからユーザ登録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</a:t>
            </a:r>
            <a:r>
              <a:rPr lang="en-US" altLang="ja-JP" dirty="0">
                <a:solidFill>
                  <a:schemeClr val="tx1"/>
                </a:solidFill>
              </a:rPr>
              <a:t>Unity</a:t>
            </a:r>
            <a:r>
              <a:rPr lang="ja-JP" altLang="en-US" dirty="0">
                <a:solidFill>
                  <a:schemeClr val="tx1"/>
                </a:solidFill>
              </a:rPr>
              <a:t>の基本操作</a:t>
            </a:r>
            <a:endParaRPr lang="en-US" altLang="ja-JP" dirty="0">
              <a:solidFill>
                <a:schemeClr val="tx1"/>
              </a:solidFill>
            </a:endParaRPr>
          </a:p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5129209" y="6491196"/>
            <a:ext cx="1333502" cy="319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確定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69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0" y="-4206240"/>
            <a:ext cx="12192000" cy="14058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クリックする</a:t>
            </a:r>
            <a:r>
              <a:rPr lang="ja-JP" altLang="en-US" dirty="0"/>
              <a:t>と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-420624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1879" y="-3450492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sp>
        <p:nvSpPr>
          <p:cNvPr id="2" name="正方形/長方形 1"/>
          <p:cNvSpPr/>
          <p:nvPr/>
        </p:nvSpPr>
        <p:spPr>
          <a:xfrm>
            <a:off x="31150" y="-4142232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1150" y="-3777107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38895" y="-2625975"/>
            <a:ext cx="810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５月</a:t>
            </a:r>
            <a:endParaRPr kumimoji="1" lang="ja-JP" altLang="en-US" dirty="0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092057"/>
              </p:ext>
            </p:extLst>
          </p:nvPr>
        </p:nvGraphicFramePr>
        <p:xfrm>
          <a:off x="1843396" y="-1880832"/>
          <a:ext cx="8601075" cy="4970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725"/>
                <a:gridCol w="1228725"/>
                <a:gridCol w="1228725"/>
                <a:gridCol w="1228725"/>
                <a:gridCol w="1228725"/>
                <a:gridCol w="1228725"/>
                <a:gridCol w="1228725"/>
              </a:tblGrid>
              <a:tr h="8188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FF0000"/>
                          </a:solidFill>
                        </a:rPr>
                        <a:t>SUN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MON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TUE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WED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THU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FRI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002060"/>
                          </a:solidFill>
                        </a:rPr>
                        <a:t>STA</a:t>
                      </a:r>
                      <a:endParaRPr kumimoji="1" lang="ja-JP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83024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</a:p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13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17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20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27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28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角丸四角形 15"/>
          <p:cNvSpPr/>
          <p:nvPr/>
        </p:nvSpPr>
        <p:spPr>
          <a:xfrm>
            <a:off x="7008852" y="-869315"/>
            <a:ext cx="889000" cy="57150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サウンド班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352413" y="-869315"/>
            <a:ext cx="889000" cy="57150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２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4507726" y="-869315"/>
            <a:ext cx="889000" cy="571500"/>
          </a:xfrm>
          <a:prstGeom prst="roundRect">
            <a:avLst/>
          </a:prstGeom>
          <a:solidFill>
            <a:srgbClr val="FF373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プロ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8257014" y="-869315"/>
            <a:ext cx="889000" cy="5715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３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二等辺三角形 20"/>
          <p:cNvSpPr/>
          <p:nvPr/>
        </p:nvSpPr>
        <p:spPr>
          <a:xfrm rot="5400000">
            <a:off x="6490256" y="-2456041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5362662" y="-2456041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4532378" y="810212"/>
            <a:ext cx="889000" cy="5715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部会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897853" y="-2160747"/>
            <a:ext cx="1322348" cy="172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900" dirty="0" smtClean="0">
                <a:solidFill>
                  <a:schemeClr val="tx1"/>
                </a:solidFill>
              </a:rPr>
              <a:t>いいっすねぇ～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9019323" y="-2148456"/>
            <a:ext cx="200878" cy="148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</a:rPr>
              <a:t>▼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0810874" y="-3777107"/>
            <a:ext cx="1209675" cy="326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マイページ</a:t>
            </a:r>
            <a:endParaRPr kumimoji="1" lang="ja-JP" altLang="en-US" dirty="0"/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952307"/>
              </p:ext>
            </p:extLst>
          </p:nvPr>
        </p:nvGraphicFramePr>
        <p:xfrm>
          <a:off x="1593955" y="3514725"/>
          <a:ext cx="9253217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3217"/>
              </a:tblGrid>
              <a:tr h="360891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お知らせ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[5/3]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合宿の説明会について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[5/2]</a:t>
                      </a:r>
                      <a:r>
                        <a:rPr kumimoji="1" lang="ja-JP" altLang="en-US" dirty="0" smtClean="0"/>
                        <a:t>合宿の詳細について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[5/1]</a:t>
                      </a:r>
                      <a:r>
                        <a:rPr kumimoji="1" lang="ja-JP" altLang="en-US" dirty="0" smtClean="0"/>
                        <a:t>合宿の日程決定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[4/26]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新入生歓迎会について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[4/25]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[4/20]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新入生説明会・歓迎会の日程が決定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正方形/長方形 29"/>
          <p:cNvSpPr/>
          <p:nvPr/>
        </p:nvSpPr>
        <p:spPr>
          <a:xfrm>
            <a:off x="600075" y="8928735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＊ソフトウェア研究部公式</a:t>
            </a:r>
            <a:r>
              <a:rPr kumimoji="1" lang="en-US" altLang="ja-JP" dirty="0" smtClean="0"/>
              <a:t>HP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4507726" y="8895819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＊ツイッターリンク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60902" y="-34183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①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431674" y="-38198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②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533744" y="-268660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③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090373" y="-24349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④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253602" y="-105398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424229" y="-10548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922702" y="-103343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143529" y="-10548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507726" y="58829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329852" y="31703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⑥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162050" y="6356985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講習アンケート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4534906" y="6356984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イベント参加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329852" y="38814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⑦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07555" y="62564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⑧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378879" y="62564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⑨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99705" y="87440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⑩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262904" y="87111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⑪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17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130803"/>
            <a:ext cx="12192000" cy="90582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</a:t>
            </a:r>
            <a:r>
              <a:rPr lang="ja-JP" altLang="en-US" dirty="0" smtClean="0"/>
              <a:t>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お知らせ編集画面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1685925" y="1573527"/>
            <a:ext cx="1600200" cy="379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追加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2" name="コンテンツ プレースホルダー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9455909"/>
              </p:ext>
            </p:extLst>
          </p:nvPr>
        </p:nvGraphicFramePr>
        <p:xfrm>
          <a:off x="676275" y="2405374"/>
          <a:ext cx="105156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 smtClean="0"/>
                        <a:t>お知らせ一覧</a:t>
                      </a:r>
                      <a:endParaRPr kumimoji="1" lang="ja-JP" altLang="en-US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[5/3]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学術発表会について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[5/2]</a:t>
                      </a:r>
                      <a:r>
                        <a:rPr kumimoji="1" lang="ja-JP" altLang="en-US" dirty="0" smtClean="0"/>
                        <a:t>合宿の詳細について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[5/1]</a:t>
                      </a:r>
                      <a:r>
                        <a:rPr kumimoji="1" lang="ja-JP" altLang="en-US" dirty="0" smtClean="0"/>
                        <a:t>合宿の日程決定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[4/26]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新入生歓迎会について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[4/25]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[4/20]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新入生説明会・歓迎会の日程が決定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[4/16]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新入生へ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[4/10]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部活動規約について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[4/5]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新入生オリエンテーションのシフト決め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[4/3]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新入生オリエンテーションについて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" name="正方形/長方形 18"/>
          <p:cNvSpPr/>
          <p:nvPr/>
        </p:nvSpPr>
        <p:spPr>
          <a:xfrm>
            <a:off x="10287000" y="590550"/>
            <a:ext cx="1057275" cy="2952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閉じる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9050186" y="2813539"/>
            <a:ext cx="672861" cy="257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更新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0050311" y="2813541"/>
            <a:ext cx="732708" cy="257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削除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9050186" y="3214796"/>
            <a:ext cx="672861" cy="257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更新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10050311" y="3214798"/>
            <a:ext cx="732708" cy="257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削除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9050186" y="3553183"/>
            <a:ext cx="672861" cy="257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更新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10050311" y="3553185"/>
            <a:ext cx="732708" cy="257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削除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9050633" y="3891570"/>
            <a:ext cx="672861" cy="257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更新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0050758" y="3891572"/>
            <a:ext cx="732708" cy="257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削除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9050186" y="4292827"/>
            <a:ext cx="672861" cy="257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更新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10050311" y="4292829"/>
            <a:ext cx="732708" cy="257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削除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9050186" y="4693029"/>
            <a:ext cx="672861" cy="257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更新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10050311" y="4693031"/>
            <a:ext cx="732708" cy="257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削除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9050186" y="5037318"/>
            <a:ext cx="672861" cy="257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更新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10050311" y="5037320"/>
            <a:ext cx="732708" cy="257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削除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9050186" y="5427310"/>
            <a:ext cx="672861" cy="257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更新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10050311" y="5427312"/>
            <a:ext cx="732708" cy="257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削除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9050186" y="5798371"/>
            <a:ext cx="672861" cy="257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更新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10050311" y="5798373"/>
            <a:ext cx="732708" cy="257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削除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9050186" y="6186175"/>
            <a:ext cx="672861" cy="257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更新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10050311" y="6186177"/>
            <a:ext cx="732708" cy="257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削除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円/楕円 2"/>
          <p:cNvSpPr/>
          <p:nvPr/>
        </p:nvSpPr>
        <p:spPr>
          <a:xfrm>
            <a:off x="1035169" y="1297247"/>
            <a:ext cx="931653" cy="9316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b="1" dirty="0" smtClean="0"/>
              <a:t>＋</a:t>
            </a:r>
            <a:endParaRPr kumimoji="1" lang="ja-JP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6975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1150" y="64008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お知らせ編集画面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0287000" y="590550"/>
            <a:ext cx="1057275" cy="2952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閉じる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3" name="コンテンツ プレースホルダー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0761057"/>
              </p:ext>
            </p:extLst>
          </p:nvPr>
        </p:nvGraphicFramePr>
        <p:xfrm>
          <a:off x="838200" y="1825624"/>
          <a:ext cx="10515600" cy="4379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114"/>
                <a:gridCol w="9510486"/>
              </a:tblGrid>
              <a:tr h="395062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タイトル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[5/4]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98427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概要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正方形/長方形 9"/>
          <p:cNvSpPr/>
          <p:nvPr/>
        </p:nvSpPr>
        <p:spPr>
          <a:xfrm>
            <a:off x="2557008" y="1930399"/>
            <a:ext cx="8534400" cy="2467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1983692" y="2287868"/>
            <a:ext cx="9107715" cy="37645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5429249" y="6497854"/>
            <a:ext cx="1333502" cy="319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確定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486400" y="1052946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追加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54791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お知らせ編集画面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0287000" y="590550"/>
            <a:ext cx="1057275" cy="2952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閉じる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idx="1"/>
          </p:nvPr>
        </p:nvSpPr>
        <p:spPr>
          <a:xfrm>
            <a:off x="161879" y="511175"/>
            <a:ext cx="10515600" cy="4351338"/>
          </a:xfrm>
        </p:spPr>
        <p:txBody>
          <a:bodyPr/>
          <a:lstStyle/>
          <a:p>
            <a:r>
              <a:rPr lang="ja-JP" altLang="en-US" dirty="0" smtClean="0"/>
              <a:t>お知らせ項目の追加が</a:t>
            </a:r>
            <a:r>
              <a:rPr kumimoji="1" lang="ja-JP" altLang="en-US" dirty="0" smtClean="0"/>
              <a:t>完了</a:t>
            </a:r>
            <a:r>
              <a:rPr kumimoji="1" lang="ja-JP" altLang="en-US" dirty="0" smtClean="0"/>
              <a:t>しました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2757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1150" y="64008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お知らせ編集画面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0287000" y="590550"/>
            <a:ext cx="1057275" cy="2952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閉じる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3" name="コンテンツ プレースホルダー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1354489"/>
              </p:ext>
            </p:extLst>
          </p:nvPr>
        </p:nvGraphicFramePr>
        <p:xfrm>
          <a:off x="838200" y="1825624"/>
          <a:ext cx="10515600" cy="4379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114"/>
                <a:gridCol w="9510486"/>
              </a:tblGrid>
              <a:tr h="395062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タイトル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[5/3]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98427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概要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正方形/長方形 9"/>
          <p:cNvSpPr/>
          <p:nvPr/>
        </p:nvSpPr>
        <p:spPr>
          <a:xfrm>
            <a:off x="2557008" y="1904147"/>
            <a:ext cx="8534400" cy="2729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学術発表会に</a:t>
            </a:r>
            <a:r>
              <a:rPr lang="ja-JP" altLang="en-US" dirty="0" smtClean="0">
                <a:solidFill>
                  <a:schemeClr val="tx1"/>
                </a:solidFill>
              </a:rPr>
              <a:t>ついて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983692" y="2287868"/>
            <a:ext cx="9107715" cy="37645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学術発表会の詳細が確認できたので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○</a:t>
            </a:r>
            <a:r>
              <a:rPr lang="en-US" altLang="ja-JP" dirty="0">
                <a:solidFill>
                  <a:schemeClr val="tx1"/>
                </a:solidFill>
              </a:rPr>
              <a:t>/</a:t>
            </a:r>
            <a:r>
              <a:rPr lang="ja-JP" altLang="en-US" dirty="0">
                <a:solidFill>
                  <a:schemeClr val="tx1"/>
                </a:solidFill>
              </a:rPr>
              <a:t>○　△△教室　</a:t>
            </a:r>
            <a:r>
              <a:rPr lang="en-US" altLang="ja-JP" dirty="0">
                <a:solidFill>
                  <a:schemeClr val="tx1"/>
                </a:solidFill>
              </a:rPr>
              <a:t>××</a:t>
            </a:r>
            <a:r>
              <a:rPr lang="ja-JP" altLang="en-US" dirty="0">
                <a:solidFill>
                  <a:schemeClr val="tx1"/>
                </a:solidFill>
              </a:rPr>
              <a:t>時～　にて説明会を行うことにしました。</a:t>
            </a:r>
            <a:endParaRPr lang="en-US" altLang="ja-JP" dirty="0">
              <a:solidFill>
                <a:schemeClr val="tx1"/>
              </a:solidFill>
            </a:endParaRPr>
          </a:p>
          <a:p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持ち物は特にありません。</a:t>
            </a:r>
            <a:endParaRPr lang="en-US" altLang="ja-JP" dirty="0">
              <a:solidFill>
                <a:schemeClr val="tx1"/>
              </a:solidFill>
            </a:endParaRPr>
          </a:p>
          <a:p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説明会では学術発表会の詳細が記載されたプリントを配布します。</a:t>
            </a:r>
            <a:endParaRPr lang="en-US" altLang="ja-JP" dirty="0">
              <a:solidFill>
                <a:schemeClr val="tx1"/>
              </a:solidFill>
            </a:endParaRPr>
          </a:p>
          <a:p>
            <a:endParaRPr kumimoji="1" lang="en-US" altLang="ja-JP" dirty="0" smtClean="0">
              <a:solidFill>
                <a:schemeClr val="tx1"/>
              </a:solidFill>
            </a:endParaRPr>
          </a:p>
          <a:p>
            <a:endParaRPr lang="en-US" altLang="ja-JP" dirty="0">
              <a:solidFill>
                <a:schemeClr val="tx1"/>
              </a:solidFill>
            </a:endParaRPr>
          </a:p>
          <a:p>
            <a:endParaRPr kumimoji="1" lang="en-US" altLang="ja-JP" dirty="0" smtClean="0">
              <a:solidFill>
                <a:schemeClr val="tx1"/>
              </a:solidFill>
            </a:endParaRPr>
          </a:p>
          <a:p>
            <a:endParaRPr lang="en-US" altLang="ja-JP" dirty="0">
              <a:solidFill>
                <a:schemeClr val="tx1"/>
              </a:solidFill>
            </a:endParaRPr>
          </a:p>
          <a:p>
            <a:endParaRPr lang="en-US" altLang="ja-JP" dirty="0" smtClean="0">
              <a:solidFill>
                <a:schemeClr val="tx1"/>
              </a:solidFill>
            </a:endParaRPr>
          </a:p>
          <a:p>
            <a:endParaRPr kumimoji="1" lang="en-US" altLang="ja-JP" dirty="0">
              <a:solidFill>
                <a:schemeClr val="tx1"/>
              </a:solidFill>
            </a:endParaRPr>
          </a:p>
          <a:p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5429249" y="6497854"/>
            <a:ext cx="1333502" cy="319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確定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486400" y="1052946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/>
              <a:t>更新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4277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お知らせ編集画面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0287000" y="590550"/>
            <a:ext cx="1057275" cy="2952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閉じる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idx="1"/>
          </p:nvPr>
        </p:nvSpPr>
        <p:spPr>
          <a:xfrm>
            <a:off x="161879" y="511175"/>
            <a:ext cx="10515600" cy="4351338"/>
          </a:xfrm>
        </p:spPr>
        <p:txBody>
          <a:bodyPr/>
          <a:lstStyle/>
          <a:p>
            <a:r>
              <a:rPr lang="ja-JP" altLang="en-US" dirty="0" smtClean="0"/>
              <a:t>お知らせ項目の更新が</a:t>
            </a:r>
            <a:r>
              <a:rPr kumimoji="1" lang="ja-JP" altLang="en-US" dirty="0" smtClean="0"/>
              <a:t>完了</a:t>
            </a:r>
            <a:r>
              <a:rPr kumimoji="1" lang="ja-JP" altLang="en-US" dirty="0" smtClean="0"/>
              <a:t>しました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2706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</a:t>
            </a:r>
            <a:r>
              <a:rPr lang="ja-JP" altLang="en-US" dirty="0" smtClean="0"/>
              <a:t>ソフトウェア名</a:t>
            </a:r>
            <a:r>
              <a:rPr lang="en-US" altLang="ja-JP" dirty="0" smtClean="0"/>
              <a:t>-</a:t>
            </a:r>
            <a:r>
              <a:rPr lang="ja-JP" altLang="en-US" dirty="0"/>
              <a:t>アンケート</a:t>
            </a:r>
            <a:r>
              <a:rPr lang="ja-JP" altLang="en-US" dirty="0" smtClean="0"/>
              <a:t>編集画面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1685925" y="1573527"/>
            <a:ext cx="1600200" cy="379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追加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10287000" y="590550"/>
            <a:ext cx="1057275" cy="2952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閉じる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281608"/>
              </p:ext>
            </p:extLst>
          </p:nvPr>
        </p:nvGraphicFramePr>
        <p:xfrm>
          <a:off x="1035169" y="2505180"/>
          <a:ext cx="105156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/>
              </a:tblGrid>
              <a:tr h="2328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 smtClean="0"/>
                        <a:t>講習アンケート一覧</a:t>
                      </a:r>
                      <a:endParaRPr kumimoji="1" lang="ja-JP" altLang="en-US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[5/2]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第</a:t>
                      </a:r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回　プログラム班の講義アンケート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円/楕円 2"/>
          <p:cNvSpPr/>
          <p:nvPr/>
        </p:nvSpPr>
        <p:spPr>
          <a:xfrm>
            <a:off x="1035169" y="1297247"/>
            <a:ext cx="931653" cy="9316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b="1" dirty="0" smtClean="0"/>
              <a:t>＋</a:t>
            </a:r>
            <a:endParaRPr kumimoji="1" lang="ja-JP" altLang="en-US" sz="4400" b="1" dirty="0"/>
          </a:p>
        </p:txBody>
      </p:sp>
      <p:sp>
        <p:nvSpPr>
          <p:cNvPr id="17" name="正方形/長方形 16"/>
          <p:cNvSpPr/>
          <p:nvPr/>
        </p:nvSpPr>
        <p:spPr>
          <a:xfrm>
            <a:off x="10611567" y="2897148"/>
            <a:ext cx="732708" cy="257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削除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41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43818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/>
              <a:t>アンケート</a:t>
            </a:r>
            <a:r>
              <a:rPr lang="ja-JP" altLang="en-US" dirty="0" smtClean="0"/>
              <a:t>編集画面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0287000" y="590550"/>
            <a:ext cx="1057275" cy="2952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閉じる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5429249" y="6497854"/>
            <a:ext cx="1333502" cy="319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確定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486400" y="1052946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追加</a:t>
            </a:r>
            <a:endParaRPr kumimoji="1" lang="ja-JP" altLang="en-US" sz="3600" dirty="0"/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737604"/>
              </p:ext>
            </p:extLst>
          </p:nvPr>
        </p:nvGraphicFramePr>
        <p:xfrm>
          <a:off x="450850" y="1763285"/>
          <a:ext cx="1136015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3850"/>
                <a:gridCol w="5956300"/>
              </a:tblGrid>
              <a:tr h="291409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タイトル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291409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アンケート種類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　講習アンケート　　　イベントアンケート　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144212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１．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　単体　　　　　複数　　　　　　自由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項目数　</a:t>
                      </a:r>
                      <a:endParaRPr kumimoji="1" lang="en-US" altLang="ja-JP" dirty="0" smtClean="0"/>
                    </a:p>
                    <a:p>
                      <a:r>
                        <a:rPr kumimoji="1" lang="en-US" altLang="ja-JP" dirty="0" smtClean="0"/>
                        <a:t>1.</a:t>
                      </a:r>
                    </a:p>
                    <a:p>
                      <a:r>
                        <a:rPr kumimoji="1" lang="en-US" altLang="ja-JP" dirty="0" smtClean="0"/>
                        <a:t>2.</a:t>
                      </a:r>
                    </a:p>
                    <a:p>
                      <a:r>
                        <a:rPr kumimoji="1" lang="en-US" altLang="ja-JP" dirty="0" smtClean="0"/>
                        <a:t>3.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正方形/長方形 7"/>
          <p:cNvSpPr/>
          <p:nvPr/>
        </p:nvSpPr>
        <p:spPr>
          <a:xfrm>
            <a:off x="6034775" y="1800572"/>
            <a:ext cx="4946650" cy="3003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899649" y="2537346"/>
            <a:ext cx="4946650" cy="3232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5877449" y="2575652"/>
            <a:ext cx="179328" cy="18963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8473534" y="2575651"/>
            <a:ext cx="179328" cy="18963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/>
        </p:nvSpPr>
        <p:spPr>
          <a:xfrm>
            <a:off x="7042283" y="2576737"/>
            <a:ext cx="179328" cy="18963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5899280" y="2602639"/>
            <a:ext cx="135666" cy="1356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6673327" y="2852464"/>
            <a:ext cx="704850" cy="1958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３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6221877" y="3127179"/>
            <a:ext cx="4486275" cy="2059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6221876" y="3370894"/>
            <a:ext cx="4486275" cy="2059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6221877" y="3655735"/>
            <a:ext cx="4486275" cy="2059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1034730" y="4296298"/>
            <a:ext cx="2349500" cy="330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項目追加</a:t>
            </a:r>
            <a:endParaRPr kumimoji="1" lang="ja-JP" altLang="en-US" dirty="0"/>
          </a:p>
        </p:txBody>
      </p:sp>
      <p:sp>
        <p:nvSpPr>
          <p:cNvPr id="23" name="円/楕円 22"/>
          <p:cNvSpPr/>
          <p:nvPr/>
        </p:nvSpPr>
        <p:spPr>
          <a:xfrm>
            <a:off x="608675" y="4183296"/>
            <a:ext cx="581947" cy="556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 smtClean="0"/>
              <a:t>＋</a:t>
            </a:r>
            <a:endParaRPr kumimoji="1" lang="ja-JP" altLang="en-US" sz="3600" b="1" dirty="0"/>
          </a:p>
        </p:txBody>
      </p:sp>
      <p:sp>
        <p:nvSpPr>
          <p:cNvPr id="28" name="円/楕円 27"/>
          <p:cNvSpPr/>
          <p:nvPr/>
        </p:nvSpPr>
        <p:spPr>
          <a:xfrm>
            <a:off x="5877449" y="2239459"/>
            <a:ext cx="179328" cy="18963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/>
        </p:nvSpPr>
        <p:spPr>
          <a:xfrm>
            <a:off x="5899109" y="2266445"/>
            <a:ext cx="135666" cy="1356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/>
        </p:nvSpPr>
        <p:spPr>
          <a:xfrm>
            <a:off x="7702683" y="2239459"/>
            <a:ext cx="179328" cy="18963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3570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/>
              <a:t>ログイン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349953" y="2468087"/>
            <a:ext cx="67768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			</a:t>
            </a:r>
            <a:r>
              <a:rPr kumimoji="1" lang="ja-JP" altLang="en-US" dirty="0" smtClean="0"/>
              <a:t>①</a:t>
            </a:r>
            <a:endParaRPr kumimoji="1" lang="en-US" altLang="ja-JP" dirty="0" smtClean="0"/>
          </a:p>
          <a:p>
            <a:r>
              <a:rPr kumimoji="1" lang="ja-JP" altLang="en-US" dirty="0" smtClean="0"/>
              <a:t>学籍番号</a:t>
            </a:r>
            <a:endParaRPr kumimoji="1" lang="en-US" altLang="ja-JP" dirty="0" smtClean="0"/>
          </a:p>
          <a:p>
            <a:r>
              <a:rPr lang="ja-JP" altLang="en-US" dirty="0" smtClean="0"/>
              <a:t>　　　　　　　　　　　　　　　　　　②</a:t>
            </a:r>
            <a:endParaRPr lang="en-US" altLang="ja-JP" dirty="0"/>
          </a:p>
          <a:p>
            <a:r>
              <a:rPr lang="en-US" altLang="ja-JP" dirty="0" smtClean="0"/>
              <a:t>Password</a:t>
            </a:r>
          </a:p>
          <a:p>
            <a:endParaRPr kumimoji="1" lang="en-US" altLang="ja-JP" dirty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③</a:t>
            </a:r>
            <a:r>
              <a:rPr lang="en-US" altLang="ja-JP" dirty="0" smtClean="0"/>
              <a:t>		</a:t>
            </a:r>
            <a:r>
              <a:rPr lang="ja-JP" altLang="en-US" dirty="0" smtClean="0"/>
              <a:t>　　　　　　　　</a:t>
            </a:r>
            <a:endParaRPr kumimoji="1" lang="ja-JP" altLang="en-US" u="sng" dirty="0">
              <a:solidFill>
                <a:srgbClr val="0070C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794191" y="2777128"/>
            <a:ext cx="2367185" cy="273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15fi999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785645" y="3329805"/>
            <a:ext cx="2401368" cy="26797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***********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4328445" y="4026287"/>
            <a:ext cx="1649338" cy="361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ログイン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688949" y="4827286"/>
            <a:ext cx="50701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600" dirty="0">
                <a:solidFill>
                  <a:srgbClr val="FF0000"/>
                </a:solidFill>
              </a:rPr>
              <a:t>あ</a:t>
            </a:r>
            <a:r>
              <a:rPr lang="ja-JP" altLang="en-US" sz="6600" dirty="0" smtClean="0">
                <a:solidFill>
                  <a:srgbClr val="FF0000"/>
                </a:solidFill>
              </a:rPr>
              <a:t>ってた場合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016667" y="384225"/>
            <a:ext cx="60504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600" dirty="0" smtClean="0"/>
              <a:t>＊ソフトウェア名</a:t>
            </a:r>
            <a:endParaRPr kumimoji="1" lang="en-US" altLang="ja-JP" sz="6600" dirty="0" smtClean="0"/>
          </a:p>
          <a:p>
            <a:r>
              <a:rPr kumimoji="1" lang="ja-JP" altLang="en-US" dirty="0" smtClean="0"/>
              <a:t>東京電機大学　ソフトウェア研究部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2167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お知らせ編集画面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0287000" y="590550"/>
            <a:ext cx="1057275" cy="2952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閉じる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idx="1"/>
          </p:nvPr>
        </p:nvSpPr>
        <p:spPr>
          <a:xfrm>
            <a:off x="161879" y="511175"/>
            <a:ext cx="10515600" cy="4351338"/>
          </a:xfrm>
        </p:spPr>
        <p:txBody>
          <a:bodyPr/>
          <a:lstStyle/>
          <a:p>
            <a:r>
              <a:rPr lang="ja-JP" altLang="en-US" dirty="0"/>
              <a:t>アンケート</a:t>
            </a:r>
            <a:r>
              <a:rPr lang="ja-JP" altLang="en-US" dirty="0" smtClean="0"/>
              <a:t>の追加が</a:t>
            </a:r>
            <a:r>
              <a:rPr kumimoji="1" lang="ja-JP" altLang="en-US" dirty="0" smtClean="0"/>
              <a:t>完了</a:t>
            </a:r>
            <a:r>
              <a:rPr kumimoji="1" lang="ja-JP" altLang="en-US" dirty="0" smtClean="0"/>
              <a:t>しました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089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0" y="0"/>
            <a:ext cx="12192000" cy="14058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1879" y="755748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sp>
        <p:nvSpPr>
          <p:cNvPr id="2" name="正方形/長方形 1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1150" y="429133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38895" y="1580265"/>
            <a:ext cx="810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５月</a:t>
            </a:r>
            <a:endParaRPr kumimoji="1" lang="ja-JP" altLang="en-US" dirty="0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899490"/>
              </p:ext>
            </p:extLst>
          </p:nvPr>
        </p:nvGraphicFramePr>
        <p:xfrm>
          <a:off x="1843396" y="2325408"/>
          <a:ext cx="8601075" cy="4970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725"/>
                <a:gridCol w="1228725"/>
                <a:gridCol w="1228725"/>
                <a:gridCol w="1228725"/>
                <a:gridCol w="1228725"/>
                <a:gridCol w="1228725"/>
                <a:gridCol w="1228725"/>
              </a:tblGrid>
              <a:tr h="8188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FF0000"/>
                          </a:solidFill>
                        </a:rPr>
                        <a:t>SUN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MON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TUE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WED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THU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FRI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002060"/>
                          </a:solidFill>
                        </a:rPr>
                        <a:t>STA</a:t>
                      </a:r>
                      <a:endParaRPr kumimoji="1" lang="ja-JP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83024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</a:p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13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17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20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27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28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角丸四角形 15"/>
          <p:cNvSpPr/>
          <p:nvPr/>
        </p:nvSpPr>
        <p:spPr>
          <a:xfrm>
            <a:off x="7008852" y="3336925"/>
            <a:ext cx="889000" cy="57150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サウンド班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352413" y="3336925"/>
            <a:ext cx="889000" cy="57150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２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4507726" y="3336925"/>
            <a:ext cx="889000" cy="571500"/>
          </a:xfrm>
          <a:prstGeom prst="roundRect">
            <a:avLst/>
          </a:prstGeom>
          <a:solidFill>
            <a:srgbClr val="FF373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プロ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8257014" y="3336925"/>
            <a:ext cx="889000" cy="5715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３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二等辺三角形 20"/>
          <p:cNvSpPr/>
          <p:nvPr/>
        </p:nvSpPr>
        <p:spPr>
          <a:xfrm rot="5400000">
            <a:off x="6490256" y="1750199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5362662" y="1750199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4532378" y="5016452"/>
            <a:ext cx="889000" cy="5715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部会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897853" y="2045493"/>
            <a:ext cx="1322348" cy="172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900" dirty="0" smtClean="0">
                <a:solidFill>
                  <a:schemeClr val="tx1"/>
                </a:solidFill>
              </a:rPr>
              <a:t>いいっすねぇ～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9019323" y="2057784"/>
            <a:ext cx="200878" cy="148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</a:rPr>
              <a:t>▼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0810874" y="429133"/>
            <a:ext cx="1209675" cy="326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マイページ</a:t>
            </a:r>
            <a:endParaRPr kumimoji="1" lang="ja-JP" altLang="en-US" dirty="0"/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768478"/>
              </p:ext>
            </p:extLst>
          </p:nvPr>
        </p:nvGraphicFramePr>
        <p:xfrm>
          <a:off x="1593955" y="7711016"/>
          <a:ext cx="925321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3217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お知らせ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u="sng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合宿（８月うんち～ちんちん）</a:t>
                      </a:r>
                      <a:endParaRPr kumimoji="1" lang="ja-JP" altLang="en-US" u="sng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正方形/長方形 29"/>
          <p:cNvSpPr/>
          <p:nvPr/>
        </p:nvSpPr>
        <p:spPr>
          <a:xfrm>
            <a:off x="600075" y="13134975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＊ソフトウェア研究部公式</a:t>
            </a:r>
            <a:r>
              <a:rPr kumimoji="1" lang="en-US" altLang="ja-JP" dirty="0" smtClean="0"/>
              <a:t>HP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4507726" y="13102059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＊ツイッターリンク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60902" y="7878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①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431674" y="3864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②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533744" y="15196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③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090373" y="17713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④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253602" y="315225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424229" y="31514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922702" y="31728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143529" y="31514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507726" y="479453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329852" y="73765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⑥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162050" y="10563225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講習アンケート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4534906" y="10563224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イベント参加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329852" y="80876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⑦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07555" y="104626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⑧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378879" y="104626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⑨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99705" y="129503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⑩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262904" y="129173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⑪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78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0" y="0"/>
            <a:ext cx="12192000" cy="14058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1879" y="755748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sp>
        <p:nvSpPr>
          <p:cNvPr id="2" name="正方形/長方形 1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1150" y="429133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38895" y="1580265"/>
            <a:ext cx="810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５月</a:t>
            </a:r>
            <a:endParaRPr kumimoji="1" lang="ja-JP" altLang="en-US" dirty="0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899490"/>
              </p:ext>
            </p:extLst>
          </p:nvPr>
        </p:nvGraphicFramePr>
        <p:xfrm>
          <a:off x="1843396" y="2325408"/>
          <a:ext cx="8601075" cy="4970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725"/>
                <a:gridCol w="1228725"/>
                <a:gridCol w="1228725"/>
                <a:gridCol w="1228725"/>
                <a:gridCol w="1228725"/>
                <a:gridCol w="1228725"/>
                <a:gridCol w="1228725"/>
              </a:tblGrid>
              <a:tr h="8188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FF0000"/>
                          </a:solidFill>
                        </a:rPr>
                        <a:t>SUN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MON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TUE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WED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THU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FRI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002060"/>
                          </a:solidFill>
                        </a:rPr>
                        <a:t>STA</a:t>
                      </a:r>
                      <a:endParaRPr kumimoji="1" lang="ja-JP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83024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</a:p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13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17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20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27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28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角丸四角形 15"/>
          <p:cNvSpPr/>
          <p:nvPr/>
        </p:nvSpPr>
        <p:spPr>
          <a:xfrm>
            <a:off x="7008852" y="3336925"/>
            <a:ext cx="889000" cy="57150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サウンド班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352413" y="3336925"/>
            <a:ext cx="889000" cy="57150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２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4507726" y="3336925"/>
            <a:ext cx="889000" cy="571500"/>
          </a:xfrm>
          <a:prstGeom prst="roundRect">
            <a:avLst/>
          </a:prstGeom>
          <a:solidFill>
            <a:srgbClr val="FF373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プロ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8257014" y="3336925"/>
            <a:ext cx="889000" cy="5715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３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二等辺三角形 20"/>
          <p:cNvSpPr/>
          <p:nvPr/>
        </p:nvSpPr>
        <p:spPr>
          <a:xfrm rot="5400000">
            <a:off x="6490256" y="1750199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5362662" y="1750199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4532378" y="5016452"/>
            <a:ext cx="889000" cy="5715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部会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897853" y="2045493"/>
            <a:ext cx="1322348" cy="172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900" dirty="0" smtClean="0">
                <a:solidFill>
                  <a:schemeClr val="tx1"/>
                </a:solidFill>
              </a:rPr>
              <a:t>いいっすねぇ～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9019323" y="2057784"/>
            <a:ext cx="200878" cy="148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</a:rPr>
              <a:t>▼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0810874" y="429133"/>
            <a:ext cx="1209675" cy="326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マイページ</a:t>
            </a:r>
            <a:endParaRPr kumimoji="1" lang="ja-JP" altLang="en-US" dirty="0"/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768478"/>
              </p:ext>
            </p:extLst>
          </p:nvPr>
        </p:nvGraphicFramePr>
        <p:xfrm>
          <a:off x="1593955" y="7711016"/>
          <a:ext cx="925321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3217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お知らせ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u="sng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合宿（８月うんち～ちんちん）</a:t>
                      </a:r>
                      <a:endParaRPr kumimoji="1" lang="ja-JP" altLang="en-US" u="sng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正方形/長方形 29"/>
          <p:cNvSpPr/>
          <p:nvPr/>
        </p:nvSpPr>
        <p:spPr>
          <a:xfrm>
            <a:off x="600075" y="13134975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＊ソフトウェア研究部公式</a:t>
            </a:r>
            <a:r>
              <a:rPr kumimoji="1" lang="en-US" altLang="ja-JP" dirty="0" smtClean="0"/>
              <a:t>HP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4507726" y="13102059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＊ツイッターリンク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60902" y="7878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①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431674" y="3864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②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533744" y="15196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③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090373" y="17713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④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253602" y="315225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424229" y="31514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922702" y="31728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143529" y="31514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507726" y="479453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329852" y="73765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⑥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162050" y="10563225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講習アンケート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4534906" y="10563224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イベント参加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329852" y="80876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⑦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07555" y="104626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⑧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378879" y="104626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⑨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99705" y="129503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⑩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262904" y="129173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⑪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378879" y="732995"/>
            <a:ext cx="5738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 smtClean="0">
                <a:solidFill>
                  <a:srgbClr val="7030A0"/>
                </a:solidFill>
              </a:rPr>
              <a:t>①ホームに戻る（更新）</a:t>
            </a:r>
            <a:endParaRPr kumimoji="1" lang="ja-JP" altLang="en-US" sz="4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784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0" y="0"/>
            <a:ext cx="12192000" cy="14058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1879" y="755748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sp>
        <p:nvSpPr>
          <p:cNvPr id="2" name="正方形/長方形 1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1150" y="429133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38895" y="1580265"/>
            <a:ext cx="810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５月</a:t>
            </a:r>
            <a:endParaRPr kumimoji="1" lang="ja-JP" altLang="en-US" dirty="0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899490"/>
              </p:ext>
            </p:extLst>
          </p:nvPr>
        </p:nvGraphicFramePr>
        <p:xfrm>
          <a:off x="1843396" y="2325408"/>
          <a:ext cx="8601075" cy="4970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725"/>
                <a:gridCol w="1228725"/>
                <a:gridCol w="1228725"/>
                <a:gridCol w="1228725"/>
                <a:gridCol w="1228725"/>
                <a:gridCol w="1228725"/>
                <a:gridCol w="1228725"/>
              </a:tblGrid>
              <a:tr h="8188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FF0000"/>
                          </a:solidFill>
                        </a:rPr>
                        <a:t>SUN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MON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TUE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WED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THU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FRI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002060"/>
                          </a:solidFill>
                        </a:rPr>
                        <a:t>STA</a:t>
                      </a:r>
                      <a:endParaRPr kumimoji="1" lang="ja-JP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83024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</a:p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13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17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20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27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28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角丸四角形 15"/>
          <p:cNvSpPr/>
          <p:nvPr/>
        </p:nvSpPr>
        <p:spPr>
          <a:xfrm>
            <a:off x="7008852" y="3336925"/>
            <a:ext cx="889000" cy="57150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サウンド班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352413" y="3336925"/>
            <a:ext cx="889000" cy="57150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２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4507726" y="3336925"/>
            <a:ext cx="889000" cy="571500"/>
          </a:xfrm>
          <a:prstGeom prst="roundRect">
            <a:avLst/>
          </a:prstGeom>
          <a:solidFill>
            <a:srgbClr val="FF373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プロ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8257014" y="3336925"/>
            <a:ext cx="889000" cy="5715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３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二等辺三角形 20"/>
          <p:cNvSpPr/>
          <p:nvPr/>
        </p:nvSpPr>
        <p:spPr>
          <a:xfrm rot="5400000">
            <a:off x="6490256" y="1750199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5362662" y="1750199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4532378" y="5016452"/>
            <a:ext cx="889000" cy="5715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部会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897853" y="2045493"/>
            <a:ext cx="1322348" cy="172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900" dirty="0" smtClean="0">
                <a:solidFill>
                  <a:schemeClr val="tx1"/>
                </a:solidFill>
              </a:rPr>
              <a:t>いいっすねぇ～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9019323" y="2057784"/>
            <a:ext cx="200878" cy="148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</a:rPr>
              <a:t>▼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0810874" y="429133"/>
            <a:ext cx="1209675" cy="326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マイページ</a:t>
            </a:r>
            <a:endParaRPr kumimoji="1" lang="ja-JP" altLang="en-US" dirty="0"/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768478"/>
              </p:ext>
            </p:extLst>
          </p:nvPr>
        </p:nvGraphicFramePr>
        <p:xfrm>
          <a:off x="1593955" y="7711016"/>
          <a:ext cx="925321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3217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お知らせ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u="sng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合宿（８月うんち～ちんちん）</a:t>
                      </a:r>
                      <a:endParaRPr kumimoji="1" lang="ja-JP" altLang="en-US" u="sng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正方形/長方形 29"/>
          <p:cNvSpPr/>
          <p:nvPr/>
        </p:nvSpPr>
        <p:spPr>
          <a:xfrm>
            <a:off x="600075" y="13134975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＊ソフトウェア研究部公式</a:t>
            </a:r>
            <a:r>
              <a:rPr kumimoji="1" lang="en-US" altLang="ja-JP" dirty="0" smtClean="0"/>
              <a:t>HP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4507726" y="13102059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＊ツイッターリンク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60902" y="7878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①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431674" y="3864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②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533744" y="15196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③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090373" y="17713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④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253602" y="315225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424229" y="31514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922702" y="31728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143529" y="31514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507726" y="479453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329852" y="73765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⑥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162050" y="10563225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講習アンケート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4534906" y="10563224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イベント参加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329852" y="80876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⑦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07555" y="104626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⑧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378879" y="104626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⑨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99705" y="129503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⑩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262904" y="129173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⑪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88804" y="559188"/>
            <a:ext cx="50370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>
                <a:solidFill>
                  <a:srgbClr val="7030A0"/>
                </a:solidFill>
              </a:rPr>
              <a:t>マイページ画面へ</a:t>
            </a:r>
            <a:endParaRPr kumimoji="1" lang="ja-JP" altLang="en-US" sz="4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141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3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4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896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7" name="コンテンツ プレースホルダー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3677826"/>
              </p:ext>
            </p:extLst>
          </p:nvPr>
        </p:nvGraphicFramePr>
        <p:xfrm>
          <a:off x="3072055" y="2128540"/>
          <a:ext cx="6143758" cy="4053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879"/>
                <a:gridCol w="3071879"/>
              </a:tblGrid>
              <a:tr h="476343">
                <a:tc gridSpan="2">
                  <a:txBody>
                    <a:bodyPr/>
                    <a:lstStyle/>
                    <a:p>
                      <a:r>
                        <a:rPr kumimoji="1" lang="ja-JP" altLang="en-US" dirty="0" smtClean="0"/>
                        <a:t>登録情報一覧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ハンドルネーム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るっる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本名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JK</a:t>
                      </a:r>
                      <a:r>
                        <a:rPr kumimoji="1" lang="ja-JP" altLang="en-US" dirty="0" smtClean="0"/>
                        <a:t>　太郎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学籍番号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16JK194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パスワード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＊＊＊＊＊＊＊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メールアドレス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hlinkClick r:id="rId2"/>
                        </a:rPr>
                        <a:t>16sai_jk@ms.dendai.ac.jp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119512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所属班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プロ班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２</a:t>
                      </a:r>
                      <a:r>
                        <a:rPr kumimoji="1" lang="en-US" altLang="ja-JP" dirty="0" smtClean="0"/>
                        <a:t>DCG</a:t>
                      </a:r>
                      <a:r>
                        <a:rPr kumimoji="1" lang="ja-JP" altLang="en-US" dirty="0" smtClean="0"/>
                        <a:t>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３</a:t>
                      </a:r>
                      <a:r>
                        <a:rPr kumimoji="1" lang="en-US" altLang="ja-JP" dirty="0" smtClean="0"/>
                        <a:t>DCG</a:t>
                      </a:r>
                      <a:r>
                        <a:rPr kumimoji="1" lang="ja-JP" altLang="en-US" dirty="0" smtClean="0"/>
                        <a:t>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サウンド班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マイページ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1150" y="429133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ホーム＞マイページ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61879" y="755748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248150" y="1666875"/>
            <a:ext cx="3829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 smtClean="0"/>
              <a:t>マイページ</a:t>
            </a:r>
            <a:endParaRPr kumimoji="1" lang="ja-JP" altLang="en-US" sz="2400" dirty="0"/>
          </a:p>
        </p:txBody>
      </p:sp>
      <p:sp>
        <p:nvSpPr>
          <p:cNvPr id="19" name="正方形/長方形 18"/>
          <p:cNvSpPr/>
          <p:nvPr/>
        </p:nvSpPr>
        <p:spPr>
          <a:xfrm>
            <a:off x="8172450" y="6353175"/>
            <a:ext cx="1038225" cy="371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変更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6307930" y="5140325"/>
            <a:ext cx="57943" cy="460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6307929" y="5416550"/>
            <a:ext cx="57943" cy="460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377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</TotalTime>
  <Words>3347</Words>
  <Application>Microsoft Office PowerPoint</Application>
  <PresentationFormat>ワイド画面</PresentationFormat>
  <Paragraphs>1766</Paragraphs>
  <Slides>50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50</vt:i4>
      </vt:variant>
    </vt:vector>
  </HeadingPairs>
  <TitlesOfParts>
    <vt:vector size="56" baseType="lpstr">
      <vt:lpstr>ＭＳ Ｐゴシック</vt:lpstr>
      <vt:lpstr>Arial</vt:lpstr>
      <vt:lpstr>Calibri</vt:lpstr>
      <vt:lpstr>Calibri Light</vt:lpstr>
      <vt:lpstr>Wingdings</vt:lpstr>
      <vt:lpstr>Office テーマ</vt:lpstr>
      <vt:lpstr>画面設計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画面設計</dc:title>
  <dc:creator>和泉恵太</dc:creator>
  <cp:lastModifiedBy>keita izumi</cp:lastModifiedBy>
  <cp:revision>72</cp:revision>
  <dcterms:created xsi:type="dcterms:W3CDTF">2017-05-03T14:40:40Z</dcterms:created>
  <dcterms:modified xsi:type="dcterms:W3CDTF">2017-05-10T05:29:27Z</dcterms:modified>
</cp:coreProperties>
</file>