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Cambria Math" panose="02040503050406030204" pitchFamily="18" charset="0"/>
      <p:regular r:id="rId45"/>
    </p:embeddedFont>
    <p:embeddedFont>
      <p:font typeface="Rockwell" panose="02060603020205020403" pitchFamily="18"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gNT2Gi0tNGNst1wYFxF20yOJnm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5CCBE8-AD52-4E60-ABD5-F05DFC9BDF84}">
  <a:tblStyle styleId="{435CCBE8-AD52-4E60-ABD5-F05DFC9BDF8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1752B6-DA18-42AC-915F-26339B8E0C88}"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D64EF5-8418-421F-8EA7-B90D10255025}" styleName="Table_2">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Sheet1!$B$1</c:f>
              <c:strCache>
                <c:ptCount val="1"/>
                <c:pt idx="0">
                  <c:v>Sales</c:v>
                </c:pt>
              </c:strCache>
            </c:strRef>
          </c:tx>
          <c:dPt>
            <c:idx val="0"/>
            <c:bubble3D val="0"/>
            <c:explosion val="2"/>
            <c:spPr>
              <a:solidFill>
                <a:srgbClr val="E19165"/>
              </a:solidFill>
              <a:ln w="19050">
                <a:solidFill>
                  <a:schemeClr val="lt1"/>
                </a:solidFill>
              </a:ln>
              <a:effectLst/>
            </c:spPr>
            <c:extLst>
              <c:ext xmlns:c16="http://schemas.microsoft.com/office/drawing/2014/chart" uri="{C3380CC4-5D6E-409C-BE32-E72D297353CC}">
                <c16:uniqueId val="{00000001-06E4-4090-B507-A38BA98A8CF0}"/>
              </c:ext>
            </c:extLst>
          </c:dPt>
          <c:dPt>
            <c:idx val="1"/>
            <c:bubble3D val="0"/>
            <c:spPr>
              <a:solidFill>
                <a:srgbClr val="DB6767"/>
              </a:solidFill>
              <a:ln w="19050">
                <a:solidFill>
                  <a:schemeClr val="lt1"/>
                </a:solidFill>
              </a:ln>
              <a:effectLst/>
            </c:spPr>
            <c:extLst>
              <c:ext xmlns:c16="http://schemas.microsoft.com/office/drawing/2014/chart" uri="{C3380CC4-5D6E-409C-BE32-E72D297353CC}">
                <c16:uniqueId val="{00000003-06E4-4090-B507-A38BA98A8CF0}"/>
              </c:ext>
            </c:extLst>
          </c:dPt>
          <c:dPt>
            <c:idx val="2"/>
            <c:bubble3D val="0"/>
            <c:spPr>
              <a:solidFill>
                <a:srgbClr val="C00000"/>
              </a:solidFill>
              <a:ln w="19050">
                <a:solidFill>
                  <a:schemeClr val="lt1"/>
                </a:solidFill>
              </a:ln>
              <a:effectLst/>
            </c:spPr>
            <c:extLst>
              <c:ext xmlns:c16="http://schemas.microsoft.com/office/drawing/2014/chart" uri="{C3380CC4-5D6E-409C-BE32-E72D297353CC}">
                <c16:uniqueId val="{00000002-06E4-4090-B507-A38BA98A8CF0}"/>
              </c:ext>
            </c:extLst>
          </c:dPt>
          <c:dLbls>
            <c:dLbl>
              <c:idx val="0"/>
              <c:layout>
                <c:manualLayout>
                  <c:x val="-0.2310125165103398"/>
                  <c:y val="-8.767709986226496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E4-4090-B507-A38BA98A8CF0}"/>
                </c:ext>
              </c:extLst>
            </c:dLbl>
            <c:dLbl>
              <c:idx val="1"/>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6E4-4090-B507-A38BA98A8CF0}"/>
                </c:ext>
              </c:extLst>
            </c:dLbl>
            <c:dLbl>
              <c:idx val="2"/>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06E4-4090-B507-A38BA98A8CF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it-IT"/>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Train set</c:v>
                </c:pt>
                <c:pt idx="1">
                  <c:v>Validation set</c:v>
                </c:pt>
                <c:pt idx="2">
                  <c:v>Test set</c:v>
                </c:pt>
              </c:strCache>
            </c:strRef>
          </c:cat>
          <c:val>
            <c:numRef>
              <c:f>Sheet1!$B$2:$B$4</c:f>
              <c:numCache>
                <c:formatCode>General</c:formatCode>
                <c:ptCount val="3"/>
                <c:pt idx="0">
                  <c:v>60</c:v>
                </c:pt>
                <c:pt idx="1">
                  <c:v>20</c:v>
                </c:pt>
                <c:pt idx="2">
                  <c:v>20</c:v>
                </c:pt>
              </c:numCache>
            </c:numRef>
          </c:val>
          <c:extLst>
            <c:ext xmlns:c16="http://schemas.microsoft.com/office/drawing/2014/chart" uri="{C3380CC4-5D6E-409C-BE32-E72D297353CC}">
              <c16:uniqueId val="{00000000-06E4-4090-B507-A38BA98A8CF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810906954d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03" name="Google Shape;1103;g1810906954d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20" name="Google Shape;11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2" name="Google Shape;11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1c9002d6b0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5" name="Google Shape;1145;g1c9002d6b0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7" name="Google Shape;115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70" name="Google Shape;1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3" name="Google Shape;1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5" name="Google Shape;119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0" name="Google Shape;136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2" name="Google Shape;137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1" name="Google Shape;139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7" name="Google Shape;14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4" name="Google Shape;142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9" name="Google Shape;143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6" name="Google Shape;145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2" name="Google Shape;147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7" name="Google Shape;148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5" name="Google Shape;150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20" name="Google Shape;152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1" name="Google Shape;97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33" name="Google Shape;153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55" name="Google Shape;155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9" name="Google Shape;156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1810906954d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0" name="Google Shape;1590;g1810906954d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cdcdc7dc46_1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01" name="Google Shape;1601;g1cdcdc7dc46_1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3" name="Google Shape;161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1" name="Google Shape;16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2" name="Google Shape;16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7" name="Google Shape;9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1" name="Google Shape;10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29" name="Google Shape;10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45" name="Google Shape;10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1810906954d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8" name="Google Shape;1068;g1810906954d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1810906954d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89" name="Google Shape;1089;g1810906954d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94" name="Google Shape;9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95" name="Google Shape;9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5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9" name="Google Shape;99;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0" name="Google Shape;100;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1" name="Google Shape;101;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6" name="Google Shape;10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7" name="Google Shape;10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5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3" name="Google Shape;11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5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5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5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5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2" name="Google Shape;12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3" name="Google Shape;123;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7" name="Google Shape;12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8" name="Google Shape;12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1" name="Google Shape;131;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2" name="Google Shape;132;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5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8" name="Google Shape;13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39" name="Google Shape;13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57"/>
          <p:cNvSpPr>
            <a:spLocks noGrp="1"/>
          </p:cNvSpPr>
          <p:nvPr>
            <p:ph type="pic" idx="2"/>
          </p:nvPr>
        </p:nvSpPr>
        <p:spPr>
          <a:xfrm>
            <a:off x="5183188" y="987425"/>
            <a:ext cx="6172200" cy="4873625"/>
          </a:xfrm>
          <a:prstGeom prst="rect">
            <a:avLst/>
          </a:prstGeom>
          <a:noFill/>
          <a:ln>
            <a:noFill/>
          </a:ln>
        </p:spPr>
      </p:sp>
      <p:sp>
        <p:nvSpPr>
          <p:cNvPr id="143" name="Google Shape;143;p5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5" name="Google Shape;145;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6" name="Google Shape;14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1" name="Google Shape;151;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2" name="Google Shape;152;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5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7" name="Google Shape;157;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8" name="Google Shape;158;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7"/>
          <p:cNvSpPr>
            <a:spLocks noGrp="1"/>
          </p:cNvSpPr>
          <p:nvPr>
            <p:ph type="pic" idx="2"/>
          </p:nvPr>
        </p:nvSpPr>
        <p:spPr>
          <a:xfrm>
            <a:off x="5183188" y="987425"/>
            <a:ext cx="6172200" cy="4873625"/>
          </a:xfrm>
          <a:prstGeom prst="rect">
            <a:avLst/>
          </a:prstGeom>
          <a:noFill/>
          <a:ln>
            <a:noFill/>
          </a:ln>
        </p:spPr>
      </p:sp>
      <p:sp>
        <p:nvSpPr>
          <p:cNvPr id="68" name="Google Shape;68;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ikit-learn.org/stable/modules/tree.html#tree-classificatio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scikit-learn.org/stable/modules/tree.html#tree-regress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1"/>
          <p:cNvSpPr/>
          <p:nvPr/>
        </p:nvSpPr>
        <p:spPr>
          <a:xfrm>
            <a:off x="-329674" y="1290909"/>
            <a:ext cx="9702800" cy="5573512"/>
          </a:xfrm>
          <a:custGeom>
            <a:avLst/>
            <a:gdLst/>
            <a:ahLst/>
            <a:cxnLst/>
            <a:rect l="l" t="t" r="r" b="b"/>
            <a:pathLst>
              <a:path w="2038" h="1169" extrusionOk="0">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
          <p:cNvSpPr/>
          <p:nvPr/>
        </p:nvSpPr>
        <p:spPr>
          <a:xfrm>
            <a:off x="670451" y="2010741"/>
            <a:ext cx="7373938" cy="4848892"/>
          </a:xfrm>
          <a:custGeom>
            <a:avLst/>
            <a:gdLst/>
            <a:ahLst/>
            <a:cxnLst/>
            <a:rect l="l" t="t" r="r" b="b"/>
            <a:pathLst>
              <a:path w="1549" h="1017" extrusionOk="0">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
          <p:cNvSpPr/>
          <p:nvPr/>
        </p:nvSpPr>
        <p:spPr>
          <a:xfrm>
            <a:off x="251351" y="1780905"/>
            <a:ext cx="8035925" cy="5083516"/>
          </a:xfrm>
          <a:custGeom>
            <a:avLst/>
            <a:gdLst/>
            <a:ahLst/>
            <a:cxnLst/>
            <a:rect l="l" t="t" r="r" b="b"/>
            <a:pathLst>
              <a:path w="1688" h="1066" extrusionOk="0">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
          <p:cNvSpPr/>
          <p:nvPr/>
        </p:nvSpPr>
        <p:spPr>
          <a:xfrm>
            <a:off x="-1061" y="542347"/>
            <a:ext cx="10334625" cy="6322075"/>
          </a:xfrm>
          <a:custGeom>
            <a:avLst/>
            <a:gdLst/>
            <a:ahLst/>
            <a:cxnLst/>
            <a:rect l="l" t="t" r="r" b="b"/>
            <a:pathLst>
              <a:path w="2171" h="1326" extrusionOk="0">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
          <p:cNvSpPr/>
          <p:nvPr/>
        </p:nvSpPr>
        <p:spPr>
          <a:xfrm>
            <a:off x="3701" y="6178751"/>
            <a:ext cx="504825" cy="681527"/>
          </a:xfrm>
          <a:custGeom>
            <a:avLst/>
            <a:gdLst/>
            <a:ahLst/>
            <a:cxnLst/>
            <a:rect l="l" t="t" r="r" b="b"/>
            <a:pathLst>
              <a:path w="106" h="143" extrusionOk="0">
                <a:moveTo>
                  <a:pt x="0" y="0"/>
                </a:moveTo>
                <a:cubicBezTo>
                  <a:pt x="35" y="54"/>
                  <a:pt x="70" y="101"/>
                  <a:pt x="106" y="143"/>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
          <p:cNvSpPr/>
          <p:nvPr/>
        </p:nvSpPr>
        <p:spPr>
          <a:xfrm>
            <a:off x="-1061" y="-59376"/>
            <a:ext cx="11091863" cy="6923796"/>
          </a:xfrm>
          <a:custGeom>
            <a:avLst/>
            <a:gdLst/>
            <a:ahLst/>
            <a:cxnLst/>
            <a:rect l="l" t="t" r="r" b="b"/>
            <a:pathLst>
              <a:path w="2330" h="1452" extrusionOk="0">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
          <p:cNvSpPr/>
          <p:nvPr/>
        </p:nvSpPr>
        <p:spPr>
          <a:xfrm>
            <a:off x="-1061" y="-1916"/>
            <a:ext cx="1057275" cy="614491"/>
          </a:xfrm>
          <a:custGeom>
            <a:avLst/>
            <a:gdLst/>
            <a:ahLst/>
            <a:cxnLst/>
            <a:rect l="l" t="t" r="r" b="b"/>
            <a:pathLst>
              <a:path w="222" h="129" extrusionOk="0">
                <a:moveTo>
                  <a:pt x="222" y="0"/>
                </a:moveTo>
                <a:cubicBezTo>
                  <a:pt x="152" y="35"/>
                  <a:pt x="76" y="78"/>
                  <a:pt x="0" y="129"/>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
          <p:cNvSpPr/>
          <p:nvPr/>
        </p:nvSpPr>
        <p:spPr>
          <a:xfrm>
            <a:off x="3701" y="-6705"/>
            <a:ext cx="595313" cy="352734"/>
          </a:xfrm>
          <a:custGeom>
            <a:avLst/>
            <a:gdLst/>
            <a:ahLst/>
            <a:cxnLst/>
            <a:rect l="l" t="t" r="r" b="b"/>
            <a:pathLst>
              <a:path w="125" h="74" extrusionOk="0">
                <a:moveTo>
                  <a:pt x="125" y="0"/>
                </a:moveTo>
                <a:cubicBezTo>
                  <a:pt x="85" y="22"/>
                  <a:pt x="43" y="47"/>
                  <a:pt x="0" y="74"/>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
          <p:cNvSpPr/>
          <p:nvPr/>
        </p:nvSpPr>
        <p:spPr>
          <a:xfrm>
            <a:off x="-1061" y="-1916"/>
            <a:ext cx="357188" cy="213875"/>
          </a:xfrm>
          <a:custGeom>
            <a:avLst/>
            <a:gdLst/>
            <a:ahLst/>
            <a:cxnLst/>
            <a:rect l="l" t="t" r="r" b="b"/>
            <a:pathLst>
              <a:path w="75" h="45" extrusionOk="0">
                <a:moveTo>
                  <a:pt x="75" y="0"/>
                </a:moveTo>
                <a:cubicBezTo>
                  <a:pt x="50" y="14"/>
                  <a:pt x="25" y="29"/>
                  <a:pt x="0" y="45"/>
                </a:cubicBezTo>
              </a:path>
            </a:pathLst>
          </a:custGeom>
          <a:noFill/>
          <a:ln w="12700" cap="flat" cmpd="sng">
            <a:solidFill>
              <a:schemeClr val="dk1">
                <a:alpha val="20000"/>
              </a:schemeClr>
            </a:solidFill>
            <a:prstDash val="dashDot"/>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
          <p:cNvSpPr/>
          <p:nvPr/>
        </p:nvSpPr>
        <p:spPr>
          <a:xfrm>
            <a:off x="5426601" y="-1916"/>
            <a:ext cx="5788025" cy="6847184"/>
          </a:xfrm>
          <a:custGeom>
            <a:avLst/>
            <a:gdLst/>
            <a:ahLst/>
            <a:cxnLst/>
            <a:rect l="l" t="t" r="r" b="b"/>
            <a:pathLst>
              <a:path w="1216" h="1436" extrusionOk="0">
                <a:moveTo>
                  <a:pt x="1094" y="1436"/>
                </a:moveTo>
                <a:cubicBezTo>
                  <a:pt x="1216" y="1114"/>
                  <a:pt x="904" y="770"/>
                  <a:pt x="709" y="551"/>
                </a:cubicBezTo>
                <a:cubicBezTo>
                  <a:pt x="509" y="327"/>
                  <a:pt x="274" y="127"/>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
          <p:cNvSpPr/>
          <p:nvPr/>
        </p:nvSpPr>
        <p:spPr>
          <a:xfrm>
            <a:off x="9235014" y="2872"/>
            <a:ext cx="2951163" cy="2555325"/>
          </a:xfrm>
          <a:custGeom>
            <a:avLst/>
            <a:gdLst/>
            <a:ahLst/>
            <a:cxnLst/>
            <a:rect l="l" t="t" r="r" b="b"/>
            <a:pathLst>
              <a:path w="620" h="536" extrusionOk="0">
                <a:moveTo>
                  <a:pt x="620" y="536"/>
                </a:moveTo>
                <a:cubicBezTo>
                  <a:pt x="404" y="314"/>
                  <a:pt x="196" y="138"/>
                  <a:pt x="0" y="0"/>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
          <p:cNvSpPr txBox="1">
            <a:spLocks noGrp="1"/>
          </p:cNvSpPr>
          <p:nvPr>
            <p:ph type="ctrTitle"/>
          </p:nvPr>
        </p:nvSpPr>
        <p:spPr>
          <a:xfrm>
            <a:off x="8812421" y="2124068"/>
            <a:ext cx="2926080" cy="24688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Calibri"/>
              <a:buNone/>
            </a:pPr>
            <a:r>
              <a:rPr lang="it-IT" sz="4000" dirty="0" err="1"/>
              <a:t>Artificial</a:t>
            </a:r>
            <a:r>
              <a:rPr lang="it-IT" sz="4000" dirty="0"/>
              <a:t> Intelligence Project</a:t>
            </a:r>
            <a:endParaRPr dirty="0"/>
          </a:p>
        </p:txBody>
      </p:sp>
      <p:sp>
        <p:nvSpPr>
          <p:cNvPr id="176" name="Google Shape;176;p1"/>
          <p:cNvSpPr/>
          <p:nvPr/>
        </p:nvSpPr>
        <p:spPr>
          <a:xfrm>
            <a:off x="10020826" y="-1916"/>
            <a:ext cx="2165350" cy="1358265"/>
          </a:xfrm>
          <a:custGeom>
            <a:avLst/>
            <a:gdLst/>
            <a:ahLst/>
            <a:cxnLst/>
            <a:rect l="l" t="t" r="r" b="b"/>
            <a:pathLst>
              <a:path w="455" h="285" extrusionOk="0">
                <a:moveTo>
                  <a:pt x="0" y="0"/>
                </a:moveTo>
                <a:cubicBezTo>
                  <a:pt x="153" y="85"/>
                  <a:pt x="308" y="180"/>
                  <a:pt x="455" y="285"/>
                </a:cubicBezTo>
              </a:path>
            </a:pathLst>
          </a:custGeom>
          <a:noFill/>
          <a:ln w="9525" cap="flat" cmpd="sng">
            <a:solidFill>
              <a:schemeClr val="dk1">
                <a:alpha val="20000"/>
              </a:schemeClr>
            </a:solidFill>
            <a:prstDash val="dash"/>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
          <p:cNvSpPr/>
          <p:nvPr/>
        </p:nvSpPr>
        <p:spPr>
          <a:xfrm>
            <a:off x="11290826" y="-1916"/>
            <a:ext cx="895350" cy="534687"/>
          </a:xfrm>
          <a:custGeom>
            <a:avLst/>
            <a:gdLst/>
            <a:ahLst/>
            <a:cxnLst/>
            <a:rect l="l" t="t" r="r" b="b"/>
            <a:pathLst>
              <a:path w="188" h="112" extrusionOk="0">
                <a:moveTo>
                  <a:pt x="0" y="0"/>
                </a:moveTo>
                <a:cubicBezTo>
                  <a:pt x="63" y="36"/>
                  <a:pt x="126" y="73"/>
                  <a:pt x="188" y="112"/>
                </a:cubicBezTo>
              </a:path>
            </a:pathLst>
          </a:custGeom>
          <a:noFill/>
          <a:ln w="9525" cap="flat" cmpd="sng">
            <a:solidFill>
              <a:schemeClr val="dk1">
                <a:alpha val="20000"/>
              </a:scheme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
          <p:cNvSpPr/>
          <p:nvPr/>
        </p:nvSpPr>
        <p:spPr>
          <a:xfrm rot="-668471">
            <a:off x="752078" y="2218040"/>
            <a:ext cx="4418757" cy="4259609"/>
          </a:xfrm>
          <a:custGeom>
            <a:avLst/>
            <a:gdLst/>
            <a:ahLst/>
            <a:cxnLst/>
            <a:rect l="l" t="t" r="r" b="b"/>
            <a:pathLst>
              <a:path w="4507111" h="4344781" extrusionOk="0">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dk1">
              <a:alpha val="6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Rockwell"/>
              <a:ea typeface="Rockwell"/>
              <a:cs typeface="Rockwell"/>
              <a:sym typeface="Rockwell"/>
            </a:endParaRPr>
          </a:p>
        </p:txBody>
      </p:sp>
      <p:pic>
        <p:nvPicPr>
          <p:cNvPr id="179" name="Google Shape;179;p1" descr="Airbnb: cos'è e come funziona - The Best Rent"/>
          <p:cNvPicPr preferRelativeResize="0"/>
          <p:nvPr/>
        </p:nvPicPr>
        <p:blipFill rotWithShape="1">
          <a:blip r:embed="rId3">
            <a:alphaModFix/>
          </a:blip>
          <a:srcRect l="2329" r="6511" b="-1"/>
          <a:stretch/>
        </p:blipFill>
        <p:spPr>
          <a:xfrm>
            <a:off x="921910" y="465243"/>
            <a:ext cx="7761924" cy="5343065"/>
          </a:xfrm>
          <a:custGeom>
            <a:avLst/>
            <a:gdLst/>
            <a:ahLst/>
            <a:cxnLst/>
            <a:rect l="l" t="t" r="r" b="b"/>
            <a:pathLst>
              <a:path w="7761924" h="5343065" extrusionOk="0">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ln>
            <a:noFill/>
          </a:ln>
        </p:spPr>
      </p:pic>
      <p:sp>
        <p:nvSpPr>
          <p:cNvPr id="180" name="Google Shape;18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a:t>
            </a:fld>
            <a:endParaRPr/>
          </a:p>
        </p:txBody>
      </p:sp>
      <p:sp>
        <p:nvSpPr>
          <p:cNvPr id="3" name="Subtitle 2">
            <a:extLst>
              <a:ext uri="{FF2B5EF4-FFF2-40B4-BE49-F238E27FC236}">
                <a16:creationId xmlns:a16="http://schemas.microsoft.com/office/drawing/2014/main" id="{28D3CF14-68CB-B784-520C-3B710B915418}"/>
              </a:ext>
            </a:extLst>
          </p:cNvPr>
          <p:cNvSpPr>
            <a:spLocks noGrp="1"/>
          </p:cNvSpPr>
          <p:nvPr>
            <p:ph type="subTitle" idx="1"/>
          </p:nvPr>
        </p:nvSpPr>
        <p:spPr/>
        <p:txBody>
          <a:bodyPr/>
          <a:lstStyle/>
          <a:p>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g1810906954d_0_187"/>
          <p:cNvSpPr txBox="1">
            <a:spLocks noGrp="1"/>
          </p:cNvSpPr>
          <p:nvPr>
            <p:ph type="title"/>
          </p:nvPr>
        </p:nvSpPr>
        <p:spPr>
          <a:xfrm>
            <a:off x="334297" y="345462"/>
            <a:ext cx="11562600" cy="64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Focus on One Hot Encoding</a:t>
            </a:r>
            <a:br>
              <a:rPr lang="it-IT" sz="3600" b="1">
                <a:latin typeface="Arial"/>
                <a:ea typeface="Arial"/>
                <a:cs typeface="Arial"/>
                <a:sym typeface="Arial"/>
              </a:rPr>
            </a:br>
            <a:r>
              <a:rPr lang="it-IT" sz="2000">
                <a:latin typeface="Arial"/>
                <a:ea typeface="Arial"/>
                <a:cs typeface="Arial"/>
                <a:sym typeface="Arial"/>
              </a:rPr>
              <a:t>We applied the functions to obtain a final cleaned dataset</a:t>
            </a:r>
            <a:endParaRPr sz="3600">
              <a:latin typeface="Arial"/>
              <a:ea typeface="Arial"/>
              <a:cs typeface="Arial"/>
              <a:sym typeface="Arial"/>
            </a:endParaRPr>
          </a:p>
        </p:txBody>
      </p:sp>
      <p:cxnSp>
        <p:nvCxnSpPr>
          <p:cNvPr id="1106" name="Google Shape;1106;g1810906954d_0_187"/>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107" name="Google Shape;1107;g1810906954d_0_187"/>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1108" name="Google Shape;1108;g1810906954d_0_1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it-IT"/>
              <a:t>10</a:t>
            </a:fld>
            <a:endParaRPr/>
          </a:p>
        </p:txBody>
      </p:sp>
      <p:grpSp>
        <p:nvGrpSpPr>
          <p:cNvPr id="1109" name="Google Shape;1109;g1810906954d_0_187"/>
          <p:cNvGrpSpPr/>
          <p:nvPr/>
        </p:nvGrpSpPr>
        <p:grpSpPr>
          <a:xfrm>
            <a:off x="334297" y="1555844"/>
            <a:ext cx="11374593" cy="2037300"/>
            <a:chOff x="6640452" y="3784092"/>
            <a:chExt cx="11374593" cy="2037300"/>
          </a:xfrm>
        </p:grpSpPr>
        <p:sp>
          <p:nvSpPr>
            <p:cNvPr id="1110" name="Google Shape;1110;g1810906954d_0_187"/>
            <p:cNvSpPr txBox="1"/>
            <p:nvPr/>
          </p:nvSpPr>
          <p:spPr>
            <a:xfrm>
              <a:off x="7311045" y="3789492"/>
              <a:ext cx="107040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it-IT" sz="1400" b="1">
                  <a:solidFill>
                    <a:schemeClr val="dk1"/>
                  </a:solidFill>
                  <a:highlight>
                    <a:srgbClr val="FFFFFE"/>
                  </a:highlight>
                  <a:latin typeface="Arial"/>
                  <a:ea typeface="Arial"/>
                  <a:cs typeface="Arial"/>
                  <a:sym typeface="Arial"/>
                </a:rPr>
                <a:t>Bathroom_text:</a:t>
              </a:r>
              <a:endParaRPr sz="1400">
                <a:solidFill>
                  <a:schemeClr val="dk1"/>
                </a:solidFill>
                <a:highlight>
                  <a:srgbClr val="FFFFFE"/>
                </a:highlight>
                <a:latin typeface="Arial"/>
                <a:ea typeface="Arial"/>
                <a:cs typeface="Arial"/>
                <a:sym typeface="Arial"/>
              </a:endParaRPr>
            </a:p>
            <a:p>
              <a:pPr marL="0" marR="0" lvl="0" indent="0" algn="just" rtl="0">
                <a:spcBef>
                  <a:spcPts val="0"/>
                </a:spcBef>
                <a:spcAft>
                  <a:spcPts val="0"/>
                </a:spcAft>
                <a:buNone/>
              </a:pPr>
              <a:r>
                <a:rPr lang="it-IT" sz="1400" b="0">
                  <a:solidFill>
                    <a:srgbClr val="212121"/>
                  </a:solidFill>
                  <a:latin typeface="Arial"/>
                  <a:ea typeface="Arial"/>
                  <a:cs typeface="Arial"/>
                  <a:sym typeface="Arial"/>
                </a:rPr>
                <a:t>We firstly observed that there were several different types of bathrooms. For example, ‘</a:t>
              </a:r>
              <a:r>
                <a:rPr lang="it-IT" sz="1400" b="0" i="1">
                  <a:solidFill>
                    <a:srgbClr val="212121"/>
                  </a:solidFill>
                  <a:latin typeface="Arial"/>
                  <a:ea typeface="Arial"/>
                  <a:cs typeface="Arial"/>
                  <a:sym typeface="Arial"/>
                </a:rPr>
                <a:t>1.5 baths’, '1 shared bath', '1 private bath’, 'Shared half-bath', '2 baths', 'Half-bath’ </a:t>
              </a:r>
              <a:r>
                <a:rPr lang="it-IT" sz="1400" b="0">
                  <a:solidFill>
                    <a:srgbClr val="212121"/>
                  </a:solidFill>
                  <a:latin typeface="Arial"/>
                  <a:ea typeface="Arial"/>
                  <a:cs typeface="Arial"/>
                  <a:sym typeface="Arial"/>
                </a:rPr>
                <a:t>up until</a:t>
              </a:r>
              <a:r>
                <a:rPr lang="it-IT" sz="1400" b="0" i="1">
                  <a:solidFill>
                    <a:srgbClr val="212121"/>
                  </a:solidFill>
                  <a:latin typeface="Arial"/>
                  <a:ea typeface="Arial"/>
                  <a:cs typeface="Arial"/>
                  <a:sym typeface="Arial"/>
                </a:rPr>
                <a:t> ‘8 Baths’. </a:t>
              </a:r>
              <a:r>
                <a:rPr lang="it-IT" sz="1400" b="0">
                  <a:solidFill>
                    <a:srgbClr val="212121"/>
                  </a:solidFill>
                  <a:latin typeface="Arial"/>
                  <a:ea typeface="Arial"/>
                  <a:cs typeface="Arial"/>
                  <a:sym typeface="Arial"/>
                </a:rPr>
                <a:t>But, even if the number </a:t>
              </a:r>
              <a:r>
                <a:rPr lang="it-IT" sz="1400">
                  <a:solidFill>
                    <a:srgbClr val="212121"/>
                  </a:solidFill>
                  <a:latin typeface="Arial"/>
                  <a:ea typeface="Arial"/>
                  <a:cs typeface="Arial"/>
                  <a:sym typeface="Arial"/>
                </a:rPr>
                <a:t>could differ, </a:t>
              </a:r>
              <a:r>
                <a:rPr lang="it-IT" sz="1400" b="0">
                  <a:solidFill>
                    <a:srgbClr val="212121"/>
                  </a:solidFill>
                  <a:latin typeface="Arial"/>
                  <a:ea typeface="Arial"/>
                  <a:cs typeface="Arial"/>
                  <a:sym typeface="Arial"/>
                </a:rPr>
                <a:t>there were only 3 different categories. So, we summarised everything into 3 main classes:</a:t>
              </a:r>
              <a:endParaRPr/>
            </a:p>
            <a:p>
              <a:pPr marL="0" marR="0" lvl="0" indent="0" algn="just" rtl="0">
                <a:spcBef>
                  <a:spcPts val="0"/>
                </a:spcBef>
                <a:spcAft>
                  <a:spcPts val="0"/>
                </a:spcAft>
                <a:buNone/>
              </a:pPr>
              <a:endParaRPr sz="1400" b="0">
                <a:solidFill>
                  <a:srgbClr val="212121"/>
                </a:solidFill>
                <a:latin typeface="Arial"/>
                <a:ea typeface="Arial"/>
                <a:cs typeface="Arial"/>
                <a:sym typeface="Arial"/>
              </a:endParaRPr>
            </a:p>
            <a:p>
              <a:pPr marL="285750" marR="0" lvl="0" indent="-285750" algn="just" rtl="0">
                <a:spcBef>
                  <a:spcPts val="0"/>
                </a:spcBef>
                <a:spcAft>
                  <a:spcPts val="0"/>
                </a:spcAft>
                <a:buClr>
                  <a:srgbClr val="212121"/>
                </a:buClr>
                <a:buSzPts val="1400"/>
                <a:buFont typeface="Courier New"/>
                <a:buChar char="o"/>
              </a:pPr>
              <a:r>
                <a:rPr lang="it-IT" sz="1400" b="0">
                  <a:solidFill>
                    <a:srgbClr val="212121"/>
                  </a:solidFill>
                  <a:latin typeface="Arial"/>
                  <a:ea typeface="Arial"/>
                  <a:cs typeface="Arial"/>
                  <a:sym typeface="Arial"/>
                </a:rPr>
                <a:t>Bath / private bath</a:t>
              </a:r>
              <a:endParaRPr/>
            </a:p>
            <a:p>
              <a:pPr marL="285750" marR="0" lvl="0" indent="-285750" algn="just" rtl="0">
                <a:spcBef>
                  <a:spcPts val="0"/>
                </a:spcBef>
                <a:spcAft>
                  <a:spcPts val="0"/>
                </a:spcAft>
                <a:buClr>
                  <a:srgbClr val="212121"/>
                </a:buClr>
                <a:buSzPts val="1400"/>
                <a:buFont typeface="Courier New"/>
                <a:buChar char="o"/>
              </a:pPr>
              <a:r>
                <a:rPr lang="it-IT" sz="1400" b="0">
                  <a:solidFill>
                    <a:srgbClr val="212121"/>
                  </a:solidFill>
                  <a:latin typeface="Arial"/>
                  <a:ea typeface="Arial"/>
                  <a:cs typeface="Arial"/>
                  <a:sym typeface="Arial"/>
                </a:rPr>
                <a:t>half_bath</a:t>
              </a:r>
              <a:endParaRPr sz="1400" b="0">
                <a:solidFill>
                  <a:srgbClr val="212121"/>
                </a:solidFill>
                <a:latin typeface="Arial"/>
                <a:ea typeface="Arial"/>
                <a:cs typeface="Arial"/>
                <a:sym typeface="Arial"/>
              </a:endParaRPr>
            </a:p>
            <a:p>
              <a:pPr marL="285750" marR="0" lvl="0" indent="-285750" algn="just" rtl="0">
                <a:spcBef>
                  <a:spcPts val="0"/>
                </a:spcBef>
                <a:spcAft>
                  <a:spcPts val="0"/>
                </a:spcAft>
                <a:buClr>
                  <a:srgbClr val="212121"/>
                </a:buClr>
                <a:buSzPts val="1400"/>
                <a:buFont typeface="Courier New"/>
                <a:buChar char="o"/>
              </a:pPr>
              <a:r>
                <a:rPr lang="it-IT" sz="1400" b="0">
                  <a:solidFill>
                    <a:srgbClr val="212121"/>
                  </a:solidFill>
                  <a:latin typeface="Arial"/>
                  <a:ea typeface="Arial"/>
                  <a:cs typeface="Arial"/>
                  <a:sym typeface="Arial"/>
                </a:rPr>
                <a:t>shared _bath</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111" name="Google Shape;1111;g1810906954d_0_187" descr="Sink outline"/>
            <p:cNvPicPr preferRelativeResize="0"/>
            <p:nvPr/>
          </p:nvPicPr>
          <p:blipFill rotWithShape="1">
            <a:blip r:embed="rId3">
              <a:alphaModFix/>
            </a:blip>
            <a:srcRect/>
            <a:stretch/>
          </p:blipFill>
          <p:spPr>
            <a:xfrm>
              <a:off x="6640452" y="3784092"/>
              <a:ext cx="514800" cy="514800"/>
            </a:xfrm>
            <a:prstGeom prst="rect">
              <a:avLst/>
            </a:prstGeom>
            <a:noFill/>
            <a:ln>
              <a:noFill/>
            </a:ln>
          </p:spPr>
        </p:pic>
      </p:grpSp>
      <p:grpSp>
        <p:nvGrpSpPr>
          <p:cNvPr id="1112" name="Google Shape;1112;g1810906954d_0_187"/>
          <p:cNvGrpSpPr/>
          <p:nvPr/>
        </p:nvGrpSpPr>
        <p:grpSpPr>
          <a:xfrm>
            <a:off x="334297" y="3592569"/>
            <a:ext cx="11374593" cy="821100"/>
            <a:chOff x="6640452" y="3784092"/>
            <a:chExt cx="11374593" cy="821100"/>
          </a:xfrm>
        </p:grpSpPr>
        <p:sp>
          <p:nvSpPr>
            <p:cNvPr id="1113" name="Google Shape;1113;g1810906954d_0_187"/>
            <p:cNvSpPr txBox="1"/>
            <p:nvPr/>
          </p:nvSpPr>
          <p:spPr>
            <a:xfrm>
              <a:off x="7311045" y="3789492"/>
              <a:ext cx="10704000" cy="81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b="1">
                  <a:solidFill>
                    <a:srgbClr val="212121"/>
                  </a:solidFill>
                  <a:highlight>
                    <a:srgbClr val="FFFFFF"/>
                  </a:highlight>
                  <a:latin typeface="Arial"/>
                  <a:ea typeface="Arial"/>
                  <a:cs typeface="Arial"/>
                  <a:sym typeface="Arial"/>
                </a:rPr>
                <a:t>Neighbourhood_group_cleansed:</a:t>
              </a:r>
              <a:endParaRPr sz="1400">
                <a:solidFill>
                  <a:schemeClr val="dk1"/>
                </a:solidFill>
                <a:latin typeface="Calibri"/>
                <a:ea typeface="Calibri"/>
                <a:cs typeface="Calibri"/>
                <a:sym typeface="Calibri"/>
              </a:endParaRPr>
            </a:p>
            <a:p>
              <a:pPr marL="0" marR="0" lvl="0" indent="0" algn="l" rtl="0">
                <a:spcBef>
                  <a:spcPts val="600"/>
                </a:spcBef>
                <a:spcAft>
                  <a:spcPts val="0"/>
                </a:spcAft>
                <a:buNone/>
              </a:pPr>
              <a:r>
                <a:rPr lang="it-IT" sz="1400">
                  <a:solidFill>
                    <a:srgbClr val="212121"/>
                  </a:solidFill>
                  <a:highlight>
                    <a:srgbClr val="FFFFFF"/>
                  </a:highlight>
                  <a:latin typeface="Arial"/>
                  <a:ea typeface="Arial"/>
                  <a:cs typeface="Arial"/>
                  <a:sym typeface="Arial"/>
                </a:rPr>
                <a:t>OHE that indicated the presence of the listing in one of this New york’s cities: 'Staten Island', 'Manhattan', 'Bronx', 'Brooklyn', 'Queens'.</a:t>
              </a:r>
              <a:endParaRPr sz="1400">
                <a:solidFill>
                  <a:schemeClr val="dk1"/>
                </a:solidFill>
                <a:latin typeface="Calibri"/>
                <a:ea typeface="Calibri"/>
                <a:cs typeface="Calibri"/>
                <a:sym typeface="Calibri"/>
              </a:endParaRPr>
            </a:p>
          </p:txBody>
        </p:sp>
        <p:pic>
          <p:nvPicPr>
            <p:cNvPr id="1114" name="Google Shape;1114;g1810906954d_0_187" descr="House outline"/>
            <p:cNvPicPr preferRelativeResize="0"/>
            <p:nvPr/>
          </p:nvPicPr>
          <p:blipFill rotWithShape="1">
            <a:blip r:embed="rId4">
              <a:alphaModFix/>
            </a:blip>
            <a:srcRect/>
            <a:stretch/>
          </p:blipFill>
          <p:spPr>
            <a:xfrm>
              <a:off x="6640452" y="3784092"/>
              <a:ext cx="514800" cy="514800"/>
            </a:xfrm>
            <a:prstGeom prst="rect">
              <a:avLst/>
            </a:prstGeom>
            <a:noFill/>
            <a:ln>
              <a:noFill/>
            </a:ln>
          </p:spPr>
        </p:pic>
      </p:grpSp>
      <p:grpSp>
        <p:nvGrpSpPr>
          <p:cNvPr id="1115" name="Google Shape;1115;g1810906954d_0_187"/>
          <p:cNvGrpSpPr/>
          <p:nvPr/>
        </p:nvGrpSpPr>
        <p:grpSpPr>
          <a:xfrm>
            <a:off x="334297" y="4671888"/>
            <a:ext cx="11374593" cy="605700"/>
            <a:chOff x="6640452" y="3784092"/>
            <a:chExt cx="11374593" cy="605700"/>
          </a:xfrm>
        </p:grpSpPr>
        <p:sp>
          <p:nvSpPr>
            <p:cNvPr id="1116" name="Google Shape;1116;g1810906954d_0_187"/>
            <p:cNvSpPr txBox="1"/>
            <p:nvPr/>
          </p:nvSpPr>
          <p:spPr>
            <a:xfrm>
              <a:off x="7311045" y="3789492"/>
              <a:ext cx="10704000" cy="600300"/>
            </a:xfrm>
            <a:prstGeom prst="rect">
              <a:avLst/>
            </a:prstGeom>
            <a:noFill/>
            <a:ln>
              <a:noFill/>
            </a:ln>
          </p:spPr>
          <p:txBody>
            <a:bodyPr spcFirstLastPara="1" wrap="square" lIns="91425" tIns="45700" rIns="91425" bIns="45700" anchor="t" anchorCtr="0">
              <a:spAutoFit/>
            </a:bodyPr>
            <a:lstStyle/>
            <a:p>
              <a:pPr marL="283464" marR="0" lvl="0" indent="-283464" algn="l" rtl="0">
                <a:spcBef>
                  <a:spcPts val="0"/>
                </a:spcBef>
                <a:spcAft>
                  <a:spcPts val="0"/>
                </a:spcAft>
                <a:buNone/>
              </a:pPr>
              <a:r>
                <a:rPr lang="it-IT" sz="1400" b="1">
                  <a:solidFill>
                    <a:srgbClr val="212121"/>
                  </a:solidFill>
                  <a:highlight>
                    <a:srgbClr val="FFFFFF"/>
                  </a:highlight>
                  <a:latin typeface="Arial"/>
                  <a:ea typeface="Arial"/>
                  <a:cs typeface="Arial"/>
                  <a:sym typeface="Arial"/>
                </a:rPr>
                <a:t>Room_type:</a:t>
              </a:r>
              <a:endParaRPr sz="1400">
                <a:solidFill>
                  <a:schemeClr val="dk1"/>
                </a:solidFill>
                <a:latin typeface="Calibri"/>
                <a:ea typeface="Calibri"/>
                <a:cs typeface="Calibri"/>
                <a:sym typeface="Calibri"/>
              </a:endParaRPr>
            </a:p>
            <a:p>
              <a:pPr marL="0" marR="0" lvl="0" indent="0" algn="l" rtl="0">
                <a:spcBef>
                  <a:spcPts val="600"/>
                </a:spcBef>
                <a:spcAft>
                  <a:spcPts val="0"/>
                </a:spcAft>
                <a:buNone/>
              </a:pPr>
              <a:r>
                <a:rPr lang="it-IT" sz="1400">
                  <a:solidFill>
                    <a:srgbClr val="212121"/>
                  </a:solidFill>
                  <a:highlight>
                    <a:srgbClr val="FFFFFF"/>
                  </a:highlight>
                  <a:latin typeface="Arial"/>
                  <a:ea typeface="Arial"/>
                  <a:cs typeface="Arial"/>
                  <a:sym typeface="Arial"/>
                </a:rPr>
                <a:t>OHE that indicated the type of accommodation of the listing: 'Entire home/apt', 'Private room', 'Hotel room', 'Shared room'</a:t>
              </a:r>
              <a:endParaRPr sz="1400">
                <a:solidFill>
                  <a:schemeClr val="dk1"/>
                </a:solidFill>
                <a:latin typeface="Calibri"/>
                <a:ea typeface="Calibri"/>
                <a:cs typeface="Calibri"/>
                <a:sym typeface="Calibri"/>
              </a:endParaRPr>
            </a:p>
          </p:txBody>
        </p:sp>
        <p:pic>
          <p:nvPicPr>
            <p:cNvPr id="1117" name="Google Shape;1117;g1810906954d_0_187" descr="Indoor Fireplace outline"/>
            <p:cNvPicPr preferRelativeResize="0"/>
            <p:nvPr/>
          </p:nvPicPr>
          <p:blipFill rotWithShape="1">
            <a:blip r:embed="rId5">
              <a:alphaModFix/>
            </a:blip>
            <a:srcRect/>
            <a:stretch/>
          </p:blipFill>
          <p:spPr>
            <a:xfrm>
              <a:off x="6640452" y="3784092"/>
              <a:ext cx="514800" cy="5148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11"/>
          <p:cNvSpPr txBox="1">
            <a:spLocks noGrp="1"/>
          </p:cNvSpPr>
          <p:nvPr>
            <p:ph type="title"/>
          </p:nvPr>
        </p:nvSpPr>
        <p:spPr>
          <a:xfrm>
            <a:off x="334297" y="345462"/>
            <a:ext cx="11562600" cy="64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Creation of 'occupation class'</a:t>
            </a:r>
            <a:br>
              <a:rPr lang="it-IT" sz="3600" b="1">
                <a:latin typeface="Arial"/>
                <a:ea typeface="Arial"/>
                <a:cs typeface="Arial"/>
                <a:sym typeface="Arial"/>
              </a:rPr>
            </a:br>
            <a:r>
              <a:rPr lang="it-IT" sz="2000">
                <a:latin typeface="Arial"/>
                <a:ea typeface="Arial"/>
                <a:cs typeface="Arial"/>
                <a:sym typeface="Arial"/>
              </a:rPr>
              <a:t>We defined our variable of interest</a:t>
            </a:r>
            <a:endParaRPr sz="3600">
              <a:latin typeface="Arial"/>
              <a:ea typeface="Arial"/>
              <a:cs typeface="Arial"/>
              <a:sym typeface="Arial"/>
            </a:endParaRPr>
          </a:p>
        </p:txBody>
      </p:sp>
      <p:cxnSp>
        <p:nvCxnSpPr>
          <p:cNvPr id="1123" name="Google Shape;1123;p11"/>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124" name="Google Shape;1124;p11"/>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5A60"/>
              </a:buClr>
              <a:buSzPts val="2800"/>
              <a:buFont typeface="Calibri"/>
              <a:buNone/>
            </a:pPr>
            <a:r>
              <a:rPr lang="it-IT" sz="2800" b="1" i="0" u="none" strike="noStrike" cap="none">
                <a:solidFill>
                  <a:srgbClr val="FF5A60"/>
                </a:solidFill>
                <a:latin typeface="Calibri"/>
                <a:ea typeface="Calibri"/>
                <a:cs typeface="Calibri"/>
                <a:sym typeface="Calibri"/>
              </a:rPr>
              <a:t>01</a:t>
            </a:r>
            <a:endParaRPr sz="1800" b="0" i="0" u="none" strike="noStrike" cap="none">
              <a:solidFill>
                <a:srgbClr val="000000"/>
              </a:solidFill>
              <a:latin typeface="Calibri"/>
              <a:ea typeface="Calibri"/>
              <a:cs typeface="Calibri"/>
              <a:sym typeface="Calibri"/>
            </a:endParaRPr>
          </a:p>
        </p:txBody>
      </p:sp>
      <p:sp>
        <p:nvSpPr>
          <p:cNvPr id="1125" name="Google Shape;1125;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t-IT" sz="1200" b="0" i="0" u="none" strike="noStrike" cap="none">
                <a:solidFill>
                  <a:srgbClr val="888888"/>
                </a:solidFill>
                <a:latin typeface="Calibri"/>
                <a:ea typeface="Calibri"/>
                <a:cs typeface="Calibri"/>
                <a:sym typeface="Calibri"/>
              </a:rPr>
              <a:t>11</a:t>
            </a:fld>
            <a:endParaRPr sz="1200" b="0" i="0" u="none" strike="noStrike" cap="none">
              <a:solidFill>
                <a:srgbClr val="888888"/>
              </a:solidFill>
              <a:latin typeface="Calibri"/>
              <a:ea typeface="Calibri"/>
              <a:cs typeface="Calibri"/>
              <a:sym typeface="Calibri"/>
            </a:endParaRPr>
          </a:p>
        </p:txBody>
      </p:sp>
      <p:sp>
        <p:nvSpPr>
          <p:cNvPr id="1126" name="Google Shape;1126;p11"/>
          <p:cNvSpPr txBox="1"/>
          <p:nvPr/>
        </p:nvSpPr>
        <p:spPr>
          <a:xfrm>
            <a:off x="334300" y="1272150"/>
            <a:ext cx="11562600" cy="4279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it-IT" sz="1400" b="1" i="0" u="none" strike="noStrike" cap="none">
                <a:solidFill>
                  <a:srgbClr val="000000"/>
                </a:solidFill>
              </a:rPr>
              <a:t>The goal of our analysis was to predict the occupation of an apartment for a whole year, giving the specific features that a specific structure had.</a:t>
            </a:r>
            <a:r>
              <a:rPr lang="it-IT"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it-IT" sz="1400" b="0" i="0" u="none" strike="noStrike" cap="none">
                <a:solidFill>
                  <a:srgbClr val="000000"/>
                </a:solidFill>
                <a:latin typeface="Arial"/>
                <a:ea typeface="Arial"/>
                <a:cs typeface="Arial"/>
                <a:sym typeface="Arial"/>
              </a:rPr>
              <a:t>We needed to create a variable that indicate the number of days that were occupied during the year.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it-IT" sz="1400" b="0" i="0" u="none" strike="noStrike" cap="none">
                <a:solidFill>
                  <a:srgbClr val="000000"/>
                </a:solidFill>
                <a:latin typeface="Arial"/>
                <a:ea typeface="Arial"/>
                <a:cs typeface="Arial"/>
                <a:sym typeface="Arial"/>
              </a:rPr>
              <a:t>We started analyzing the variable '</a:t>
            </a:r>
            <a:r>
              <a:rPr lang="it-IT" sz="1400" b="0" i="1" u="none" strike="noStrike" cap="none">
                <a:solidFill>
                  <a:srgbClr val="000000"/>
                </a:solidFill>
                <a:latin typeface="Arial"/>
                <a:ea typeface="Arial"/>
                <a:cs typeface="Arial"/>
                <a:sym typeface="Arial"/>
              </a:rPr>
              <a:t>availability_365</a:t>
            </a:r>
            <a:r>
              <a:rPr lang="it-IT" sz="1400" b="0" i="0" u="none" strike="noStrike" cap="none">
                <a:solidFill>
                  <a:srgbClr val="000000"/>
                </a:solidFill>
                <a:latin typeface="Arial"/>
                <a:ea typeface="Arial"/>
                <a:cs typeface="Arial"/>
                <a:sym typeface="Arial"/>
              </a:rPr>
              <a:t>'. First, we observe the presence of 12386 apartments that were not available to be booked: we decided to not consider them, in order to create a variable that only consider open structure.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it-IT" sz="1400" b="0" i="0" u="none" strike="noStrike" cap="none">
                <a:solidFill>
                  <a:srgbClr val="000000"/>
                </a:solidFill>
                <a:latin typeface="Arial"/>
                <a:ea typeface="Arial"/>
                <a:cs typeface="Arial"/>
                <a:sym typeface="Arial"/>
              </a:rPr>
              <a:t>Then we defined a ‘</a:t>
            </a:r>
            <a:r>
              <a:rPr lang="it-IT" sz="1400" b="0" i="1" u="none" strike="noStrike" cap="none">
                <a:solidFill>
                  <a:srgbClr val="000000"/>
                </a:solidFill>
                <a:latin typeface="Arial"/>
                <a:ea typeface="Arial"/>
                <a:cs typeface="Arial"/>
                <a:sym typeface="Arial"/>
              </a:rPr>
              <a:t>occupation rate</a:t>
            </a:r>
            <a:r>
              <a:rPr lang="it-IT" sz="1400" b="0" i="0" u="none" strike="noStrike" cap="none">
                <a:solidFill>
                  <a:srgbClr val="000000"/>
                </a:solidFill>
                <a:latin typeface="Arial"/>
                <a:ea typeface="Arial"/>
                <a:cs typeface="Arial"/>
                <a:sym typeface="Arial"/>
              </a:rPr>
              <a:t>’, as the difference between total days of the year and days availability, divided by 365.</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a:p>
          <a:p>
            <a:pPr marL="0" marR="0" lvl="0" indent="0" algn="just" rtl="0">
              <a:lnSpc>
                <a:spcPct val="100000"/>
              </a:lnSpc>
              <a:spcBef>
                <a:spcPts val="0"/>
              </a:spcBef>
              <a:spcAft>
                <a:spcPts val="0"/>
              </a:spcAft>
              <a:buClr>
                <a:srgbClr val="000000"/>
              </a:buClr>
              <a:buSzPts val="1400"/>
              <a:buFont typeface="Arial"/>
              <a:buNone/>
            </a:pPr>
            <a:endParaRPr/>
          </a:p>
          <a:p>
            <a:pPr marL="0" marR="0" lvl="0" indent="0" algn="just" rtl="0">
              <a:lnSpc>
                <a:spcPct val="100000"/>
              </a:lnSpc>
              <a:spcBef>
                <a:spcPts val="0"/>
              </a:spcBef>
              <a:spcAft>
                <a:spcPts val="0"/>
              </a:spcAft>
              <a:buClr>
                <a:srgbClr val="000000"/>
              </a:buClr>
              <a:buSzPts val="1400"/>
              <a:buFont typeface="Arial"/>
              <a:buNone/>
            </a:pPr>
            <a:r>
              <a:rPr lang="it-IT" sz="1400" b="0" i="0" u="none" strike="noStrike" cap="none">
                <a:solidFill>
                  <a:srgbClr val="000000"/>
                </a:solidFill>
                <a:latin typeface="Arial"/>
                <a:ea typeface="Arial"/>
                <a:cs typeface="Arial"/>
                <a:sym typeface="Arial"/>
              </a:rPr>
              <a:t>We also defined a '</a:t>
            </a:r>
            <a:r>
              <a:rPr lang="it-IT" sz="1400" b="0" i="1" u="none" strike="noStrike" cap="none">
                <a:solidFill>
                  <a:srgbClr val="000000"/>
                </a:solidFill>
                <a:latin typeface="Arial"/>
                <a:ea typeface="Arial"/>
                <a:cs typeface="Arial"/>
                <a:sym typeface="Arial"/>
              </a:rPr>
              <a:t>redditivity_index</a:t>
            </a:r>
            <a:r>
              <a:rPr lang="it-IT" sz="1400" b="0" i="0" u="none" strike="noStrike" cap="none">
                <a:solidFill>
                  <a:srgbClr val="000000"/>
                </a:solidFill>
                <a:latin typeface="Arial"/>
                <a:ea typeface="Arial"/>
                <a:cs typeface="Arial"/>
                <a:sym typeface="Arial"/>
              </a:rPr>
              <a:t>' that explains potential revenues of a structure, obtained multiplying the price by the available days.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a:p>
          <a:p>
            <a:pPr marL="0" marR="0" lvl="0" indent="0" algn="just" rtl="0">
              <a:lnSpc>
                <a:spcPct val="100000"/>
              </a:lnSpc>
              <a:spcBef>
                <a:spcPts val="0"/>
              </a:spcBef>
              <a:spcAft>
                <a:spcPts val="0"/>
              </a:spcAft>
              <a:buClr>
                <a:srgbClr val="000000"/>
              </a:buClr>
              <a:buSzPts val="1400"/>
              <a:buFont typeface="Arial"/>
              <a:buNone/>
            </a:pPr>
            <a:endParaRPr/>
          </a:p>
          <a:p>
            <a:pPr marL="0" marR="0" lvl="0" indent="0" algn="just" rtl="0">
              <a:lnSpc>
                <a:spcPct val="100000"/>
              </a:lnSpc>
              <a:spcBef>
                <a:spcPts val="0"/>
              </a:spcBef>
              <a:spcAft>
                <a:spcPts val="0"/>
              </a:spcAft>
              <a:buClr>
                <a:srgbClr val="000000"/>
              </a:buClr>
              <a:buSzPts val="1400"/>
              <a:buFont typeface="Arial"/>
              <a:buNone/>
            </a:pPr>
            <a:r>
              <a:rPr lang="it-IT" sz="1400" b="0" i="0" u="none" strike="noStrike" cap="none">
                <a:solidFill>
                  <a:srgbClr val="000000"/>
                </a:solidFill>
                <a:latin typeface="Arial"/>
                <a:ea typeface="Arial"/>
                <a:cs typeface="Arial"/>
                <a:sym typeface="Arial"/>
              </a:rPr>
              <a:t>Finally we created the ‘</a:t>
            </a:r>
            <a:r>
              <a:rPr lang="it-IT" sz="1400" b="0" i="1" u="none" strike="noStrike" cap="none">
                <a:solidFill>
                  <a:srgbClr val="000000"/>
                </a:solidFill>
                <a:latin typeface="Arial"/>
                <a:ea typeface="Arial"/>
                <a:cs typeface="Arial"/>
                <a:sym typeface="Arial"/>
              </a:rPr>
              <a:t>occupation class</a:t>
            </a:r>
            <a:r>
              <a:rPr lang="it-IT" sz="1400" b="0" i="0" u="none" strike="noStrike" cap="none">
                <a:solidFill>
                  <a:srgbClr val="000000"/>
                </a:solidFill>
                <a:latin typeface="Arial"/>
                <a:ea typeface="Arial"/>
                <a:cs typeface="Arial"/>
                <a:sym typeface="Arial"/>
              </a:rPr>
              <a:t>’ variable, that indicat</a:t>
            </a:r>
            <a:r>
              <a:rPr lang="it-IT"/>
              <a:t>es </a:t>
            </a:r>
            <a:r>
              <a:rPr lang="it-IT" sz="1400" b="0" i="0" u="none" strike="noStrike" cap="none">
                <a:solidFill>
                  <a:srgbClr val="000000"/>
                </a:solidFill>
                <a:latin typeface="Arial"/>
                <a:ea typeface="Arial"/>
                <a:cs typeface="Arial"/>
                <a:sym typeface="Arial"/>
              </a:rPr>
              <a:t>four different range of occupation per structure:</a:t>
            </a:r>
            <a:endParaRPr sz="1400" b="0" i="0" u="none" strike="noStrike" cap="none">
              <a:solidFill>
                <a:srgbClr val="000000"/>
              </a:solidFill>
              <a:latin typeface="Arial"/>
              <a:ea typeface="Arial"/>
              <a:cs typeface="Arial"/>
              <a:sym typeface="Arial"/>
            </a:endParaRPr>
          </a:p>
        </p:txBody>
      </p:sp>
      <p:pic>
        <p:nvPicPr>
          <p:cNvPr id="1127" name="Google Shape;1127;p11"/>
          <p:cNvPicPr preferRelativeResize="0"/>
          <p:nvPr/>
        </p:nvPicPr>
        <p:blipFill rotWithShape="1">
          <a:blip r:embed="rId3">
            <a:alphaModFix/>
          </a:blip>
          <a:srcRect/>
          <a:stretch/>
        </p:blipFill>
        <p:spPr>
          <a:xfrm>
            <a:off x="4563187" y="3457000"/>
            <a:ext cx="3065625" cy="523200"/>
          </a:xfrm>
          <a:prstGeom prst="rect">
            <a:avLst/>
          </a:prstGeom>
          <a:noFill/>
          <a:ln>
            <a:noFill/>
          </a:ln>
        </p:spPr>
      </p:pic>
      <p:pic>
        <p:nvPicPr>
          <p:cNvPr id="1128" name="Google Shape;1128;p11"/>
          <p:cNvPicPr preferRelativeResize="0"/>
          <p:nvPr/>
        </p:nvPicPr>
        <p:blipFill rotWithShape="1">
          <a:blip r:embed="rId4">
            <a:alphaModFix/>
          </a:blip>
          <a:srcRect/>
          <a:stretch/>
        </p:blipFill>
        <p:spPr>
          <a:xfrm>
            <a:off x="4171062" y="4595225"/>
            <a:ext cx="3889100" cy="314275"/>
          </a:xfrm>
          <a:prstGeom prst="rect">
            <a:avLst/>
          </a:prstGeom>
          <a:noFill/>
          <a:ln>
            <a:noFill/>
          </a:ln>
        </p:spPr>
      </p:pic>
      <p:graphicFrame>
        <p:nvGraphicFramePr>
          <p:cNvPr id="1129" name="Google Shape;1129;p11"/>
          <p:cNvGraphicFramePr/>
          <p:nvPr/>
        </p:nvGraphicFramePr>
        <p:xfrm>
          <a:off x="9483981" y="4595220"/>
          <a:ext cx="3000000" cy="3000000"/>
        </p:xfrm>
        <a:graphic>
          <a:graphicData uri="http://schemas.openxmlformats.org/drawingml/2006/table">
            <a:tbl>
              <a:tblPr>
                <a:noFill/>
                <a:tableStyleId>{435CCBE8-AD52-4E60-ABD5-F05DFC9BDF84}</a:tableStyleId>
              </a:tblPr>
              <a:tblGrid>
                <a:gridCol w="786025">
                  <a:extLst>
                    <a:ext uri="{9D8B030D-6E8A-4147-A177-3AD203B41FA5}">
                      <a16:colId xmlns:a16="http://schemas.microsoft.com/office/drawing/2014/main" val="20000"/>
                    </a:ext>
                  </a:extLst>
                </a:gridCol>
                <a:gridCol w="1216225">
                  <a:extLst>
                    <a:ext uri="{9D8B030D-6E8A-4147-A177-3AD203B41FA5}">
                      <a16:colId xmlns:a16="http://schemas.microsoft.com/office/drawing/2014/main" val="20001"/>
                    </a:ext>
                  </a:extLst>
                </a:gridCol>
              </a:tblGrid>
              <a:tr h="301750">
                <a:tc>
                  <a:txBody>
                    <a:bodyPr/>
                    <a:lstStyle/>
                    <a:p>
                      <a:pPr marL="0" marR="0" lvl="0" indent="0" algn="l" rtl="0">
                        <a:lnSpc>
                          <a:spcPct val="100000"/>
                        </a:lnSpc>
                        <a:spcBef>
                          <a:spcPts val="0"/>
                        </a:spcBef>
                        <a:spcAft>
                          <a:spcPts val="0"/>
                        </a:spcAft>
                        <a:buNone/>
                      </a:pPr>
                      <a:r>
                        <a:rPr lang="it-IT" sz="1400" u="none" strike="noStrike" cap="none">
                          <a:solidFill>
                            <a:schemeClr val="lt1"/>
                          </a:solidFill>
                          <a:latin typeface="Arial"/>
                          <a:ea typeface="Arial"/>
                          <a:cs typeface="Arial"/>
                          <a:sym typeface="Arial"/>
                        </a:rPr>
                        <a:t>Class</a:t>
                      </a:r>
                      <a:endParaRPr/>
                    </a:p>
                  </a:txBody>
                  <a:tcPr marL="91450" marR="91450" marT="45725" marB="457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rgbClr val="FF5A60"/>
                    </a:solidFill>
                  </a:tcPr>
                </a:tc>
                <a:tc>
                  <a:txBody>
                    <a:bodyPr/>
                    <a:lstStyle/>
                    <a:p>
                      <a:pPr marL="0" marR="0" lvl="0" indent="0" algn="l" rtl="0">
                        <a:lnSpc>
                          <a:spcPct val="100000"/>
                        </a:lnSpc>
                        <a:spcBef>
                          <a:spcPts val="0"/>
                        </a:spcBef>
                        <a:spcAft>
                          <a:spcPts val="0"/>
                        </a:spcAft>
                        <a:buNone/>
                      </a:pPr>
                      <a:r>
                        <a:rPr lang="it-IT" sz="1400" u="none" strike="noStrike" cap="none">
                          <a:solidFill>
                            <a:schemeClr val="lt1"/>
                          </a:solidFill>
                          <a:latin typeface="Arial"/>
                          <a:ea typeface="Arial"/>
                          <a:cs typeface="Arial"/>
                          <a:sym typeface="Arial"/>
                        </a:rPr>
                        <a:t>Range</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rgbClr val="FF5A60"/>
                    </a:solidFill>
                  </a:tcPr>
                </a:tc>
                <a:extLst>
                  <a:ext uri="{0D108BD9-81ED-4DB2-BD59-A6C34878D82A}">
                    <a16:rowId xmlns:a16="http://schemas.microsoft.com/office/drawing/2014/main" val="10000"/>
                  </a:ext>
                </a:extLst>
              </a:tr>
              <a:tr h="301750">
                <a:tc>
                  <a:txBody>
                    <a:bodyPr/>
                    <a:lstStyle/>
                    <a:p>
                      <a:pPr marL="0" marR="0" lvl="0" indent="0" algn="l" rtl="0">
                        <a:lnSpc>
                          <a:spcPct val="100000"/>
                        </a:lnSpc>
                        <a:spcBef>
                          <a:spcPts val="0"/>
                        </a:spcBef>
                        <a:spcAft>
                          <a:spcPts val="0"/>
                        </a:spcAft>
                        <a:buNone/>
                      </a:pPr>
                      <a:r>
                        <a:rPr lang="it-IT" sz="1400" b="1" u="none" strike="noStrike" cap="none">
                          <a:latin typeface="Arial"/>
                          <a:ea typeface="Arial"/>
                          <a:cs typeface="Arial"/>
                          <a:sym typeface="Arial"/>
                        </a:rPr>
                        <a:t>0</a:t>
                      </a:r>
                      <a:endParaRPr/>
                    </a:p>
                  </a:txBody>
                  <a:tcPr marL="91450" marR="91450" marT="45725" marB="457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it-IT" sz="1400" u="none" strike="noStrike" cap="none">
                          <a:latin typeface="Arial"/>
                          <a:ea typeface="Arial"/>
                          <a:cs typeface="Arial"/>
                          <a:sym typeface="Arial"/>
                        </a:rPr>
                        <a:t>0% - 25%</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01750">
                <a:tc>
                  <a:txBody>
                    <a:bodyPr/>
                    <a:lstStyle/>
                    <a:p>
                      <a:pPr marL="0" marR="0" lvl="0" indent="0" algn="l" rtl="0">
                        <a:lnSpc>
                          <a:spcPct val="100000"/>
                        </a:lnSpc>
                        <a:spcBef>
                          <a:spcPts val="0"/>
                        </a:spcBef>
                        <a:spcAft>
                          <a:spcPts val="0"/>
                        </a:spcAft>
                        <a:buNone/>
                      </a:pPr>
                      <a:r>
                        <a:rPr lang="it-IT" sz="1400" b="1" u="none" strike="noStrike" cap="none">
                          <a:latin typeface="Arial"/>
                          <a:ea typeface="Arial"/>
                          <a:cs typeface="Arial"/>
                          <a:sym typeface="Arial"/>
                        </a:rPr>
                        <a:t>1</a:t>
                      </a:r>
                      <a:endParaRPr/>
                    </a:p>
                  </a:txBody>
                  <a:tcPr marL="91450" marR="91450" marT="45725" marB="457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it-IT" sz="1400" u="none" strike="noStrike" cap="none">
                          <a:latin typeface="Arial"/>
                          <a:ea typeface="Arial"/>
                          <a:cs typeface="Arial"/>
                          <a:sym typeface="Arial"/>
                        </a:rPr>
                        <a:t>25% - 50%</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01750">
                <a:tc>
                  <a:txBody>
                    <a:bodyPr/>
                    <a:lstStyle/>
                    <a:p>
                      <a:pPr marL="0" marR="0" lvl="0" indent="0" algn="l" rtl="0">
                        <a:lnSpc>
                          <a:spcPct val="100000"/>
                        </a:lnSpc>
                        <a:spcBef>
                          <a:spcPts val="0"/>
                        </a:spcBef>
                        <a:spcAft>
                          <a:spcPts val="0"/>
                        </a:spcAft>
                        <a:buNone/>
                      </a:pPr>
                      <a:r>
                        <a:rPr lang="it-IT" sz="1400" b="1" u="none" strike="noStrike" cap="none">
                          <a:latin typeface="Arial"/>
                          <a:ea typeface="Arial"/>
                          <a:cs typeface="Arial"/>
                          <a:sym typeface="Arial"/>
                        </a:rPr>
                        <a:t>2</a:t>
                      </a:r>
                      <a:endParaRPr/>
                    </a:p>
                  </a:txBody>
                  <a:tcPr marL="91450" marR="91450" marT="45725" marB="457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it-IT" sz="1400" u="none" strike="noStrike" cap="none">
                          <a:latin typeface="Arial"/>
                          <a:ea typeface="Arial"/>
                          <a:cs typeface="Arial"/>
                          <a:sym typeface="Arial"/>
                        </a:rPr>
                        <a:t>50% - 75%</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01750">
                <a:tc>
                  <a:txBody>
                    <a:bodyPr/>
                    <a:lstStyle/>
                    <a:p>
                      <a:pPr marL="0" marR="0" lvl="0" indent="0" algn="l" rtl="0">
                        <a:lnSpc>
                          <a:spcPct val="100000"/>
                        </a:lnSpc>
                        <a:spcBef>
                          <a:spcPts val="0"/>
                        </a:spcBef>
                        <a:spcAft>
                          <a:spcPts val="0"/>
                        </a:spcAft>
                        <a:buNone/>
                      </a:pPr>
                      <a:r>
                        <a:rPr lang="it-IT" sz="1400" b="1" u="none" strike="noStrike" cap="none">
                          <a:latin typeface="Arial"/>
                          <a:ea typeface="Arial"/>
                          <a:cs typeface="Arial"/>
                          <a:sym typeface="Arial"/>
                        </a:rPr>
                        <a:t>3</a:t>
                      </a:r>
                      <a:endParaRPr/>
                    </a:p>
                  </a:txBody>
                  <a:tcPr marL="91450" marR="91450" marT="45725" marB="45725">
                    <a:lnL w="12700" cap="flat" cmpd="sng">
                      <a:solidFill>
                        <a:schemeClr val="l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it-IT" sz="1400" u="none" strike="noStrike" cap="none">
                          <a:latin typeface="Arial"/>
                          <a:ea typeface="Arial"/>
                          <a:cs typeface="Arial"/>
                          <a:sym typeface="Arial"/>
                        </a:rPr>
                        <a:t>75% - 100%</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2"/>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Focus on Amenities</a:t>
            </a:r>
            <a:br>
              <a:rPr lang="it-IT" sz="3600" b="1">
                <a:latin typeface="Arial"/>
                <a:ea typeface="Arial"/>
                <a:cs typeface="Arial"/>
                <a:sym typeface="Arial"/>
              </a:rPr>
            </a:br>
            <a:r>
              <a:rPr lang="it-IT" sz="2000">
                <a:latin typeface="Arial"/>
                <a:ea typeface="Arial"/>
                <a:cs typeface="Arial"/>
                <a:sym typeface="Arial"/>
              </a:rPr>
              <a:t>We dedicated part of our analysis to the amenities variable</a:t>
            </a:r>
            <a:endParaRPr sz="3600">
              <a:latin typeface="Arial"/>
              <a:ea typeface="Arial"/>
              <a:cs typeface="Arial"/>
              <a:sym typeface="Arial"/>
            </a:endParaRPr>
          </a:p>
        </p:txBody>
      </p:sp>
      <p:cxnSp>
        <p:nvCxnSpPr>
          <p:cNvPr id="1135" name="Google Shape;1135;p12"/>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136" name="Google Shape;1136;p12"/>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
        <p:nvSpPr>
          <p:cNvPr id="1137" name="Google Shape;113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12</a:t>
            </a:fld>
            <a:endParaRPr/>
          </a:p>
        </p:txBody>
      </p:sp>
      <p:sp>
        <p:nvSpPr>
          <p:cNvPr id="1138" name="Google Shape;1138;p12"/>
          <p:cNvSpPr txBox="1"/>
          <p:nvPr/>
        </p:nvSpPr>
        <p:spPr>
          <a:xfrm>
            <a:off x="334297" y="1381804"/>
            <a:ext cx="11562734" cy="954107"/>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0" i="0">
                <a:solidFill>
                  <a:srgbClr val="212121"/>
                </a:solidFill>
                <a:latin typeface="Arial"/>
                <a:ea typeface="Arial"/>
                <a:cs typeface="Arial"/>
                <a:sym typeface="Arial"/>
              </a:rPr>
              <a:t>Amenities are everything that helps to provide comfort, convenience, or enjoyment. </a:t>
            </a:r>
            <a:endParaRPr/>
          </a:p>
          <a:p>
            <a:pPr marL="0" marR="0" lvl="0" indent="0" algn="just" rtl="0">
              <a:spcBef>
                <a:spcPts val="0"/>
              </a:spcBef>
              <a:spcAft>
                <a:spcPts val="0"/>
              </a:spcAft>
              <a:buNone/>
            </a:pPr>
            <a:r>
              <a:rPr lang="it-IT" sz="1400">
                <a:solidFill>
                  <a:srgbClr val="212121"/>
                </a:solidFill>
                <a:latin typeface="Arial"/>
                <a:ea typeface="Arial"/>
                <a:cs typeface="Arial"/>
                <a:sym typeface="Arial"/>
              </a:rPr>
              <a:t>For a listing apartment, providing the highest and most useful instruments means having a better image and probably receive more attention from the customers. </a:t>
            </a:r>
            <a:endParaRPr/>
          </a:p>
          <a:p>
            <a:pPr marL="0" marR="0" lvl="0" indent="0" algn="just" rtl="0">
              <a:spcBef>
                <a:spcPts val="0"/>
              </a:spcBef>
              <a:spcAft>
                <a:spcPts val="0"/>
              </a:spcAft>
              <a:buNone/>
            </a:pPr>
            <a:r>
              <a:rPr lang="it-IT" sz="1400" b="0" i="0">
                <a:solidFill>
                  <a:srgbClr val="212121"/>
                </a:solidFill>
                <a:latin typeface="Arial"/>
                <a:ea typeface="Arial"/>
                <a:cs typeface="Arial"/>
                <a:sym typeface="Arial"/>
              </a:rPr>
              <a:t>Thanks to its importance, we tried to work on this variable.</a:t>
            </a:r>
            <a:endParaRPr/>
          </a:p>
        </p:txBody>
      </p:sp>
      <p:sp>
        <p:nvSpPr>
          <p:cNvPr id="1139" name="Google Shape;1139;p12"/>
          <p:cNvSpPr txBox="1"/>
          <p:nvPr/>
        </p:nvSpPr>
        <p:spPr>
          <a:xfrm>
            <a:off x="301195" y="2537844"/>
            <a:ext cx="11562733" cy="138499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12121"/>
              </a:buClr>
              <a:buSzPts val="1400"/>
              <a:buFont typeface="Arial"/>
              <a:buChar char="•"/>
            </a:pPr>
            <a:r>
              <a:rPr lang="it-IT" sz="1400" b="0" i="0">
                <a:solidFill>
                  <a:srgbClr val="212121"/>
                </a:solidFill>
                <a:latin typeface="Arial"/>
                <a:ea typeface="Arial"/>
                <a:cs typeface="Arial"/>
                <a:sym typeface="Arial"/>
              </a:rPr>
              <a:t>The column presented a comple</a:t>
            </a:r>
            <a:r>
              <a:rPr lang="it-IT" sz="1400">
                <a:solidFill>
                  <a:srgbClr val="212121"/>
                </a:solidFill>
                <a:latin typeface="Arial"/>
                <a:ea typeface="Arial"/>
                <a:cs typeface="Arial"/>
                <a:sym typeface="Arial"/>
              </a:rPr>
              <a:t>te list of amenities for each apartment listed.</a:t>
            </a:r>
            <a:endParaRPr/>
          </a:p>
          <a:p>
            <a:pPr marL="285750" marR="0" lvl="0" indent="-285750" algn="just" rtl="0">
              <a:spcBef>
                <a:spcPts val="0"/>
              </a:spcBef>
              <a:spcAft>
                <a:spcPts val="0"/>
              </a:spcAft>
              <a:buClr>
                <a:srgbClr val="212121"/>
              </a:buClr>
              <a:buSzPts val="1400"/>
              <a:buFont typeface="Arial"/>
              <a:buChar char="•"/>
            </a:pPr>
            <a:r>
              <a:rPr lang="it-IT" sz="1400" b="0" i="0">
                <a:solidFill>
                  <a:srgbClr val="212121"/>
                </a:solidFill>
                <a:latin typeface="Arial"/>
                <a:ea typeface="Arial"/>
                <a:cs typeface="Arial"/>
                <a:sym typeface="Arial"/>
              </a:rPr>
              <a:t>It went from having a Carbon monoxide alarm and Shampoo to offering a Hair dryer or the Heating as well as Wi-fi and a Bathtub. </a:t>
            </a:r>
            <a:r>
              <a:rPr lang="it-IT" sz="1400">
                <a:solidFill>
                  <a:srgbClr val="212121"/>
                </a:solidFill>
                <a:latin typeface="Arial"/>
                <a:ea typeface="Arial"/>
                <a:cs typeface="Arial"/>
                <a:sym typeface="Arial"/>
              </a:rPr>
              <a:t>However, the column alone was not providing statistical significance as it was only a vector of strings. </a:t>
            </a:r>
            <a:endParaRPr/>
          </a:p>
          <a:p>
            <a:pPr marL="285750" marR="0" lvl="0" indent="-285750" algn="just" rtl="0">
              <a:spcBef>
                <a:spcPts val="0"/>
              </a:spcBef>
              <a:spcAft>
                <a:spcPts val="0"/>
              </a:spcAft>
              <a:buClr>
                <a:srgbClr val="212121"/>
              </a:buClr>
              <a:buSzPts val="1400"/>
              <a:buFont typeface="Arial"/>
              <a:buChar char="•"/>
            </a:pPr>
            <a:r>
              <a:rPr lang="it-IT" sz="1400">
                <a:solidFill>
                  <a:srgbClr val="212121"/>
                </a:solidFill>
                <a:latin typeface="Arial"/>
                <a:ea typeface="Arial"/>
                <a:cs typeface="Arial"/>
                <a:sym typeface="Arial"/>
              </a:rPr>
              <a:t>Initially each individual amenity mentioned in the listing in the textual format was used as an independent variable.</a:t>
            </a:r>
            <a:endParaRPr sz="1400">
              <a:solidFill>
                <a:srgbClr val="212121"/>
              </a:solidFill>
              <a:latin typeface="Arial"/>
              <a:ea typeface="Arial"/>
              <a:cs typeface="Arial"/>
              <a:sym typeface="Arial"/>
            </a:endParaRPr>
          </a:p>
          <a:p>
            <a:pPr marL="285750" marR="0" lvl="0" indent="-285750" algn="just" rtl="0">
              <a:spcBef>
                <a:spcPts val="0"/>
              </a:spcBef>
              <a:spcAft>
                <a:spcPts val="0"/>
              </a:spcAft>
              <a:buClr>
                <a:srgbClr val="212121"/>
              </a:buClr>
              <a:buSzPts val="1400"/>
              <a:buFont typeface="Arial"/>
              <a:buChar char="•"/>
            </a:pPr>
            <a:r>
              <a:rPr lang="it-IT" sz="1400">
                <a:solidFill>
                  <a:srgbClr val="212121"/>
                </a:solidFill>
                <a:latin typeface="Arial"/>
                <a:ea typeface="Arial"/>
                <a:cs typeface="Arial"/>
                <a:sym typeface="Arial"/>
              </a:rPr>
              <a:t>Then we understood that it was too specific, especially when performing classification, thus we created a </a:t>
            </a:r>
            <a:r>
              <a:rPr lang="it-IT" sz="1400" b="1">
                <a:solidFill>
                  <a:srgbClr val="212121"/>
                </a:solidFill>
                <a:latin typeface="Arial"/>
                <a:ea typeface="Arial"/>
                <a:cs typeface="Arial"/>
                <a:sym typeface="Arial"/>
              </a:rPr>
              <a:t>counter</a:t>
            </a:r>
            <a:r>
              <a:rPr lang="it-IT" sz="1400">
                <a:solidFill>
                  <a:srgbClr val="212121"/>
                </a:solidFill>
                <a:latin typeface="Arial"/>
                <a:ea typeface="Arial"/>
                <a:cs typeface="Arial"/>
                <a:sym typeface="Arial"/>
              </a:rPr>
              <a:t>.</a:t>
            </a:r>
            <a:endParaRPr/>
          </a:p>
          <a:p>
            <a:pPr marL="285750" marR="0" lvl="0" indent="-285750" algn="just" rtl="0">
              <a:spcBef>
                <a:spcPts val="0"/>
              </a:spcBef>
              <a:spcAft>
                <a:spcPts val="0"/>
              </a:spcAft>
              <a:buClr>
                <a:srgbClr val="212121"/>
              </a:buClr>
              <a:buSzPts val="1400"/>
              <a:buFont typeface="Arial"/>
              <a:buChar char="•"/>
            </a:pPr>
            <a:r>
              <a:rPr lang="it-IT" sz="1400">
                <a:solidFill>
                  <a:srgbClr val="212121"/>
                </a:solidFill>
                <a:latin typeface="Arial"/>
                <a:ea typeface="Arial"/>
                <a:cs typeface="Arial"/>
                <a:sym typeface="Arial"/>
              </a:rPr>
              <a:t>In fact, we decided to give credit and importance more to the quantity rather than the quality.</a:t>
            </a:r>
            <a:endParaRPr/>
          </a:p>
        </p:txBody>
      </p:sp>
      <p:pic>
        <p:nvPicPr>
          <p:cNvPr id="1140" name="Google Shape;1140;p12"/>
          <p:cNvPicPr preferRelativeResize="0"/>
          <p:nvPr/>
        </p:nvPicPr>
        <p:blipFill rotWithShape="1">
          <a:blip r:embed="rId3">
            <a:alphaModFix/>
          </a:blip>
          <a:srcRect/>
          <a:stretch/>
        </p:blipFill>
        <p:spPr>
          <a:xfrm>
            <a:off x="8018343" y="4000165"/>
            <a:ext cx="3845573" cy="2606664"/>
          </a:xfrm>
          <a:prstGeom prst="rect">
            <a:avLst/>
          </a:prstGeom>
          <a:noFill/>
          <a:ln>
            <a:noFill/>
          </a:ln>
        </p:spPr>
      </p:pic>
      <p:sp>
        <p:nvSpPr>
          <p:cNvPr id="1141" name="Google Shape;1141;p12"/>
          <p:cNvSpPr txBox="1"/>
          <p:nvPr/>
        </p:nvSpPr>
        <p:spPr>
          <a:xfrm>
            <a:off x="2862836" y="4545759"/>
            <a:ext cx="4828521"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a:solidFill>
                  <a:schemeClr val="dk1"/>
                </a:solidFill>
                <a:latin typeface="Arial"/>
                <a:ea typeface="Arial"/>
                <a:cs typeface="Arial"/>
                <a:sym typeface="Arial"/>
              </a:rPr>
              <a:t>Here on the left we can see that there are a lot of apartments with more than 20 amenities. </a:t>
            </a:r>
            <a:endParaRPr/>
          </a:p>
          <a:p>
            <a:pPr marL="0" marR="0" lvl="0" indent="0" algn="l" rtl="0">
              <a:spcBef>
                <a:spcPts val="0"/>
              </a:spcBef>
              <a:spcAft>
                <a:spcPts val="0"/>
              </a:spcAft>
              <a:buNone/>
            </a:pPr>
            <a:r>
              <a:rPr lang="it-IT" sz="1400">
                <a:solidFill>
                  <a:schemeClr val="dk1"/>
                </a:solidFill>
                <a:latin typeface="Arial"/>
                <a:ea typeface="Arial"/>
                <a:cs typeface="Arial"/>
                <a:sym typeface="Arial"/>
              </a:rPr>
              <a:t>The majority is between 20 and 40, with some of them that arrive to almost 80. </a:t>
            </a:r>
            <a:endParaRPr/>
          </a:p>
        </p:txBody>
      </p:sp>
      <p:sp>
        <p:nvSpPr>
          <p:cNvPr id="1142" name="Google Shape;1142;p12"/>
          <p:cNvSpPr/>
          <p:nvPr/>
        </p:nvSpPr>
        <p:spPr>
          <a:xfrm>
            <a:off x="2831690" y="4463846"/>
            <a:ext cx="4807974" cy="1130710"/>
          </a:xfrm>
          <a:prstGeom prst="wedgeRectCallout">
            <a:avLst>
              <a:gd name="adj1" fmla="val 53526"/>
              <a:gd name="adj2" fmla="val 20762"/>
            </a:avLst>
          </a:prstGeom>
          <a:no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g1c9002d6b01_0_0"/>
          <p:cNvSpPr txBox="1">
            <a:spLocks noGrp="1"/>
          </p:cNvSpPr>
          <p:nvPr>
            <p:ph type="title"/>
          </p:nvPr>
        </p:nvSpPr>
        <p:spPr>
          <a:xfrm>
            <a:off x="334297" y="345462"/>
            <a:ext cx="11562600" cy="64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Scaling</a:t>
            </a:r>
            <a:br>
              <a:rPr lang="it-IT" sz="3600" b="1">
                <a:latin typeface="Arial"/>
                <a:ea typeface="Arial"/>
                <a:cs typeface="Arial"/>
                <a:sym typeface="Arial"/>
              </a:rPr>
            </a:br>
            <a:r>
              <a:rPr lang="it-IT" sz="2000">
                <a:latin typeface="Arial"/>
                <a:ea typeface="Arial"/>
                <a:cs typeface="Arial"/>
                <a:sym typeface="Arial"/>
              </a:rPr>
              <a:t>Convert and scale variables</a:t>
            </a:r>
            <a:endParaRPr sz="3600">
              <a:latin typeface="Arial"/>
              <a:ea typeface="Arial"/>
              <a:cs typeface="Arial"/>
              <a:sym typeface="Arial"/>
            </a:endParaRPr>
          </a:p>
        </p:txBody>
      </p:sp>
      <p:cxnSp>
        <p:nvCxnSpPr>
          <p:cNvPr id="1148" name="Google Shape;1148;g1c9002d6b01_0_0"/>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149" name="Google Shape;1149;g1c9002d6b01_0_0"/>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5A60"/>
              </a:buClr>
              <a:buSzPts val="2800"/>
              <a:buFont typeface="Calibri"/>
              <a:buNone/>
            </a:pPr>
            <a:r>
              <a:rPr lang="it-IT" sz="2800" b="1" i="0" u="none" strike="noStrike" cap="none">
                <a:solidFill>
                  <a:srgbClr val="FF5A60"/>
                </a:solidFill>
                <a:latin typeface="Calibri"/>
                <a:ea typeface="Calibri"/>
                <a:cs typeface="Calibri"/>
                <a:sym typeface="Calibri"/>
              </a:rPr>
              <a:t>01</a:t>
            </a:r>
            <a:endParaRPr sz="1800" b="0" i="0" u="none" strike="noStrike" cap="none">
              <a:solidFill>
                <a:srgbClr val="000000"/>
              </a:solidFill>
              <a:latin typeface="Calibri"/>
              <a:ea typeface="Calibri"/>
              <a:cs typeface="Calibri"/>
              <a:sym typeface="Calibri"/>
            </a:endParaRPr>
          </a:p>
        </p:txBody>
      </p:sp>
      <p:sp>
        <p:nvSpPr>
          <p:cNvPr id="1150" name="Google Shape;1150;g1c9002d6b01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t-IT" sz="1200" b="0" i="0" u="none" strike="noStrike" cap="none">
                <a:solidFill>
                  <a:srgbClr val="888888"/>
                </a:solidFill>
                <a:latin typeface="Calibri"/>
                <a:ea typeface="Calibri"/>
                <a:cs typeface="Calibri"/>
                <a:sym typeface="Calibri"/>
              </a:rPr>
              <a:t>13</a:t>
            </a:fld>
            <a:endParaRPr sz="1200" b="0" i="0" u="none" strike="noStrike" cap="none">
              <a:solidFill>
                <a:srgbClr val="888888"/>
              </a:solidFill>
              <a:latin typeface="Calibri"/>
              <a:ea typeface="Calibri"/>
              <a:cs typeface="Calibri"/>
              <a:sym typeface="Calibri"/>
            </a:endParaRPr>
          </a:p>
        </p:txBody>
      </p:sp>
      <p:sp>
        <p:nvSpPr>
          <p:cNvPr id="1151" name="Google Shape;1151;g1c9002d6b01_0_0"/>
          <p:cNvSpPr txBox="1"/>
          <p:nvPr/>
        </p:nvSpPr>
        <p:spPr>
          <a:xfrm>
            <a:off x="375150" y="1404725"/>
            <a:ext cx="11441700" cy="615600"/>
          </a:xfrm>
          <a:prstGeom prst="rect">
            <a:avLst/>
          </a:prstGeom>
          <a:solidFill>
            <a:srgbClr val="F2F2F2"/>
          </a:solid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it-IT">
                <a:solidFill>
                  <a:schemeClr val="dk1"/>
                </a:solidFill>
              </a:rPr>
              <a:t>To avoid Machine Learning algorithm assumptions like higher ranging numbers have superiority of some sort, </a:t>
            </a:r>
            <a:r>
              <a:rPr lang="it-IT" b="1">
                <a:solidFill>
                  <a:schemeClr val="dk1"/>
                </a:solidFill>
              </a:rPr>
              <a:t>feature scaling</a:t>
            </a:r>
            <a:r>
              <a:rPr lang="it-IT">
                <a:solidFill>
                  <a:schemeClr val="dk1"/>
                </a:solidFill>
              </a:rPr>
              <a:t> is needed to bring every feature in the same footing without any upfront importance.</a:t>
            </a:r>
            <a:endParaRPr/>
          </a:p>
        </p:txBody>
      </p:sp>
      <p:sp>
        <p:nvSpPr>
          <p:cNvPr id="1152" name="Google Shape;1152;g1c9002d6b01_0_0"/>
          <p:cNvSpPr txBox="1"/>
          <p:nvPr/>
        </p:nvSpPr>
        <p:spPr>
          <a:xfrm>
            <a:off x="375150" y="4475075"/>
            <a:ext cx="11441700" cy="615600"/>
          </a:xfrm>
          <a:prstGeom prst="rect">
            <a:avLst/>
          </a:prstGeom>
          <a:solidFill>
            <a:srgbClr val="F2F2F2"/>
          </a:solid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it-IT">
                <a:solidFill>
                  <a:schemeClr val="dk1"/>
                </a:solidFill>
              </a:rPr>
              <a:t>Moreover, feature scaling reduces the time the learning algorithm converges to the end result and </a:t>
            </a:r>
            <a:r>
              <a:rPr lang="it-IT" b="1">
                <a:solidFill>
                  <a:schemeClr val="dk1"/>
                </a:solidFill>
              </a:rPr>
              <a:t>improves the effectiveness</a:t>
            </a:r>
            <a:r>
              <a:rPr lang="it-IT">
                <a:solidFill>
                  <a:schemeClr val="dk1"/>
                </a:solidFill>
              </a:rPr>
              <a:t> of the statistical model.</a:t>
            </a:r>
            <a:endParaRPr>
              <a:solidFill>
                <a:schemeClr val="dk1"/>
              </a:solidFill>
            </a:endParaRPr>
          </a:p>
        </p:txBody>
      </p:sp>
      <p:sp>
        <p:nvSpPr>
          <p:cNvPr id="1153" name="Google Shape;1153;g1c9002d6b01_0_0"/>
          <p:cNvSpPr txBox="1"/>
          <p:nvPr/>
        </p:nvSpPr>
        <p:spPr>
          <a:xfrm>
            <a:off x="386700" y="5200150"/>
            <a:ext cx="11562600" cy="1046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dk1"/>
              </a:buClr>
              <a:buSzPts val="1400"/>
              <a:buChar char="-"/>
            </a:pPr>
            <a:r>
              <a:rPr lang="it-IT">
                <a:solidFill>
                  <a:schemeClr val="dk1"/>
                </a:solidFill>
              </a:rPr>
              <a:t>We imported ‘</a:t>
            </a:r>
            <a:r>
              <a:rPr lang="it-IT" b="1">
                <a:solidFill>
                  <a:schemeClr val="dk1"/>
                </a:solidFill>
              </a:rPr>
              <a:t>MinMaxScaler’</a:t>
            </a:r>
            <a:r>
              <a:rPr lang="it-IT">
                <a:solidFill>
                  <a:schemeClr val="dk1"/>
                </a:solidFill>
              </a:rPr>
              <a:t> from sklearn.preprocessing.</a:t>
            </a:r>
            <a:endParaRPr>
              <a:solidFill>
                <a:schemeClr val="dk1"/>
              </a:solidFill>
            </a:endParaRPr>
          </a:p>
          <a:p>
            <a:pPr marL="457200" lvl="0" indent="0" algn="just" rtl="0">
              <a:spcBef>
                <a:spcPts val="0"/>
              </a:spcBef>
              <a:spcAft>
                <a:spcPts val="0"/>
              </a:spcAft>
              <a:buNone/>
            </a:pPr>
            <a:endParaRPr>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it-IT">
                <a:solidFill>
                  <a:schemeClr val="dk1"/>
                </a:solidFill>
              </a:rPr>
              <a:t>This estimator scales and translates each feature individually such that it is in the given range on the training set, e.g. between zero and one.</a:t>
            </a:r>
            <a:endParaRPr/>
          </a:p>
          <a:p>
            <a:pPr marL="0" lvl="0" indent="0" algn="just" rtl="0">
              <a:spcBef>
                <a:spcPts val="0"/>
              </a:spcBef>
              <a:spcAft>
                <a:spcPts val="0"/>
              </a:spcAft>
              <a:buNone/>
            </a:pPr>
            <a:r>
              <a:rPr lang="it-IT">
                <a:solidFill>
                  <a:schemeClr val="dk1"/>
                </a:solidFill>
              </a:rPr>
              <a:t>This Scaler responds well if the standard deviation is small and when a distribution is not Gaussian. This Scaler is sensitive to outliers.</a:t>
            </a:r>
            <a:endParaRPr>
              <a:solidFill>
                <a:schemeClr val="dk1"/>
              </a:solidFill>
            </a:endParaRPr>
          </a:p>
        </p:txBody>
      </p:sp>
      <p:pic>
        <p:nvPicPr>
          <p:cNvPr id="1154" name="Google Shape;1154;g1c9002d6b01_0_0"/>
          <p:cNvPicPr preferRelativeResize="0"/>
          <p:nvPr/>
        </p:nvPicPr>
        <p:blipFill>
          <a:blip r:embed="rId3">
            <a:alphaModFix/>
          </a:blip>
          <a:stretch>
            <a:fillRect/>
          </a:stretch>
        </p:blipFill>
        <p:spPr>
          <a:xfrm>
            <a:off x="1833900" y="2233538"/>
            <a:ext cx="8524199" cy="202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pic>
        <p:nvPicPr>
          <p:cNvPr id="1159" name="Google Shape;1159;p13"/>
          <p:cNvPicPr preferRelativeResize="0"/>
          <p:nvPr/>
        </p:nvPicPr>
        <p:blipFill rotWithShape="1">
          <a:blip r:embed="rId3">
            <a:alphaModFix/>
          </a:blip>
          <a:srcRect l="50000" b="50000"/>
          <a:stretch/>
        </p:blipFill>
        <p:spPr>
          <a:xfrm>
            <a:off x="405373" y="4408652"/>
            <a:ext cx="3601772" cy="2390621"/>
          </a:xfrm>
          <a:prstGeom prst="rect">
            <a:avLst/>
          </a:prstGeom>
          <a:noFill/>
          <a:ln>
            <a:noFill/>
          </a:ln>
        </p:spPr>
      </p:pic>
      <p:sp>
        <p:nvSpPr>
          <p:cNvPr id="1160" name="Google Shape;1160;p13"/>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Data Visualisation (1/4)</a:t>
            </a:r>
            <a:br>
              <a:rPr lang="it-IT" sz="3600" b="1">
                <a:latin typeface="Arial"/>
                <a:ea typeface="Arial"/>
                <a:cs typeface="Arial"/>
                <a:sym typeface="Arial"/>
              </a:rPr>
            </a:br>
            <a:r>
              <a:rPr lang="it-IT" sz="2000">
                <a:latin typeface="Arial"/>
                <a:ea typeface="Arial"/>
                <a:cs typeface="Arial"/>
                <a:sym typeface="Arial"/>
              </a:rPr>
              <a:t>Once cleaned, we plotted our variables in order to search and find possible correlations</a:t>
            </a:r>
            <a:endParaRPr sz="3600">
              <a:latin typeface="Arial"/>
              <a:ea typeface="Arial"/>
              <a:cs typeface="Arial"/>
              <a:sym typeface="Arial"/>
            </a:endParaRPr>
          </a:p>
        </p:txBody>
      </p:sp>
      <p:sp>
        <p:nvSpPr>
          <p:cNvPr id="1161" name="Google Shape;1161;p13"/>
          <p:cNvSpPr txBox="1"/>
          <p:nvPr/>
        </p:nvSpPr>
        <p:spPr>
          <a:xfrm>
            <a:off x="383079" y="1268328"/>
            <a:ext cx="3274141" cy="76944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it-IT" sz="4400" b="1">
                <a:solidFill>
                  <a:srgbClr val="FF5A60"/>
                </a:solidFill>
                <a:latin typeface="Arial"/>
                <a:ea typeface="Arial"/>
                <a:cs typeface="Arial"/>
                <a:sym typeface="Arial"/>
              </a:rPr>
              <a:t>1   </a:t>
            </a:r>
            <a:r>
              <a:rPr lang="it-IT" sz="2000">
                <a:solidFill>
                  <a:schemeClr val="dk1"/>
                </a:solidFill>
                <a:latin typeface="Arial"/>
                <a:ea typeface="Arial"/>
                <a:cs typeface="Arial"/>
                <a:sym typeface="Arial"/>
              </a:rPr>
              <a:t>Univariate Analysis</a:t>
            </a:r>
            <a:endParaRPr sz="1800">
              <a:solidFill>
                <a:schemeClr val="dk1"/>
              </a:solidFill>
              <a:latin typeface="Arial"/>
              <a:ea typeface="Arial"/>
              <a:cs typeface="Arial"/>
              <a:sym typeface="Arial"/>
            </a:endParaRPr>
          </a:p>
        </p:txBody>
      </p:sp>
      <p:sp>
        <p:nvSpPr>
          <p:cNvPr id="1162" name="Google Shape;1162;p13"/>
          <p:cNvSpPr txBox="1"/>
          <p:nvPr/>
        </p:nvSpPr>
        <p:spPr>
          <a:xfrm>
            <a:off x="4277032" y="1979338"/>
            <a:ext cx="7368949" cy="375487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Data visualization is the discipline of trying to understand data by placing it in a visual context so that patterns, trends, and correlations that might not otherwise be detected can be exposed.</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Here, we show part of the variables that were interesting for us and that we plotted in order to see their distribution. </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a:t>
            </a:r>
            <a:r>
              <a:rPr lang="it-IT" sz="1400" b="1">
                <a:solidFill>
                  <a:schemeClr val="dk1"/>
                </a:solidFill>
                <a:latin typeface="Arial"/>
                <a:ea typeface="Arial"/>
                <a:cs typeface="Arial"/>
                <a:sym typeface="Arial"/>
              </a:rPr>
              <a:t>first</a:t>
            </a:r>
            <a:r>
              <a:rPr lang="it-IT" sz="1400">
                <a:solidFill>
                  <a:schemeClr val="dk1"/>
                </a:solidFill>
                <a:latin typeface="Arial"/>
                <a:ea typeface="Arial"/>
                <a:cs typeface="Arial"/>
                <a:sym typeface="Arial"/>
              </a:rPr>
              <a:t> one is the distribution of the ‘</a:t>
            </a:r>
            <a:r>
              <a:rPr lang="it-IT" sz="1400" i="1">
                <a:solidFill>
                  <a:schemeClr val="dk1"/>
                </a:solidFill>
                <a:latin typeface="Arial"/>
                <a:ea typeface="Arial"/>
                <a:cs typeface="Arial"/>
                <a:sym typeface="Arial"/>
              </a:rPr>
              <a:t>occupation_class</a:t>
            </a:r>
            <a:r>
              <a:rPr lang="it-IT" sz="1400">
                <a:solidFill>
                  <a:schemeClr val="dk1"/>
                </a:solidFill>
                <a:latin typeface="Arial"/>
                <a:ea typeface="Arial"/>
                <a:cs typeface="Arial"/>
                <a:sym typeface="Arial"/>
              </a:rPr>
              <a:t>’.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As we can see from the graph, the most present value is when occupation is equal to 0.</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This means that we have more apartments with an occupation rate between 0 and 25%, while the second most present is the last one, when the variable is equal to 3.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Listings that are occupied between 25% and 50% are the least present in our dataset.</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a:t>
            </a:r>
            <a:r>
              <a:rPr lang="it-IT" sz="1400" b="1">
                <a:solidFill>
                  <a:schemeClr val="dk1"/>
                </a:solidFill>
                <a:latin typeface="Arial"/>
                <a:ea typeface="Arial"/>
                <a:cs typeface="Arial"/>
                <a:sym typeface="Arial"/>
              </a:rPr>
              <a:t>second</a:t>
            </a:r>
            <a:r>
              <a:rPr lang="it-IT" sz="1400">
                <a:solidFill>
                  <a:schemeClr val="dk1"/>
                </a:solidFill>
                <a:latin typeface="Arial"/>
                <a:ea typeface="Arial"/>
                <a:cs typeface="Arial"/>
                <a:sym typeface="Arial"/>
              </a:rPr>
              <a:t> graph show how many super-hosts we have in the dataset.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Super-host is when the owner of the apartment that is listing it answers to a list of KPIs that make him/her a better and more secure individual.</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As we can see, we have less super-hosts with respect to just hosts. </a:t>
            </a:r>
            <a:endParaRPr sz="1800">
              <a:solidFill>
                <a:schemeClr val="dk1"/>
              </a:solidFill>
              <a:latin typeface="Calibri"/>
              <a:ea typeface="Calibri"/>
              <a:cs typeface="Calibri"/>
              <a:sym typeface="Calibri"/>
            </a:endParaRPr>
          </a:p>
        </p:txBody>
      </p:sp>
      <p:cxnSp>
        <p:nvCxnSpPr>
          <p:cNvPr id="1163" name="Google Shape;1163;p13"/>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164" name="Google Shape;1164;p13"/>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
        <p:nvSpPr>
          <p:cNvPr id="1165" name="Google Shape;1165;p13"/>
          <p:cNvSpPr/>
          <p:nvPr/>
        </p:nvSpPr>
        <p:spPr>
          <a:xfrm>
            <a:off x="2762484" y="5358156"/>
            <a:ext cx="806246" cy="245807"/>
          </a:xfrm>
          <a:prstGeom prst="wedgeEllipseCallout">
            <a:avLst>
              <a:gd name="adj1" fmla="val -2976"/>
              <a:gd name="adj2" fmla="val 72256"/>
            </a:avLst>
          </a:prstGeom>
          <a:solidFill>
            <a:schemeClr val="lt1"/>
          </a:solid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200">
                <a:solidFill>
                  <a:schemeClr val="dk1"/>
                </a:solidFill>
                <a:latin typeface="Arial"/>
                <a:ea typeface="Arial"/>
                <a:cs typeface="Arial"/>
                <a:sym typeface="Arial"/>
              </a:rPr>
              <a:t>5771</a:t>
            </a:r>
            <a:endParaRPr/>
          </a:p>
        </p:txBody>
      </p:sp>
      <p:pic>
        <p:nvPicPr>
          <p:cNvPr id="1166" name="Google Shape;1166;p13"/>
          <p:cNvPicPr preferRelativeResize="0"/>
          <p:nvPr/>
        </p:nvPicPr>
        <p:blipFill rotWithShape="1">
          <a:blip r:embed="rId4">
            <a:alphaModFix/>
          </a:blip>
          <a:srcRect r="50000" b="50000"/>
          <a:stretch/>
        </p:blipFill>
        <p:spPr>
          <a:xfrm>
            <a:off x="405373" y="1977974"/>
            <a:ext cx="3676647" cy="2440320"/>
          </a:xfrm>
          <a:prstGeom prst="rect">
            <a:avLst/>
          </a:prstGeom>
          <a:noFill/>
          <a:ln>
            <a:noFill/>
          </a:ln>
        </p:spPr>
      </p:pic>
      <p:sp>
        <p:nvSpPr>
          <p:cNvPr id="1167" name="Google Shape;11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1"/>
        <p:cNvGrpSpPr/>
        <p:nvPr/>
      </p:nvGrpSpPr>
      <p:grpSpPr>
        <a:xfrm>
          <a:off x="0" y="0"/>
          <a:ext cx="0" cy="0"/>
          <a:chOff x="0" y="0"/>
          <a:chExt cx="0" cy="0"/>
        </a:xfrm>
      </p:grpSpPr>
      <p:sp>
        <p:nvSpPr>
          <p:cNvPr id="1172" name="Google Shape;1172;p14"/>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Data Visualisation (1 bis/4)</a:t>
            </a:r>
            <a:br>
              <a:rPr lang="it-IT" sz="3600" b="1">
                <a:latin typeface="Arial"/>
                <a:ea typeface="Arial"/>
                <a:cs typeface="Arial"/>
                <a:sym typeface="Arial"/>
              </a:rPr>
            </a:br>
            <a:r>
              <a:rPr lang="it-IT" sz="2000">
                <a:latin typeface="Arial"/>
                <a:ea typeface="Arial"/>
                <a:cs typeface="Arial"/>
                <a:sym typeface="Arial"/>
              </a:rPr>
              <a:t>Once cleaned, we plotted our variables in order to search and find possible correlations</a:t>
            </a:r>
            <a:endParaRPr sz="3600">
              <a:latin typeface="Arial"/>
              <a:ea typeface="Arial"/>
              <a:cs typeface="Arial"/>
              <a:sym typeface="Arial"/>
            </a:endParaRPr>
          </a:p>
        </p:txBody>
      </p:sp>
      <p:sp>
        <p:nvSpPr>
          <p:cNvPr id="1173" name="Google Shape;1173;p14"/>
          <p:cNvSpPr txBox="1"/>
          <p:nvPr/>
        </p:nvSpPr>
        <p:spPr>
          <a:xfrm>
            <a:off x="412955" y="1268328"/>
            <a:ext cx="3215148" cy="76944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rgbClr val="FF5A60"/>
              </a:buClr>
              <a:buSzPts val="4400"/>
              <a:buFont typeface="Arial"/>
              <a:buNone/>
            </a:pPr>
            <a:r>
              <a:rPr lang="it-IT" sz="4400" b="1">
                <a:solidFill>
                  <a:srgbClr val="FF5A60"/>
                </a:solidFill>
                <a:latin typeface="Arial"/>
                <a:ea typeface="Arial"/>
                <a:cs typeface="Arial"/>
                <a:sym typeface="Arial"/>
              </a:rPr>
              <a:t>1   </a:t>
            </a:r>
            <a:r>
              <a:rPr lang="it-IT" sz="2000">
                <a:solidFill>
                  <a:schemeClr val="dk1"/>
                </a:solidFill>
                <a:latin typeface="Arial"/>
                <a:ea typeface="Arial"/>
                <a:cs typeface="Arial"/>
                <a:sym typeface="Arial"/>
              </a:rPr>
              <a:t>Univariate Analysis</a:t>
            </a:r>
            <a:endParaRPr sz="1800">
              <a:solidFill>
                <a:schemeClr val="dk1"/>
              </a:solidFill>
              <a:latin typeface="Arial"/>
              <a:ea typeface="Arial"/>
              <a:cs typeface="Arial"/>
              <a:sym typeface="Arial"/>
            </a:endParaRPr>
          </a:p>
        </p:txBody>
      </p:sp>
      <p:sp>
        <p:nvSpPr>
          <p:cNvPr id="1174" name="Google Shape;1174;p14"/>
          <p:cNvSpPr/>
          <p:nvPr/>
        </p:nvSpPr>
        <p:spPr>
          <a:xfrm>
            <a:off x="4497606" y="3941436"/>
            <a:ext cx="1376400" cy="471900"/>
          </a:xfrm>
          <a:prstGeom prst="wedgeRectCallout">
            <a:avLst>
              <a:gd name="adj1" fmla="val -55781"/>
              <a:gd name="adj2" fmla="val -19924"/>
            </a:avLst>
          </a:prstGeom>
          <a:no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There are a lot of outliers here</a:t>
            </a:r>
            <a:endParaRPr sz="1400">
              <a:solidFill>
                <a:schemeClr val="dk1"/>
              </a:solidFill>
              <a:latin typeface="Arial"/>
              <a:ea typeface="Arial"/>
              <a:cs typeface="Arial"/>
              <a:sym typeface="Arial"/>
            </a:endParaRPr>
          </a:p>
        </p:txBody>
      </p:sp>
      <p:cxnSp>
        <p:nvCxnSpPr>
          <p:cNvPr id="1175" name="Google Shape;1175;p14"/>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176" name="Google Shape;1176;p14"/>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1177" name="Google Shape;1177;p14"/>
          <p:cNvSpPr txBox="1"/>
          <p:nvPr/>
        </p:nvSpPr>
        <p:spPr>
          <a:xfrm>
            <a:off x="412944" y="2175400"/>
            <a:ext cx="11484088" cy="1231066"/>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a:t>
            </a:r>
            <a:r>
              <a:rPr lang="it-IT" sz="1400" b="1">
                <a:solidFill>
                  <a:schemeClr val="dk1"/>
                </a:solidFill>
                <a:latin typeface="Arial"/>
                <a:ea typeface="Arial"/>
                <a:cs typeface="Arial"/>
                <a:sym typeface="Arial"/>
              </a:rPr>
              <a:t>third </a:t>
            </a:r>
            <a:r>
              <a:rPr lang="it-IT" sz="1400">
                <a:solidFill>
                  <a:schemeClr val="dk1"/>
                </a:solidFill>
                <a:latin typeface="Arial"/>
                <a:ea typeface="Arial"/>
                <a:cs typeface="Arial"/>
                <a:sym typeface="Arial"/>
              </a:rPr>
              <a:t>and</a:t>
            </a:r>
            <a:r>
              <a:rPr lang="it-IT" sz="1400" b="1">
                <a:solidFill>
                  <a:schemeClr val="dk1"/>
                </a:solidFill>
                <a:latin typeface="Arial"/>
                <a:ea typeface="Arial"/>
                <a:cs typeface="Arial"/>
                <a:sym typeface="Arial"/>
              </a:rPr>
              <a:t> fourth </a:t>
            </a:r>
            <a:r>
              <a:rPr lang="it-IT" sz="1400">
                <a:solidFill>
                  <a:schemeClr val="dk1"/>
                </a:solidFill>
                <a:latin typeface="Arial"/>
                <a:ea typeface="Arial"/>
                <a:cs typeface="Arial"/>
                <a:sym typeface="Arial"/>
              </a:rPr>
              <a:t>graph show the distribution of </a:t>
            </a:r>
            <a:r>
              <a:rPr lang="it-IT" sz="1400" i="1">
                <a:solidFill>
                  <a:schemeClr val="dk1"/>
                </a:solidFill>
                <a:latin typeface="Arial"/>
                <a:ea typeface="Arial"/>
                <a:cs typeface="Arial"/>
                <a:sym typeface="Arial"/>
              </a:rPr>
              <a:t>prices </a:t>
            </a:r>
            <a:r>
              <a:rPr lang="it-IT" sz="1400">
                <a:solidFill>
                  <a:schemeClr val="dk1"/>
                </a:solidFill>
                <a:latin typeface="Arial"/>
                <a:ea typeface="Arial"/>
                <a:cs typeface="Arial"/>
                <a:sym typeface="Arial"/>
              </a:rPr>
              <a:t>for the whole set of structures chosen. </a:t>
            </a:r>
            <a:endParaRPr/>
          </a:p>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We can clearly see that the upper and lower extremes of the boxplot are defined by low prices, while on the right we observe a wide range of outliers. </a:t>
            </a:r>
            <a:endParaRPr/>
          </a:p>
          <a:p>
            <a:pPr marL="0" marR="0" lvl="0" indent="0" algn="just" rtl="0">
              <a:spcBef>
                <a:spcPts val="0"/>
              </a:spcBef>
              <a:spcAft>
                <a:spcPts val="0"/>
              </a:spcAft>
              <a:buClr>
                <a:schemeClr val="dk1"/>
              </a:buClr>
              <a:buSzPts val="1400"/>
              <a:buFont typeface="Calibri"/>
              <a:buNone/>
            </a:pPr>
            <a:endParaRPr sz="140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For this reason we restrict the visualization on the interval (0, 1000), being able to better visualize the real distribution</a:t>
            </a:r>
            <a:r>
              <a:rPr lang="it-IT"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178" name="Google Shape;117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it-IT"/>
              <a:t>15</a:t>
            </a:fld>
            <a:endParaRPr/>
          </a:p>
        </p:txBody>
      </p:sp>
      <p:pic>
        <p:nvPicPr>
          <p:cNvPr id="1179" name="Google Shape;1179;p14"/>
          <p:cNvPicPr preferRelativeResize="0"/>
          <p:nvPr/>
        </p:nvPicPr>
        <p:blipFill rotWithShape="1">
          <a:blip r:embed="rId3">
            <a:alphaModFix/>
          </a:blip>
          <a:srcRect/>
          <a:stretch/>
        </p:blipFill>
        <p:spPr>
          <a:xfrm>
            <a:off x="517300" y="3659750"/>
            <a:ext cx="3816175" cy="2740225"/>
          </a:xfrm>
          <a:prstGeom prst="rect">
            <a:avLst/>
          </a:prstGeom>
          <a:noFill/>
          <a:ln>
            <a:noFill/>
          </a:ln>
        </p:spPr>
      </p:pic>
      <p:pic>
        <p:nvPicPr>
          <p:cNvPr id="1180" name="Google Shape;1180;p14"/>
          <p:cNvPicPr preferRelativeResize="0"/>
          <p:nvPr/>
        </p:nvPicPr>
        <p:blipFill rotWithShape="1">
          <a:blip r:embed="rId4">
            <a:alphaModFix/>
          </a:blip>
          <a:srcRect/>
          <a:stretch/>
        </p:blipFill>
        <p:spPr>
          <a:xfrm>
            <a:off x="6626125" y="3557750"/>
            <a:ext cx="4201200" cy="284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5"/>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Data Visualisation (2/4)</a:t>
            </a:r>
            <a:br>
              <a:rPr lang="it-IT" sz="3600" b="1">
                <a:latin typeface="Arial"/>
                <a:ea typeface="Arial"/>
                <a:cs typeface="Arial"/>
                <a:sym typeface="Arial"/>
              </a:rPr>
            </a:br>
            <a:r>
              <a:rPr lang="it-IT" sz="2000">
                <a:latin typeface="Arial"/>
                <a:ea typeface="Arial"/>
                <a:cs typeface="Arial"/>
                <a:sym typeface="Arial"/>
              </a:rPr>
              <a:t>Once cleaned, we plotted our variables in order to search and find possible correlations</a:t>
            </a:r>
            <a:endParaRPr sz="3600">
              <a:latin typeface="Arial"/>
              <a:ea typeface="Arial"/>
              <a:cs typeface="Arial"/>
              <a:sym typeface="Arial"/>
            </a:endParaRPr>
          </a:p>
        </p:txBody>
      </p:sp>
      <p:sp>
        <p:nvSpPr>
          <p:cNvPr id="1186" name="Google Shape;1186;p15"/>
          <p:cNvSpPr txBox="1"/>
          <p:nvPr/>
        </p:nvSpPr>
        <p:spPr>
          <a:xfrm>
            <a:off x="383079" y="1209334"/>
            <a:ext cx="3274141" cy="769441"/>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it-IT" sz="4400" b="1">
                <a:solidFill>
                  <a:srgbClr val="FF5A60"/>
                </a:solidFill>
                <a:latin typeface="Arial"/>
                <a:ea typeface="Arial"/>
                <a:cs typeface="Arial"/>
                <a:sym typeface="Arial"/>
              </a:rPr>
              <a:t>2   </a:t>
            </a:r>
            <a:r>
              <a:rPr lang="it-IT" sz="2000">
                <a:solidFill>
                  <a:schemeClr val="dk1"/>
                </a:solidFill>
                <a:latin typeface="Arial"/>
                <a:ea typeface="Arial"/>
                <a:cs typeface="Arial"/>
                <a:sym typeface="Arial"/>
              </a:rPr>
              <a:t>Bivariate Analysis</a:t>
            </a:r>
            <a:endParaRPr sz="1800">
              <a:solidFill>
                <a:schemeClr val="dk1"/>
              </a:solidFill>
              <a:latin typeface="Arial"/>
              <a:ea typeface="Arial"/>
              <a:cs typeface="Arial"/>
              <a:sym typeface="Arial"/>
            </a:endParaRPr>
          </a:p>
        </p:txBody>
      </p:sp>
      <p:sp>
        <p:nvSpPr>
          <p:cNvPr id="1187" name="Google Shape;1187;p15"/>
          <p:cNvSpPr txBox="1"/>
          <p:nvPr/>
        </p:nvSpPr>
        <p:spPr>
          <a:xfrm>
            <a:off x="348856" y="4726152"/>
            <a:ext cx="11533615" cy="18158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a:t>
            </a:r>
            <a:r>
              <a:rPr lang="it-IT" sz="1400" b="1">
                <a:solidFill>
                  <a:schemeClr val="dk1"/>
                </a:solidFill>
                <a:latin typeface="Arial"/>
                <a:ea typeface="Arial"/>
                <a:cs typeface="Arial"/>
                <a:sym typeface="Arial"/>
              </a:rPr>
              <a:t>first</a:t>
            </a:r>
            <a:r>
              <a:rPr lang="it-IT" sz="1400">
                <a:solidFill>
                  <a:schemeClr val="dk1"/>
                </a:solidFill>
                <a:latin typeface="Arial"/>
                <a:ea typeface="Arial"/>
                <a:cs typeface="Arial"/>
                <a:sym typeface="Arial"/>
              </a:rPr>
              <a:t> graph on top we can see the distribution of the ‘</a:t>
            </a:r>
            <a:r>
              <a:rPr lang="it-IT" sz="1400" i="1">
                <a:solidFill>
                  <a:schemeClr val="dk1"/>
                </a:solidFill>
                <a:latin typeface="Arial"/>
                <a:ea typeface="Arial"/>
                <a:cs typeface="Arial"/>
                <a:sym typeface="Arial"/>
              </a:rPr>
              <a:t>occupation_class</a:t>
            </a:r>
            <a:r>
              <a:rPr lang="it-IT" sz="1400">
                <a:solidFill>
                  <a:schemeClr val="dk1"/>
                </a:solidFill>
                <a:latin typeface="Arial"/>
                <a:ea typeface="Arial"/>
                <a:cs typeface="Arial"/>
                <a:sym typeface="Arial"/>
              </a:rPr>
              <a:t>’ regarding the number of reviews.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As we can see from the graph, the class that has the highest number of reviews is the second one (occupation_class = 1), followed by the higher classes.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While the class where all the apartments occupied between 0% and 25% is at the bottom.</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a:t>
            </a:r>
            <a:r>
              <a:rPr lang="it-IT" sz="1400" b="1">
                <a:solidFill>
                  <a:schemeClr val="dk1"/>
                </a:solidFill>
                <a:latin typeface="Arial"/>
                <a:ea typeface="Arial"/>
                <a:cs typeface="Arial"/>
                <a:sym typeface="Arial"/>
              </a:rPr>
              <a:t>second</a:t>
            </a:r>
            <a:r>
              <a:rPr lang="it-IT" sz="1400">
                <a:solidFill>
                  <a:schemeClr val="dk1"/>
                </a:solidFill>
                <a:latin typeface="Arial"/>
                <a:ea typeface="Arial"/>
                <a:cs typeface="Arial"/>
                <a:sym typeface="Arial"/>
              </a:rPr>
              <a:t> graph show the relationship between the </a:t>
            </a:r>
            <a:r>
              <a:rPr lang="it-IT" sz="1400" i="1">
                <a:solidFill>
                  <a:schemeClr val="dk1"/>
                </a:solidFill>
                <a:latin typeface="Arial"/>
                <a:ea typeface="Arial"/>
                <a:cs typeface="Arial"/>
                <a:sym typeface="Arial"/>
              </a:rPr>
              <a:t>‘occupation_class’ </a:t>
            </a:r>
            <a:r>
              <a:rPr lang="it-IT" sz="1400">
                <a:solidFill>
                  <a:schemeClr val="dk1"/>
                </a:solidFill>
                <a:latin typeface="Arial"/>
                <a:ea typeface="Arial"/>
                <a:cs typeface="Arial"/>
                <a:sym typeface="Arial"/>
              </a:rPr>
              <a:t>and ‘</a:t>
            </a:r>
            <a:r>
              <a:rPr lang="it-IT" sz="1400" i="1">
                <a:solidFill>
                  <a:schemeClr val="dk1"/>
                </a:solidFill>
                <a:latin typeface="Arial"/>
                <a:ea typeface="Arial"/>
                <a:cs typeface="Arial"/>
                <a:sym typeface="Arial"/>
              </a:rPr>
              <a:t>price</a:t>
            </a:r>
            <a:r>
              <a:rPr lang="it-IT" sz="1400">
                <a:solidFill>
                  <a:schemeClr val="dk1"/>
                </a:solidFill>
                <a:latin typeface="Arial"/>
                <a:ea typeface="Arial"/>
                <a:cs typeface="Arial"/>
                <a:sym typeface="Arial"/>
              </a:rPr>
              <a:t>’</a:t>
            </a:r>
            <a:r>
              <a:rPr lang="it-IT" sz="1400" i="1">
                <a:solidFill>
                  <a:schemeClr val="dk1"/>
                </a:solidFill>
                <a:latin typeface="Arial"/>
                <a:ea typeface="Arial"/>
                <a:cs typeface="Arial"/>
                <a:sym typeface="Arial"/>
              </a:rPr>
              <a:t>.</a:t>
            </a:r>
            <a:r>
              <a:rPr lang="it-IT" sz="1400">
                <a:solidFill>
                  <a:schemeClr val="dk1"/>
                </a:solidFill>
                <a:latin typeface="Arial"/>
                <a:ea typeface="Arial"/>
                <a:cs typeface="Arial"/>
                <a:sym typeface="Arial"/>
              </a:rPr>
              <a:t>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Here, the situation changes in favor of the apartments with the lowest rate of occupation.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In fact, they are the ones with the highest prices overall, while the category with more that 75% of bookings have the lowest prices. </a:t>
            </a:r>
            <a:endParaRPr/>
          </a:p>
        </p:txBody>
      </p:sp>
      <p:cxnSp>
        <p:nvCxnSpPr>
          <p:cNvPr id="1188" name="Google Shape;1188;p15"/>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189" name="Google Shape;1189;p15"/>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
        <p:nvSpPr>
          <p:cNvPr id="1190" name="Google Shape;119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16</a:t>
            </a:fld>
            <a:endParaRPr/>
          </a:p>
        </p:txBody>
      </p:sp>
      <p:pic>
        <p:nvPicPr>
          <p:cNvPr id="1191" name="Google Shape;1191;p15"/>
          <p:cNvPicPr preferRelativeResize="0"/>
          <p:nvPr/>
        </p:nvPicPr>
        <p:blipFill rotWithShape="1">
          <a:blip r:embed="rId3">
            <a:alphaModFix/>
          </a:blip>
          <a:srcRect/>
          <a:stretch/>
        </p:blipFill>
        <p:spPr>
          <a:xfrm>
            <a:off x="2096542" y="1840683"/>
            <a:ext cx="2969719" cy="2969719"/>
          </a:xfrm>
          <a:prstGeom prst="rect">
            <a:avLst/>
          </a:prstGeom>
          <a:noFill/>
          <a:ln>
            <a:noFill/>
          </a:ln>
        </p:spPr>
      </p:pic>
      <p:pic>
        <p:nvPicPr>
          <p:cNvPr id="1192" name="Google Shape;1192;p15"/>
          <p:cNvPicPr preferRelativeResize="0"/>
          <p:nvPr/>
        </p:nvPicPr>
        <p:blipFill rotWithShape="1">
          <a:blip r:embed="rId4">
            <a:alphaModFix/>
          </a:blip>
          <a:srcRect/>
          <a:stretch/>
        </p:blipFill>
        <p:spPr>
          <a:xfrm>
            <a:off x="7125741" y="1697441"/>
            <a:ext cx="2969719" cy="2969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16"/>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Data Visualisation (3/4) - Neighbourhoods</a:t>
            </a:r>
            <a:br>
              <a:rPr lang="it-IT" sz="3600" b="1">
                <a:latin typeface="Arial"/>
                <a:ea typeface="Arial"/>
                <a:cs typeface="Arial"/>
                <a:sym typeface="Arial"/>
              </a:rPr>
            </a:br>
            <a:r>
              <a:rPr lang="it-IT" sz="2000">
                <a:latin typeface="Arial"/>
                <a:ea typeface="Arial"/>
                <a:cs typeface="Arial"/>
                <a:sym typeface="Arial"/>
              </a:rPr>
              <a:t>Geographical position has been extremely important for us as we are dealing with New York apartments.</a:t>
            </a:r>
            <a:endParaRPr sz="3600">
              <a:latin typeface="Arial"/>
              <a:ea typeface="Arial"/>
              <a:cs typeface="Arial"/>
              <a:sym typeface="Arial"/>
            </a:endParaRPr>
          </a:p>
        </p:txBody>
      </p:sp>
      <p:sp>
        <p:nvSpPr>
          <p:cNvPr id="1198" name="Google Shape;1198;p16"/>
          <p:cNvSpPr txBox="1"/>
          <p:nvPr/>
        </p:nvSpPr>
        <p:spPr>
          <a:xfrm>
            <a:off x="508877" y="4857769"/>
            <a:ext cx="5182583"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During our data visualisation, we focused our attention also on the neighbourhoods of the city.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The graph above shows that most of the apartments listed are in the Manhattan (7852) and in Brooklyn (7476) neighbourhoods with Staten Island being the one with the lowest number overall (327).  </a:t>
            </a:r>
            <a:endParaRPr/>
          </a:p>
        </p:txBody>
      </p:sp>
      <p:cxnSp>
        <p:nvCxnSpPr>
          <p:cNvPr id="1199" name="Google Shape;1199;p16"/>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200" name="Google Shape;1200;p16"/>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
        <p:nvSpPr>
          <p:cNvPr id="1201" name="Google Shape;120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17</a:t>
            </a:fld>
            <a:endParaRPr/>
          </a:p>
        </p:txBody>
      </p:sp>
      <p:sp>
        <p:nvSpPr>
          <p:cNvPr id="1202" name="Google Shape;1202;p16"/>
          <p:cNvSpPr txBox="1"/>
          <p:nvPr/>
        </p:nvSpPr>
        <p:spPr>
          <a:xfrm>
            <a:off x="6499123" y="4857769"/>
            <a:ext cx="5184000" cy="18158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From the violin graph on the left, we can see how the prices are distributed around the neighbourhood.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As one could expect, the highest prices are in Manhattan with $150 price as average observation while more residential neighbourhoods like Queens and Staten Island tend to have a larger price base between 0 and 200 and a very similar distribution. Bronx is the cheapest of them all, as it appears to have lower standards of living.</a:t>
            </a:r>
            <a:endParaRPr sz="1400">
              <a:solidFill>
                <a:schemeClr val="dk1"/>
              </a:solidFill>
              <a:latin typeface="Arial"/>
              <a:ea typeface="Arial"/>
              <a:cs typeface="Arial"/>
              <a:sym typeface="Arial"/>
            </a:endParaRPr>
          </a:p>
        </p:txBody>
      </p:sp>
      <p:pic>
        <p:nvPicPr>
          <p:cNvPr id="1203" name="Google Shape;1203;p16"/>
          <p:cNvPicPr preferRelativeResize="0"/>
          <p:nvPr/>
        </p:nvPicPr>
        <p:blipFill rotWithShape="1">
          <a:blip r:embed="rId3">
            <a:alphaModFix/>
          </a:blip>
          <a:srcRect/>
          <a:stretch/>
        </p:blipFill>
        <p:spPr>
          <a:xfrm>
            <a:off x="6499123" y="1317450"/>
            <a:ext cx="4478163" cy="3234229"/>
          </a:xfrm>
          <a:prstGeom prst="rect">
            <a:avLst/>
          </a:prstGeom>
          <a:noFill/>
          <a:ln>
            <a:noFill/>
          </a:ln>
        </p:spPr>
      </p:pic>
      <p:pic>
        <p:nvPicPr>
          <p:cNvPr id="1204" name="Google Shape;1204;p16"/>
          <p:cNvPicPr preferRelativeResize="0"/>
          <p:nvPr/>
        </p:nvPicPr>
        <p:blipFill rotWithShape="1">
          <a:blip r:embed="rId4">
            <a:alphaModFix/>
          </a:blip>
          <a:srcRect/>
          <a:stretch/>
        </p:blipFill>
        <p:spPr>
          <a:xfrm>
            <a:off x="508877" y="1322444"/>
            <a:ext cx="4478162" cy="3202828"/>
          </a:xfrm>
          <a:prstGeom prst="rect">
            <a:avLst/>
          </a:prstGeom>
          <a:noFill/>
          <a:ln>
            <a:noFill/>
          </a:ln>
        </p:spPr>
      </p:pic>
      <p:cxnSp>
        <p:nvCxnSpPr>
          <p:cNvPr id="1205" name="Google Shape;1205;p16"/>
          <p:cNvCxnSpPr/>
          <p:nvPr/>
        </p:nvCxnSpPr>
        <p:spPr>
          <a:xfrm>
            <a:off x="6115664" y="1415773"/>
            <a:ext cx="0" cy="5132511"/>
          </a:xfrm>
          <a:prstGeom prst="straightConnector1">
            <a:avLst/>
          </a:prstGeom>
          <a:noFill/>
          <a:ln w="9525" cap="flat" cmpd="sng">
            <a:solidFill>
              <a:schemeClr val="lt2"/>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17"/>
          <p:cNvSpPr txBox="1"/>
          <p:nvPr/>
        </p:nvSpPr>
        <p:spPr>
          <a:xfrm>
            <a:off x="5249957" y="1492468"/>
            <a:ext cx="6368591" cy="440120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have found that the variables </a:t>
            </a:r>
            <a:r>
              <a:rPr lang="it-IT" sz="1400" i="1">
                <a:solidFill>
                  <a:schemeClr val="dk1"/>
                </a:solidFill>
                <a:latin typeface="Arial"/>
                <a:ea typeface="Arial"/>
                <a:cs typeface="Arial"/>
                <a:sym typeface="Arial"/>
              </a:rPr>
              <a:t>‘longitude’  </a:t>
            </a:r>
            <a:r>
              <a:rPr lang="it-IT" sz="1400">
                <a:solidFill>
                  <a:schemeClr val="dk1"/>
                </a:solidFill>
                <a:latin typeface="Arial"/>
                <a:ea typeface="Arial"/>
                <a:cs typeface="Arial"/>
                <a:sym typeface="Arial"/>
              </a:rPr>
              <a:t>and </a:t>
            </a:r>
            <a:r>
              <a:rPr lang="it-IT" sz="1400" i="1">
                <a:solidFill>
                  <a:schemeClr val="dk1"/>
                </a:solidFill>
                <a:latin typeface="Arial"/>
                <a:ea typeface="Arial"/>
                <a:cs typeface="Arial"/>
                <a:sym typeface="Arial"/>
              </a:rPr>
              <a:t>‘latitude’ </a:t>
            </a:r>
            <a:r>
              <a:rPr lang="it-IT" sz="1400">
                <a:solidFill>
                  <a:schemeClr val="dk1"/>
                </a:solidFill>
                <a:latin typeface="Arial"/>
                <a:ea typeface="Arial"/>
                <a:cs typeface="Arial"/>
                <a:sym typeface="Arial"/>
              </a:rPr>
              <a:t>were highly significant.</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For this reason, we tried to see whether particular tourists attractions or general places of interests in the Big Apple could be significant for the occupation too. </a:t>
            </a:r>
            <a:endParaRPr/>
          </a:p>
          <a:p>
            <a:pPr marL="285750" marR="0" lvl="0" indent="-196850" algn="just"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Places of interests and their coordinates:</a:t>
            </a:r>
            <a:endParaRPr/>
          </a:p>
          <a:p>
            <a:pPr marL="285750" marR="0" lvl="0" indent="-196850" algn="just"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a:p>
            <a:pPr marL="742950" marR="0" lvl="1" indent="-285750" algn="just" rtl="0">
              <a:spcBef>
                <a:spcPts val="0"/>
              </a:spcBef>
              <a:spcAft>
                <a:spcPts val="0"/>
              </a:spcAft>
              <a:buClr>
                <a:schemeClr val="dk1"/>
              </a:buClr>
              <a:buSzPts val="1400"/>
              <a:buFont typeface="Courier New"/>
              <a:buChar char="o"/>
            </a:pPr>
            <a:r>
              <a:rPr lang="it-IT" sz="1400" b="1" i="0" u="none" strike="noStrike" cap="none">
                <a:solidFill>
                  <a:schemeClr val="dk1"/>
                </a:solidFill>
                <a:latin typeface="Arial"/>
                <a:ea typeface="Arial"/>
                <a:cs typeface="Arial"/>
                <a:sym typeface="Arial"/>
              </a:rPr>
              <a:t>Statue of liberty</a:t>
            </a:r>
            <a:r>
              <a:rPr lang="it-IT" sz="1400" b="0" i="0" u="none" strike="noStrike" cap="none">
                <a:solidFill>
                  <a:schemeClr val="dk1"/>
                </a:solidFill>
                <a:latin typeface="Arial"/>
                <a:ea typeface="Arial"/>
                <a:cs typeface="Arial"/>
                <a:sym typeface="Arial"/>
              </a:rPr>
              <a:t>: </a:t>
            </a:r>
            <a:r>
              <a:rPr lang="it-IT" sz="1400" b="0" i="1" u="none" strike="noStrike" cap="none">
                <a:solidFill>
                  <a:schemeClr val="dk1"/>
                </a:solidFill>
                <a:latin typeface="Arial"/>
                <a:ea typeface="Arial"/>
                <a:cs typeface="Arial"/>
                <a:sym typeface="Arial"/>
              </a:rPr>
              <a:t>40.689249, -74.044500</a:t>
            </a:r>
            <a:endParaRPr/>
          </a:p>
          <a:p>
            <a:pPr marL="742950" marR="0" lvl="1" indent="-196850" algn="just" rtl="0">
              <a:spcBef>
                <a:spcPts val="0"/>
              </a:spcBef>
              <a:spcAft>
                <a:spcPts val="0"/>
              </a:spcAft>
              <a:buClr>
                <a:schemeClr val="dk1"/>
              </a:buClr>
              <a:buSzPts val="1400"/>
              <a:buFont typeface="Courier New"/>
              <a:buNone/>
            </a:pPr>
            <a:endParaRPr sz="1400" b="0" i="1" u="none" strike="noStrike" cap="none">
              <a:solidFill>
                <a:schemeClr val="dk1"/>
              </a:solidFill>
              <a:latin typeface="Arial"/>
              <a:ea typeface="Arial"/>
              <a:cs typeface="Arial"/>
              <a:sym typeface="Arial"/>
            </a:endParaRPr>
          </a:p>
          <a:p>
            <a:pPr marL="742950" marR="0" lvl="1" indent="-285750" algn="just" rtl="0">
              <a:spcBef>
                <a:spcPts val="0"/>
              </a:spcBef>
              <a:spcAft>
                <a:spcPts val="0"/>
              </a:spcAft>
              <a:buClr>
                <a:schemeClr val="dk1"/>
              </a:buClr>
              <a:buSzPts val="1400"/>
              <a:buFont typeface="Courier New"/>
              <a:buChar char="o"/>
            </a:pPr>
            <a:r>
              <a:rPr lang="it-IT" sz="1400" b="1" i="0" u="none" strike="noStrike" cap="none">
                <a:solidFill>
                  <a:schemeClr val="dk1"/>
                </a:solidFill>
                <a:latin typeface="Arial"/>
                <a:ea typeface="Arial"/>
                <a:cs typeface="Arial"/>
                <a:sym typeface="Arial"/>
              </a:rPr>
              <a:t>Times Square</a:t>
            </a:r>
            <a:r>
              <a:rPr lang="it-IT" sz="1400" b="0" i="0" u="none" strike="noStrike" cap="none">
                <a:solidFill>
                  <a:schemeClr val="dk1"/>
                </a:solidFill>
                <a:latin typeface="Arial"/>
                <a:ea typeface="Arial"/>
                <a:cs typeface="Arial"/>
                <a:sym typeface="Arial"/>
              </a:rPr>
              <a:t>: </a:t>
            </a:r>
            <a:r>
              <a:rPr lang="it-IT" sz="1400" b="0" i="1" u="none" strike="noStrike" cap="none">
                <a:solidFill>
                  <a:schemeClr val="dk1"/>
                </a:solidFill>
                <a:latin typeface="Arial"/>
                <a:ea typeface="Arial"/>
                <a:cs typeface="Arial"/>
                <a:sym typeface="Arial"/>
              </a:rPr>
              <a:t>40.758896, -73.985130</a:t>
            </a:r>
            <a:endParaRPr/>
          </a:p>
          <a:p>
            <a:pPr marL="742950" marR="0" lvl="1" indent="-196850" algn="just" rtl="0">
              <a:spcBef>
                <a:spcPts val="0"/>
              </a:spcBef>
              <a:spcAft>
                <a:spcPts val="0"/>
              </a:spcAft>
              <a:buClr>
                <a:schemeClr val="dk1"/>
              </a:buClr>
              <a:buSzPts val="1400"/>
              <a:buFont typeface="Courier New"/>
              <a:buNone/>
            </a:pPr>
            <a:endParaRPr sz="1400" b="0" i="0" u="none" strike="noStrike" cap="none">
              <a:solidFill>
                <a:schemeClr val="dk1"/>
              </a:solidFill>
              <a:latin typeface="Arial"/>
              <a:ea typeface="Arial"/>
              <a:cs typeface="Arial"/>
              <a:sym typeface="Arial"/>
            </a:endParaRPr>
          </a:p>
          <a:p>
            <a:pPr marL="742950" marR="0" lvl="1" indent="-285750" algn="just" rtl="0">
              <a:spcBef>
                <a:spcPts val="0"/>
              </a:spcBef>
              <a:spcAft>
                <a:spcPts val="0"/>
              </a:spcAft>
              <a:buClr>
                <a:schemeClr val="dk1"/>
              </a:buClr>
              <a:buSzPts val="1400"/>
              <a:buFont typeface="Courier New"/>
              <a:buChar char="o"/>
            </a:pPr>
            <a:r>
              <a:rPr lang="it-IT" sz="1400" b="1" i="0" u="none" strike="noStrike" cap="none">
                <a:solidFill>
                  <a:schemeClr val="dk1"/>
                </a:solidFill>
                <a:latin typeface="Arial"/>
                <a:ea typeface="Arial"/>
                <a:cs typeface="Arial"/>
                <a:sym typeface="Arial"/>
              </a:rPr>
              <a:t>Empire State Building</a:t>
            </a:r>
            <a:r>
              <a:rPr lang="it-IT" sz="1400" b="0" i="0" u="none" strike="noStrike" cap="none">
                <a:solidFill>
                  <a:schemeClr val="dk1"/>
                </a:solidFill>
                <a:latin typeface="Arial"/>
                <a:ea typeface="Arial"/>
                <a:cs typeface="Arial"/>
                <a:sym typeface="Arial"/>
              </a:rPr>
              <a:t>: </a:t>
            </a:r>
            <a:r>
              <a:rPr lang="it-IT" sz="1400" b="0" i="1" u="none" strike="noStrike" cap="none">
                <a:solidFill>
                  <a:schemeClr val="dk1"/>
                </a:solidFill>
                <a:latin typeface="Arial"/>
                <a:ea typeface="Arial"/>
                <a:cs typeface="Arial"/>
                <a:sym typeface="Arial"/>
              </a:rPr>
              <a:t>40.748817, -73.985428</a:t>
            </a:r>
            <a:endParaRPr/>
          </a:p>
          <a:p>
            <a:pPr marL="742950" marR="0" lvl="1" indent="-196850" algn="just" rtl="0">
              <a:spcBef>
                <a:spcPts val="0"/>
              </a:spcBef>
              <a:spcAft>
                <a:spcPts val="0"/>
              </a:spcAft>
              <a:buClr>
                <a:schemeClr val="dk1"/>
              </a:buClr>
              <a:buSzPts val="1400"/>
              <a:buFont typeface="Courier New"/>
              <a:buNone/>
            </a:pPr>
            <a:endParaRPr sz="1400" b="0" i="0" u="none" strike="noStrike" cap="none">
              <a:solidFill>
                <a:schemeClr val="dk1"/>
              </a:solidFill>
              <a:latin typeface="Arial"/>
              <a:ea typeface="Arial"/>
              <a:cs typeface="Arial"/>
              <a:sym typeface="Arial"/>
            </a:endParaRPr>
          </a:p>
          <a:p>
            <a:pPr marL="742950" marR="0" lvl="1" indent="-285750" algn="just" rtl="0">
              <a:spcBef>
                <a:spcPts val="0"/>
              </a:spcBef>
              <a:spcAft>
                <a:spcPts val="0"/>
              </a:spcAft>
              <a:buClr>
                <a:schemeClr val="dk1"/>
              </a:buClr>
              <a:buSzPts val="1400"/>
              <a:buFont typeface="Courier New"/>
              <a:buChar char="o"/>
            </a:pPr>
            <a:r>
              <a:rPr lang="it-IT" sz="1400" b="1" i="0" u="none" strike="noStrike" cap="none">
                <a:solidFill>
                  <a:schemeClr val="dk1"/>
                </a:solidFill>
                <a:latin typeface="Arial"/>
                <a:ea typeface="Arial"/>
                <a:cs typeface="Arial"/>
                <a:sym typeface="Arial"/>
              </a:rPr>
              <a:t>Rockefeller Centre</a:t>
            </a:r>
            <a:r>
              <a:rPr lang="it-IT" sz="1400" b="0" i="0" u="none" strike="noStrike" cap="none">
                <a:solidFill>
                  <a:schemeClr val="dk1"/>
                </a:solidFill>
                <a:latin typeface="Arial"/>
                <a:ea typeface="Arial"/>
                <a:cs typeface="Arial"/>
                <a:sym typeface="Arial"/>
              </a:rPr>
              <a:t>: </a:t>
            </a:r>
            <a:r>
              <a:rPr lang="it-IT" sz="1400" b="0" i="1" u="none" strike="noStrike" cap="none">
                <a:solidFill>
                  <a:schemeClr val="dk1"/>
                </a:solidFill>
                <a:latin typeface="Arial"/>
                <a:ea typeface="Arial"/>
                <a:cs typeface="Arial"/>
                <a:sym typeface="Arial"/>
              </a:rPr>
              <a:t>40.758678, -73.978798</a:t>
            </a:r>
            <a:endParaRPr/>
          </a:p>
          <a:p>
            <a:pPr marL="742950" marR="0" lvl="1" indent="-196850" algn="just" rtl="0">
              <a:spcBef>
                <a:spcPts val="0"/>
              </a:spcBef>
              <a:spcAft>
                <a:spcPts val="0"/>
              </a:spcAft>
              <a:buClr>
                <a:schemeClr val="dk1"/>
              </a:buClr>
              <a:buSzPts val="1400"/>
              <a:buFont typeface="Courier New"/>
              <a:buNone/>
            </a:pPr>
            <a:endParaRPr sz="1400" b="0" i="1" u="none" strike="noStrike" cap="none">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performed 3 different nested functions. </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goal was to see the distances between the places of interests and the apartments. </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p:txBody>
      </p:sp>
      <p:sp>
        <p:nvSpPr>
          <p:cNvPr id="1211" name="Google Shape;1211;p17"/>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Mapping processing</a:t>
            </a:r>
            <a:br>
              <a:rPr lang="it-IT" sz="3600" b="1">
                <a:latin typeface="Arial"/>
                <a:ea typeface="Arial"/>
                <a:cs typeface="Arial"/>
                <a:sym typeface="Arial"/>
              </a:rPr>
            </a:br>
            <a:r>
              <a:rPr lang="it-IT" sz="2000">
                <a:latin typeface="Arial"/>
                <a:ea typeface="Arial"/>
                <a:cs typeface="Arial"/>
                <a:sym typeface="Arial"/>
              </a:rPr>
              <a:t>Rent a place in New York City means having a lot of places of interest around. This could mean different prices.</a:t>
            </a:r>
            <a:endParaRPr sz="3600">
              <a:latin typeface="Arial"/>
              <a:ea typeface="Arial"/>
              <a:cs typeface="Arial"/>
              <a:sym typeface="Arial"/>
            </a:endParaRPr>
          </a:p>
        </p:txBody>
      </p:sp>
      <p:cxnSp>
        <p:nvCxnSpPr>
          <p:cNvPr id="1212" name="Google Shape;1212;p17"/>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213" name="Google Shape;121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18</a:t>
            </a:fld>
            <a:endParaRPr/>
          </a:p>
        </p:txBody>
      </p:sp>
      <p:grpSp>
        <p:nvGrpSpPr>
          <p:cNvPr id="1214" name="Google Shape;1214;p17"/>
          <p:cNvGrpSpPr/>
          <p:nvPr/>
        </p:nvGrpSpPr>
        <p:grpSpPr>
          <a:xfrm>
            <a:off x="639097" y="1492468"/>
            <a:ext cx="3421625" cy="4699433"/>
            <a:chOff x="1313799" y="1140571"/>
            <a:chExt cx="2503952" cy="3544167"/>
          </a:xfrm>
        </p:grpSpPr>
        <p:grpSp>
          <p:nvGrpSpPr>
            <p:cNvPr id="1215" name="Google Shape;1215;p17"/>
            <p:cNvGrpSpPr/>
            <p:nvPr/>
          </p:nvGrpSpPr>
          <p:grpSpPr>
            <a:xfrm>
              <a:off x="1599316" y="1140571"/>
              <a:ext cx="2218435" cy="3544166"/>
              <a:chOff x="1599316" y="1140571"/>
              <a:chExt cx="2218435" cy="3544166"/>
            </a:xfrm>
          </p:grpSpPr>
          <p:sp>
            <p:nvSpPr>
              <p:cNvPr id="1216" name="Google Shape;1216;p17"/>
              <p:cNvSpPr/>
              <p:nvPr/>
            </p:nvSpPr>
            <p:spPr>
              <a:xfrm>
                <a:off x="2784131" y="2124090"/>
                <a:ext cx="558984" cy="692927"/>
              </a:xfrm>
              <a:custGeom>
                <a:avLst/>
                <a:gdLst/>
                <a:ahLst/>
                <a:cxnLst/>
                <a:rect l="l" t="t" r="r" b="b"/>
                <a:pathLst>
                  <a:path w="4407" h="5463" extrusionOk="0">
                    <a:moveTo>
                      <a:pt x="247" y="0"/>
                    </a:moveTo>
                    <a:lnTo>
                      <a:pt x="1" y="5463"/>
                    </a:lnTo>
                    <a:lnTo>
                      <a:pt x="4406" y="5463"/>
                    </a:lnTo>
                    <a:lnTo>
                      <a:pt x="3139" y="247"/>
                    </a:lnTo>
                    <a:lnTo>
                      <a:pt x="306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7" name="Google Shape;1217;p17"/>
              <p:cNvSpPr/>
              <p:nvPr/>
            </p:nvSpPr>
            <p:spPr>
              <a:xfrm>
                <a:off x="2118346" y="2124090"/>
                <a:ext cx="638893" cy="693434"/>
              </a:xfrm>
              <a:custGeom>
                <a:avLst/>
                <a:gdLst/>
                <a:ahLst/>
                <a:cxnLst/>
                <a:rect l="l" t="t" r="r" b="b"/>
                <a:pathLst>
                  <a:path w="5037" h="5467" extrusionOk="0">
                    <a:moveTo>
                      <a:pt x="0" y="0"/>
                    </a:moveTo>
                    <a:lnTo>
                      <a:pt x="0" y="3032"/>
                    </a:lnTo>
                    <a:cubicBezTo>
                      <a:pt x="0" y="3032"/>
                      <a:pt x="1488" y="5466"/>
                      <a:pt x="1681" y="5466"/>
                    </a:cubicBezTo>
                    <a:cubicBezTo>
                      <a:pt x="1685" y="5466"/>
                      <a:pt x="1688" y="5465"/>
                      <a:pt x="1691" y="5463"/>
                    </a:cubicBezTo>
                    <a:cubicBezTo>
                      <a:pt x="1737" y="5429"/>
                      <a:pt x="2023" y="5418"/>
                      <a:pt x="2388" y="5418"/>
                    </a:cubicBezTo>
                    <a:cubicBezTo>
                      <a:pt x="3141" y="5418"/>
                      <a:pt x="4229" y="5466"/>
                      <a:pt x="4229" y="5466"/>
                    </a:cubicBezTo>
                    <a:lnTo>
                      <a:pt x="5036" y="144"/>
                    </a:lnTo>
                    <a:lnTo>
                      <a:pt x="0"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8" name="Google Shape;1218;p17"/>
              <p:cNvSpPr/>
              <p:nvPr/>
            </p:nvSpPr>
            <p:spPr>
              <a:xfrm>
                <a:off x="1599316" y="1140952"/>
                <a:ext cx="272960" cy="921366"/>
              </a:xfrm>
              <a:custGeom>
                <a:avLst/>
                <a:gdLst/>
                <a:ahLst/>
                <a:cxnLst/>
                <a:rect l="l" t="t" r="r" b="b"/>
                <a:pathLst>
                  <a:path w="2152" h="7264" extrusionOk="0">
                    <a:moveTo>
                      <a:pt x="0" y="1"/>
                    </a:moveTo>
                    <a:lnTo>
                      <a:pt x="0" y="7224"/>
                    </a:lnTo>
                    <a:cubicBezTo>
                      <a:pt x="0" y="7252"/>
                      <a:pt x="86" y="7264"/>
                      <a:pt x="224" y="7264"/>
                    </a:cubicBezTo>
                    <a:cubicBezTo>
                      <a:pt x="775" y="7264"/>
                      <a:pt x="2151" y="7084"/>
                      <a:pt x="2151" y="7084"/>
                    </a:cubicBezTo>
                    <a:cubicBezTo>
                      <a:pt x="2151" y="7084"/>
                      <a:pt x="1801" y="254"/>
                      <a:pt x="1818" y="1"/>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19" name="Google Shape;1219;p17"/>
              <p:cNvSpPr/>
              <p:nvPr/>
            </p:nvSpPr>
            <p:spPr>
              <a:xfrm>
                <a:off x="1930496" y="1140952"/>
                <a:ext cx="98301" cy="875830"/>
              </a:xfrm>
              <a:custGeom>
                <a:avLst/>
                <a:gdLst/>
                <a:ahLst/>
                <a:cxnLst/>
                <a:rect l="l" t="t" r="r" b="b"/>
                <a:pathLst>
                  <a:path w="775" h="6905" extrusionOk="0">
                    <a:moveTo>
                      <a:pt x="141" y="1"/>
                    </a:moveTo>
                    <a:cubicBezTo>
                      <a:pt x="1" y="71"/>
                      <a:pt x="141" y="6904"/>
                      <a:pt x="141" y="6904"/>
                    </a:cubicBezTo>
                    <a:lnTo>
                      <a:pt x="774" y="6771"/>
                    </a:lnTo>
                    <a:lnTo>
                      <a:pt x="774"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0" name="Google Shape;1220;p17"/>
              <p:cNvSpPr/>
              <p:nvPr/>
            </p:nvSpPr>
            <p:spPr>
              <a:xfrm>
                <a:off x="2082450" y="1140571"/>
                <a:ext cx="689122" cy="922761"/>
              </a:xfrm>
              <a:custGeom>
                <a:avLst/>
                <a:gdLst/>
                <a:ahLst/>
                <a:cxnLst/>
                <a:rect l="l" t="t" r="r" b="b"/>
                <a:pathLst>
                  <a:path w="5433" h="7275" extrusionOk="0">
                    <a:moveTo>
                      <a:pt x="177" y="0"/>
                    </a:moveTo>
                    <a:lnTo>
                      <a:pt x="177" y="4202"/>
                    </a:lnTo>
                    <a:cubicBezTo>
                      <a:pt x="177" y="4202"/>
                      <a:pt x="1" y="7267"/>
                      <a:pt x="175" y="7267"/>
                    </a:cubicBezTo>
                    <a:cubicBezTo>
                      <a:pt x="175" y="7267"/>
                      <a:pt x="176" y="7267"/>
                      <a:pt x="177" y="7267"/>
                    </a:cubicBezTo>
                    <a:cubicBezTo>
                      <a:pt x="214" y="7262"/>
                      <a:pt x="465" y="7261"/>
                      <a:pt x="839" y="7261"/>
                    </a:cubicBezTo>
                    <a:cubicBezTo>
                      <a:pt x="1860" y="7261"/>
                      <a:pt x="3795" y="7274"/>
                      <a:pt x="4777" y="7274"/>
                    </a:cubicBezTo>
                    <a:cubicBezTo>
                      <a:pt x="5136" y="7274"/>
                      <a:pt x="5367" y="7272"/>
                      <a:pt x="5379" y="7267"/>
                    </a:cubicBezTo>
                    <a:cubicBezTo>
                      <a:pt x="5433" y="7244"/>
                      <a:pt x="5319" y="0"/>
                      <a:pt x="531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1" name="Google Shape;1221;p17"/>
              <p:cNvSpPr/>
              <p:nvPr/>
            </p:nvSpPr>
            <p:spPr>
              <a:xfrm>
                <a:off x="3293902" y="4156195"/>
                <a:ext cx="523849" cy="528542"/>
              </a:xfrm>
              <a:custGeom>
                <a:avLst/>
                <a:gdLst/>
                <a:ahLst/>
                <a:cxnLst/>
                <a:rect l="l" t="t" r="r" b="b"/>
                <a:pathLst>
                  <a:path w="4130" h="4167" extrusionOk="0">
                    <a:moveTo>
                      <a:pt x="3756" y="1"/>
                    </a:moveTo>
                    <a:lnTo>
                      <a:pt x="0" y="4166"/>
                    </a:lnTo>
                    <a:lnTo>
                      <a:pt x="4129" y="4166"/>
                    </a:lnTo>
                    <a:lnTo>
                      <a:pt x="3756"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222" name="Google Shape;1222;p17"/>
            <p:cNvGrpSpPr/>
            <p:nvPr/>
          </p:nvGrpSpPr>
          <p:grpSpPr>
            <a:xfrm>
              <a:off x="1313799" y="1221368"/>
              <a:ext cx="1980229" cy="3463370"/>
              <a:chOff x="1313799" y="1221368"/>
              <a:chExt cx="1980229" cy="3463370"/>
            </a:xfrm>
          </p:grpSpPr>
          <p:sp>
            <p:nvSpPr>
              <p:cNvPr id="1223" name="Google Shape;1223;p17"/>
              <p:cNvSpPr/>
              <p:nvPr/>
            </p:nvSpPr>
            <p:spPr>
              <a:xfrm>
                <a:off x="2815460" y="1221368"/>
                <a:ext cx="125318" cy="818245"/>
              </a:xfrm>
              <a:custGeom>
                <a:avLst/>
                <a:gdLst/>
                <a:ahLst/>
                <a:cxnLst/>
                <a:rect l="l" t="t" r="r" b="b"/>
                <a:pathLst>
                  <a:path w="988" h="6451" extrusionOk="0">
                    <a:moveTo>
                      <a:pt x="247" y="0"/>
                    </a:moveTo>
                    <a:lnTo>
                      <a:pt x="0" y="6450"/>
                    </a:lnTo>
                    <a:lnTo>
                      <a:pt x="788" y="6450"/>
                    </a:lnTo>
                    <a:lnTo>
                      <a:pt x="988"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4" name="Google Shape;1224;p17"/>
              <p:cNvSpPr/>
              <p:nvPr/>
            </p:nvSpPr>
            <p:spPr>
              <a:xfrm>
                <a:off x="3003311" y="1221368"/>
                <a:ext cx="107560" cy="818245"/>
              </a:xfrm>
              <a:custGeom>
                <a:avLst/>
                <a:gdLst/>
                <a:ahLst/>
                <a:cxnLst/>
                <a:rect l="l" t="t" r="r" b="b"/>
                <a:pathLst>
                  <a:path w="848" h="6451" extrusionOk="0">
                    <a:moveTo>
                      <a:pt x="0" y="0"/>
                    </a:moveTo>
                    <a:lnTo>
                      <a:pt x="0" y="6450"/>
                    </a:lnTo>
                    <a:lnTo>
                      <a:pt x="847" y="6450"/>
                    </a:lnTo>
                    <a:lnTo>
                      <a:pt x="847"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5" name="Google Shape;1225;p17"/>
              <p:cNvSpPr/>
              <p:nvPr/>
            </p:nvSpPr>
            <p:spPr>
              <a:xfrm>
                <a:off x="3132688" y="1221368"/>
                <a:ext cx="161340" cy="784379"/>
              </a:xfrm>
              <a:custGeom>
                <a:avLst/>
                <a:gdLst/>
                <a:ahLst/>
                <a:cxnLst/>
                <a:rect l="l" t="t" r="r" b="b"/>
                <a:pathLst>
                  <a:path w="1272" h="6184" extrusionOk="0">
                    <a:moveTo>
                      <a:pt x="354" y="0"/>
                    </a:moveTo>
                    <a:cubicBezTo>
                      <a:pt x="354" y="0"/>
                      <a:pt x="1" y="6130"/>
                      <a:pt x="1" y="6167"/>
                    </a:cubicBezTo>
                    <a:cubicBezTo>
                      <a:pt x="1" y="6179"/>
                      <a:pt x="56" y="6183"/>
                      <a:pt x="129" y="6183"/>
                    </a:cubicBezTo>
                    <a:cubicBezTo>
                      <a:pt x="275" y="6183"/>
                      <a:pt x="494" y="6167"/>
                      <a:pt x="494" y="6167"/>
                    </a:cubicBezTo>
                    <a:lnTo>
                      <a:pt x="1271"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6" name="Google Shape;1226;p17"/>
              <p:cNvSpPr/>
              <p:nvPr/>
            </p:nvSpPr>
            <p:spPr>
              <a:xfrm>
                <a:off x="1657662" y="2495097"/>
                <a:ext cx="581308" cy="366821"/>
              </a:xfrm>
              <a:custGeom>
                <a:avLst/>
                <a:gdLst/>
                <a:ahLst/>
                <a:cxnLst/>
                <a:rect l="l" t="t" r="r" b="b"/>
                <a:pathLst>
                  <a:path w="4583" h="2892" extrusionOk="0">
                    <a:moveTo>
                      <a:pt x="2822" y="0"/>
                    </a:moveTo>
                    <a:lnTo>
                      <a:pt x="0" y="213"/>
                    </a:lnTo>
                    <a:lnTo>
                      <a:pt x="0" y="1447"/>
                    </a:lnTo>
                    <a:lnTo>
                      <a:pt x="531" y="2892"/>
                    </a:lnTo>
                    <a:lnTo>
                      <a:pt x="4583" y="2541"/>
                    </a:lnTo>
                    <a:lnTo>
                      <a:pt x="2822"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7" name="Google Shape;1227;p17"/>
              <p:cNvSpPr/>
              <p:nvPr/>
            </p:nvSpPr>
            <p:spPr>
              <a:xfrm>
                <a:off x="1599696" y="2124090"/>
                <a:ext cx="460429" cy="371134"/>
              </a:xfrm>
              <a:custGeom>
                <a:avLst/>
                <a:gdLst/>
                <a:ahLst/>
                <a:cxnLst/>
                <a:rect l="l" t="t" r="r" b="b"/>
                <a:pathLst>
                  <a:path w="3630" h="2926" extrusionOk="0">
                    <a:moveTo>
                      <a:pt x="1" y="0"/>
                    </a:moveTo>
                    <a:lnTo>
                      <a:pt x="177" y="2925"/>
                    </a:lnTo>
                    <a:lnTo>
                      <a:pt x="3629" y="2732"/>
                    </a:lnTo>
                    <a:lnTo>
                      <a:pt x="3312"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28" name="Google Shape;1228;p17"/>
              <p:cNvSpPr/>
              <p:nvPr/>
            </p:nvSpPr>
            <p:spPr>
              <a:xfrm>
                <a:off x="1313799" y="4478623"/>
                <a:ext cx="595641" cy="206115"/>
              </a:xfrm>
              <a:custGeom>
                <a:avLst/>
                <a:gdLst/>
                <a:ahLst/>
                <a:cxnLst/>
                <a:rect l="l" t="t" r="r" b="b"/>
                <a:pathLst>
                  <a:path w="4696" h="1625" extrusionOk="0">
                    <a:moveTo>
                      <a:pt x="2255" y="0"/>
                    </a:moveTo>
                    <a:lnTo>
                      <a:pt x="0" y="624"/>
                    </a:lnTo>
                    <a:lnTo>
                      <a:pt x="500" y="1624"/>
                    </a:lnTo>
                    <a:lnTo>
                      <a:pt x="4696" y="1624"/>
                    </a:lnTo>
                    <a:lnTo>
                      <a:pt x="4696" y="187"/>
                    </a:lnTo>
                    <a:lnTo>
                      <a:pt x="2255"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229" name="Google Shape;1229;p17"/>
            <p:cNvGrpSpPr/>
            <p:nvPr/>
          </p:nvGrpSpPr>
          <p:grpSpPr>
            <a:xfrm>
              <a:off x="1755837" y="1140952"/>
              <a:ext cx="1840198" cy="3361389"/>
              <a:chOff x="1755837" y="1140952"/>
              <a:chExt cx="1840198" cy="3361389"/>
            </a:xfrm>
          </p:grpSpPr>
          <p:sp>
            <p:nvSpPr>
              <p:cNvPr id="1230" name="Google Shape;1230;p17"/>
              <p:cNvSpPr/>
              <p:nvPr/>
            </p:nvSpPr>
            <p:spPr>
              <a:xfrm>
                <a:off x="3405521" y="1140952"/>
                <a:ext cx="190514" cy="1330044"/>
              </a:xfrm>
              <a:custGeom>
                <a:avLst/>
                <a:gdLst/>
                <a:ahLst/>
                <a:cxnLst/>
                <a:rect l="l" t="t" r="r" b="b"/>
                <a:pathLst>
                  <a:path w="1502" h="10486" extrusionOk="0">
                    <a:moveTo>
                      <a:pt x="708" y="1"/>
                    </a:moveTo>
                    <a:lnTo>
                      <a:pt x="1" y="8615"/>
                    </a:lnTo>
                    <a:lnTo>
                      <a:pt x="531" y="10486"/>
                    </a:lnTo>
                    <a:lnTo>
                      <a:pt x="1502" y="10483"/>
                    </a:lnTo>
                    <a:lnTo>
                      <a:pt x="15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nvGrpSpPr>
              <p:cNvPr id="1231" name="Google Shape;1231;p17"/>
              <p:cNvGrpSpPr/>
              <p:nvPr/>
            </p:nvGrpSpPr>
            <p:grpSpPr>
              <a:xfrm>
                <a:off x="1755837" y="2902371"/>
                <a:ext cx="1694712" cy="1599970"/>
                <a:chOff x="1755837" y="2902371"/>
                <a:chExt cx="1694712" cy="1599970"/>
              </a:xfrm>
            </p:grpSpPr>
            <p:sp>
              <p:nvSpPr>
                <p:cNvPr id="1232" name="Google Shape;1232;p17"/>
                <p:cNvSpPr/>
                <p:nvPr/>
              </p:nvSpPr>
              <p:spPr>
                <a:xfrm>
                  <a:off x="3025635" y="3617252"/>
                  <a:ext cx="424914" cy="362255"/>
                </a:xfrm>
                <a:custGeom>
                  <a:avLst/>
                  <a:gdLst/>
                  <a:ahLst/>
                  <a:cxnLst/>
                  <a:rect l="l" t="t" r="r" b="b"/>
                  <a:pathLst>
                    <a:path w="3350" h="2856" extrusionOk="0">
                      <a:moveTo>
                        <a:pt x="1" y="1"/>
                      </a:moveTo>
                      <a:lnTo>
                        <a:pt x="1" y="2362"/>
                      </a:lnTo>
                      <a:lnTo>
                        <a:pt x="775" y="2856"/>
                      </a:lnTo>
                      <a:lnTo>
                        <a:pt x="334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3" name="Google Shape;1233;p17"/>
                <p:cNvSpPr/>
                <p:nvPr/>
              </p:nvSpPr>
              <p:spPr>
                <a:xfrm>
                  <a:off x="2764724" y="3798379"/>
                  <a:ext cx="301245" cy="422631"/>
                </a:xfrm>
                <a:custGeom>
                  <a:avLst/>
                  <a:gdLst/>
                  <a:ahLst/>
                  <a:cxnLst/>
                  <a:rect l="l" t="t" r="r" b="b"/>
                  <a:pathLst>
                    <a:path w="2375" h="3332" extrusionOk="0">
                      <a:moveTo>
                        <a:pt x="0" y="0"/>
                      </a:moveTo>
                      <a:lnTo>
                        <a:pt x="0" y="2592"/>
                      </a:lnTo>
                      <a:lnTo>
                        <a:pt x="1424" y="3332"/>
                      </a:lnTo>
                      <a:lnTo>
                        <a:pt x="2375" y="1851"/>
                      </a:lnTo>
                      <a:lnTo>
                        <a:pt x="0"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4" name="Google Shape;1234;p17"/>
                <p:cNvSpPr/>
                <p:nvPr/>
              </p:nvSpPr>
              <p:spPr>
                <a:xfrm>
                  <a:off x="2104774" y="3916848"/>
                  <a:ext cx="567863" cy="585493"/>
                </a:xfrm>
                <a:custGeom>
                  <a:avLst/>
                  <a:gdLst/>
                  <a:ahLst/>
                  <a:cxnLst/>
                  <a:rect l="l" t="t" r="r" b="b"/>
                  <a:pathLst>
                    <a:path w="4477" h="4616" extrusionOk="0">
                      <a:moveTo>
                        <a:pt x="1" y="0"/>
                      </a:moveTo>
                      <a:lnTo>
                        <a:pt x="3666" y="4616"/>
                      </a:lnTo>
                      <a:lnTo>
                        <a:pt x="4476" y="730"/>
                      </a:lnTo>
                      <a:lnTo>
                        <a:pt x="1"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5" name="Google Shape;1235;p17"/>
                <p:cNvSpPr/>
                <p:nvPr/>
              </p:nvSpPr>
              <p:spPr>
                <a:xfrm>
                  <a:off x="2060000" y="3617252"/>
                  <a:ext cx="648152" cy="299723"/>
                </a:xfrm>
                <a:custGeom>
                  <a:avLst/>
                  <a:gdLst/>
                  <a:ahLst/>
                  <a:cxnLst/>
                  <a:rect l="l" t="t" r="r" b="b"/>
                  <a:pathLst>
                    <a:path w="5110" h="2363" extrusionOk="0">
                      <a:moveTo>
                        <a:pt x="5109" y="1"/>
                      </a:moveTo>
                      <a:lnTo>
                        <a:pt x="0" y="458"/>
                      </a:lnTo>
                      <a:lnTo>
                        <a:pt x="354" y="1835"/>
                      </a:lnTo>
                      <a:lnTo>
                        <a:pt x="5109" y="2362"/>
                      </a:lnTo>
                      <a:lnTo>
                        <a:pt x="510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6" name="Google Shape;1236;p17"/>
                <p:cNvSpPr/>
                <p:nvPr/>
              </p:nvSpPr>
              <p:spPr>
                <a:xfrm>
                  <a:off x="2241645" y="2902371"/>
                  <a:ext cx="294142" cy="214613"/>
                </a:xfrm>
                <a:custGeom>
                  <a:avLst/>
                  <a:gdLst/>
                  <a:ahLst/>
                  <a:cxnLst/>
                  <a:rect l="l" t="t" r="r" b="b"/>
                  <a:pathLst>
                    <a:path w="2319" h="1692" extrusionOk="0">
                      <a:moveTo>
                        <a:pt x="178" y="1"/>
                      </a:moveTo>
                      <a:lnTo>
                        <a:pt x="1" y="1692"/>
                      </a:lnTo>
                      <a:lnTo>
                        <a:pt x="2319" y="1408"/>
                      </a:lnTo>
                      <a:lnTo>
                        <a:pt x="2319" y="1215"/>
                      </a:lnTo>
                      <a:lnTo>
                        <a:pt x="988"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37" name="Google Shape;1237;p17"/>
                <p:cNvSpPr/>
                <p:nvPr/>
              </p:nvSpPr>
              <p:spPr>
                <a:xfrm>
                  <a:off x="1755837" y="2902381"/>
                  <a:ext cx="411215" cy="371134"/>
                </a:xfrm>
                <a:custGeom>
                  <a:avLst/>
                  <a:gdLst/>
                  <a:ahLst/>
                  <a:cxnLst/>
                  <a:rect l="l" t="t" r="r" b="b"/>
                  <a:pathLst>
                    <a:path w="3242" h="2926" extrusionOk="0">
                      <a:moveTo>
                        <a:pt x="3242" y="1"/>
                      </a:moveTo>
                      <a:lnTo>
                        <a:pt x="0" y="101"/>
                      </a:lnTo>
                      <a:lnTo>
                        <a:pt x="754" y="2926"/>
                      </a:lnTo>
                      <a:lnTo>
                        <a:pt x="3242" y="2926"/>
                      </a:lnTo>
                      <a:lnTo>
                        <a:pt x="324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grpSp>
          <p:nvGrpSpPr>
            <p:cNvPr id="1238" name="Google Shape;1238;p17"/>
            <p:cNvGrpSpPr/>
            <p:nvPr/>
          </p:nvGrpSpPr>
          <p:grpSpPr>
            <a:xfrm>
              <a:off x="1909314" y="2853801"/>
              <a:ext cx="1563686" cy="1679870"/>
              <a:chOff x="1909314" y="2853801"/>
              <a:chExt cx="1563686" cy="1679870"/>
            </a:xfrm>
          </p:grpSpPr>
          <p:sp>
            <p:nvSpPr>
              <p:cNvPr id="1239" name="Google Shape;1239;p17"/>
              <p:cNvSpPr/>
              <p:nvPr/>
            </p:nvSpPr>
            <p:spPr>
              <a:xfrm>
                <a:off x="3025635" y="3255250"/>
                <a:ext cx="447365" cy="264081"/>
              </a:xfrm>
              <a:custGeom>
                <a:avLst/>
                <a:gdLst/>
                <a:ahLst/>
                <a:cxnLst/>
                <a:rect l="l" t="t" r="r" b="b"/>
                <a:pathLst>
                  <a:path w="3527" h="2082" extrusionOk="0">
                    <a:moveTo>
                      <a:pt x="3206" y="0"/>
                    </a:moveTo>
                    <a:lnTo>
                      <a:pt x="1" y="354"/>
                    </a:lnTo>
                    <a:lnTo>
                      <a:pt x="1" y="2081"/>
                    </a:lnTo>
                    <a:lnTo>
                      <a:pt x="3526" y="2081"/>
                    </a:lnTo>
                    <a:lnTo>
                      <a:pt x="3206"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0" name="Google Shape;1240;p17"/>
              <p:cNvSpPr/>
              <p:nvPr/>
            </p:nvSpPr>
            <p:spPr>
              <a:xfrm>
                <a:off x="2623424" y="4184988"/>
                <a:ext cx="267886" cy="348683"/>
              </a:xfrm>
              <a:custGeom>
                <a:avLst/>
                <a:gdLst/>
                <a:ahLst/>
                <a:cxnLst/>
                <a:rect l="l" t="t" r="r" b="b"/>
                <a:pathLst>
                  <a:path w="2112" h="2749" extrusionOk="0">
                    <a:moveTo>
                      <a:pt x="844" y="1"/>
                    </a:moveTo>
                    <a:lnTo>
                      <a:pt x="0" y="2749"/>
                    </a:lnTo>
                    <a:lnTo>
                      <a:pt x="2111" y="1058"/>
                    </a:lnTo>
                    <a:lnTo>
                      <a:pt x="844"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1" name="Google Shape;1241;p17"/>
              <p:cNvSpPr/>
              <p:nvPr/>
            </p:nvSpPr>
            <p:spPr>
              <a:xfrm>
                <a:off x="2784131" y="3300024"/>
                <a:ext cx="156647" cy="583083"/>
              </a:xfrm>
              <a:custGeom>
                <a:avLst/>
                <a:gdLst/>
                <a:ahLst/>
                <a:cxnLst/>
                <a:rect l="l" t="t" r="r" b="b"/>
                <a:pathLst>
                  <a:path w="1235" h="4597" extrusionOk="0">
                    <a:moveTo>
                      <a:pt x="1" y="1"/>
                    </a:moveTo>
                    <a:lnTo>
                      <a:pt x="1" y="3682"/>
                    </a:lnTo>
                    <a:lnTo>
                      <a:pt x="1235" y="4596"/>
                    </a:lnTo>
                    <a:lnTo>
                      <a:pt x="1235"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2" name="Google Shape;1242;p17"/>
              <p:cNvSpPr/>
              <p:nvPr/>
            </p:nvSpPr>
            <p:spPr>
              <a:xfrm>
                <a:off x="1909314" y="3317782"/>
                <a:ext cx="798838" cy="299596"/>
              </a:xfrm>
              <a:custGeom>
                <a:avLst/>
                <a:gdLst/>
                <a:ahLst/>
                <a:cxnLst/>
                <a:rect l="l" t="t" r="r" b="b"/>
                <a:pathLst>
                  <a:path w="6298" h="2362" extrusionOk="0">
                    <a:moveTo>
                      <a:pt x="6297" y="1"/>
                    </a:moveTo>
                    <a:lnTo>
                      <a:pt x="1" y="284"/>
                    </a:lnTo>
                    <a:lnTo>
                      <a:pt x="978" y="2362"/>
                    </a:lnTo>
                    <a:lnTo>
                      <a:pt x="6297" y="1938"/>
                    </a:lnTo>
                    <a:lnTo>
                      <a:pt x="629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3" name="Google Shape;1243;p17"/>
              <p:cNvSpPr/>
              <p:nvPr/>
            </p:nvSpPr>
            <p:spPr>
              <a:xfrm>
                <a:off x="2815460" y="2888809"/>
                <a:ext cx="635088" cy="308602"/>
              </a:xfrm>
              <a:custGeom>
                <a:avLst/>
                <a:gdLst/>
                <a:ahLst/>
                <a:cxnLst/>
                <a:rect l="l" t="t" r="r" b="b"/>
                <a:pathLst>
                  <a:path w="5007" h="2433" extrusionOk="0">
                    <a:moveTo>
                      <a:pt x="4299" y="1"/>
                    </a:moveTo>
                    <a:lnTo>
                      <a:pt x="0" y="318"/>
                    </a:lnTo>
                    <a:lnTo>
                      <a:pt x="0" y="2432"/>
                    </a:lnTo>
                    <a:lnTo>
                      <a:pt x="5006" y="2219"/>
                    </a:lnTo>
                    <a:lnTo>
                      <a:pt x="429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4" name="Google Shape;1244;p17"/>
              <p:cNvSpPr/>
              <p:nvPr/>
            </p:nvSpPr>
            <p:spPr>
              <a:xfrm>
                <a:off x="2238845" y="3125746"/>
                <a:ext cx="518395" cy="129630"/>
              </a:xfrm>
              <a:custGeom>
                <a:avLst/>
                <a:gdLst/>
                <a:ahLst/>
                <a:cxnLst/>
                <a:rect l="l" t="t" r="r" b="b"/>
                <a:pathLst>
                  <a:path w="4087" h="1022" extrusionOk="0">
                    <a:moveTo>
                      <a:pt x="178" y="1"/>
                    </a:moveTo>
                    <a:lnTo>
                      <a:pt x="1" y="1021"/>
                    </a:lnTo>
                    <a:lnTo>
                      <a:pt x="4086" y="811"/>
                    </a:lnTo>
                    <a:lnTo>
                      <a:pt x="341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45" name="Google Shape;1245;p17"/>
              <p:cNvSpPr/>
              <p:nvPr/>
            </p:nvSpPr>
            <p:spPr>
              <a:xfrm>
                <a:off x="2452063" y="2853801"/>
                <a:ext cx="318622" cy="189372"/>
              </a:xfrm>
              <a:custGeom>
                <a:avLst/>
                <a:gdLst/>
                <a:ahLst/>
                <a:cxnLst/>
                <a:rect l="l" t="t" r="r" b="b"/>
                <a:pathLst>
                  <a:path w="2512" h="1493" extrusionOk="0">
                    <a:moveTo>
                      <a:pt x="2305" y="0"/>
                    </a:moveTo>
                    <a:lnTo>
                      <a:pt x="1" y="217"/>
                    </a:lnTo>
                    <a:cubicBezTo>
                      <a:pt x="1" y="217"/>
                      <a:pt x="1301" y="1481"/>
                      <a:pt x="1338" y="1491"/>
                    </a:cubicBezTo>
                    <a:cubicBezTo>
                      <a:pt x="1342" y="1492"/>
                      <a:pt x="1355" y="1493"/>
                      <a:pt x="1376" y="1493"/>
                    </a:cubicBezTo>
                    <a:cubicBezTo>
                      <a:pt x="1578" y="1493"/>
                      <a:pt x="2512" y="1437"/>
                      <a:pt x="2479" y="1401"/>
                    </a:cubicBezTo>
                    <a:cubicBezTo>
                      <a:pt x="2445" y="1364"/>
                      <a:pt x="2305" y="0"/>
                      <a:pt x="2305"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sp>
        <p:nvSpPr>
          <p:cNvPr id="1246" name="Google Shape;1246;p17"/>
          <p:cNvSpPr/>
          <p:nvPr/>
        </p:nvSpPr>
        <p:spPr>
          <a:xfrm>
            <a:off x="1624159" y="5561879"/>
            <a:ext cx="590457" cy="584388"/>
          </a:xfrm>
          <a:prstGeom prst="ellipse">
            <a:avLst/>
          </a:prstGeom>
          <a:solidFill>
            <a:srgbClr val="FF5A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nvGrpSpPr>
          <p:cNvPr id="1247" name="Google Shape;1247;p17"/>
          <p:cNvGrpSpPr/>
          <p:nvPr/>
        </p:nvGrpSpPr>
        <p:grpSpPr>
          <a:xfrm>
            <a:off x="2232445" y="3526181"/>
            <a:ext cx="590457" cy="584388"/>
            <a:chOff x="5973873" y="2908323"/>
            <a:chExt cx="823500" cy="823500"/>
          </a:xfrm>
        </p:grpSpPr>
        <p:grpSp>
          <p:nvGrpSpPr>
            <p:cNvPr id="1248" name="Google Shape;1248;p17"/>
            <p:cNvGrpSpPr/>
            <p:nvPr/>
          </p:nvGrpSpPr>
          <p:grpSpPr>
            <a:xfrm>
              <a:off x="6301477" y="2985807"/>
              <a:ext cx="167137" cy="668618"/>
              <a:chOff x="10970501" y="2810700"/>
              <a:chExt cx="418574" cy="1682480"/>
            </a:xfrm>
          </p:grpSpPr>
          <p:sp>
            <p:nvSpPr>
              <p:cNvPr id="1249" name="Google Shape;1249;p17"/>
              <p:cNvSpPr/>
              <p:nvPr/>
            </p:nvSpPr>
            <p:spPr>
              <a:xfrm>
                <a:off x="11152227" y="2810700"/>
                <a:ext cx="8342" cy="181236"/>
              </a:xfrm>
              <a:custGeom>
                <a:avLst/>
                <a:gdLst/>
                <a:ahLst/>
                <a:cxnLst/>
                <a:rect l="l" t="t" r="r" b="b"/>
                <a:pathLst>
                  <a:path w="51" h="1108" extrusionOk="0">
                    <a:moveTo>
                      <a:pt x="3" y="0"/>
                    </a:moveTo>
                    <a:lnTo>
                      <a:pt x="0" y="1107"/>
                    </a:lnTo>
                    <a:lnTo>
                      <a:pt x="47" y="1107"/>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0" name="Google Shape;1250;p17"/>
              <p:cNvSpPr/>
              <p:nvPr/>
            </p:nvSpPr>
            <p:spPr>
              <a:xfrm>
                <a:off x="11144539" y="2988991"/>
                <a:ext cx="21918" cy="26989"/>
              </a:xfrm>
              <a:custGeom>
                <a:avLst/>
                <a:gdLst/>
                <a:ahLst/>
                <a:cxnLst/>
                <a:rect l="l" t="t" r="r" b="b"/>
                <a:pathLst>
                  <a:path w="134" h="165" extrusionOk="0">
                    <a:moveTo>
                      <a:pt x="0" y="1"/>
                    </a:moveTo>
                    <a:lnTo>
                      <a:pt x="0" y="164"/>
                    </a:lnTo>
                    <a:lnTo>
                      <a:pt x="134" y="164"/>
                    </a:lnTo>
                    <a:lnTo>
                      <a:pt x="1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1" name="Google Shape;1251;p17"/>
              <p:cNvSpPr/>
              <p:nvPr/>
            </p:nvSpPr>
            <p:spPr>
              <a:xfrm>
                <a:off x="11137342" y="3002077"/>
                <a:ext cx="36313" cy="27480"/>
              </a:xfrm>
              <a:custGeom>
                <a:avLst/>
                <a:gdLst/>
                <a:ahLst/>
                <a:cxnLst/>
                <a:rect l="l" t="t" r="r" b="b"/>
                <a:pathLst>
                  <a:path w="222" h="168" extrusionOk="0">
                    <a:moveTo>
                      <a:pt x="1" y="1"/>
                    </a:moveTo>
                    <a:lnTo>
                      <a:pt x="1" y="167"/>
                    </a:lnTo>
                    <a:lnTo>
                      <a:pt x="221" y="167"/>
                    </a:lnTo>
                    <a:lnTo>
                      <a:pt x="2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2" name="Google Shape;1252;p17"/>
              <p:cNvSpPr/>
              <p:nvPr/>
            </p:nvSpPr>
            <p:spPr>
              <a:xfrm>
                <a:off x="11117223" y="3016307"/>
                <a:ext cx="74915" cy="165369"/>
              </a:xfrm>
              <a:custGeom>
                <a:avLst/>
                <a:gdLst/>
                <a:ahLst/>
                <a:cxnLst/>
                <a:rect l="l" t="t" r="r" b="b"/>
                <a:pathLst>
                  <a:path w="458" h="1011" extrusionOk="0">
                    <a:moveTo>
                      <a:pt x="87" y="0"/>
                    </a:moveTo>
                    <a:lnTo>
                      <a:pt x="1" y="1011"/>
                    </a:lnTo>
                    <a:lnTo>
                      <a:pt x="457" y="1011"/>
                    </a:lnTo>
                    <a:lnTo>
                      <a:pt x="3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3" name="Google Shape;1253;p17"/>
              <p:cNvSpPr/>
              <p:nvPr/>
            </p:nvSpPr>
            <p:spPr>
              <a:xfrm>
                <a:off x="11140777" y="3016307"/>
                <a:ext cx="30588" cy="165369"/>
              </a:xfrm>
              <a:custGeom>
                <a:avLst/>
                <a:gdLst/>
                <a:ahLst/>
                <a:cxnLst/>
                <a:rect l="l" t="t" r="r" b="b"/>
                <a:pathLst>
                  <a:path w="187" h="1011" extrusionOk="0">
                    <a:moveTo>
                      <a:pt x="33" y="0"/>
                    </a:moveTo>
                    <a:lnTo>
                      <a:pt x="0" y="1011"/>
                    </a:lnTo>
                    <a:lnTo>
                      <a:pt x="187" y="1011"/>
                    </a:lnTo>
                    <a:lnTo>
                      <a:pt x="1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4" name="Google Shape;1254;p17"/>
              <p:cNvSpPr/>
              <p:nvPr/>
            </p:nvSpPr>
            <p:spPr>
              <a:xfrm>
                <a:off x="11100866" y="3178241"/>
                <a:ext cx="107138" cy="23718"/>
              </a:xfrm>
              <a:custGeom>
                <a:avLst/>
                <a:gdLst/>
                <a:ahLst/>
                <a:cxnLst/>
                <a:rect l="l" t="t" r="r" b="b"/>
                <a:pathLst>
                  <a:path w="655" h="145" extrusionOk="0">
                    <a:moveTo>
                      <a:pt x="1" y="1"/>
                    </a:moveTo>
                    <a:lnTo>
                      <a:pt x="1" y="144"/>
                    </a:lnTo>
                    <a:lnTo>
                      <a:pt x="654" y="144"/>
                    </a:lnTo>
                    <a:lnTo>
                      <a:pt x="6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5" name="Google Shape;1255;p17"/>
              <p:cNvSpPr/>
              <p:nvPr/>
            </p:nvSpPr>
            <p:spPr>
              <a:xfrm>
                <a:off x="11027750" y="3352279"/>
                <a:ext cx="57413" cy="1140246"/>
              </a:xfrm>
              <a:custGeom>
                <a:avLst/>
                <a:gdLst/>
                <a:ahLst/>
                <a:cxnLst/>
                <a:rect l="l" t="t" r="r" b="b"/>
                <a:pathLst>
                  <a:path w="351" h="6971" extrusionOk="0">
                    <a:moveTo>
                      <a:pt x="1" y="1"/>
                    </a:moveTo>
                    <a:lnTo>
                      <a:pt x="1" y="6971"/>
                    </a:lnTo>
                    <a:lnTo>
                      <a:pt x="351" y="6971"/>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6" name="Google Shape;1256;p17"/>
              <p:cNvSpPr/>
              <p:nvPr/>
            </p:nvSpPr>
            <p:spPr>
              <a:xfrm>
                <a:off x="11228450" y="3352279"/>
                <a:ext cx="57577" cy="1140246"/>
              </a:xfrm>
              <a:custGeom>
                <a:avLst/>
                <a:gdLst/>
                <a:ahLst/>
                <a:cxnLst/>
                <a:rect l="l" t="t" r="r" b="b"/>
                <a:pathLst>
                  <a:path w="352" h="6971" extrusionOk="0">
                    <a:moveTo>
                      <a:pt x="1" y="1"/>
                    </a:moveTo>
                    <a:lnTo>
                      <a:pt x="1" y="6971"/>
                    </a:lnTo>
                    <a:lnTo>
                      <a:pt x="351" y="6971"/>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7" name="Google Shape;1257;p17"/>
              <p:cNvSpPr/>
              <p:nvPr/>
            </p:nvSpPr>
            <p:spPr>
              <a:xfrm>
                <a:off x="11027750" y="3370926"/>
                <a:ext cx="57413" cy="1122254"/>
              </a:xfrm>
              <a:custGeom>
                <a:avLst/>
                <a:gdLst/>
                <a:ahLst/>
                <a:cxnLst/>
                <a:rect l="l" t="t" r="r" b="b"/>
                <a:pathLst>
                  <a:path w="351" h="6861" extrusionOk="0">
                    <a:moveTo>
                      <a:pt x="1" y="0"/>
                    </a:moveTo>
                    <a:lnTo>
                      <a:pt x="1" y="6860"/>
                    </a:lnTo>
                    <a:lnTo>
                      <a:pt x="351" y="686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8" name="Google Shape;1258;p17"/>
              <p:cNvSpPr/>
              <p:nvPr/>
            </p:nvSpPr>
            <p:spPr>
              <a:xfrm>
                <a:off x="11228450" y="3370926"/>
                <a:ext cx="57577" cy="1122254"/>
              </a:xfrm>
              <a:custGeom>
                <a:avLst/>
                <a:gdLst/>
                <a:ahLst/>
                <a:cxnLst/>
                <a:rect l="l" t="t" r="r" b="b"/>
                <a:pathLst>
                  <a:path w="352" h="6861" extrusionOk="0">
                    <a:moveTo>
                      <a:pt x="1" y="0"/>
                    </a:moveTo>
                    <a:lnTo>
                      <a:pt x="1" y="6860"/>
                    </a:lnTo>
                    <a:lnTo>
                      <a:pt x="351" y="686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59" name="Google Shape;1259;p17"/>
              <p:cNvSpPr/>
              <p:nvPr/>
            </p:nvSpPr>
            <p:spPr>
              <a:xfrm>
                <a:off x="11105773" y="4160804"/>
                <a:ext cx="102231" cy="328449"/>
              </a:xfrm>
              <a:custGeom>
                <a:avLst/>
                <a:gdLst/>
                <a:ahLst/>
                <a:cxnLst/>
                <a:rect l="l" t="t" r="r" b="b"/>
                <a:pathLst>
                  <a:path w="625" h="2008" extrusionOk="0">
                    <a:moveTo>
                      <a:pt x="1" y="0"/>
                    </a:moveTo>
                    <a:lnTo>
                      <a:pt x="1" y="2008"/>
                    </a:lnTo>
                    <a:lnTo>
                      <a:pt x="624" y="2008"/>
                    </a:lnTo>
                    <a:lnTo>
                      <a:pt x="6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0" name="Google Shape;1260;p17"/>
              <p:cNvSpPr/>
              <p:nvPr/>
            </p:nvSpPr>
            <p:spPr>
              <a:xfrm>
                <a:off x="11105773" y="4175035"/>
                <a:ext cx="102231" cy="314218"/>
              </a:xfrm>
              <a:custGeom>
                <a:avLst/>
                <a:gdLst/>
                <a:ahLst/>
                <a:cxnLst/>
                <a:rect l="l" t="t" r="r" b="b"/>
                <a:pathLst>
                  <a:path w="625" h="1921" extrusionOk="0">
                    <a:moveTo>
                      <a:pt x="1" y="0"/>
                    </a:moveTo>
                    <a:lnTo>
                      <a:pt x="1" y="1921"/>
                    </a:lnTo>
                    <a:lnTo>
                      <a:pt x="624" y="1921"/>
                    </a:lnTo>
                    <a:lnTo>
                      <a:pt x="6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1" name="Google Shape;1261;p17"/>
              <p:cNvSpPr/>
              <p:nvPr/>
            </p:nvSpPr>
            <p:spPr>
              <a:xfrm>
                <a:off x="11077966" y="3198524"/>
                <a:ext cx="150648" cy="23063"/>
              </a:xfrm>
              <a:custGeom>
                <a:avLst/>
                <a:gdLst/>
                <a:ahLst/>
                <a:cxnLst/>
                <a:rect l="l" t="t" r="r" b="b"/>
                <a:pathLst>
                  <a:path w="921" h="141" extrusionOk="0">
                    <a:moveTo>
                      <a:pt x="0" y="0"/>
                    </a:moveTo>
                    <a:lnTo>
                      <a:pt x="0" y="140"/>
                    </a:lnTo>
                    <a:lnTo>
                      <a:pt x="921" y="140"/>
                    </a:lnTo>
                    <a:lnTo>
                      <a:pt x="92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2" name="Google Shape;1262;p17"/>
              <p:cNvSpPr/>
              <p:nvPr/>
            </p:nvSpPr>
            <p:spPr>
              <a:xfrm>
                <a:off x="11061118" y="3221914"/>
                <a:ext cx="184998" cy="34023"/>
              </a:xfrm>
              <a:custGeom>
                <a:avLst/>
                <a:gdLst/>
                <a:ahLst/>
                <a:cxnLst/>
                <a:rect l="l" t="t" r="r" b="b"/>
                <a:pathLst>
                  <a:path w="1131" h="208" extrusionOk="0">
                    <a:moveTo>
                      <a:pt x="307" y="61"/>
                    </a:moveTo>
                    <a:lnTo>
                      <a:pt x="307" y="147"/>
                    </a:lnTo>
                    <a:lnTo>
                      <a:pt x="234" y="147"/>
                    </a:lnTo>
                    <a:lnTo>
                      <a:pt x="234" y="61"/>
                    </a:lnTo>
                    <a:close/>
                    <a:moveTo>
                      <a:pt x="454" y="61"/>
                    </a:moveTo>
                    <a:lnTo>
                      <a:pt x="454" y="147"/>
                    </a:lnTo>
                    <a:lnTo>
                      <a:pt x="380" y="147"/>
                    </a:lnTo>
                    <a:lnTo>
                      <a:pt x="380" y="61"/>
                    </a:lnTo>
                    <a:close/>
                    <a:moveTo>
                      <a:pt x="600" y="61"/>
                    </a:moveTo>
                    <a:lnTo>
                      <a:pt x="600" y="147"/>
                    </a:lnTo>
                    <a:lnTo>
                      <a:pt x="527" y="147"/>
                    </a:lnTo>
                    <a:lnTo>
                      <a:pt x="527" y="61"/>
                    </a:lnTo>
                    <a:close/>
                    <a:moveTo>
                      <a:pt x="750" y="61"/>
                    </a:moveTo>
                    <a:lnTo>
                      <a:pt x="750" y="147"/>
                    </a:lnTo>
                    <a:lnTo>
                      <a:pt x="674" y="147"/>
                    </a:lnTo>
                    <a:lnTo>
                      <a:pt x="674" y="61"/>
                    </a:lnTo>
                    <a:close/>
                    <a:moveTo>
                      <a:pt x="897" y="61"/>
                    </a:moveTo>
                    <a:lnTo>
                      <a:pt x="897" y="147"/>
                    </a:lnTo>
                    <a:lnTo>
                      <a:pt x="824" y="147"/>
                    </a:lnTo>
                    <a:lnTo>
                      <a:pt x="824" y="61"/>
                    </a:lnTo>
                    <a:close/>
                    <a:moveTo>
                      <a:pt x="0" y="1"/>
                    </a:moveTo>
                    <a:lnTo>
                      <a:pt x="0" y="207"/>
                    </a:lnTo>
                    <a:lnTo>
                      <a:pt x="1131" y="207"/>
                    </a:lnTo>
                    <a:lnTo>
                      <a:pt x="11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3" name="Google Shape;1263;p17"/>
              <p:cNvSpPr/>
              <p:nvPr/>
            </p:nvSpPr>
            <p:spPr>
              <a:xfrm>
                <a:off x="11044762" y="3248085"/>
                <a:ext cx="218366" cy="1245095"/>
              </a:xfrm>
              <a:custGeom>
                <a:avLst/>
                <a:gdLst/>
                <a:ahLst/>
                <a:cxnLst/>
                <a:rect l="l" t="t" r="r" b="b"/>
                <a:pathLst>
                  <a:path w="1335" h="7612" extrusionOk="0">
                    <a:moveTo>
                      <a:pt x="1081" y="188"/>
                    </a:moveTo>
                    <a:lnTo>
                      <a:pt x="1081" y="508"/>
                    </a:lnTo>
                    <a:lnTo>
                      <a:pt x="1007" y="508"/>
                    </a:lnTo>
                    <a:lnTo>
                      <a:pt x="1007" y="188"/>
                    </a:lnTo>
                    <a:close/>
                    <a:moveTo>
                      <a:pt x="1227" y="188"/>
                    </a:moveTo>
                    <a:lnTo>
                      <a:pt x="1227" y="508"/>
                    </a:lnTo>
                    <a:lnTo>
                      <a:pt x="1154" y="508"/>
                    </a:lnTo>
                    <a:lnTo>
                      <a:pt x="1154" y="188"/>
                    </a:lnTo>
                    <a:close/>
                    <a:moveTo>
                      <a:pt x="934" y="194"/>
                    </a:moveTo>
                    <a:lnTo>
                      <a:pt x="934" y="514"/>
                    </a:lnTo>
                    <a:lnTo>
                      <a:pt x="860" y="514"/>
                    </a:lnTo>
                    <a:lnTo>
                      <a:pt x="857" y="194"/>
                    </a:lnTo>
                    <a:close/>
                    <a:moveTo>
                      <a:pt x="784" y="201"/>
                    </a:moveTo>
                    <a:lnTo>
                      <a:pt x="784" y="518"/>
                    </a:lnTo>
                    <a:lnTo>
                      <a:pt x="710" y="518"/>
                    </a:lnTo>
                    <a:lnTo>
                      <a:pt x="710" y="201"/>
                    </a:lnTo>
                    <a:close/>
                    <a:moveTo>
                      <a:pt x="637" y="204"/>
                    </a:moveTo>
                    <a:lnTo>
                      <a:pt x="637" y="524"/>
                    </a:lnTo>
                    <a:lnTo>
                      <a:pt x="564" y="524"/>
                    </a:lnTo>
                    <a:lnTo>
                      <a:pt x="564" y="204"/>
                    </a:lnTo>
                    <a:close/>
                    <a:moveTo>
                      <a:pt x="193" y="211"/>
                    </a:moveTo>
                    <a:lnTo>
                      <a:pt x="193" y="531"/>
                    </a:lnTo>
                    <a:lnTo>
                      <a:pt x="120" y="531"/>
                    </a:lnTo>
                    <a:lnTo>
                      <a:pt x="120" y="211"/>
                    </a:lnTo>
                    <a:close/>
                    <a:moveTo>
                      <a:pt x="344" y="211"/>
                    </a:moveTo>
                    <a:lnTo>
                      <a:pt x="344" y="531"/>
                    </a:lnTo>
                    <a:lnTo>
                      <a:pt x="267" y="531"/>
                    </a:lnTo>
                    <a:lnTo>
                      <a:pt x="267" y="211"/>
                    </a:lnTo>
                    <a:close/>
                    <a:moveTo>
                      <a:pt x="490" y="211"/>
                    </a:moveTo>
                    <a:lnTo>
                      <a:pt x="490" y="531"/>
                    </a:lnTo>
                    <a:lnTo>
                      <a:pt x="417" y="531"/>
                    </a:lnTo>
                    <a:lnTo>
                      <a:pt x="417" y="211"/>
                    </a:lnTo>
                    <a:close/>
                    <a:moveTo>
                      <a:pt x="941" y="618"/>
                    </a:moveTo>
                    <a:lnTo>
                      <a:pt x="941" y="875"/>
                    </a:lnTo>
                    <a:lnTo>
                      <a:pt x="867" y="875"/>
                    </a:lnTo>
                    <a:lnTo>
                      <a:pt x="867" y="618"/>
                    </a:lnTo>
                    <a:close/>
                    <a:moveTo>
                      <a:pt x="1091" y="618"/>
                    </a:moveTo>
                    <a:lnTo>
                      <a:pt x="1091" y="875"/>
                    </a:lnTo>
                    <a:lnTo>
                      <a:pt x="1017" y="875"/>
                    </a:lnTo>
                    <a:lnTo>
                      <a:pt x="1017" y="618"/>
                    </a:lnTo>
                    <a:close/>
                    <a:moveTo>
                      <a:pt x="794" y="624"/>
                    </a:moveTo>
                    <a:lnTo>
                      <a:pt x="794" y="881"/>
                    </a:lnTo>
                    <a:lnTo>
                      <a:pt x="720" y="881"/>
                    </a:lnTo>
                    <a:lnTo>
                      <a:pt x="720" y="624"/>
                    </a:lnTo>
                    <a:close/>
                    <a:moveTo>
                      <a:pt x="647" y="628"/>
                    </a:moveTo>
                    <a:lnTo>
                      <a:pt x="647" y="885"/>
                    </a:lnTo>
                    <a:lnTo>
                      <a:pt x="574" y="885"/>
                    </a:lnTo>
                    <a:lnTo>
                      <a:pt x="574" y="628"/>
                    </a:lnTo>
                    <a:close/>
                    <a:moveTo>
                      <a:pt x="500" y="634"/>
                    </a:moveTo>
                    <a:lnTo>
                      <a:pt x="500" y="891"/>
                    </a:lnTo>
                    <a:lnTo>
                      <a:pt x="424" y="891"/>
                    </a:lnTo>
                    <a:lnTo>
                      <a:pt x="424" y="634"/>
                    </a:lnTo>
                    <a:close/>
                    <a:moveTo>
                      <a:pt x="350" y="641"/>
                    </a:moveTo>
                    <a:lnTo>
                      <a:pt x="350" y="898"/>
                    </a:lnTo>
                    <a:lnTo>
                      <a:pt x="277" y="898"/>
                    </a:lnTo>
                    <a:lnTo>
                      <a:pt x="277" y="641"/>
                    </a:lnTo>
                    <a:close/>
                    <a:moveTo>
                      <a:pt x="941" y="945"/>
                    </a:moveTo>
                    <a:lnTo>
                      <a:pt x="941" y="1201"/>
                    </a:lnTo>
                    <a:lnTo>
                      <a:pt x="867" y="1201"/>
                    </a:lnTo>
                    <a:lnTo>
                      <a:pt x="867" y="945"/>
                    </a:lnTo>
                    <a:close/>
                    <a:moveTo>
                      <a:pt x="1091" y="945"/>
                    </a:moveTo>
                    <a:lnTo>
                      <a:pt x="1091" y="1201"/>
                    </a:lnTo>
                    <a:lnTo>
                      <a:pt x="1017" y="1201"/>
                    </a:lnTo>
                    <a:lnTo>
                      <a:pt x="1017" y="945"/>
                    </a:lnTo>
                    <a:close/>
                    <a:moveTo>
                      <a:pt x="794" y="951"/>
                    </a:moveTo>
                    <a:lnTo>
                      <a:pt x="794" y="1208"/>
                    </a:lnTo>
                    <a:lnTo>
                      <a:pt x="720" y="1208"/>
                    </a:lnTo>
                    <a:lnTo>
                      <a:pt x="720" y="951"/>
                    </a:lnTo>
                    <a:close/>
                    <a:moveTo>
                      <a:pt x="647" y="958"/>
                    </a:moveTo>
                    <a:lnTo>
                      <a:pt x="647" y="1215"/>
                    </a:lnTo>
                    <a:lnTo>
                      <a:pt x="574" y="1215"/>
                    </a:lnTo>
                    <a:lnTo>
                      <a:pt x="574" y="958"/>
                    </a:lnTo>
                    <a:close/>
                    <a:moveTo>
                      <a:pt x="500" y="961"/>
                    </a:moveTo>
                    <a:lnTo>
                      <a:pt x="500" y="1218"/>
                    </a:lnTo>
                    <a:lnTo>
                      <a:pt x="424" y="1218"/>
                    </a:lnTo>
                    <a:lnTo>
                      <a:pt x="424" y="961"/>
                    </a:lnTo>
                    <a:close/>
                    <a:moveTo>
                      <a:pt x="350" y="968"/>
                    </a:moveTo>
                    <a:lnTo>
                      <a:pt x="350" y="1225"/>
                    </a:lnTo>
                    <a:lnTo>
                      <a:pt x="277" y="1225"/>
                    </a:lnTo>
                    <a:lnTo>
                      <a:pt x="277" y="968"/>
                    </a:lnTo>
                    <a:close/>
                    <a:moveTo>
                      <a:pt x="941" y="1268"/>
                    </a:moveTo>
                    <a:lnTo>
                      <a:pt x="941" y="1525"/>
                    </a:lnTo>
                    <a:lnTo>
                      <a:pt x="867" y="1525"/>
                    </a:lnTo>
                    <a:lnTo>
                      <a:pt x="867" y="1268"/>
                    </a:lnTo>
                    <a:close/>
                    <a:moveTo>
                      <a:pt x="1091" y="1268"/>
                    </a:moveTo>
                    <a:lnTo>
                      <a:pt x="1091" y="1525"/>
                    </a:lnTo>
                    <a:lnTo>
                      <a:pt x="1017" y="1525"/>
                    </a:lnTo>
                    <a:lnTo>
                      <a:pt x="1017" y="1268"/>
                    </a:lnTo>
                    <a:close/>
                    <a:moveTo>
                      <a:pt x="794" y="1275"/>
                    </a:moveTo>
                    <a:lnTo>
                      <a:pt x="794" y="1532"/>
                    </a:lnTo>
                    <a:lnTo>
                      <a:pt x="720" y="1532"/>
                    </a:lnTo>
                    <a:lnTo>
                      <a:pt x="720" y="1275"/>
                    </a:lnTo>
                    <a:close/>
                    <a:moveTo>
                      <a:pt x="647" y="1278"/>
                    </a:moveTo>
                    <a:lnTo>
                      <a:pt x="647" y="1538"/>
                    </a:lnTo>
                    <a:lnTo>
                      <a:pt x="574" y="1538"/>
                    </a:lnTo>
                    <a:lnTo>
                      <a:pt x="574" y="1278"/>
                    </a:lnTo>
                    <a:close/>
                    <a:moveTo>
                      <a:pt x="500" y="1285"/>
                    </a:moveTo>
                    <a:lnTo>
                      <a:pt x="500" y="1542"/>
                    </a:lnTo>
                    <a:lnTo>
                      <a:pt x="424" y="1542"/>
                    </a:lnTo>
                    <a:lnTo>
                      <a:pt x="424" y="1285"/>
                    </a:lnTo>
                    <a:close/>
                    <a:moveTo>
                      <a:pt x="350" y="1291"/>
                    </a:moveTo>
                    <a:lnTo>
                      <a:pt x="350" y="1548"/>
                    </a:lnTo>
                    <a:lnTo>
                      <a:pt x="277" y="1548"/>
                    </a:lnTo>
                    <a:lnTo>
                      <a:pt x="277" y="1291"/>
                    </a:lnTo>
                    <a:close/>
                    <a:moveTo>
                      <a:pt x="941" y="1612"/>
                    </a:moveTo>
                    <a:lnTo>
                      <a:pt x="941" y="1868"/>
                    </a:lnTo>
                    <a:lnTo>
                      <a:pt x="867" y="1868"/>
                    </a:lnTo>
                    <a:lnTo>
                      <a:pt x="867" y="1612"/>
                    </a:lnTo>
                    <a:close/>
                    <a:moveTo>
                      <a:pt x="794" y="1618"/>
                    </a:moveTo>
                    <a:lnTo>
                      <a:pt x="794" y="1875"/>
                    </a:lnTo>
                    <a:lnTo>
                      <a:pt x="720" y="1875"/>
                    </a:lnTo>
                    <a:lnTo>
                      <a:pt x="720" y="1618"/>
                    </a:lnTo>
                    <a:close/>
                    <a:moveTo>
                      <a:pt x="647" y="1622"/>
                    </a:moveTo>
                    <a:lnTo>
                      <a:pt x="647" y="1878"/>
                    </a:lnTo>
                    <a:lnTo>
                      <a:pt x="574" y="1878"/>
                    </a:lnTo>
                    <a:lnTo>
                      <a:pt x="574" y="1622"/>
                    </a:lnTo>
                    <a:close/>
                    <a:moveTo>
                      <a:pt x="500" y="1628"/>
                    </a:moveTo>
                    <a:lnTo>
                      <a:pt x="500" y="1885"/>
                    </a:lnTo>
                    <a:lnTo>
                      <a:pt x="424" y="1885"/>
                    </a:lnTo>
                    <a:lnTo>
                      <a:pt x="424" y="1628"/>
                    </a:lnTo>
                    <a:close/>
                    <a:moveTo>
                      <a:pt x="941" y="1945"/>
                    </a:moveTo>
                    <a:lnTo>
                      <a:pt x="941" y="2202"/>
                    </a:lnTo>
                    <a:lnTo>
                      <a:pt x="867" y="2202"/>
                    </a:lnTo>
                    <a:lnTo>
                      <a:pt x="867" y="1945"/>
                    </a:lnTo>
                    <a:close/>
                    <a:moveTo>
                      <a:pt x="794" y="1952"/>
                    </a:moveTo>
                    <a:lnTo>
                      <a:pt x="794" y="2209"/>
                    </a:lnTo>
                    <a:lnTo>
                      <a:pt x="720" y="2209"/>
                    </a:lnTo>
                    <a:lnTo>
                      <a:pt x="720" y="1952"/>
                    </a:lnTo>
                    <a:close/>
                    <a:moveTo>
                      <a:pt x="647" y="1955"/>
                    </a:moveTo>
                    <a:lnTo>
                      <a:pt x="647" y="2212"/>
                    </a:lnTo>
                    <a:lnTo>
                      <a:pt x="574" y="2212"/>
                    </a:lnTo>
                    <a:lnTo>
                      <a:pt x="574" y="1955"/>
                    </a:lnTo>
                    <a:close/>
                    <a:moveTo>
                      <a:pt x="500" y="1962"/>
                    </a:moveTo>
                    <a:lnTo>
                      <a:pt x="500" y="2219"/>
                    </a:lnTo>
                    <a:lnTo>
                      <a:pt x="424" y="2219"/>
                    </a:lnTo>
                    <a:lnTo>
                      <a:pt x="424" y="1962"/>
                    </a:lnTo>
                    <a:close/>
                    <a:moveTo>
                      <a:pt x="941" y="2279"/>
                    </a:moveTo>
                    <a:lnTo>
                      <a:pt x="941" y="2535"/>
                    </a:lnTo>
                    <a:lnTo>
                      <a:pt x="867" y="2535"/>
                    </a:lnTo>
                    <a:lnTo>
                      <a:pt x="867" y="2279"/>
                    </a:lnTo>
                    <a:close/>
                    <a:moveTo>
                      <a:pt x="794" y="2285"/>
                    </a:moveTo>
                    <a:lnTo>
                      <a:pt x="794" y="2542"/>
                    </a:lnTo>
                    <a:lnTo>
                      <a:pt x="720" y="2542"/>
                    </a:lnTo>
                    <a:lnTo>
                      <a:pt x="720" y="2285"/>
                    </a:lnTo>
                    <a:close/>
                    <a:moveTo>
                      <a:pt x="647" y="2289"/>
                    </a:moveTo>
                    <a:lnTo>
                      <a:pt x="647" y="2545"/>
                    </a:lnTo>
                    <a:lnTo>
                      <a:pt x="574" y="2545"/>
                    </a:lnTo>
                    <a:lnTo>
                      <a:pt x="574" y="2289"/>
                    </a:lnTo>
                    <a:close/>
                    <a:moveTo>
                      <a:pt x="500" y="2295"/>
                    </a:moveTo>
                    <a:lnTo>
                      <a:pt x="500" y="2552"/>
                    </a:lnTo>
                    <a:lnTo>
                      <a:pt x="424" y="2552"/>
                    </a:lnTo>
                    <a:lnTo>
                      <a:pt x="424" y="2295"/>
                    </a:lnTo>
                    <a:close/>
                    <a:moveTo>
                      <a:pt x="941" y="2612"/>
                    </a:moveTo>
                    <a:lnTo>
                      <a:pt x="941" y="2869"/>
                    </a:lnTo>
                    <a:lnTo>
                      <a:pt x="867" y="2869"/>
                    </a:lnTo>
                    <a:lnTo>
                      <a:pt x="867" y="2612"/>
                    </a:lnTo>
                    <a:close/>
                    <a:moveTo>
                      <a:pt x="794" y="2619"/>
                    </a:moveTo>
                    <a:lnTo>
                      <a:pt x="794" y="2876"/>
                    </a:lnTo>
                    <a:lnTo>
                      <a:pt x="720" y="2876"/>
                    </a:lnTo>
                    <a:lnTo>
                      <a:pt x="720" y="2619"/>
                    </a:lnTo>
                    <a:close/>
                    <a:moveTo>
                      <a:pt x="647" y="2622"/>
                    </a:moveTo>
                    <a:lnTo>
                      <a:pt x="647" y="2879"/>
                    </a:lnTo>
                    <a:lnTo>
                      <a:pt x="574" y="2879"/>
                    </a:lnTo>
                    <a:lnTo>
                      <a:pt x="574" y="2622"/>
                    </a:lnTo>
                    <a:close/>
                    <a:moveTo>
                      <a:pt x="500" y="2629"/>
                    </a:moveTo>
                    <a:lnTo>
                      <a:pt x="500" y="2886"/>
                    </a:lnTo>
                    <a:lnTo>
                      <a:pt x="424" y="2886"/>
                    </a:lnTo>
                    <a:lnTo>
                      <a:pt x="424" y="2629"/>
                    </a:lnTo>
                    <a:close/>
                    <a:moveTo>
                      <a:pt x="941" y="2966"/>
                    </a:moveTo>
                    <a:lnTo>
                      <a:pt x="941" y="3202"/>
                    </a:lnTo>
                    <a:lnTo>
                      <a:pt x="867" y="3202"/>
                    </a:lnTo>
                    <a:lnTo>
                      <a:pt x="867" y="2966"/>
                    </a:lnTo>
                    <a:close/>
                    <a:moveTo>
                      <a:pt x="794" y="2966"/>
                    </a:moveTo>
                    <a:lnTo>
                      <a:pt x="794" y="3209"/>
                    </a:lnTo>
                    <a:lnTo>
                      <a:pt x="720" y="3209"/>
                    </a:lnTo>
                    <a:lnTo>
                      <a:pt x="720" y="2966"/>
                    </a:lnTo>
                    <a:close/>
                    <a:moveTo>
                      <a:pt x="647" y="2966"/>
                    </a:moveTo>
                    <a:lnTo>
                      <a:pt x="647" y="3212"/>
                    </a:lnTo>
                    <a:lnTo>
                      <a:pt x="574" y="3212"/>
                    </a:lnTo>
                    <a:lnTo>
                      <a:pt x="574" y="2966"/>
                    </a:lnTo>
                    <a:close/>
                    <a:moveTo>
                      <a:pt x="500" y="2966"/>
                    </a:moveTo>
                    <a:lnTo>
                      <a:pt x="500" y="3219"/>
                    </a:lnTo>
                    <a:lnTo>
                      <a:pt x="424" y="3219"/>
                    </a:lnTo>
                    <a:lnTo>
                      <a:pt x="424" y="2966"/>
                    </a:lnTo>
                    <a:close/>
                    <a:moveTo>
                      <a:pt x="941" y="3279"/>
                    </a:moveTo>
                    <a:lnTo>
                      <a:pt x="941" y="3536"/>
                    </a:lnTo>
                    <a:lnTo>
                      <a:pt x="867" y="3536"/>
                    </a:lnTo>
                    <a:lnTo>
                      <a:pt x="867" y="3279"/>
                    </a:lnTo>
                    <a:close/>
                    <a:moveTo>
                      <a:pt x="794" y="3286"/>
                    </a:moveTo>
                    <a:lnTo>
                      <a:pt x="794" y="3543"/>
                    </a:lnTo>
                    <a:lnTo>
                      <a:pt x="720" y="3543"/>
                    </a:lnTo>
                    <a:lnTo>
                      <a:pt x="720" y="3286"/>
                    </a:lnTo>
                    <a:close/>
                    <a:moveTo>
                      <a:pt x="647" y="3289"/>
                    </a:moveTo>
                    <a:lnTo>
                      <a:pt x="647" y="3546"/>
                    </a:lnTo>
                    <a:lnTo>
                      <a:pt x="574" y="3546"/>
                    </a:lnTo>
                    <a:lnTo>
                      <a:pt x="574" y="3289"/>
                    </a:lnTo>
                    <a:close/>
                    <a:moveTo>
                      <a:pt x="500" y="3296"/>
                    </a:moveTo>
                    <a:lnTo>
                      <a:pt x="500" y="3553"/>
                    </a:lnTo>
                    <a:lnTo>
                      <a:pt x="424" y="3553"/>
                    </a:lnTo>
                    <a:lnTo>
                      <a:pt x="424" y="3296"/>
                    </a:lnTo>
                    <a:close/>
                    <a:moveTo>
                      <a:pt x="941" y="3613"/>
                    </a:moveTo>
                    <a:lnTo>
                      <a:pt x="941" y="3869"/>
                    </a:lnTo>
                    <a:lnTo>
                      <a:pt x="867" y="3869"/>
                    </a:lnTo>
                    <a:lnTo>
                      <a:pt x="867" y="3613"/>
                    </a:lnTo>
                    <a:close/>
                    <a:moveTo>
                      <a:pt x="794" y="3619"/>
                    </a:moveTo>
                    <a:lnTo>
                      <a:pt x="794" y="3876"/>
                    </a:lnTo>
                    <a:lnTo>
                      <a:pt x="720" y="3876"/>
                    </a:lnTo>
                    <a:lnTo>
                      <a:pt x="720" y="3619"/>
                    </a:lnTo>
                    <a:close/>
                    <a:moveTo>
                      <a:pt x="647" y="3623"/>
                    </a:moveTo>
                    <a:lnTo>
                      <a:pt x="647" y="3879"/>
                    </a:lnTo>
                    <a:lnTo>
                      <a:pt x="574" y="3879"/>
                    </a:lnTo>
                    <a:lnTo>
                      <a:pt x="574" y="3623"/>
                    </a:lnTo>
                    <a:close/>
                    <a:moveTo>
                      <a:pt x="500" y="3629"/>
                    </a:moveTo>
                    <a:lnTo>
                      <a:pt x="500" y="3886"/>
                    </a:lnTo>
                    <a:lnTo>
                      <a:pt x="424" y="3886"/>
                    </a:lnTo>
                    <a:lnTo>
                      <a:pt x="424" y="3629"/>
                    </a:lnTo>
                    <a:close/>
                    <a:moveTo>
                      <a:pt x="941" y="3946"/>
                    </a:moveTo>
                    <a:lnTo>
                      <a:pt x="941" y="4203"/>
                    </a:lnTo>
                    <a:lnTo>
                      <a:pt x="867" y="4203"/>
                    </a:lnTo>
                    <a:lnTo>
                      <a:pt x="867" y="3946"/>
                    </a:lnTo>
                    <a:close/>
                    <a:moveTo>
                      <a:pt x="794" y="3953"/>
                    </a:moveTo>
                    <a:lnTo>
                      <a:pt x="794" y="4210"/>
                    </a:lnTo>
                    <a:lnTo>
                      <a:pt x="720" y="4210"/>
                    </a:lnTo>
                    <a:lnTo>
                      <a:pt x="720" y="3953"/>
                    </a:lnTo>
                    <a:close/>
                    <a:moveTo>
                      <a:pt x="647" y="3956"/>
                    </a:moveTo>
                    <a:lnTo>
                      <a:pt x="647" y="4213"/>
                    </a:lnTo>
                    <a:lnTo>
                      <a:pt x="574" y="4213"/>
                    </a:lnTo>
                    <a:lnTo>
                      <a:pt x="574" y="3956"/>
                    </a:lnTo>
                    <a:close/>
                    <a:moveTo>
                      <a:pt x="500" y="3963"/>
                    </a:moveTo>
                    <a:lnTo>
                      <a:pt x="500" y="4220"/>
                    </a:lnTo>
                    <a:lnTo>
                      <a:pt x="424" y="4220"/>
                    </a:lnTo>
                    <a:lnTo>
                      <a:pt x="424" y="3963"/>
                    </a:lnTo>
                    <a:close/>
                    <a:moveTo>
                      <a:pt x="941" y="4280"/>
                    </a:moveTo>
                    <a:lnTo>
                      <a:pt x="941" y="4536"/>
                    </a:lnTo>
                    <a:lnTo>
                      <a:pt x="867" y="4536"/>
                    </a:lnTo>
                    <a:lnTo>
                      <a:pt x="867" y="4280"/>
                    </a:lnTo>
                    <a:close/>
                    <a:moveTo>
                      <a:pt x="794" y="4286"/>
                    </a:moveTo>
                    <a:lnTo>
                      <a:pt x="794" y="4543"/>
                    </a:lnTo>
                    <a:lnTo>
                      <a:pt x="720" y="4543"/>
                    </a:lnTo>
                    <a:lnTo>
                      <a:pt x="720" y="4286"/>
                    </a:lnTo>
                    <a:close/>
                    <a:moveTo>
                      <a:pt x="647" y="4290"/>
                    </a:moveTo>
                    <a:lnTo>
                      <a:pt x="647" y="4546"/>
                    </a:lnTo>
                    <a:lnTo>
                      <a:pt x="574" y="4546"/>
                    </a:lnTo>
                    <a:lnTo>
                      <a:pt x="574" y="4290"/>
                    </a:lnTo>
                    <a:close/>
                    <a:moveTo>
                      <a:pt x="500" y="4296"/>
                    </a:moveTo>
                    <a:lnTo>
                      <a:pt x="500" y="4553"/>
                    </a:lnTo>
                    <a:lnTo>
                      <a:pt x="424" y="4553"/>
                    </a:lnTo>
                    <a:lnTo>
                      <a:pt x="424" y="4296"/>
                    </a:lnTo>
                    <a:close/>
                    <a:moveTo>
                      <a:pt x="941" y="4613"/>
                    </a:moveTo>
                    <a:lnTo>
                      <a:pt x="941" y="4870"/>
                    </a:lnTo>
                    <a:lnTo>
                      <a:pt x="867" y="4870"/>
                    </a:lnTo>
                    <a:lnTo>
                      <a:pt x="867" y="4613"/>
                    </a:lnTo>
                    <a:close/>
                    <a:moveTo>
                      <a:pt x="794" y="4620"/>
                    </a:moveTo>
                    <a:lnTo>
                      <a:pt x="794" y="4877"/>
                    </a:lnTo>
                    <a:lnTo>
                      <a:pt x="720" y="4877"/>
                    </a:lnTo>
                    <a:lnTo>
                      <a:pt x="720" y="4620"/>
                    </a:lnTo>
                    <a:close/>
                    <a:moveTo>
                      <a:pt x="647" y="4623"/>
                    </a:moveTo>
                    <a:lnTo>
                      <a:pt x="647" y="4880"/>
                    </a:lnTo>
                    <a:lnTo>
                      <a:pt x="574" y="4880"/>
                    </a:lnTo>
                    <a:lnTo>
                      <a:pt x="574" y="4623"/>
                    </a:lnTo>
                    <a:close/>
                    <a:moveTo>
                      <a:pt x="500" y="4630"/>
                    </a:moveTo>
                    <a:lnTo>
                      <a:pt x="500" y="4887"/>
                    </a:lnTo>
                    <a:lnTo>
                      <a:pt x="424" y="4887"/>
                    </a:lnTo>
                    <a:lnTo>
                      <a:pt x="424" y="4630"/>
                    </a:lnTo>
                    <a:close/>
                    <a:moveTo>
                      <a:pt x="941" y="4947"/>
                    </a:moveTo>
                    <a:lnTo>
                      <a:pt x="941" y="5203"/>
                    </a:lnTo>
                    <a:lnTo>
                      <a:pt x="867" y="5203"/>
                    </a:lnTo>
                    <a:lnTo>
                      <a:pt x="867" y="4947"/>
                    </a:lnTo>
                    <a:close/>
                    <a:moveTo>
                      <a:pt x="794" y="4953"/>
                    </a:moveTo>
                    <a:lnTo>
                      <a:pt x="794" y="5210"/>
                    </a:lnTo>
                    <a:lnTo>
                      <a:pt x="720" y="5210"/>
                    </a:lnTo>
                    <a:lnTo>
                      <a:pt x="720" y="4953"/>
                    </a:lnTo>
                    <a:close/>
                    <a:moveTo>
                      <a:pt x="647" y="4957"/>
                    </a:moveTo>
                    <a:lnTo>
                      <a:pt x="647" y="5213"/>
                    </a:lnTo>
                    <a:lnTo>
                      <a:pt x="574" y="5213"/>
                    </a:lnTo>
                    <a:lnTo>
                      <a:pt x="574" y="4957"/>
                    </a:lnTo>
                    <a:close/>
                    <a:moveTo>
                      <a:pt x="500" y="4963"/>
                    </a:moveTo>
                    <a:lnTo>
                      <a:pt x="500" y="5220"/>
                    </a:lnTo>
                    <a:lnTo>
                      <a:pt x="424" y="5220"/>
                    </a:lnTo>
                    <a:lnTo>
                      <a:pt x="424" y="4963"/>
                    </a:lnTo>
                    <a:close/>
                    <a:moveTo>
                      <a:pt x="941" y="5280"/>
                    </a:moveTo>
                    <a:lnTo>
                      <a:pt x="941" y="5537"/>
                    </a:lnTo>
                    <a:lnTo>
                      <a:pt x="867" y="5537"/>
                    </a:lnTo>
                    <a:lnTo>
                      <a:pt x="867" y="5280"/>
                    </a:lnTo>
                    <a:close/>
                    <a:moveTo>
                      <a:pt x="794" y="5287"/>
                    </a:moveTo>
                    <a:lnTo>
                      <a:pt x="794" y="5544"/>
                    </a:lnTo>
                    <a:lnTo>
                      <a:pt x="720" y="5544"/>
                    </a:lnTo>
                    <a:lnTo>
                      <a:pt x="720" y="5287"/>
                    </a:lnTo>
                    <a:close/>
                    <a:moveTo>
                      <a:pt x="647" y="5290"/>
                    </a:moveTo>
                    <a:lnTo>
                      <a:pt x="647" y="5547"/>
                    </a:lnTo>
                    <a:lnTo>
                      <a:pt x="574" y="5547"/>
                    </a:lnTo>
                    <a:lnTo>
                      <a:pt x="574" y="5290"/>
                    </a:lnTo>
                    <a:close/>
                    <a:moveTo>
                      <a:pt x="500" y="5297"/>
                    </a:moveTo>
                    <a:lnTo>
                      <a:pt x="500" y="5554"/>
                    </a:lnTo>
                    <a:lnTo>
                      <a:pt x="424" y="5554"/>
                    </a:lnTo>
                    <a:lnTo>
                      <a:pt x="424" y="5297"/>
                    </a:lnTo>
                    <a:close/>
                    <a:moveTo>
                      <a:pt x="941" y="5837"/>
                    </a:moveTo>
                    <a:lnTo>
                      <a:pt x="941" y="6171"/>
                    </a:lnTo>
                    <a:lnTo>
                      <a:pt x="867" y="6171"/>
                    </a:lnTo>
                    <a:lnTo>
                      <a:pt x="867" y="5837"/>
                    </a:lnTo>
                    <a:close/>
                    <a:moveTo>
                      <a:pt x="794" y="5840"/>
                    </a:moveTo>
                    <a:lnTo>
                      <a:pt x="794" y="6174"/>
                    </a:lnTo>
                    <a:lnTo>
                      <a:pt x="720" y="6174"/>
                    </a:lnTo>
                    <a:lnTo>
                      <a:pt x="720" y="5840"/>
                    </a:lnTo>
                    <a:close/>
                    <a:moveTo>
                      <a:pt x="647" y="5847"/>
                    </a:moveTo>
                    <a:lnTo>
                      <a:pt x="647" y="6181"/>
                    </a:lnTo>
                    <a:lnTo>
                      <a:pt x="574" y="6181"/>
                    </a:lnTo>
                    <a:lnTo>
                      <a:pt x="574" y="5847"/>
                    </a:lnTo>
                    <a:close/>
                    <a:moveTo>
                      <a:pt x="500" y="5854"/>
                    </a:moveTo>
                    <a:lnTo>
                      <a:pt x="500" y="6187"/>
                    </a:lnTo>
                    <a:lnTo>
                      <a:pt x="424" y="6187"/>
                    </a:lnTo>
                    <a:lnTo>
                      <a:pt x="424" y="5854"/>
                    </a:lnTo>
                    <a:close/>
                    <a:moveTo>
                      <a:pt x="941" y="6287"/>
                    </a:moveTo>
                    <a:lnTo>
                      <a:pt x="941" y="6614"/>
                    </a:lnTo>
                    <a:lnTo>
                      <a:pt x="867" y="6614"/>
                    </a:lnTo>
                    <a:lnTo>
                      <a:pt x="867" y="6287"/>
                    </a:lnTo>
                    <a:close/>
                    <a:moveTo>
                      <a:pt x="794" y="6294"/>
                    </a:moveTo>
                    <a:lnTo>
                      <a:pt x="794" y="6617"/>
                    </a:lnTo>
                    <a:lnTo>
                      <a:pt x="720" y="6617"/>
                    </a:lnTo>
                    <a:lnTo>
                      <a:pt x="720" y="6294"/>
                    </a:lnTo>
                    <a:close/>
                    <a:moveTo>
                      <a:pt x="647" y="6297"/>
                    </a:moveTo>
                    <a:lnTo>
                      <a:pt x="647" y="6624"/>
                    </a:lnTo>
                    <a:lnTo>
                      <a:pt x="574" y="6624"/>
                    </a:lnTo>
                    <a:lnTo>
                      <a:pt x="574" y="6297"/>
                    </a:lnTo>
                    <a:close/>
                    <a:moveTo>
                      <a:pt x="500" y="6304"/>
                    </a:moveTo>
                    <a:lnTo>
                      <a:pt x="500" y="6627"/>
                    </a:lnTo>
                    <a:lnTo>
                      <a:pt x="424" y="6627"/>
                    </a:lnTo>
                    <a:lnTo>
                      <a:pt x="424" y="6304"/>
                    </a:lnTo>
                    <a:close/>
                    <a:moveTo>
                      <a:pt x="941" y="6754"/>
                    </a:moveTo>
                    <a:lnTo>
                      <a:pt x="941" y="7088"/>
                    </a:lnTo>
                    <a:lnTo>
                      <a:pt x="867" y="7088"/>
                    </a:lnTo>
                    <a:lnTo>
                      <a:pt x="867" y="6754"/>
                    </a:lnTo>
                    <a:close/>
                    <a:moveTo>
                      <a:pt x="794" y="6754"/>
                    </a:moveTo>
                    <a:lnTo>
                      <a:pt x="794" y="7091"/>
                    </a:lnTo>
                    <a:lnTo>
                      <a:pt x="720" y="7091"/>
                    </a:lnTo>
                    <a:lnTo>
                      <a:pt x="720" y="6754"/>
                    </a:lnTo>
                    <a:close/>
                    <a:moveTo>
                      <a:pt x="647" y="6754"/>
                    </a:moveTo>
                    <a:lnTo>
                      <a:pt x="647" y="7098"/>
                    </a:lnTo>
                    <a:lnTo>
                      <a:pt x="574" y="7098"/>
                    </a:lnTo>
                    <a:lnTo>
                      <a:pt x="574" y="6754"/>
                    </a:lnTo>
                    <a:close/>
                    <a:moveTo>
                      <a:pt x="500" y="6754"/>
                    </a:moveTo>
                    <a:lnTo>
                      <a:pt x="500" y="7104"/>
                    </a:lnTo>
                    <a:lnTo>
                      <a:pt x="424" y="7104"/>
                    </a:lnTo>
                    <a:lnTo>
                      <a:pt x="424" y="6754"/>
                    </a:lnTo>
                    <a:close/>
                    <a:moveTo>
                      <a:pt x="941" y="7191"/>
                    </a:moveTo>
                    <a:lnTo>
                      <a:pt x="941" y="7531"/>
                    </a:lnTo>
                    <a:lnTo>
                      <a:pt x="867" y="7531"/>
                    </a:lnTo>
                    <a:lnTo>
                      <a:pt x="867" y="7191"/>
                    </a:lnTo>
                    <a:close/>
                    <a:moveTo>
                      <a:pt x="794" y="7198"/>
                    </a:moveTo>
                    <a:lnTo>
                      <a:pt x="794" y="7538"/>
                    </a:lnTo>
                    <a:lnTo>
                      <a:pt x="720" y="7538"/>
                    </a:lnTo>
                    <a:lnTo>
                      <a:pt x="720" y="7198"/>
                    </a:lnTo>
                    <a:close/>
                    <a:moveTo>
                      <a:pt x="647" y="7204"/>
                    </a:moveTo>
                    <a:lnTo>
                      <a:pt x="647" y="7541"/>
                    </a:lnTo>
                    <a:lnTo>
                      <a:pt x="574" y="7541"/>
                    </a:lnTo>
                    <a:lnTo>
                      <a:pt x="574" y="7204"/>
                    </a:lnTo>
                    <a:close/>
                    <a:moveTo>
                      <a:pt x="500" y="7208"/>
                    </a:moveTo>
                    <a:lnTo>
                      <a:pt x="500" y="7548"/>
                    </a:lnTo>
                    <a:lnTo>
                      <a:pt x="424" y="7548"/>
                    </a:lnTo>
                    <a:lnTo>
                      <a:pt x="424" y="7208"/>
                    </a:lnTo>
                    <a:close/>
                    <a:moveTo>
                      <a:pt x="0" y="1"/>
                    </a:moveTo>
                    <a:lnTo>
                      <a:pt x="0" y="7611"/>
                    </a:lnTo>
                    <a:lnTo>
                      <a:pt x="1334" y="7611"/>
                    </a:lnTo>
                    <a:lnTo>
                      <a:pt x="13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4" name="Google Shape;1264;p17"/>
              <p:cNvSpPr/>
              <p:nvPr/>
            </p:nvSpPr>
            <p:spPr>
              <a:xfrm>
                <a:off x="11207840" y="3508815"/>
                <a:ext cx="95525" cy="980439"/>
              </a:xfrm>
              <a:custGeom>
                <a:avLst/>
                <a:gdLst/>
                <a:ahLst/>
                <a:cxnLst/>
                <a:rect l="l" t="t" r="r" b="b"/>
                <a:pathLst>
                  <a:path w="584" h="5994" extrusionOk="0">
                    <a:moveTo>
                      <a:pt x="0" y="1"/>
                    </a:moveTo>
                    <a:lnTo>
                      <a:pt x="0" y="5994"/>
                    </a:lnTo>
                    <a:lnTo>
                      <a:pt x="584" y="5994"/>
                    </a:lnTo>
                    <a:lnTo>
                      <a:pt x="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5" name="Google Shape;1265;p17"/>
              <p:cNvSpPr/>
              <p:nvPr/>
            </p:nvSpPr>
            <p:spPr>
              <a:xfrm>
                <a:off x="11207840" y="3487061"/>
                <a:ext cx="95525" cy="1002193"/>
              </a:xfrm>
              <a:custGeom>
                <a:avLst/>
                <a:gdLst/>
                <a:ahLst/>
                <a:cxnLst/>
                <a:rect l="l" t="t" r="r" b="b"/>
                <a:pathLst>
                  <a:path w="584" h="6127" extrusionOk="0">
                    <a:moveTo>
                      <a:pt x="330" y="261"/>
                    </a:moveTo>
                    <a:lnTo>
                      <a:pt x="330" y="517"/>
                    </a:lnTo>
                    <a:lnTo>
                      <a:pt x="257" y="517"/>
                    </a:lnTo>
                    <a:lnTo>
                      <a:pt x="257" y="261"/>
                    </a:lnTo>
                    <a:close/>
                    <a:moveTo>
                      <a:pt x="184" y="264"/>
                    </a:moveTo>
                    <a:lnTo>
                      <a:pt x="184" y="524"/>
                    </a:lnTo>
                    <a:lnTo>
                      <a:pt x="110" y="524"/>
                    </a:lnTo>
                    <a:lnTo>
                      <a:pt x="110" y="264"/>
                    </a:lnTo>
                    <a:close/>
                    <a:moveTo>
                      <a:pt x="480" y="264"/>
                    </a:moveTo>
                    <a:lnTo>
                      <a:pt x="480" y="524"/>
                    </a:lnTo>
                    <a:lnTo>
                      <a:pt x="404" y="524"/>
                    </a:lnTo>
                    <a:lnTo>
                      <a:pt x="404" y="264"/>
                    </a:lnTo>
                    <a:close/>
                    <a:moveTo>
                      <a:pt x="330" y="588"/>
                    </a:moveTo>
                    <a:lnTo>
                      <a:pt x="330" y="844"/>
                    </a:lnTo>
                    <a:lnTo>
                      <a:pt x="257" y="844"/>
                    </a:lnTo>
                    <a:lnTo>
                      <a:pt x="257" y="588"/>
                    </a:lnTo>
                    <a:close/>
                    <a:moveTo>
                      <a:pt x="184" y="594"/>
                    </a:moveTo>
                    <a:lnTo>
                      <a:pt x="184" y="851"/>
                    </a:lnTo>
                    <a:lnTo>
                      <a:pt x="110" y="851"/>
                    </a:lnTo>
                    <a:lnTo>
                      <a:pt x="110" y="594"/>
                    </a:lnTo>
                    <a:close/>
                    <a:moveTo>
                      <a:pt x="480" y="594"/>
                    </a:moveTo>
                    <a:lnTo>
                      <a:pt x="480" y="851"/>
                    </a:lnTo>
                    <a:lnTo>
                      <a:pt x="404" y="851"/>
                    </a:lnTo>
                    <a:lnTo>
                      <a:pt x="404" y="594"/>
                    </a:lnTo>
                    <a:close/>
                    <a:moveTo>
                      <a:pt x="330" y="911"/>
                    </a:moveTo>
                    <a:lnTo>
                      <a:pt x="330" y="1168"/>
                    </a:lnTo>
                    <a:lnTo>
                      <a:pt x="257" y="1168"/>
                    </a:lnTo>
                    <a:lnTo>
                      <a:pt x="257" y="911"/>
                    </a:lnTo>
                    <a:close/>
                    <a:moveTo>
                      <a:pt x="184" y="918"/>
                    </a:moveTo>
                    <a:lnTo>
                      <a:pt x="184" y="1174"/>
                    </a:lnTo>
                    <a:lnTo>
                      <a:pt x="110" y="1174"/>
                    </a:lnTo>
                    <a:lnTo>
                      <a:pt x="110" y="918"/>
                    </a:lnTo>
                    <a:close/>
                    <a:moveTo>
                      <a:pt x="480" y="918"/>
                    </a:moveTo>
                    <a:lnTo>
                      <a:pt x="480" y="1174"/>
                    </a:lnTo>
                    <a:lnTo>
                      <a:pt x="404" y="1174"/>
                    </a:lnTo>
                    <a:lnTo>
                      <a:pt x="404" y="918"/>
                    </a:lnTo>
                    <a:close/>
                    <a:moveTo>
                      <a:pt x="330" y="1255"/>
                    </a:moveTo>
                    <a:lnTo>
                      <a:pt x="330" y="1511"/>
                    </a:lnTo>
                    <a:lnTo>
                      <a:pt x="257" y="1511"/>
                    </a:lnTo>
                    <a:lnTo>
                      <a:pt x="257" y="1255"/>
                    </a:lnTo>
                    <a:close/>
                    <a:moveTo>
                      <a:pt x="184" y="1258"/>
                    </a:moveTo>
                    <a:lnTo>
                      <a:pt x="184" y="1518"/>
                    </a:lnTo>
                    <a:lnTo>
                      <a:pt x="110" y="1518"/>
                    </a:lnTo>
                    <a:lnTo>
                      <a:pt x="110" y="1258"/>
                    </a:lnTo>
                    <a:close/>
                    <a:moveTo>
                      <a:pt x="480" y="1258"/>
                    </a:moveTo>
                    <a:lnTo>
                      <a:pt x="480" y="1518"/>
                    </a:lnTo>
                    <a:lnTo>
                      <a:pt x="404" y="1518"/>
                    </a:lnTo>
                    <a:lnTo>
                      <a:pt x="404" y="1258"/>
                    </a:lnTo>
                    <a:close/>
                    <a:moveTo>
                      <a:pt x="330" y="1588"/>
                    </a:moveTo>
                    <a:lnTo>
                      <a:pt x="330" y="1845"/>
                    </a:lnTo>
                    <a:lnTo>
                      <a:pt x="257" y="1845"/>
                    </a:lnTo>
                    <a:lnTo>
                      <a:pt x="257" y="1588"/>
                    </a:lnTo>
                    <a:close/>
                    <a:moveTo>
                      <a:pt x="184" y="1595"/>
                    </a:moveTo>
                    <a:lnTo>
                      <a:pt x="184" y="1851"/>
                    </a:lnTo>
                    <a:lnTo>
                      <a:pt x="110" y="1851"/>
                    </a:lnTo>
                    <a:lnTo>
                      <a:pt x="110" y="1595"/>
                    </a:lnTo>
                    <a:close/>
                    <a:moveTo>
                      <a:pt x="480" y="1595"/>
                    </a:moveTo>
                    <a:lnTo>
                      <a:pt x="480" y="1851"/>
                    </a:lnTo>
                    <a:lnTo>
                      <a:pt x="404" y="1851"/>
                    </a:lnTo>
                    <a:lnTo>
                      <a:pt x="404" y="1595"/>
                    </a:lnTo>
                    <a:close/>
                    <a:moveTo>
                      <a:pt x="330" y="1922"/>
                    </a:moveTo>
                    <a:lnTo>
                      <a:pt x="330" y="2178"/>
                    </a:lnTo>
                    <a:lnTo>
                      <a:pt x="257" y="2178"/>
                    </a:lnTo>
                    <a:lnTo>
                      <a:pt x="257" y="1922"/>
                    </a:lnTo>
                    <a:close/>
                    <a:moveTo>
                      <a:pt x="184" y="1925"/>
                    </a:moveTo>
                    <a:lnTo>
                      <a:pt x="184" y="2185"/>
                    </a:lnTo>
                    <a:lnTo>
                      <a:pt x="110" y="2185"/>
                    </a:lnTo>
                    <a:lnTo>
                      <a:pt x="110" y="1925"/>
                    </a:lnTo>
                    <a:close/>
                    <a:moveTo>
                      <a:pt x="480" y="1925"/>
                    </a:moveTo>
                    <a:lnTo>
                      <a:pt x="480" y="2185"/>
                    </a:lnTo>
                    <a:lnTo>
                      <a:pt x="404" y="2185"/>
                    </a:lnTo>
                    <a:lnTo>
                      <a:pt x="404" y="1925"/>
                    </a:lnTo>
                    <a:close/>
                    <a:moveTo>
                      <a:pt x="330" y="2255"/>
                    </a:moveTo>
                    <a:lnTo>
                      <a:pt x="330" y="2512"/>
                    </a:lnTo>
                    <a:lnTo>
                      <a:pt x="257" y="2512"/>
                    </a:lnTo>
                    <a:lnTo>
                      <a:pt x="257" y="2255"/>
                    </a:lnTo>
                    <a:close/>
                    <a:moveTo>
                      <a:pt x="184" y="2262"/>
                    </a:moveTo>
                    <a:lnTo>
                      <a:pt x="184" y="2518"/>
                    </a:lnTo>
                    <a:lnTo>
                      <a:pt x="110" y="2518"/>
                    </a:lnTo>
                    <a:lnTo>
                      <a:pt x="110" y="2262"/>
                    </a:lnTo>
                    <a:close/>
                    <a:moveTo>
                      <a:pt x="480" y="2262"/>
                    </a:moveTo>
                    <a:lnTo>
                      <a:pt x="480" y="2518"/>
                    </a:lnTo>
                    <a:lnTo>
                      <a:pt x="404" y="2518"/>
                    </a:lnTo>
                    <a:lnTo>
                      <a:pt x="404" y="2262"/>
                    </a:lnTo>
                    <a:close/>
                    <a:moveTo>
                      <a:pt x="330" y="2589"/>
                    </a:moveTo>
                    <a:lnTo>
                      <a:pt x="330" y="2845"/>
                    </a:lnTo>
                    <a:lnTo>
                      <a:pt x="257" y="2845"/>
                    </a:lnTo>
                    <a:lnTo>
                      <a:pt x="257" y="2589"/>
                    </a:lnTo>
                    <a:close/>
                    <a:moveTo>
                      <a:pt x="184" y="2592"/>
                    </a:moveTo>
                    <a:lnTo>
                      <a:pt x="184" y="2852"/>
                    </a:lnTo>
                    <a:lnTo>
                      <a:pt x="110" y="2852"/>
                    </a:lnTo>
                    <a:lnTo>
                      <a:pt x="110" y="2592"/>
                    </a:lnTo>
                    <a:close/>
                    <a:moveTo>
                      <a:pt x="480" y="2592"/>
                    </a:moveTo>
                    <a:lnTo>
                      <a:pt x="480" y="2852"/>
                    </a:lnTo>
                    <a:lnTo>
                      <a:pt x="404" y="2852"/>
                    </a:lnTo>
                    <a:lnTo>
                      <a:pt x="404" y="2592"/>
                    </a:lnTo>
                    <a:close/>
                    <a:moveTo>
                      <a:pt x="330" y="2922"/>
                    </a:moveTo>
                    <a:lnTo>
                      <a:pt x="330" y="3179"/>
                    </a:lnTo>
                    <a:lnTo>
                      <a:pt x="257" y="3179"/>
                    </a:lnTo>
                    <a:lnTo>
                      <a:pt x="257" y="2922"/>
                    </a:lnTo>
                    <a:close/>
                    <a:moveTo>
                      <a:pt x="184" y="2929"/>
                    </a:moveTo>
                    <a:lnTo>
                      <a:pt x="184" y="3185"/>
                    </a:lnTo>
                    <a:lnTo>
                      <a:pt x="110" y="3185"/>
                    </a:lnTo>
                    <a:lnTo>
                      <a:pt x="110" y="2929"/>
                    </a:lnTo>
                    <a:close/>
                    <a:moveTo>
                      <a:pt x="480" y="2929"/>
                    </a:moveTo>
                    <a:lnTo>
                      <a:pt x="480" y="3185"/>
                    </a:lnTo>
                    <a:lnTo>
                      <a:pt x="404" y="3185"/>
                    </a:lnTo>
                    <a:lnTo>
                      <a:pt x="404" y="2929"/>
                    </a:lnTo>
                    <a:close/>
                    <a:moveTo>
                      <a:pt x="330" y="3256"/>
                    </a:moveTo>
                    <a:lnTo>
                      <a:pt x="330" y="3512"/>
                    </a:lnTo>
                    <a:lnTo>
                      <a:pt x="257" y="3512"/>
                    </a:lnTo>
                    <a:lnTo>
                      <a:pt x="257" y="3256"/>
                    </a:lnTo>
                    <a:close/>
                    <a:moveTo>
                      <a:pt x="184" y="3259"/>
                    </a:moveTo>
                    <a:lnTo>
                      <a:pt x="184" y="3519"/>
                    </a:lnTo>
                    <a:lnTo>
                      <a:pt x="110" y="3519"/>
                    </a:lnTo>
                    <a:lnTo>
                      <a:pt x="110" y="3259"/>
                    </a:lnTo>
                    <a:close/>
                    <a:moveTo>
                      <a:pt x="480" y="3259"/>
                    </a:moveTo>
                    <a:lnTo>
                      <a:pt x="480" y="3519"/>
                    </a:lnTo>
                    <a:lnTo>
                      <a:pt x="404" y="3519"/>
                    </a:lnTo>
                    <a:lnTo>
                      <a:pt x="404" y="3259"/>
                    </a:lnTo>
                    <a:close/>
                    <a:moveTo>
                      <a:pt x="330" y="3589"/>
                    </a:moveTo>
                    <a:lnTo>
                      <a:pt x="330" y="3846"/>
                    </a:lnTo>
                    <a:lnTo>
                      <a:pt x="257" y="3846"/>
                    </a:lnTo>
                    <a:lnTo>
                      <a:pt x="257" y="3589"/>
                    </a:lnTo>
                    <a:close/>
                    <a:moveTo>
                      <a:pt x="184" y="3596"/>
                    </a:moveTo>
                    <a:lnTo>
                      <a:pt x="184" y="3852"/>
                    </a:lnTo>
                    <a:lnTo>
                      <a:pt x="110" y="3852"/>
                    </a:lnTo>
                    <a:lnTo>
                      <a:pt x="110" y="3596"/>
                    </a:lnTo>
                    <a:close/>
                    <a:moveTo>
                      <a:pt x="480" y="3596"/>
                    </a:moveTo>
                    <a:lnTo>
                      <a:pt x="480" y="3852"/>
                    </a:lnTo>
                    <a:lnTo>
                      <a:pt x="404" y="3852"/>
                    </a:lnTo>
                    <a:lnTo>
                      <a:pt x="404" y="3596"/>
                    </a:lnTo>
                    <a:close/>
                    <a:moveTo>
                      <a:pt x="330" y="3923"/>
                    </a:moveTo>
                    <a:lnTo>
                      <a:pt x="330" y="4179"/>
                    </a:lnTo>
                    <a:lnTo>
                      <a:pt x="257" y="4179"/>
                    </a:lnTo>
                    <a:lnTo>
                      <a:pt x="257" y="3923"/>
                    </a:lnTo>
                    <a:close/>
                    <a:moveTo>
                      <a:pt x="184" y="3926"/>
                    </a:moveTo>
                    <a:lnTo>
                      <a:pt x="184" y="4186"/>
                    </a:lnTo>
                    <a:lnTo>
                      <a:pt x="110" y="4186"/>
                    </a:lnTo>
                    <a:lnTo>
                      <a:pt x="110" y="3926"/>
                    </a:lnTo>
                    <a:close/>
                    <a:moveTo>
                      <a:pt x="480" y="3926"/>
                    </a:moveTo>
                    <a:lnTo>
                      <a:pt x="480" y="4186"/>
                    </a:lnTo>
                    <a:lnTo>
                      <a:pt x="404" y="4186"/>
                    </a:lnTo>
                    <a:lnTo>
                      <a:pt x="404" y="3926"/>
                    </a:lnTo>
                    <a:close/>
                    <a:moveTo>
                      <a:pt x="330" y="4256"/>
                    </a:moveTo>
                    <a:lnTo>
                      <a:pt x="330" y="4513"/>
                    </a:lnTo>
                    <a:lnTo>
                      <a:pt x="257" y="4513"/>
                    </a:lnTo>
                    <a:lnTo>
                      <a:pt x="257" y="4256"/>
                    </a:lnTo>
                    <a:close/>
                    <a:moveTo>
                      <a:pt x="184" y="4259"/>
                    </a:moveTo>
                    <a:lnTo>
                      <a:pt x="184" y="4520"/>
                    </a:lnTo>
                    <a:lnTo>
                      <a:pt x="110" y="4520"/>
                    </a:lnTo>
                    <a:lnTo>
                      <a:pt x="110" y="4259"/>
                    </a:lnTo>
                    <a:close/>
                    <a:moveTo>
                      <a:pt x="480" y="4259"/>
                    </a:moveTo>
                    <a:lnTo>
                      <a:pt x="480" y="4520"/>
                    </a:lnTo>
                    <a:lnTo>
                      <a:pt x="404" y="4520"/>
                    </a:lnTo>
                    <a:lnTo>
                      <a:pt x="404" y="4259"/>
                    </a:lnTo>
                    <a:close/>
                    <a:moveTo>
                      <a:pt x="330" y="4590"/>
                    </a:moveTo>
                    <a:lnTo>
                      <a:pt x="330" y="4846"/>
                    </a:lnTo>
                    <a:lnTo>
                      <a:pt x="257" y="4846"/>
                    </a:lnTo>
                    <a:lnTo>
                      <a:pt x="257" y="4590"/>
                    </a:lnTo>
                    <a:close/>
                    <a:moveTo>
                      <a:pt x="184" y="4593"/>
                    </a:moveTo>
                    <a:lnTo>
                      <a:pt x="184" y="4853"/>
                    </a:lnTo>
                    <a:lnTo>
                      <a:pt x="110" y="4853"/>
                    </a:lnTo>
                    <a:lnTo>
                      <a:pt x="110" y="4593"/>
                    </a:lnTo>
                    <a:close/>
                    <a:moveTo>
                      <a:pt x="480" y="4593"/>
                    </a:moveTo>
                    <a:lnTo>
                      <a:pt x="480" y="4853"/>
                    </a:lnTo>
                    <a:lnTo>
                      <a:pt x="404" y="4853"/>
                    </a:lnTo>
                    <a:lnTo>
                      <a:pt x="404" y="4593"/>
                    </a:lnTo>
                    <a:close/>
                    <a:moveTo>
                      <a:pt x="0" y="1"/>
                    </a:moveTo>
                    <a:lnTo>
                      <a:pt x="0" y="6127"/>
                    </a:lnTo>
                    <a:lnTo>
                      <a:pt x="584" y="6127"/>
                    </a:lnTo>
                    <a:lnTo>
                      <a:pt x="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6" name="Google Shape;1266;p17"/>
              <p:cNvSpPr/>
              <p:nvPr/>
            </p:nvSpPr>
            <p:spPr>
              <a:xfrm>
                <a:off x="11010248" y="3487061"/>
                <a:ext cx="95688" cy="1002193"/>
              </a:xfrm>
              <a:custGeom>
                <a:avLst/>
                <a:gdLst/>
                <a:ahLst/>
                <a:cxnLst/>
                <a:rect l="l" t="t" r="r" b="b"/>
                <a:pathLst>
                  <a:path w="585" h="6127" extrusionOk="0">
                    <a:moveTo>
                      <a:pt x="328" y="261"/>
                    </a:moveTo>
                    <a:lnTo>
                      <a:pt x="328" y="517"/>
                    </a:lnTo>
                    <a:lnTo>
                      <a:pt x="254" y="517"/>
                    </a:lnTo>
                    <a:lnTo>
                      <a:pt x="254" y="261"/>
                    </a:lnTo>
                    <a:close/>
                    <a:moveTo>
                      <a:pt x="181" y="264"/>
                    </a:moveTo>
                    <a:lnTo>
                      <a:pt x="181" y="524"/>
                    </a:lnTo>
                    <a:lnTo>
                      <a:pt x="108" y="524"/>
                    </a:lnTo>
                    <a:lnTo>
                      <a:pt x="108" y="264"/>
                    </a:lnTo>
                    <a:close/>
                    <a:moveTo>
                      <a:pt x="478" y="264"/>
                    </a:moveTo>
                    <a:lnTo>
                      <a:pt x="478" y="524"/>
                    </a:lnTo>
                    <a:lnTo>
                      <a:pt x="404" y="524"/>
                    </a:lnTo>
                    <a:lnTo>
                      <a:pt x="404" y="264"/>
                    </a:lnTo>
                    <a:close/>
                    <a:moveTo>
                      <a:pt x="328" y="588"/>
                    </a:moveTo>
                    <a:lnTo>
                      <a:pt x="328" y="844"/>
                    </a:lnTo>
                    <a:lnTo>
                      <a:pt x="254" y="844"/>
                    </a:lnTo>
                    <a:lnTo>
                      <a:pt x="254" y="588"/>
                    </a:lnTo>
                    <a:close/>
                    <a:moveTo>
                      <a:pt x="181" y="594"/>
                    </a:moveTo>
                    <a:lnTo>
                      <a:pt x="181" y="851"/>
                    </a:lnTo>
                    <a:lnTo>
                      <a:pt x="108" y="851"/>
                    </a:lnTo>
                    <a:lnTo>
                      <a:pt x="108" y="594"/>
                    </a:lnTo>
                    <a:close/>
                    <a:moveTo>
                      <a:pt x="478" y="594"/>
                    </a:moveTo>
                    <a:lnTo>
                      <a:pt x="478" y="851"/>
                    </a:lnTo>
                    <a:lnTo>
                      <a:pt x="404" y="851"/>
                    </a:lnTo>
                    <a:lnTo>
                      <a:pt x="404" y="594"/>
                    </a:lnTo>
                    <a:close/>
                    <a:moveTo>
                      <a:pt x="328" y="911"/>
                    </a:moveTo>
                    <a:lnTo>
                      <a:pt x="328" y="1168"/>
                    </a:lnTo>
                    <a:lnTo>
                      <a:pt x="254" y="1168"/>
                    </a:lnTo>
                    <a:lnTo>
                      <a:pt x="254" y="911"/>
                    </a:lnTo>
                    <a:close/>
                    <a:moveTo>
                      <a:pt x="181" y="918"/>
                    </a:moveTo>
                    <a:lnTo>
                      <a:pt x="181" y="1174"/>
                    </a:lnTo>
                    <a:lnTo>
                      <a:pt x="108" y="1174"/>
                    </a:lnTo>
                    <a:lnTo>
                      <a:pt x="108" y="918"/>
                    </a:lnTo>
                    <a:close/>
                    <a:moveTo>
                      <a:pt x="478" y="918"/>
                    </a:moveTo>
                    <a:lnTo>
                      <a:pt x="478" y="1174"/>
                    </a:lnTo>
                    <a:lnTo>
                      <a:pt x="404" y="1174"/>
                    </a:lnTo>
                    <a:lnTo>
                      <a:pt x="404" y="918"/>
                    </a:lnTo>
                    <a:close/>
                    <a:moveTo>
                      <a:pt x="328" y="1255"/>
                    </a:moveTo>
                    <a:lnTo>
                      <a:pt x="328" y="1511"/>
                    </a:lnTo>
                    <a:lnTo>
                      <a:pt x="254" y="1511"/>
                    </a:lnTo>
                    <a:lnTo>
                      <a:pt x="254" y="1255"/>
                    </a:lnTo>
                    <a:close/>
                    <a:moveTo>
                      <a:pt x="181" y="1258"/>
                    </a:moveTo>
                    <a:lnTo>
                      <a:pt x="181" y="1518"/>
                    </a:lnTo>
                    <a:lnTo>
                      <a:pt x="108" y="1518"/>
                    </a:lnTo>
                    <a:lnTo>
                      <a:pt x="108" y="1258"/>
                    </a:lnTo>
                    <a:close/>
                    <a:moveTo>
                      <a:pt x="478" y="1258"/>
                    </a:moveTo>
                    <a:lnTo>
                      <a:pt x="478" y="1518"/>
                    </a:lnTo>
                    <a:lnTo>
                      <a:pt x="404" y="1518"/>
                    </a:lnTo>
                    <a:lnTo>
                      <a:pt x="404" y="1258"/>
                    </a:lnTo>
                    <a:close/>
                    <a:moveTo>
                      <a:pt x="328" y="1588"/>
                    </a:moveTo>
                    <a:lnTo>
                      <a:pt x="328" y="1845"/>
                    </a:lnTo>
                    <a:lnTo>
                      <a:pt x="254" y="1845"/>
                    </a:lnTo>
                    <a:lnTo>
                      <a:pt x="254" y="1588"/>
                    </a:lnTo>
                    <a:close/>
                    <a:moveTo>
                      <a:pt x="181" y="1595"/>
                    </a:moveTo>
                    <a:lnTo>
                      <a:pt x="181" y="1851"/>
                    </a:lnTo>
                    <a:lnTo>
                      <a:pt x="108" y="1851"/>
                    </a:lnTo>
                    <a:lnTo>
                      <a:pt x="108" y="1595"/>
                    </a:lnTo>
                    <a:close/>
                    <a:moveTo>
                      <a:pt x="478" y="1595"/>
                    </a:moveTo>
                    <a:lnTo>
                      <a:pt x="478" y="1851"/>
                    </a:lnTo>
                    <a:lnTo>
                      <a:pt x="404" y="1851"/>
                    </a:lnTo>
                    <a:lnTo>
                      <a:pt x="404" y="1595"/>
                    </a:lnTo>
                    <a:close/>
                    <a:moveTo>
                      <a:pt x="328" y="1922"/>
                    </a:moveTo>
                    <a:lnTo>
                      <a:pt x="328" y="2178"/>
                    </a:lnTo>
                    <a:lnTo>
                      <a:pt x="254" y="2178"/>
                    </a:lnTo>
                    <a:lnTo>
                      <a:pt x="254" y="1922"/>
                    </a:lnTo>
                    <a:close/>
                    <a:moveTo>
                      <a:pt x="181" y="1925"/>
                    </a:moveTo>
                    <a:lnTo>
                      <a:pt x="181" y="2185"/>
                    </a:lnTo>
                    <a:lnTo>
                      <a:pt x="108" y="2185"/>
                    </a:lnTo>
                    <a:lnTo>
                      <a:pt x="108" y="1925"/>
                    </a:lnTo>
                    <a:close/>
                    <a:moveTo>
                      <a:pt x="478" y="1925"/>
                    </a:moveTo>
                    <a:lnTo>
                      <a:pt x="478" y="2185"/>
                    </a:lnTo>
                    <a:lnTo>
                      <a:pt x="404" y="2185"/>
                    </a:lnTo>
                    <a:lnTo>
                      <a:pt x="404" y="1925"/>
                    </a:lnTo>
                    <a:close/>
                    <a:moveTo>
                      <a:pt x="328" y="2255"/>
                    </a:moveTo>
                    <a:lnTo>
                      <a:pt x="328" y="2512"/>
                    </a:lnTo>
                    <a:lnTo>
                      <a:pt x="254" y="2512"/>
                    </a:lnTo>
                    <a:lnTo>
                      <a:pt x="254" y="2255"/>
                    </a:lnTo>
                    <a:close/>
                    <a:moveTo>
                      <a:pt x="181" y="2262"/>
                    </a:moveTo>
                    <a:lnTo>
                      <a:pt x="181" y="2518"/>
                    </a:lnTo>
                    <a:lnTo>
                      <a:pt x="108" y="2518"/>
                    </a:lnTo>
                    <a:lnTo>
                      <a:pt x="108" y="2262"/>
                    </a:lnTo>
                    <a:close/>
                    <a:moveTo>
                      <a:pt x="478" y="2262"/>
                    </a:moveTo>
                    <a:lnTo>
                      <a:pt x="478" y="2518"/>
                    </a:lnTo>
                    <a:lnTo>
                      <a:pt x="404" y="2518"/>
                    </a:lnTo>
                    <a:lnTo>
                      <a:pt x="404" y="2262"/>
                    </a:lnTo>
                    <a:close/>
                    <a:moveTo>
                      <a:pt x="328" y="2589"/>
                    </a:moveTo>
                    <a:lnTo>
                      <a:pt x="328" y="2845"/>
                    </a:lnTo>
                    <a:lnTo>
                      <a:pt x="254" y="2845"/>
                    </a:lnTo>
                    <a:lnTo>
                      <a:pt x="254" y="2589"/>
                    </a:lnTo>
                    <a:close/>
                    <a:moveTo>
                      <a:pt x="181" y="2592"/>
                    </a:moveTo>
                    <a:lnTo>
                      <a:pt x="181" y="2852"/>
                    </a:lnTo>
                    <a:lnTo>
                      <a:pt x="108" y="2852"/>
                    </a:lnTo>
                    <a:lnTo>
                      <a:pt x="108" y="2592"/>
                    </a:lnTo>
                    <a:close/>
                    <a:moveTo>
                      <a:pt x="478" y="2592"/>
                    </a:moveTo>
                    <a:lnTo>
                      <a:pt x="478" y="2852"/>
                    </a:lnTo>
                    <a:lnTo>
                      <a:pt x="404" y="2852"/>
                    </a:lnTo>
                    <a:lnTo>
                      <a:pt x="404" y="2592"/>
                    </a:lnTo>
                    <a:close/>
                    <a:moveTo>
                      <a:pt x="328" y="2922"/>
                    </a:moveTo>
                    <a:lnTo>
                      <a:pt x="328" y="3179"/>
                    </a:lnTo>
                    <a:lnTo>
                      <a:pt x="254" y="3179"/>
                    </a:lnTo>
                    <a:lnTo>
                      <a:pt x="254" y="2922"/>
                    </a:lnTo>
                    <a:close/>
                    <a:moveTo>
                      <a:pt x="181" y="2929"/>
                    </a:moveTo>
                    <a:lnTo>
                      <a:pt x="181" y="3185"/>
                    </a:lnTo>
                    <a:lnTo>
                      <a:pt x="108" y="3185"/>
                    </a:lnTo>
                    <a:lnTo>
                      <a:pt x="108" y="2929"/>
                    </a:lnTo>
                    <a:close/>
                    <a:moveTo>
                      <a:pt x="478" y="2929"/>
                    </a:moveTo>
                    <a:lnTo>
                      <a:pt x="478" y="3185"/>
                    </a:lnTo>
                    <a:lnTo>
                      <a:pt x="404" y="3185"/>
                    </a:lnTo>
                    <a:lnTo>
                      <a:pt x="404" y="2929"/>
                    </a:lnTo>
                    <a:close/>
                    <a:moveTo>
                      <a:pt x="328" y="3256"/>
                    </a:moveTo>
                    <a:lnTo>
                      <a:pt x="328" y="3512"/>
                    </a:lnTo>
                    <a:lnTo>
                      <a:pt x="254" y="3512"/>
                    </a:lnTo>
                    <a:lnTo>
                      <a:pt x="254" y="3256"/>
                    </a:lnTo>
                    <a:close/>
                    <a:moveTo>
                      <a:pt x="181" y="3259"/>
                    </a:moveTo>
                    <a:lnTo>
                      <a:pt x="181" y="3519"/>
                    </a:lnTo>
                    <a:lnTo>
                      <a:pt x="108" y="3519"/>
                    </a:lnTo>
                    <a:lnTo>
                      <a:pt x="108" y="3259"/>
                    </a:lnTo>
                    <a:close/>
                    <a:moveTo>
                      <a:pt x="478" y="3259"/>
                    </a:moveTo>
                    <a:lnTo>
                      <a:pt x="478" y="3519"/>
                    </a:lnTo>
                    <a:lnTo>
                      <a:pt x="404" y="3519"/>
                    </a:lnTo>
                    <a:lnTo>
                      <a:pt x="404" y="3259"/>
                    </a:lnTo>
                    <a:close/>
                    <a:moveTo>
                      <a:pt x="328" y="3589"/>
                    </a:moveTo>
                    <a:lnTo>
                      <a:pt x="328" y="3846"/>
                    </a:lnTo>
                    <a:lnTo>
                      <a:pt x="254" y="3846"/>
                    </a:lnTo>
                    <a:lnTo>
                      <a:pt x="254" y="3589"/>
                    </a:lnTo>
                    <a:close/>
                    <a:moveTo>
                      <a:pt x="181" y="3596"/>
                    </a:moveTo>
                    <a:lnTo>
                      <a:pt x="181" y="3852"/>
                    </a:lnTo>
                    <a:lnTo>
                      <a:pt x="108" y="3852"/>
                    </a:lnTo>
                    <a:lnTo>
                      <a:pt x="108" y="3596"/>
                    </a:lnTo>
                    <a:close/>
                    <a:moveTo>
                      <a:pt x="478" y="3596"/>
                    </a:moveTo>
                    <a:lnTo>
                      <a:pt x="478" y="3852"/>
                    </a:lnTo>
                    <a:lnTo>
                      <a:pt x="404" y="3852"/>
                    </a:lnTo>
                    <a:lnTo>
                      <a:pt x="404" y="3596"/>
                    </a:lnTo>
                    <a:close/>
                    <a:moveTo>
                      <a:pt x="328" y="3923"/>
                    </a:moveTo>
                    <a:lnTo>
                      <a:pt x="328" y="4179"/>
                    </a:lnTo>
                    <a:lnTo>
                      <a:pt x="254" y="4179"/>
                    </a:lnTo>
                    <a:lnTo>
                      <a:pt x="254" y="3923"/>
                    </a:lnTo>
                    <a:close/>
                    <a:moveTo>
                      <a:pt x="181" y="3926"/>
                    </a:moveTo>
                    <a:lnTo>
                      <a:pt x="181" y="4186"/>
                    </a:lnTo>
                    <a:lnTo>
                      <a:pt x="108" y="4186"/>
                    </a:lnTo>
                    <a:lnTo>
                      <a:pt x="108" y="3926"/>
                    </a:lnTo>
                    <a:close/>
                    <a:moveTo>
                      <a:pt x="478" y="3926"/>
                    </a:moveTo>
                    <a:lnTo>
                      <a:pt x="478" y="4186"/>
                    </a:lnTo>
                    <a:lnTo>
                      <a:pt x="404" y="4186"/>
                    </a:lnTo>
                    <a:lnTo>
                      <a:pt x="404" y="3926"/>
                    </a:lnTo>
                    <a:close/>
                    <a:moveTo>
                      <a:pt x="328" y="4256"/>
                    </a:moveTo>
                    <a:lnTo>
                      <a:pt x="328" y="4513"/>
                    </a:lnTo>
                    <a:lnTo>
                      <a:pt x="254" y="4513"/>
                    </a:lnTo>
                    <a:lnTo>
                      <a:pt x="254" y="4256"/>
                    </a:lnTo>
                    <a:close/>
                    <a:moveTo>
                      <a:pt x="181" y="4259"/>
                    </a:moveTo>
                    <a:lnTo>
                      <a:pt x="181" y="4520"/>
                    </a:lnTo>
                    <a:lnTo>
                      <a:pt x="108" y="4520"/>
                    </a:lnTo>
                    <a:lnTo>
                      <a:pt x="108" y="4259"/>
                    </a:lnTo>
                    <a:close/>
                    <a:moveTo>
                      <a:pt x="478" y="4259"/>
                    </a:moveTo>
                    <a:lnTo>
                      <a:pt x="478" y="4520"/>
                    </a:lnTo>
                    <a:lnTo>
                      <a:pt x="404" y="4520"/>
                    </a:lnTo>
                    <a:lnTo>
                      <a:pt x="404" y="4259"/>
                    </a:lnTo>
                    <a:close/>
                    <a:moveTo>
                      <a:pt x="328" y="4590"/>
                    </a:moveTo>
                    <a:lnTo>
                      <a:pt x="328" y="4846"/>
                    </a:lnTo>
                    <a:lnTo>
                      <a:pt x="254" y="4846"/>
                    </a:lnTo>
                    <a:lnTo>
                      <a:pt x="254" y="4590"/>
                    </a:lnTo>
                    <a:close/>
                    <a:moveTo>
                      <a:pt x="181" y="4593"/>
                    </a:moveTo>
                    <a:lnTo>
                      <a:pt x="181" y="4853"/>
                    </a:lnTo>
                    <a:lnTo>
                      <a:pt x="108" y="4853"/>
                    </a:lnTo>
                    <a:lnTo>
                      <a:pt x="108" y="4593"/>
                    </a:lnTo>
                    <a:close/>
                    <a:moveTo>
                      <a:pt x="478" y="4593"/>
                    </a:moveTo>
                    <a:lnTo>
                      <a:pt x="478" y="4853"/>
                    </a:lnTo>
                    <a:lnTo>
                      <a:pt x="404" y="4853"/>
                    </a:lnTo>
                    <a:lnTo>
                      <a:pt x="404" y="4593"/>
                    </a:lnTo>
                    <a:close/>
                    <a:moveTo>
                      <a:pt x="1" y="1"/>
                    </a:moveTo>
                    <a:lnTo>
                      <a:pt x="1" y="6127"/>
                    </a:lnTo>
                    <a:lnTo>
                      <a:pt x="585" y="6127"/>
                    </a:lnTo>
                    <a:lnTo>
                      <a:pt x="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7" name="Google Shape;1267;p17"/>
              <p:cNvSpPr/>
              <p:nvPr/>
            </p:nvSpPr>
            <p:spPr>
              <a:xfrm>
                <a:off x="11228450" y="4265979"/>
                <a:ext cx="114826" cy="227199"/>
              </a:xfrm>
              <a:custGeom>
                <a:avLst/>
                <a:gdLst/>
                <a:ahLst/>
                <a:cxnLst/>
                <a:rect l="l" t="t" r="r" b="b"/>
                <a:pathLst>
                  <a:path w="702" h="1389" extrusionOk="0">
                    <a:moveTo>
                      <a:pt x="1" y="1"/>
                    </a:moveTo>
                    <a:lnTo>
                      <a:pt x="1" y="1388"/>
                    </a:lnTo>
                    <a:lnTo>
                      <a:pt x="701" y="1388"/>
                    </a:lnTo>
                    <a:lnTo>
                      <a:pt x="7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8" name="Google Shape;1268;p17"/>
              <p:cNvSpPr/>
              <p:nvPr/>
            </p:nvSpPr>
            <p:spPr>
              <a:xfrm>
                <a:off x="10970501" y="4265979"/>
                <a:ext cx="114663" cy="227199"/>
              </a:xfrm>
              <a:custGeom>
                <a:avLst/>
                <a:gdLst/>
                <a:ahLst/>
                <a:cxnLst/>
                <a:rect l="l" t="t" r="r" b="b"/>
                <a:pathLst>
                  <a:path w="701" h="1389" extrusionOk="0">
                    <a:moveTo>
                      <a:pt x="0" y="1"/>
                    </a:moveTo>
                    <a:lnTo>
                      <a:pt x="0" y="1388"/>
                    </a:lnTo>
                    <a:lnTo>
                      <a:pt x="701" y="1388"/>
                    </a:lnTo>
                    <a:lnTo>
                      <a:pt x="7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9" name="Google Shape;1269;p17"/>
              <p:cNvSpPr/>
              <p:nvPr/>
            </p:nvSpPr>
            <p:spPr>
              <a:xfrm>
                <a:off x="11228450" y="4274812"/>
                <a:ext cx="114826" cy="218366"/>
              </a:xfrm>
              <a:custGeom>
                <a:avLst/>
                <a:gdLst/>
                <a:ahLst/>
                <a:cxnLst/>
                <a:rect l="l" t="t" r="r" b="b"/>
                <a:pathLst>
                  <a:path w="702" h="1335" extrusionOk="0">
                    <a:moveTo>
                      <a:pt x="168" y="140"/>
                    </a:moveTo>
                    <a:lnTo>
                      <a:pt x="168" y="374"/>
                    </a:lnTo>
                    <a:lnTo>
                      <a:pt x="94" y="374"/>
                    </a:lnTo>
                    <a:lnTo>
                      <a:pt x="94" y="140"/>
                    </a:lnTo>
                    <a:close/>
                    <a:moveTo>
                      <a:pt x="314" y="140"/>
                    </a:moveTo>
                    <a:lnTo>
                      <a:pt x="314" y="374"/>
                    </a:lnTo>
                    <a:lnTo>
                      <a:pt x="241" y="374"/>
                    </a:lnTo>
                    <a:lnTo>
                      <a:pt x="241" y="140"/>
                    </a:lnTo>
                    <a:close/>
                    <a:moveTo>
                      <a:pt x="461" y="140"/>
                    </a:moveTo>
                    <a:lnTo>
                      <a:pt x="461" y="374"/>
                    </a:lnTo>
                    <a:lnTo>
                      <a:pt x="388" y="374"/>
                    </a:lnTo>
                    <a:lnTo>
                      <a:pt x="388" y="140"/>
                    </a:lnTo>
                    <a:close/>
                    <a:moveTo>
                      <a:pt x="611" y="140"/>
                    </a:moveTo>
                    <a:lnTo>
                      <a:pt x="611" y="374"/>
                    </a:lnTo>
                    <a:lnTo>
                      <a:pt x="535" y="374"/>
                    </a:lnTo>
                    <a:lnTo>
                      <a:pt x="535" y="140"/>
                    </a:lnTo>
                    <a:close/>
                    <a:moveTo>
                      <a:pt x="168" y="441"/>
                    </a:moveTo>
                    <a:lnTo>
                      <a:pt x="168" y="671"/>
                    </a:lnTo>
                    <a:lnTo>
                      <a:pt x="94" y="671"/>
                    </a:lnTo>
                    <a:lnTo>
                      <a:pt x="94" y="441"/>
                    </a:lnTo>
                    <a:close/>
                    <a:moveTo>
                      <a:pt x="314" y="441"/>
                    </a:moveTo>
                    <a:lnTo>
                      <a:pt x="314" y="671"/>
                    </a:lnTo>
                    <a:lnTo>
                      <a:pt x="241" y="671"/>
                    </a:lnTo>
                    <a:lnTo>
                      <a:pt x="241" y="441"/>
                    </a:lnTo>
                    <a:close/>
                    <a:moveTo>
                      <a:pt x="461" y="441"/>
                    </a:moveTo>
                    <a:lnTo>
                      <a:pt x="461" y="671"/>
                    </a:lnTo>
                    <a:lnTo>
                      <a:pt x="388" y="671"/>
                    </a:lnTo>
                    <a:lnTo>
                      <a:pt x="388" y="441"/>
                    </a:lnTo>
                    <a:close/>
                    <a:moveTo>
                      <a:pt x="611" y="441"/>
                    </a:moveTo>
                    <a:lnTo>
                      <a:pt x="611" y="671"/>
                    </a:lnTo>
                    <a:lnTo>
                      <a:pt x="535" y="671"/>
                    </a:lnTo>
                    <a:lnTo>
                      <a:pt x="535" y="441"/>
                    </a:lnTo>
                    <a:close/>
                    <a:moveTo>
                      <a:pt x="168" y="741"/>
                    </a:moveTo>
                    <a:lnTo>
                      <a:pt x="168" y="971"/>
                    </a:lnTo>
                    <a:lnTo>
                      <a:pt x="94" y="971"/>
                    </a:lnTo>
                    <a:lnTo>
                      <a:pt x="94" y="741"/>
                    </a:lnTo>
                    <a:close/>
                    <a:moveTo>
                      <a:pt x="314" y="741"/>
                    </a:moveTo>
                    <a:lnTo>
                      <a:pt x="314" y="971"/>
                    </a:lnTo>
                    <a:lnTo>
                      <a:pt x="241" y="971"/>
                    </a:lnTo>
                    <a:lnTo>
                      <a:pt x="241" y="741"/>
                    </a:lnTo>
                    <a:close/>
                    <a:moveTo>
                      <a:pt x="461" y="741"/>
                    </a:moveTo>
                    <a:lnTo>
                      <a:pt x="461" y="971"/>
                    </a:lnTo>
                    <a:lnTo>
                      <a:pt x="388" y="971"/>
                    </a:lnTo>
                    <a:lnTo>
                      <a:pt x="388" y="741"/>
                    </a:lnTo>
                    <a:close/>
                    <a:moveTo>
                      <a:pt x="611" y="741"/>
                    </a:moveTo>
                    <a:lnTo>
                      <a:pt x="611" y="971"/>
                    </a:lnTo>
                    <a:lnTo>
                      <a:pt x="535" y="971"/>
                    </a:lnTo>
                    <a:lnTo>
                      <a:pt x="535" y="741"/>
                    </a:lnTo>
                    <a:close/>
                    <a:moveTo>
                      <a:pt x="168" y="1038"/>
                    </a:moveTo>
                    <a:lnTo>
                      <a:pt x="168" y="1268"/>
                    </a:lnTo>
                    <a:lnTo>
                      <a:pt x="94" y="1268"/>
                    </a:lnTo>
                    <a:lnTo>
                      <a:pt x="94" y="1038"/>
                    </a:lnTo>
                    <a:close/>
                    <a:moveTo>
                      <a:pt x="314" y="1038"/>
                    </a:moveTo>
                    <a:lnTo>
                      <a:pt x="314" y="1268"/>
                    </a:lnTo>
                    <a:lnTo>
                      <a:pt x="241" y="1268"/>
                    </a:lnTo>
                    <a:lnTo>
                      <a:pt x="241" y="1038"/>
                    </a:lnTo>
                    <a:close/>
                    <a:moveTo>
                      <a:pt x="461" y="1038"/>
                    </a:moveTo>
                    <a:lnTo>
                      <a:pt x="461" y="1268"/>
                    </a:lnTo>
                    <a:lnTo>
                      <a:pt x="388" y="1268"/>
                    </a:lnTo>
                    <a:lnTo>
                      <a:pt x="388" y="1038"/>
                    </a:lnTo>
                    <a:close/>
                    <a:moveTo>
                      <a:pt x="611" y="1038"/>
                    </a:moveTo>
                    <a:lnTo>
                      <a:pt x="611" y="1268"/>
                    </a:lnTo>
                    <a:lnTo>
                      <a:pt x="535" y="1268"/>
                    </a:lnTo>
                    <a:lnTo>
                      <a:pt x="535" y="1038"/>
                    </a:lnTo>
                    <a:close/>
                    <a:moveTo>
                      <a:pt x="1" y="0"/>
                    </a:moveTo>
                    <a:lnTo>
                      <a:pt x="1" y="1334"/>
                    </a:lnTo>
                    <a:lnTo>
                      <a:pt x="701" y="1334"/>
                    </a:lnTo>
                    <a:lnTo>
                      <a:pt x="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0" name="Google Shape;1270;p17"/>
              <p:cNvSpPr/>
              <p:nvPr/>
            </p:nvSpPr>
            <p:spPr>
              <a:xfrm>
                <a:off x="11238918" y="3388264"/>
                <a:ext cx="12104" cy="37948"/>
              </a:xfrm>
              <a:custGeom>
                <a:avLst/>
                <a:gdLst/>
                <a:ahLst/>
                <a:cxnLst/>
                <a:rect l="l" t="t" r="r" b="b"/>
                <a:pathLst>
                  <a:path w="74" h="232"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1" name="Google Shape;1271;p17"/>
              <p:cNvSpPr/>
              <p:nvPr/>
            </p:nvSpPr>
            <p:spPr>
              <a:xfrm>
                <a:off x="11262963" y="3388264"/>
                <a:ext cx="12595" cy="37948"/>
              </a:xfrm>
              <a:custGeom>
                <a:avLst/>
                <a:gdLst/>
                <a:ahLst/>
                <a:cxnLst/>
                <a:rect l="l" t="t" r="r" b="b"/>
                <a:pathLst>
                  <a:path w="77" h="232" extrusionOk="0">
                    <a:moveTo>
                      <a:pt x="0" y="1"/>
                    </a:moveTo>
                    <a:lnTo>
                      <a:pt x="0" y="231"/>
                    </a:lnTo>
                    <a:lnTo>
                      <a:pt x="77" y="231"/>
                    </a:lnTo>
                    <a:lnTo>
                      <a:pt x="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2" name="Google Shape;1272;p17"/>
              <p:cNvSpPr/>
              <p:nvPr/>
            </p:nvSpPr>
            <p:spPr>
              <a:xfrm>
                <a:off x="11238918" y="3436845"/>
                <a:ext cx="12104" cy="37785"/>
              </a:xfrm>
              <a:custGeom>
                <a:avLst/>
                <a:gdLst/>
                <a:ahLst/>
                <a:cxnLst/>
                <a:rect l="l" t="t" r="r" b="b"/>
                <a:pathLst>
                  <a:path w="74" h="231"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3" name="Google Shape;1273;p17"/>
              <p:cNvSpPr/>
              <p:nvPr/>
            </p:nvSpPr>
            <p:spPr>
              <a:xfrm>
                <a:off x="11262963" y="3436845"/>
                <a:ext cx="12595" cy="37785"/>
              </a:xfrm>
              <a:custGeom>
                <a:avLst/>
                <a:gdLst/>
                <a:ahLst/>
                <a:cxnLst/>
                <a:rect l="l" t="t" r="r" b="b"/>
                <a:pathLst>
                  <a:path w="77" h="231" extrusionOk="0">
                    <a:moveTo>
                      <a:pt x="0" y="1"/>
                    </a:moveTo>
                    <a:lnTo>
                      <a:pt x="0" y="231"/>
                    </a:lnTo>
                    <a:lnTo>
                      <a:pt x="77" y="231"/>
                    </a:lnTo>
                    <a:lnTo>
                      <a:pt x="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4" name="Google Shape;1274;p17"/>
              <p:cNvSpPr/>
              <p:nvPr/>
            </p:nvSpPr>
            <p:spPr>
              <a:xfrm>
                <a:off x="11038709" y="3388264"/>
                <a:ext cx="12104" cy="37948"/>
              </a:xfrm>
              <a:custGeom>
                <a:avLst/>
                <a:gdLst/>
                <a:ahLst/>
                <a:cxnLst/>
                <a:rect l="l" t="t" r="r" b="b"/>
                <a:pathLst>
                  <a:path w="74" h="232"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5" name="Google Shape;1275;p17"/>
              <p:cNvSpPr/>
              <p:nvPr/>
            </p:nvSpPr>
            <p:spPr>
              <a:xfrm>
                <a:off x="11062754" y="3388264"/>
                <a:ext cx="12104" cy="37948"/>
              </a:xfrm>
              <a:custGeom>
                <a:avLst/>
                <a:gdLst/>
                <a:ahLst/>
                <a:cxnLst/>
                <a:rect l="l" t="t" r="r" b="b"/>
                <a:pathLst>
                  <a:path w="74" h="232" extrusionOk="0">
                    <a:moveTo>
                      <a:pt x="0" y="1"/>
                    </a:moveTo>
                    <a:lnTo>
                      <a:pt x="0" y="231"/>
                    </a:lnTo>
                    <a:lnTo>
                      <a:pt x="73" y="231"/>
                    </a:lnTo>
                    <a:lnTo>
                      <a:pt x="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6" name="Google Shape;1276;p17"/>
              <p:cNvSpPr/>
              <p:nvPr/>
            </p:nvSpPr>
            <p:spPr>
              <a:xfrm>
                <a:off x="11038709" y="3436845"/>
                <a:ext cx="12104" cy="37785"/>
              </a:xfrm>
              <a:custGeom>
                <a:avLst/>
                <a:gdLst/>
                <a:ahLst/>
                <a:cxnLst/>
                <a:rect l="l" t="t" r="r" b="b"/>
                <a:pathLst>
                  <a:path w="74" h="231"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7" name="Google Shape;1277;p17"/>
              <p:cNvSpPr/>
              <p:nvPr/>
            </p:nvSpPr>
            <p:spPr>
              <a:xfrm>
                <a:off x="11062754" y="3436845"/>
                <a:ext cx="12104" cy="37785"/>
              </a:xfrm>
              <a:custGeom>
                <a:avLst/>
                <a:gdLst/>
                <a:ahLst/>
                <a:cxnLst/>
                <a:rect l="l" t="t" r="r" b="b"/>
                <a:pathLst>
                  <a:path w="74" h="231" extrusionOk="0">
                    <a:moveTo>
                      <a:pt x="0" y="1"/>
                    </a:moveTo>
                    <a:lnTo>
                      <a:pt x="0" y="231"/>
                    </a:lnTo>
                    <a:lnTo>
                      <a:pt x="73" y="231"/>
                    </a:lnTo>
                    <a:lnTo>
                      <a:pt x="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8" name="Google Shape;1278;p17"/>
              <p:cNvSpPr/>
              <p:nvPr/>
            </p:nvSpPr>
            <p:spPr>
              <a:xfrm>
                <a:off x="11343112" y="4326009"/>
                <a:ext cx="45963" cy="167169"/>
              </a:xfrm>
              <a:custGeom>
                <a:avLst/>
                <a:gdLst/>
                <a:ahLst/>
                <a:cxnLst/>
                <a:rect l="l" t="t" r="r" b="b"/>
                <a:pathLst>
                  <a:path w="281" h="1022" extrusionOk="0">
                    <a:moveTo>
                      <a:pt x="177" y="98"/>
                    </a:moveTo>
                    <a:lnTo>
                      <a:pt x="177" y="328"/>
                    </a:lnTo>
                    <a:lnTo>
                      <a:pt x="104" y="328"/>
                    </a:lnTo>
                    <a:lnTo>
                      <a:pt x="104" y="98"/>
                    </a:lnTo>
                    <a:close/>
                    <a:moveTo>
                      <a:pt x="177" y="398"/>
                    </a:moveTo>
                    <a:lnTo>
                      <a:pt x="177" y="628"/>
                    </a:lnTo>
                    <a:lnTo>
                      <a:pt x="104" y="628"/>
                    </a:lnTo>
                    <a:lnTo>
                      <a:pt x="104" y="398"/>
                    </a:lnTo>
                    <a:close/>
                    <a:moveTo>
                      <a:pt x="177" y="695"/>
                    </a:moveTo>
                    <a:lnTo>
                      <a:pt x="177" y="925"/>
                    </a:lnTo>
                    <a:lnTo>
                      <a:pt x="104" y="925"/>
                    </a:lnTo>
                    <a:lnTo>
                      <a:pt x="104" y="695"/>
                    </a:lnTo>
                    <a:close/>
                    <a:moveTo>
                      <a:pt x="0" y="1"/>
                    </a:moveTo>
                    <a:lnTo>
                      <a:pt x="0" y="1021"/>
                    </a:lnTo>
                    <a:lnTo>
                      <a:pt x="280" y="1021"/>
                    </a:lnTo>
                    <a:lnTo>
                      <a:pt x="2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79" name="Google Shape;1279;p17"/>
              <p:cNvSpPr/>
              <p:nvPr/>
            </p:nvSpPr>
            <p:spPr>
              <a:xfrm>
                <a:off x="10970501" y="4274812"/>
                <a:ext cx="114663" cy="218366"/>
              </a:xfrm>
              <a:custGeom>
                <a:avLst/>
                <a:gdLst/>
                <a:ahLst/>
                <a:cxnLst/>
                <a:rect l="l" t="t" r="r" b="b"/>
                <a:pathLst>
                  <a:path w="701" h="1335" extrusionOk="0">
                    <a:moveTo>
                      <a:pt x="167" y="140"/>
                    </a:moveTo>
                    <a:lnTo>
                      <a:pt x="167" y="374"/>
                    </a:lnTo>
                    <a:lnTo>
                      <a:pt x="94" y="374"/>
                    </a:lnTo>
                    <a:lnTo>
                      <a:pt x="94" y="140"/>
                    </a:lnTo>
                    <a:close/>
                    <a:moveTo>
                      <a:pt x="317" y="140"/>
                    </a:moveTo>
                    <a:lnTo>
                      <a:pt x="317" y="374"/>
                    </a:lnTo>
                    <a:lnTo>
                      <a:pt x="241" y="374"/>
                    </a:lnTo>
                    <a:lnTo>
                      <a:pt x="241" y="140"/>
                    </a:lnTo>
                    <a:close/>
                    <a:moveTo>
                      <a:pt x="461" y="140"/>
                    </a:moveTo>
                    <a:lnTo>
                      <a:pt x="464" y="374"/>
                    </a:lnTo>
                    <a:lnTo>
                      <a:pt x="387" y="374"/>
                    </a:lnTo>
                    <a:lnTo>
                      <a:pt x="387" y="140"/>
                    </a:lnTo>
                    <a:close/>
                    <a:moveTo>
                      <a:pt x="611" y="140"/>
                    </a:moveTo>
                    <a:lnTo>
                      <a:pt x="611" y="374"/>
                    </a:lnTo>
                    <a:lnTo>
                      <a:pt x="537" y="374"/>
                    </a:lnTo>
                    <a:lnTo>
                      <a:pt x="537" y="140"/>
                    </a:lnTo>
                    <a:close/>
                    <a:moveTo>
                      <a:pt x="167" y="441"/>
                    </a:moveTo>
                    <a:lnTo>
                      <a:pt x="167" y="671"/>
                    </a:lnTo>
                    <a:lnTo>
                      <a:pt x="94" y="671"/>
                    </a:lnTo>
                    <a:lnTo>
                      <a:pt x="94" y="441"/>
                    </a:lnTo>
                    <a:close/>
                    <a:moveTo>
                      <a:pt x="317" y="441"/>
                    </a:moveTo>
                    <a:lnTo>
                      <a:pt x="317" y="671"/>
                    </a:lnTo>
                    <a:lnTo>
                      <a:pt x="241" y="671"/>
                    </a:lnTo>
                    <a:lnTo>
                      <a:pt x="241" y="441"/>
                    </a:lnTo>
                    <a:close/>
                    <a:moveTo>
                      <a:pt x="461" y="441"/>
                    </a:moveTo>
                    <a:lnTo>
                      <a:pt x="464" y="671"/>
                    </a:lnTo>
                    <a:lnTo>
                      <a:pt x="387" y="671"/>
                    </a:lnTo>
                    <a:lnTo>
                      <a:pt x="387" y="441"/>
                    </a:lnTo>
                    <a:close/>
                    <a:moveTo>
                      <a:pt x="611" y="441"/>
                    </a:moveTo>
                    <a:lnTo>
                      <a:pt x="611" y="671"/>
                    </a:lnTo>
                    <a:lnTo>
                      <a:pt x="537" y="671"/>
                    </a:lnTo>
                    <a:lnTo>
                      <a:pt x="537" y="441"/>
                    </a:lnTo>
                    <a:close/>
                    <a:moveTo>
                      <a:pt x="167" y="741"/>
                    </a:moveTo>
                    <a:lnTo>
                      <a:pt x="167" y="971"/>
                    </a:lnTo>
                    <a:lnTo>
                      <a:pt x="94" y="971"/>
                    </a:lnTo>
                    <a:lnTo>
                      <a:pt x="94" y="741"/>
                    </a:lnTo>
                    <a:close/>
                    <a:moveTo>
                      <a:pt x="317" y="741"/>
                    </a:moveTo>
                    <a:lnTo>
                      <a:pt x="317" y="971"/>
                    </a:lnTo>
                    <a:lnTo>
                      <a:pt x="241" y="971"/>
                    </a:lnTo>
                    <a:lnTo>
                      <a:pt x="241" y="741"/>
                    </a:lnTo>
                    <a:close/>
                    <a:moveTo>
                      <a:pt x="461" y="741"/>
                    </a:moveTo>
                    <a:lnTo>
                      <a:pt x="464" y="971"/>
                    </a:lnTo>
                    <a:lnTo>
                      <a:pt x="387" y="971"/>
                    </a:lnTo>
                    <a:lnTo>
                      <a:pt x="387" y="741"/>
                    </a:lnTo>
                    <a:close/>
                    <a:moveTo>
                      <a:pt x="611" y="741"/>
                    </a:moveTo>
                    <a:lnTo>
                      <a:pt x="611" y="971"/>
                    </a:lnTo>
                    <a:lnTo>
                      <a:pt x="537" y="971"/>
                    </a:lnTo>
                    <a:lnTo>
                      <a:pt x="537" y="741"/>
                    </a:lnTo>
                    <a:close/>
                    <a:moveTo>
                      <a:pt x="167" y="1038"/>
                    </a:moveTo>
                    <a:lnTo>
                      <a:pt x="167" y="1268"/>
                    </a:lnTo>
                    <a:lnTo>
                      <a:pt x="94" y="1268"/>
                    </a:lnTo>
                    <a:lnTo>
                      <a:pt x="94" y="1038"/>
                    </a:lnTo>
                    <a:close/>
                    <a:moveTo>
                      <a:pt x="317" y="1038"/>
                    </a:moveTo>
                    <a:lnTo>
                      <a:pt x="317" y="1268"/>
                    </a:lnTo>
                    <a:lnTo>
                      <a:pt x="241" y="1268"/>
                    </a:lnTo>
                    <a:lnTo>
                      <a:pt x="241" y="1038"/>
                    </a:lnTo>
                    <a:close/>
                    <a:moveTo>
                      <a:pt x="461" y="1038"/>
                    </a:moveTo>
                    <a:lnTo>
                      <a:pt x="464" y="1268"/>
                    </a:lnTo>
                    <a:lnTo>
                      <a:pt x="387" y="1268"/>
                    </a:lnTo>
                    <a:lnTo>
                      <a:pt x="387" y="1038"/>
                    </a:lnTo>
                    <a:close/>
                    <a:moveTo>
                      <a:pt x="611" y="1038"/>
                    </a:moveTo>
                    <a:lnTo>
                      <a:pt x="611" y="1268"/>
                    </a:lnTo>
                    <a:lnTo>
                      <a:pt x="537" y="1268"/>
                    </a:lnTo>
                    <a:lnTo>
                      <a:pt x="537" y="1038"/>
                    </a:lnTo>
                    <a:close/>
                    <a:moveTo>
                      <a:pt x="0" y="0"/>
                    </a:moveTo>
                    <a:lnTo>
                      <a:pt x="0" y="1334"/>
                    </a:lnTo>
                    <a:lnTo>
                      <a:pt x="701" y="1334"/>
                    </a:lnTo>
                    <a:lnTo>
                      <a:pt x="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280" name="Google Shape;1280;p17"/>
            <p:cNvSpPr/>
            <p:nvPr/>
          </p:nvSpPr>
          <p:spPr>
            <a:xfrm>
              <a:off x="5973873" y="2908323"/>
              <a:ext cx="823500" cy="823500"/>
            </a:xfrm>
            <a:prstGeom prst="ellipse">
              <a:avLst/>
            </a:prstGeom>
            <a:solidFill>
              <a:srgbClr val="FF5A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281" name="Google Shape;1281;p17"/>
          <p:cNvGrpSpPr/>
          <p:nvPr/>
        </p:nvGrpSpPr>
        <p:grpSpPr>
          <a:xfrm>
            <a:off x="1624563" y="2998679"/>
            <a:ext cx="590457" cy="584388"/>
            <a:chOff x="5973873" y="2908323"/>
            <a:chExt cx="823500" cy="823500"/>
          </a:xfrm>
        </p:grpSpPr>
        <p:grpSp>
          <p:nvGrpSpPr>
            <p:cNvPr id="1282" name="Google Shape;1282;p17"/>
            <p:cNvGrpSpPr/>
            <p:nvPr/>
          </p:nvGrpSpPr>
          <p:grpSpPr>
            <a:xfrm>
              <a:off x="6301477" y="2985807"/>
              <a:ext cx="167137" cy="668618"/>
              <a:chOff x="10970501" y="2810700"/>
              <a:chExt cx="418574" cy="1682480"/>
            </a:xfrm>
          </p:grpSpPr>
          <p:sp>
            <p:nvSpPr>
              <p:cNvPr id="1283" name="Google Shape;1283;p17"/>
              <p:cNvSpPr/>
              <p:nvPr/>
            </p:nvSpPr>
            <p:spPr>
              <a:xfrm>
                <a:off x="11152227" y="2810700"/>
                <a:ext cx="8342" cy="181236"/>
              </a:xfrm>
              <a:custGeom>
                <a:avLst/>
                <a:gdLst/>
                <a:ahLst/>
                <a:cxnLst/>
                <a:rect l="l" t="t" r="r" b="b"/>
                <a:pathLst>
                  <a:path w="51" h="1108" extrusionOk="0">
                    <a:moveTo>
                      <a:pt x="3" y="0"/>
                    </a:moveTo>
                    <a:lnTo>
                      <a:pt x="0" y="1107"/>
                    </a:lnTo>
                    <a:lnTo>
                      <a:pt x="47" y="1107"/>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4" name="Google Shape;1284;p17"/>
              <p:cNvSpPr/>
              <p:nvPr/>
            </p:nvSpPr>
            <p:spPr>
              <a:xfrm>
                <a:off x="11144539" y="2988991"/>
                <a:ext cx="21918" cy="26989"/>
              </a:xfrm>
              <a:custGeom>
                <a:avLst/>
                <a:gdLst/>
                <a:ahLst/>
                <a:cxnLst/>
                <a:rect l="l" t="t" r="r" b="b"/>
                <a:pathLst>
                  <a:path w="134" h="165" extrusionOk="0">
                    <a:moveTo>
                      <a:pt x="0" y="1"/>
                    </a:moveTo>
                    <a:lnTo>
                      <a:pt x="0" y="164"/>
                    </a:lnTo>
                    <a:lnTo>
                      <a:pt x="134" y="164"/>
                    </a:lnTo>
                    <a:lnTo>
                      <a:pt x="1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5" name="Google Shape;1285;p17"/>
              <p:cNvSpPr/>
              <p:nvPr/>
            </p:nvSpPr>
            <p:spPr>
              <a:xfrm>
                <a:off x="11137342" y="3002077"/>
                <a:ext cx="36313" cy="27480"/>
              </a:xfrm>
              <a:custGeom>
                <a:avLst/>
                <a:gdLst/>
                <a:ahLst/>
                <a:cxnLst/>
                <a:rect l="l" t="t" r="r" b="b"/>
                <a:pathLst>
                  <a:path w="222" h="168" extrusionOk="0">
                    <a:moveTo>
                      <a:pt x="1" y="1"/>
                    </a:moveTo>
                    <a:lnTo>
                      <a:pt x="1" y="167"/>
                    </a:lnTo>
                    <a:lnTo>
                      <a:pt x="221" y="167"/>
                    </a:lnTo>
                    <a:lnTo>
                      <a:pt x="2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6" name="Google Shape;1286;p17"/>
              <p:cNvSpPr/>
              <p:nvPr/>
            </p:nvSpPr>
            <p:spPr>
              <a:xfrm>
                <a:off x="11117223" y="3016307"/>
                <a:ext cx="74915" cy="165369"/>
              </a:xfrm>
              <a:custGeom>
                <a:avLst/>
                <a:gdLst/>
                <a:ahLst/>
                <a:cxnLst/>
                <a:rect l="l" t="t" r="r" b="b"/>
                <a:pathLst>
                  <a:path w="458" h="1011" extrusionOk="0">
                    <a:moveTo>
                      <a:pt x="87" y="0"/>
                    </a:moveTo>
                    <a:lnTo>
                      <a:pt x="1" y="1011"/>
                    </a:lnTo>
                    <a:lnTo>
                      <a:pt x="457" y="1011"/>
                    </a:lnTo>
                    <a:lnTo>
                      <a:pt x="3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7" name="Google Shape;1287;p17"/>
              <p:cNvSpPr/>
              <p:nvPr/>
            </p:nvSpPr>
            <p:spPr>
              <a:xfrm>
                <a:off x="11140777" y="3016307"/>
                <a:ext cx="30588" cy="165369"/>
              </a:xfrm>
              <a:custGeom>
                <a:avLst/>
                <a:gdLst/>
                <a:ahLst/>
                <a:cxnLst/>
                <a:rect l="l" t="t" r="r" b="b"/>
                <a:pathLst>
                  <a:path w="187" h="1011" extrusionOk="0">
                    <a:moveTo>
                      <a:pt x="33" y="0"/>
                    </a:moveTo>
                    <a:lnTo>
                      <a:pt x="0" y="1011"/>
                    </a:lnTo>
                    <a:lnTo>
                      <a:pt x="187" y="1011"/>
                    </a:lnTo>
                    <a:lnTo>
                      <a:pt x="1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8" name="Google Shape;1288;p17"/>
              <p:cNvSpPr/>
              <p:nvPr/>
            </p:nvSpPr>
            <p:spPr>
              <a:xfrm>
                <a:off x="11100866" y="3178241"/>
                <a:ext cx="107138" cy="23718"/>
              </a:xfrm>
              <a:custGeom>
                <a:avLst/>
                <a:gdLst/>
                <a:ahLst/>
                <a:cxnLst/>
                <a:rect l="l" t="t" r="r" b="b"/>
                <a:pathLst>
                  <a:path w="655" h="145" extrusionOk="0">
                    <a:moveTo>
                      <a:pt x="1" y="1"/>
                    </a:moveTo>
                    <a:lnTo>
                      <a:pt x="1" y="144"/>
                    </a:lnTo>
                    <a:lnTo>
                      <a:pt x="654" y="144"/>
                    </a:lnTo>
                    <a:lnTo>
                      <a:pt x="6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89" name="Google Shape;1289;p17"/>
              <p:cNvSpPr/>
              <p:nvPr/>
            </p:nvSpPr>
            <p:spPr>
              <a:xfrm>
                <a:off x="11027750" y="3352279"/>
                <a:ext cx="57413" cy="1140246"/>
              </a:xfrm>
              <a:custGeom>
                <a:avLst/>
                <a:gdLst/>
                <a:ahLst/>
                <a:cxnLst/>
                <a:rect l="l" t="t" r="r" b="b"/>
                <a:pathLst>
                  <a:path w="351" h="6971" extrusionOk="0">
                    <a:moveTo>
                      <a:pt x="1" y="1"/>
                    </a:moveTo>
                    <a:lnTo>
                      <a:pt x="1" y="6971"/>
                    </a:lnTo>
                    <a:lnTo>
                      <a:pt x="351" y="6971"/>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0" name="Google Shape;1290;p17"/>
              <p:cNvSpPr/>
              <p:nvPr/>
            </p:nvSpPr>
            <p:spPr>
              <a:xfrm>
                <a:off x="11228450" y="3352279"/>
                <a:ext cx="57577" cy="1140246"/>
              </a:xfrm>
              <a:custGeom>
                <a:avLst/>
                <a:gdLst/>
                <a:ahLst/>
                <a:cxnLst/>
                <a:rect l="l" t="t" r="r" b="b"/>
                <a:pathLst>
                  <a:path w="352" h="6971" extrusionOk="0">
                    <a:moveTo>
                      <a:pt x="1" y="1"/>
                    </a:moveTo>
                    <a:lnTo>
                      <a:pt x="1" y="6971"/>
                    </a:lnTo>
                    <a:lnTo>
                      <a:pt x="351" y="6971"/>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1" name="Google Shape;1291;p17"/>
              <p:cNvSpPr/>
              <p:nvPr/>
            </p:nvSpPr>
            <p:spPr>
              <a:xfrm>
                <a:off x="11027750" y="3370926"/>
                <a:ext cx="57413" cy="1122254"/>
              </a:xfrm>
              <a:custGeom>
                <a:avLst/>
                <a:gdLst/>
                <a:ahLst/>
                <a:cxnLst/>
                <a:rect l="l" t="t" r="r" b="b"/>
                <a:pathLst>
                  <a:path w="351" h="6861" extrusionOk="0">
                    <a:moveTo>
                      <a:pt x="1" y="0"/>
                    </a:moveTo>
                    <a:lnTo>
                      <a:pt x="1" y="6860"/>
                    </a:lnTo>
                    <a:lnTo>
                      <a:pt x="351" y="686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2" name="Google Shape;1292;p17"/>
              <p:cNvSpPr/>
              <p:nvPr/>
            </p:nvSpPr>
            <p:spPr>
              <a:xfrm>
                <a:off x="11228450" y="3370926"/>
                <a:ext cx="57577" cy="1122254"/>
              </a:xfrm>
              <a:custGeom>
                <a:avLst/>
                <a:gdLst/>
                <a:ahLst/>
                <a:cxnLst/>
                <a:rect l="l" t="t" r="r" b="b"/>
                <a:pathLst>
                  <a:path w="352" h="6861" extrusionOk="0">
                    <a:moveTo>
                      <a:pt x="1" y="0"/>
                    </a:moveTo>
                    <a:lnTo>
                      <a:pt x="1" y="6860"/>
                    </a:lnTo>
                    <a:lnTo>
                      <a:pt x="351" y="686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3" name="Google Shape;1293;p17"/>
              <p:cNvSpPr/>
              <p:nvPr/>
            </p:nvSpPr>
            <p:spPr>
              <a:xfrm>
                <a:off x="11105773" y="4160804"/>
                <a:ext cx="102231" cy="328449"/>
              </a:xfrm>
              <a:custGeom>
                <a:avLst/>
                <a:gdLst/>
                <a:ahLst/>
                <a:cxnLst/>
                <a:rect l="l" t="t" r="r" b="b"/>
                <a:pathLst>
                  <a:path w="625" h="2008" extrusionOk="0">
                    <a:moveTo>
                      <a:pt x="1" y="0"/>
                    </a:moveTo>
                    <a:lnTo>
                      <a:pt x="1" y="2008"/>
                    </a:lnTo>
                    <a:lnTo>
                      <a:pt x="624" y="2008"/>
                    </a:lnTo>
                    <a:lnTo>
                      <a:pt x="6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4" name="Google Shape;1294;p17"/>
              <p:cNvSpPr/>
              <p:nvPr/>
            </p:nvSpPr>
            <p:spPr>
              <a:xfrm>
                <a:off x="11105773" y="4175035"/>
                <a:ext cx="102231" cy="314218"/>
              </a:xfrm>
              <a:custGeom>
                <a:avLst/>
                <a:gdLst/>
                <a:ahLst/>
                <a:cxnLst/>
                <a:rect l="l" t="t" r="r" b="b"/>
                <a:pathLst>
                  <a:path w="625" h="1921" extrusionOk="0">
                    <a:moveTo>
                      <a:pt x="1" y="0"/>
                    </a:moveTo>
                    <a:lnTo>
                      <a:pt x="1" y="1921"/>
                    </a:lnTo>
                    <a:lnTo>
                      <a:pt x="624" y="1921"/>
                    </a:lnTo>
                    <a:lnTo>
                      <a:pt x="6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5" name="Google Shape;1295;p17"/>
              <p:cNvSpPr/>
              <p:nvPr/>
            </p:nvSpPr>
            <p:spPr>
              <a:xfrm>
                <a:off x="11077966" y="3198524"/>
                <a:ext cx="150648" cy="23063"/>
              </a:xfrm>
              <a:custGeom>
                <a:avLst/>
                <a:gdLst/>
                <a:ahLst/>
                <a:cxnLst/>
                <a:rect l="l" t="t" r="r" b="b"/>
                <a:pathLst>
                  <a:path w="921" h="141" extrusionOk="0">
                    <a:moveTo>
                      <a:pt x="0" y="0"/>
                    </a:moveTo>
                    <a:lnTo>
                      <a:pt x="0" y="140"/>
                    </a:lnTo>
                    <a:lnTo>
                      <a:pt x="921" y="140"/>
                    </a:lnTo>
                    <a:lnTo>
                      <a:pt x="92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6" name="Google Shape;1296;p17"/>
              <p:cNvSpPr/>
              <p:nvPr/>
            </p:nvSpPr>
            <p:spPr>
              <a:xfrm>
                <a:off x="11061118" y="3221914"/>
                <a:ext cx="184998" cy="34023"/>
              </a:xfrm>
              <a:custGeom>
                <a:avLst/>
                <a:gdLst/>
                <a:ahLst/>
                <a:cxnLst/>
                <a:rect l="l" t="t" r="r" b="b"/>
                <a:pathLst>
                  <a:path w="1131" h="208" extrusionOk="0">
                    <a:moveTo>
                      <a:pt x="307" y="61"/>
                    </a:moveTo>
                    <a:lnTo>
                      <a:pt x="307" y="147"/>
                    </a:lnTo>
                    <a:lnTo>
                      <a:pt x="234" y="147"/>
                    </a:lnTo>
                    <a:lnTo>
                      <a:pt x="234" y="61"/>
                    </a:lnTo>
                    <a:close/>
                    <a:moveTo>
                      <a:pt x="454" y="61"/>
                    </a:moveTo>
                    <a:lnTo>
                      <a:pt x="454" y="147"/>
                    </a:lnTo>
                    <a:lnTo>
                      <a:pt x="380" y="147"/>
                    </a:lnTo>
                    <a:lnTo>
                      <a:pt x="380" y="61"/>
                    </a:lnTo>
                    <a:close/>
                    <a:moveTo>
                      <a:pt x="600" y="61"/>
                    </a:moveTo>
                    <a:lnTo>
                      <a:pt x="600" y="147"/>
                    </a:lnTo>
                    <a:lnTo>
                      <a:pt x="527" y="147"/>
                    </a:lnTo>
                    <a:lnTo>
                      <a:pt x="527" y="61"/>
                    </a:lnTo>
                    <a:close/>
                    <a:moveTo>
                      <a:pt x="750" y="61"/>
                    </a:moveTo>
                    <a:lnTo>
                      <a:pt x="750" y="147"/>
                    </a:lnTo>
                    <a:lnTo>
                      <a:pt x="674" y="147"/>
                    </a:lnTo>
                    <a:lnTo>
                      <a:pt x="674" y="61"/>
                    </a:lnTo>
                    <a:close/>
                    <a:moveTo>
                      <a:pt x="897" y="61"/>
                    </a:moveTo>
                    <a:lnTo>
                      <a:pt x="897" y="147"/>
                    </a:lnTo>
                    <a:lnTo>
                      <a:pt x="824" y="147"/>
                    </a:lnTo>
                    <a:lnTo>
                      <a:pt x="824" y="61"/>
                    </a:lnTo>
                    <a:close/>
                    <a:moveTo>
                      <a:pt x="0" y="1"/>
                    </a:moveTo>
                    <a:lnTo>
                      <a:pt x="0" y="207"/>
                    </a:lnTo>
                    <a:lnTo>
                      <a:pt x="1131" y="207"/>
                    </a:lnTo>
                    <a:lnTo>
                      <a:pt x="11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7" name="Google Shape;1297;p17"/>
              <p:cNvSpPr/>
              <p:nvPr/>
            </p:nvSpPr>
            <p:spPr>
              <a:xfrm>
                <a:off x="11207840" y="3508815"/>
                <a:ext cx="95525" cy="980439"/>
              </a:xfrm>
              <a:custGeom>
                <a:avLst/>
                <a:gdLst/>
                <a:ahLst/>
                <a:cxnLst/>
                <a:rect l="l" t="t" r="r" b="b"/>
                <a:pathLst>
                  <a:path w="584" h="5994" extrusionOk="0">
                    <a:moveTo>
                      <a:pt x="0" y="1"/>
                    </a:moveTo>
                    <a:lnTo>
                      <a:pt x="0" y="5994"/>
                    </a:lnTo>
                    <a:lnTo>
                      <a:pt x="584" y="5994"/>
                    </a:lnTo>
                    <a:lnTo>
                      <a:pt x="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8" name="Google Shape;1298;p17"/>
              <p:cNvSpPr/>
              <p:nvPr/>
            </p:nvSpPr>
            <p:spPr>
              <a:xfrm>
                <a:off x="11207840" y="3487061"/>
                <a:ext cx="95525" cy="1002193"/>
              </a:xfrm>
              <a:custGeom>
                <a:avLst/>
                <a:gdLst/>
                <a:ahLst/>
                <a:cxnLst/>
                <a:rect l="l" t="t" r="r" b="b"/>
                <a:pathLst>
                  <a:path w="584" h="6127" extrusionOk="0">
                    <a:moveTo>
                      <a:pt x="330" y="261"/>
                    </a:moveTo>
                    <a:lnTo>
                      <a:pt x="330" y="517"/>
                    </a:lnTo>
                    <a:lnTo>
                      <a:pt x="257" y="517"/>
                    </a:lnTo>
                    <a:lnTo>
                      <a:pt x="257" y="261"/>
                    </a:lnTo>
                    <a:close/>
                    <a:moveTo>
                      <a:pt x="184" y="264"/>
                    </a:moveTo>
                    <a:lnTo>
                      <a:pt x="184" y="524"/>
                    </a:lnTo>
                    <a:lnTo>
                      <a:pt x="110" y="524"/>
                    </a:lnTo>
                    <a:lnTo>
                      <a:pt x="110" y="264"/>
                    </a:lnTo>
                    <a:close/>
                    <a:moveTo>
                      <a:pt x="480" y="264"/>
                    </a:moveTo>
                    <a:lnTo>
                      <a:pt x="480" y="524"/>
                    </a:lnTo>
                    <a:lnTo>
                      <a:pt x="404" y="524"/>
                    </a:lnTo>
                    <a:lnTo>
                      <a:pt x="404" y="264"/>
                    </a:lnTo>
                    <a:close/>
                    <a:moveTo>
                      <a:pt x="330" y="588"/>
                    </a:moveTo>
                    <a:lnTo>
                      <a:pt x="330" y="844"/>
                    </a:lnTo>
                    <a:lnTo>
                      <a:pt x="257" y="844"/>
                    </a:lnTo>
                    <a:lnTo>
                      <a:pt x="257" y="588"/>
                    </a:lnTo>
                    <a:close/>
                    <a:moveTo>
                      <a:pt x="184" y="594"/>
                    </a:moveTo>
                    <a:lnTo>
                      <a:pt x="184" y="851"/>
                    </a:lnTo>
                    <a:lnTo>
                      <a:pt x="110" y="851"/>
                    </a:lnTo>
                    <a:lnTo>
                      <a:pt x="110" y="594"/>
                    </a:lnTo>
                    <a:close/>
                    <a:moveTo>
                      <a:pt x="480" y="594"/>
                    </a:moveTo>
                    <a:lnTo>
                      <a:pt x="480" y="851"/>
                    </a:lnTo>
                    <a:lnTo>
                      <a:pt x="404" y="851"/>
                    </a:lnTo>
                    <a:lnTo>
                      <a:pt x="404" y="594"/>
                    </a:lnTo>
                    <a:close/>
                    <a:moveTo>
                      <a:pt x="330" y="911"/>
                    </a:moveTo>
                    <a:lnTo>
                      <a:pt x="330" y="1168"/>
                    </a:lnTo>
                    <a:lnTo>
                      <a:pt x="257" y="1168"/>
                    </a:lnTo>
                    <a:lnTo>
                      <a:pt x="257" y="911"/>
                    </a:lnTo>
                    <a:close/>
                    <a:moveTo>
                      <a:pt x="184" y="918"/>
                    </a:moveTo>
                    <a:lnTo>
                      <a:pt x="184" y="1174"/>
                    </a:lnTo>
                    <a:lnTo>
                      <a:pt x="110" y="1174"/>
                    </a:lnTo>
                    <a:lnTo>
                      <a:pt x="110" y="918"/>
                    </a:lnTo>
                    <a:close/>
                    <a:moveTo>
                      <a:pt x="480" y="918"/>
                    </a:moveTo>
                    <a:lnTo>
                      <a:pt x="480" y="1174"/>
                    </a:lnTo>
                    <a:lnTo>
                      <a:pt x="404" y="1174"/>
                    </a:lnTo>
                    <a:lnTo>
                      <a:pt x="404" y="918"/>
                    </a:lnTo>
                    <a:close/>
                    <a:moveTo>
                      <a:pt x="330" y="1255"/>
                    </a:moveTo>
                    <a:lnTo>
                      <a:pt x="330" y="1511"/>
                    </a:lnTo>
                    <a:lnTo>
                      <a:pt x="257" y="1511"/>
                    </a:lnTo>
                    <a:lnTo>
                      <a:pt x="257" y="1255"/>
                    </a:lnTo>
                    <a:close/>
                    <a:moveTo>
                      <a:pt x="184" y="1258"/>
                    </a:moveTo>
                    <a:lnTo>
                      <a:pt x="184" y="1518"/>
                    </a:lnTo>
                    <a:lnTo>
                      <a:pt x="110" y="1518"/>
                    </a:lnTo>
                    <a:lnTo>
                      <a:pt x="110" y="1258"/>
                    </a:lnTo>
                    <a:close/>
                    <a:moveTo>
                      <a:pt x="480" y="1258"/>
                    </a:moveTo>
                    <a:lnTo>
                      <a:pt x="480" y="1518"/>
                    </a:lnTo>
                    <a:lnTo>
                      <a:pt x="404" y="1518"/>
                    </a:lnTo>
                    <a:lnTo>
                      <a:pt x="404" y="1258"/>
                    </a:lnTo>
                    <a:close/>
                    <a:moveTo>
                      <a:pt x="330" y="1588"/>
                    </a:moveTo>
                    <a:lnTo>
                      <a:pt x="330" y="1845"/>
                    </a:lnTo>
                    <a:lnTo>
                      <a:pt x="257" y="1845"/>
                    </a:lnTo>
                    <a:lnTo>
                      <a:pt x="257" y="1588"/>
                    </a:lnTo>
                    <a:close/>
                    <a:moveTo>
                      <a:pt x="184" y="1595"/>
                    </a:moveTo>
                    <a:lnTo>
                      <a:pt x="184" y="1851"/>
                    </a:lnTo>
                    <a:lnTo>
                      <a:pt x="110" y="1851"/>
                    </a:lnTo>
                    <a:lnTo>
                      <a:pt x="110" y="1595"/>
                    </a:lnTo>
                    <a:close/>
                    <a:moveTo>
                      <a:pt x="480" y="1595"/>
                    </a:moveTo>
                    <a:lnTo>
                      <a:pt x="480" y="1851"/>
                    </a:lnTo>
                    <a:lnTo>
                      <a:pt x="404" y="1851"/>
                    </a:lnTo>
                    <a:lnTo>
                      <a:pt x="404" y="1595"/>
                    </a:lnTo>
                    <a:close/>
                    <a:moveTo>
                      <a:pt x="330" y="1922"/>
                    </a:moveTo>
                    <a:lnTo>
                      <a:pt x="330" y="2178"/>
                    </a:lnTo>
                    <a:lnTo>
                      <a:pt x="257" y="2178"/>
                    </a:lnTo>
                    <a:lnTo>
                      <a:pt x="257" y="1922"/>
                    </a:lnTo>
                    <a:close/>
                    <a:moveTo>
                      <a:pt x="184" y="1925"/>
                    </a:moveTo>
                    <a:lnTo>
                      <a:pt x="184" y="2185"/>
                    </a:lnTo>
                    <a:lnTo>
                      <a:pt x="110" y="2185"/>
                    </a:lnTo>
                    <a:lnTo>
                      <a:pt x="110" y="1925"/>
                    </a:lnTo>
                    <a:close/>
                    <a:moveTo>
                      <a:pt x="480" y="1925"/>
                    </a:moveTo>
                    <a:lnTo>
                      <a:pt x="480" y="2185"/>
                    </a:lnTo>
                    <a:lnTo>
                      <a:pt x="404" y="2185"/>
                    </a:lnTo>
                    <a:lnTo>
                      <a:pt x="404" y="1925"/>
                    </a:lnTo>
                    <a:close/>
                    <a:moveTo>
                      <a:pt x="330" y="2255"/>
                    </a:moveTo>
                    <a:lnTo>
                      <a:pt x="330" y="2512"/>
                    </a:lnTo>
                    <a:lnTo>
                      <a:pt x="257" y="2512"/>
                    </a:lnTo>
                    <a:lnTo>
                      <a:pt x="257" y="2255"/>
                    </a:lnTo>
                    <a:close/>
                    <a:moveTo>
                      <a:pt x="184" y="2262"/>
                    </a:moveTo>
                    <a:lnTo>
                      <a:pt x="184" y="2518"/>
                    </a:lnTo>
                    <a:lnTo>
                      <a:pt x="110" y="2518"/>
                    </a:lnTo>
                    <a:lnTo>
                      <a:pt x="110" y="2262"/>
                    </a:lnTo>
                    <a:close/>
                    <a:moveTo>
                      <a:pt x="480" y="2262"/>
                    </a:moveTo>
                    <a:lnTo>
                      <a:pt x="480" y="2518"/>
                    </a:lnTo>
                    <a:lnTo>
                      <a:pt x="404" y="2518"/>
                    </a:lnTo>
                    <a:lnTo>
                      <a:pt x="404" y="2262"/>
                    </a:lnTo>
                    <a:close/>
                    <a:moveTo>
                      <a:pt x="330" y="2589"/>
                    </a:moveTo>
                    <a:lnTo>
                      <a:pt x="330" y="2845"/>
                    </a:lnTo>
                    <a:lnTo>
                      <a:pt x="257" y="2845"/>
                    </a:lnTo>
                    <a:lnTo>
                      <a:pt x="257" y="2589"/>
                    </a:lnTo>
                    <a:close/>
                    <a:moveTo>
                      <a:pt x="184" y="2592"/>
                    </a:moveTo>
                    <a:lnTo>
                      <a:pt x="184" y="2852"/>
                    </a:lnTo>
                    <a:lnTo>
                      <a:pt x="110" y="2852"/>
                    </a:lnTo>
                    <a:lnTo>
                      <a:pt x="110" y="2592"/>
                    </a:lnTo>
                    <a:close/>
                    <a:moveTo>
                      <a:pt x="480" y="2592"/>
                    </a:moveTo>
                    <a:lnTo>
                      <a:pt x="480" y="2852"/>
                    </a:lnTo>
                    <a:lnTo>
                      <a:pt x="404" y="2852"/>
                    </a:lnTo>
                    <a:lnTo>
                      <a:pt x="404" y="2592"/>
                    </a:lnTo>
                    <a:close/>
                    <a:moveTo>
                      <a:pt x="330" y="2922"/>
                    </a:moveTo>
                    <a:lnTo>
                      <a:pt x="330" y="3179"/>
                    </a:lnTo>
                    <a:lnTo>
                      <a:pt x="257" y="3179"/>
                    </a:lnTo>
                    <a:lnTo>
                      <a:pt x="257" y="2922"/>
                    </a:lnTo>
                    <a:close/>
                    <a:moveTo>
                      <a:pt x="184" y="2929"/>
                    </a:moveTo>
                    <a:lnTo>
                      <a:pt x="184" y="3185"/>
                    </a:lnTo>
                    <a:lnTo>
                      <a:pt x="110" y="3185"/>
                    </a:lnTo>
                    <a:lnTo>
                      <a:pt x="110" y="2929"/>
                    </a:lnTo>
                    <a:close/>
                    <a:moveTo>
                      <a:pt x="480" y="2929"/>
                    </a:moveTo>
                    <a:lnTo>
                      <a:pt x="480" y="3185"/>
                    </a:lnTo>
                    <a:lnTo>
                      <a:pt x="404" y="3185"/>
                    </a:lnTo>
                    <a:lnTo>
                      <a:pt x="404" y="2929"/>
                    </a:lnTo>
                    <a:close/>
                    <a:moveTo>
                      <a:pt x="330" y="3256"/>
                    </a:moveTo>
                    <a:lnTo>
                      <a:pt x="330" y="3512"/>
                    </a:lnTo>
                    <a:lnTo>
                      <a:pt x="257" y="3512"/>
                    </a:lnTo>
                    <a:lnTo>
                      <a:pt x="257" y="3256"/>
                    </a:lnTo>
                    <a:close/>
                    <a:moveTo>
                      <a:pt x="184" y="3259"/>
                    </a:moveTo>
                    <a:lnTo>
                      <a:pt x="184" y="3519"/>
                    </a:lnTo>
                    <a:lnTo>
                      <a:pt x="110" y="3519"/>
                    </a:lnTo>
                    <a:lnTo>
                      <a:pt x="110" y="3259"/>
                    </a:lnTo>
                    <a:close/>
                    <a:moveTo>
                      <a:pt x="480" y="3259"/>
                    </a:moveTo>
                    <a:lnTo>
                      <a:pt x="480" y="3519"/>
                    </a:lnTo>
                    <a:lnTo>
                      <a:pt x="404" y="3519"/>
                    </a:lnTo>
                    <a:lnTo>
                      <a:pt x="404" y="3259"/>
                    </a:lnTo>
                    <a:close/>
                    <a:moveTo>
                      <a:pt x="330" y="3589"/>
                    </a:moveTo>
                    <a:lnTo>
                      <a:pt x="330" y="3846"/>
                    </a:lnTo>
                    <a:lnTo>
                      <a:pt x="257" y="3846"/>
                    </a:lnTo>
                    <a:lnTo>
                      <a:pt x="257" y="3589"/>
                    </a:lnTo>
                    <a:close/>
                    <a:moveTo>
                      <a:pt x="184" y="3596"/>
                    </a:moveTo>
                    <a:lnTo>
                      <a:pt x="184" y="3852"/>
                    </a:lnTo>
                    <a:lnTo>
                      <a:pt x="110" y="3852"/>
                    </a:lnTo>
                    <a:lnTo>
                      <a:pt x="110" y="3596"/>
                    </a:lnTo>
                    <a:close/>
                    <a:moveTo>
                      <a:pt x="480" y="3596"/>
                    </a:moveTo>
                    <a:lnTo>
                      <a:pt x="480" y="3852"/>
                    </a:lnTo>
                    <a:lnTo>
                      <a:pt x="404" y="3852"/>
                    </a:lnTo>
                    <a:lnTo>
                      <a:pt x="404" y="3596"/>
                    </a:lnTo>
                    <a:close/>
                    <a:moveTo>
                      <a:pt x="330" y="3923"/>
                    </a:moveTo>
                    <a:lnTo>
                      <a:pt x="330" y="4179"/>
                    </a:lnTo>
                    <a:lnTo>
                      <a:pt x="257" y="4179"/>
                    </a:lnTo>
                    <a:lnTo>
                      <a:pt x="257" y="3923"/>
                    </a:lnTo>
                    <a:close/>
                    <a:moveTo>
                      <a:pt x="184" y="3926"/>
                    </a:moveTo>
                    <a:lnTo>
                      <a:pt x="184" y="4186"/>
                    </a:lnTo>
                    <a:lnTo>
                      <a:pt x="110" y="4186"/>
                    </a:lnTo>
                    <a:lnTo>
                      <a:pt x="110" y="3926"/>
                    </a:lnTo>
                    <a:close/>
                    <a:moveTo>
                      <a:pt x="480" y="3926"/>
                    </a:moveTo>
                    <a:lnTo>
                      <a:pt x="480" y="4186"/>
                    </a:lnTo>
                    <a:lnTo>
                      <a:pt x="404" y="4186"/>
                    </a:lnTo>
                    <a:lnTo>
                      <a:pt x="404" y="3926"/>
                    </a:lnTo>
                    <a:close/>
                    <a:moveTo>
                      <a:pt x="330" y="4256"/>
                    </a:moveTo>
                    <a:lnTo>
                      <a:pt x="330" y="4513"/>
                    </a:lnTo>
                    <a:lnTo>
                      <a:pt x="257" y="4513"/>
                    </a:lnTo>
                    <a:lnTo>
                      <a:pt x="257" y="4256"/>
                    </a:lnTo>
                    <a:close/>
                    <a:moveTo>
                      <a:pt x="184" y="4259"/>
                    </a:moveTo>
                    <a:lnTo>
                      <a:pt x="184" y="4520"/>
                    </a:lnTo>
                    <a:lnTo>
                      <a:pt x="110" y="4520"/>
                    </a:lnTo>
                    <a:lnTo>
                      <a:pt x="110" y="4259"/>
                    </a:lnTo>
                    <a:close/>
                    <a:moveTo>
                      <a:pt x="480" y="4259"/>
                    </a:moveTo>
                    <a:lnTo>
                      <a:pt x="480" y="4520"/>
                    </a:lnTo>
                    <a:lnTo>
                      <a:pt x="404" y="4520"/>
                    </a:lnTo>
                    <a:lnTo>
                      <a:pt x="404" y="4259"/>
                    </a:lnTo>
                    <a:close/>
                    <a:moveTo>
                      <a:pt x="330" y="4590"/>
                    </a:moveTo>
                    <a:lnTo>
                      <a:pt x="330" y="4846"/>
                    </a:lnTo>
                    <a:lnTo>
                      <a:pt x="257" y="4846"/>
                    </a:lnTo>
                    <a:lnTo>
                      <a:pt x="257" y="4590"/>
                    </a:lnTo>
                    <a:close/>
                    <a:moveTo>
                      <a:pt x="184" y="4593"/>
                    </a:moveTo>
                    <a:lnTo>
                      <a:pt x="184" y="4853"/>
                    </a:lnTo>
                    <a:lnTo>
                      <a:pt x="110" y="4853"/>
                    </a:lnTo>
                    <a:lnTo>
                      <a:pt x="110" y="4593"/>
                    </a:lnTo>
                    <a:close/>
                    <a:moveTo>
                      <a:pt x="480" y="4593"/>
                    </a:moveTo>
                    <a:lnTo>
                      <a:pt x="480" y="4853"/>
                    </a:lnTo>
                    <a:lnTo>
                      <a:pt x="404" y="4853"/>
                    </a:lnTo>
                    <a:lnTo>
                      <a:pt x="404" y="4593"/>
                    </a:lnTo>
                    <a:close/>
                    <a:moveTo>
                      <a:pt x="0" y="1"/>
                    </a:moveTo>
                    <a:lnTo>
                      <a:pt x="0" y="6127"/>
                    </a:lnTo>
                    <a:lnTo>
                      <a:pt x="584" y="6127"/>
                    </a:lnTo>
                    <a:lnTo>
                      <a:pt x="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9" name="Google Shape;1299;p17"/>
              <p:cNvSpPr/>
              <p:nvPr/>
            </p:nvSpPr>
            <p:spPr>
              <a:xfrm>
                <a:off x="11010248" y="3487061"/>
                <a:ext cx="95688" cy="1002193"/>
              </a:xfrm>
              <a:custGeom>
                <a:avLst/>
                <a:gdLst/>
                <a:ahLst/>
                <a:cxnLst/>
                <a:rect l="l" t="t" r="r" b="b"/>
                <a:pathLst>
                  <a:path w="585" h="6127" extrusionOk="0">
                    <a:moveTo>
                      <a:pt x="328" y="261"/>
                    </a:moveTo>
                    <a:lnTo>
                      <a:pt x="328" y="517"/>
                    </a:lnTo>
                    <a:lnTo>
                      <a:pt x="254" y="517"/>
                    </a:lnTo>
                    <a:lnTo>
                      <a:pt x="254" y="261"/>
                    </a:lnTo>
                    <a:close/>
                    <a:moveTo>
                      <a:pt x="181" y="264"/>
                    </a:moveTo>
                    <a:lnTo>
                      <a:pt x="181" y="524"/>
                    </a:lnTo>
                    <a:lnTo>
                      <a:pt x="108" y="524"/>
                    </a:lnTo>
                    <a:lnTo>
                      <a:pt x="108" y="264"/>
                    </a:lnTo>
                    <a:close/>
                    <a:moveTo>
                      <a:pt x="478" y="264"/>
                    </a:moveTo>
                    <a:lnTo>
                      <a:pt x="478" y="524"/>
                    </a:lnTo>
                    <a:lnTo>
                      <a:pt x="404" y="524"/>
                    </a:lnTo>
                    <a:lnTo>
                      <a:pt x="404" y="264"/>
                    </a:lnTo>
                    <a:close/>
                    <a:moveTo>
                      <a:pt x="328" y="588"/>
                    </a:moveTo>
                    <a:lnTo>
                      <a:pt x="328" y="844"/>
                    </a:lnTo>
                    <a:lnTo>
                      <a:pt x="254" y="844"/>
                    </a:lnTo>
                    <a:lnTo>
                      <a:pt x="254" y="588"/>
                    </a:lnTo>
                    <a:close/>
                    <a:moveTo>
                      <a:pt x="181" y="594"/>
                    </a:moveTo>
                    <a:lnTo>
                      <a:pt x="181" y="851"/>
                    </a:lnTo>
                    <a:lnTo>
                      <a:pt x="108" y="851"/>
                    </a:lnTo>
                    <a:lnTo>
                      <a:pt x="108" y="594"/>
                    </a:lnTo>
                    <a:close/>
                    <a:moveTo>
                      <a:pt x="478" y="594"/>
                    </a:moveTo>
                    <a:lnTo>
                      <a:pt x="478" y="851"/>
                    </a:lnTo>
                    <a:lnTo>
                      <a:pt x="404" y="851"/>
                    </a:lnTo>
                    <a:lnTo>
                      <a:pt x="404" y="594"/>
                    </a:lnTo>
                    <a:close/>
                    <a:moveTo>
                      <a:pt x="328" y="911"/>
                    </a:moveTo>
                    <a:lnTo>
                      <a:pt x="328" y="1168"/>
                    </a:lnTo>
                    <a:lnTo>
                      <a:pt x="254" y="1168"/>
                    </a:lnTo>
                    <a:lnTo>
                      <a:pt x="254" y="911"/>
                    </a:lnTo>
                    <a:close/>
                    <a:moveTo>
                      <a:pt x="181" y="918"/>
                    </a:moveTo>
                    <a:lnTo>
                      <a:pt x="181" y="1174"/>
                    </a:lnTo>
                    <a:lnTo>
                      <a:pt x="108" y="1174"/>
                    </a:lnTo>
                    <a:lnTo>
                      <a:pt x="108" y="918"/>
                    </a:lnTo>
                    <a:close/>
                    <a:moveTo>
                      <a:pt x="478" y="918"/>
                    </a:moveTo>
                    <a:lnTo>
                      <a:pt x="478" y="1174"/>
                    </a:lnTo>
                    <a:lnTo>
                      <a:pt x="404" y="1174"/>
                    </a:lnTo>
                    <a:lnTo>
                      <a:pt x="404" y="918"/>
                    </a:lnTo>
                    <a:close/>
                    <a:moveTo>
                      <a:pt x="328" y="1255"/>
                    </a:moveTo>
                    <a:lnTo>
                      <a:pt x="328" y="1511"/>
                    </a:lnTo>
                    <a:lnTo>
                      <a:pt x="254" y="1511"/>
                    </a:lnTo>
                    <a:lnTo>
                      <a:pt x="254" y="1255"/>
                    </a:lnTo>
                    <a:close/>
                    <a:moveTo>
                      <a:pt x="181" y="1258"/>
                    </a:moveTo>
                    <a:lnTo>
                      <a:pt x="181" y="1518"/>
                    </a:lnTo>
                    <a:lnTo>
                      <a:pt x="108" y="1518"/>
                    </a:lnTo>
                    <a:lnTo>
                      <a:pt x="108" y="1258"/>
                    </a:lnTo>
                    <a:close/>
                    <a:moveTo>
                      <a:pt x="478" y="1258"/>
                    </a:moveTo>
                    <a:lnTo>
                      <a:pt x="478" y="1518"/>
                    </a:lnTo>
                    <a:lnTo>
                      <a:pt x="404" y="1518"/>
                    </a:lnTo>
                    <a:lnTo>
                      <a:pt x="404" y="1258"/>
                    </a:lnTo>
                    <a:close/>
                    <a:moveTo>
                      <a:pt x="328" y="1588"/>
                    </a:moveTo>
                    <a:lnTo>
                      <a:pt x="328" y="1845"/>
                    </a:lnTo>
                    <a:lnTo>
                      <a:pt x="254" y="1845"/>
                    </a:lnTo>
                    <a:lnTo>
                      <a:pt x="254" y="1588"/>
                    </a:lnTo>
                    <a:close/>
                    <a:moveTo>
                      <a:pt x="181" y="1595"/>
                    </a:moveTo>
                    <a:lnTo>
                      <a:pt x="181" y="1851"/>
                    </a:lnTo>
                    <a:lnTo>
                      <a:pt x="108" y="1851"/>
                    </a:lnTo>
                    <a:lnTo>
                      <a:pt x="108" y="1595"/>
                    </a:lnTo>
                    <a:close/>
                    <a:moveTo>
                      <a:pt x="478" y="1595"/>
                    </a:moveTo>
                    <a:lnTo>
                      <a:pt x="478" y="1851"/>
                    </a:lnTo>
                    <a:lnTo>
                      <a:pt x="404" y="1851"/>
                    </a:lnTo>
                    <a:lnTo>
                      <a:pt x="404" y="1595"/>
                    </a:lnTo>
                    <a:close/>
                    <a:moveTo>
                      <a:pt x="328" y="1922"/>
                    </a:moveTo>
                    <a:lnTo>
                      <a:pt x="328" y="2178"/>
                    </a:lnTo>
                    <a:lnTo>
                      <a:pt x="254" y="2178"/>
                    </a:lnTo>
                    <a:lnTo>
                      <a:pt x="254" y="1922"/>
                    </a:lnTo>
                    <a:close/>
                    <a:moveTo>
                      <a:pt x="181" y="1925"/>
                    </a:moveTo>
                    <a:lnTo>
                      <a:pt x="181" y="2185"/>
                    </a:lnTo>
                    <a:lnTo>
                      <a:pt x="108" y="2185"/>
                    </a:lnTo>
                    <a:lnTo>
                      <a:pt x="108" y="1925"/>
                    </a:lnTo>
                    <a:close/>
                    <a:moveTo>
                      <a:pt x="478" y="1925"/>
                    </a:moveTo>
                    <a:lnTo>
                      <a:pt x="478" y="2185"/>
                    </a:lnTo>
                    <a:lnTo>
                      <a:pt x="404" y="2185"/>
                    </a:lnTo>
                    <a:lnTo>
                      <a:pt x="404" y="1925"/>
                    </a:lnTo>
                    <a:close/>
                    <a:moveTo>
                      <a:pt x="328" y="2255"/>
                    </a:moveTo>
                    <a:lnTo>
                      <a:pt x="328" y="2512"/>
                    </a:lnTo>
                    <a:lnTo>
                      <a:pt x="254" y="2512"/>
                    </a:lnTo>
                    <a:lnTo>
                      <a:pt x="254" y="2255"/>
                    </a:lnTo>
                    <a:close/>
                    <a:moveTo>
                      <a:pt x="181" y="2262"/>
                    </a:moveTo>
                    <a:lnTo>
                      <a:pt x="181" y="2518"/>
                    </a:lnTo>
                    <a:lnTo>
                      <a:pt x="108" y="2518"/>
                    </a:lnTo>
                    <a:lnTo>
                      <a:pt x="108" y="2262"/>
                    </a:lnTo>
                    <a:close/>
                    <a:moveTo>
                      <a:pt x="478" y="2262"/>
                    </a:moveTo>
                    <a:lnTo>
                      <a:pt x="478" y="2518"/>
                    </a:lnTo>
                    <a:lnTo>
                      <a:pt x="404" y="2518"/>
                    </a:lnTo>
                    <a:lnTo>
                      <a:pt x="404" y="2262"/>
                    </a:lnTo>
                    <a:close/>
                    <a:moveTo>
                      <a:pt x="328" y="2589"/>
                    </a:moveTo>
                    <a:lnTo>
                      <a:pt x="328" y="2845"/>
                    </a:lnTo>
                    <a:lnTo>
                      <a:pt x="254" y="2845"/>
                    </a:lnTo>
                    <a:lnTo>
                      <a:pt x="254" y="2589"/>
                    </a:lnTo>
                    <a:close/>
                    <a:moveTo>
                      <a:pt x="181" y="2592"/>
                    </a:moveTo>
                    <a:lnTo>
                      <a:pt x="181" y="2852"/>
                    </a:lnTo>
                    <a:lnTo>
                      <a:pt x="108" y="2852"/>
                    </a:lnTo>
                    <a:lnTo>
                      <a:pt x="108" y="2592"/>
                    </a:lnTo>
                    <a:close/>
                    <a:moveTo>
                      <a:pt x="478" y="2592"/>
                    </a:moveTo>
                    <a:lnTo>
                      <a:pt x="478" y="2852"/>
                    </a:lnTo>
                    <a:lnTo>
                      <a:pt x="404" y="2852"/>
                    </a:lnTo>
                    <a:lnTo>
                      <a:pt x="404" y="2592"/>
                    </a:lnTo>
                    <a:close/>
                    <a:moveTo>
                      <a:pt x="328" y="2922"/>
                    </a:moveTo>
                    <a:lnTo>
                      <a:pt x="328" y="3179"/>
                    </a:lnTo>
                    <a:lnTo>
                      <a:pt x="254" y="3179"/>
                    </a:lnTo>
                    <a:lnTo>
                      <a:pt x="254" y="2922"/>
                    </a:lnTo>
                    <a:close/>
                    <a:moveTo>
                      <a:pt x="181" y="2929"/>
                    </a:moveTo>
                    <a:lnTo>
                      <a:pt x="181" y="3185"/>
                    </a:lnTo>
                    <a:lnTo>
                      <a:pt x="108" y="3185"/>
                    </a:lnTo>
                    <a:lnTo>
                      <a:pt x="108" y="2929"/>
                    </a:lnTo>
                    <a:close/>
                    <a:moveTo>
                      <a:pt x="478" y="2929"/>
                    </a:moveTo>
                    <a:lnTo>
                      <a:pt x="478" y="3185"/>
                    </a:lnTo>
                    <a:lnTo>
                      <a:pt x="404" y="3185"/>
                    </a:lnTo>
                    <a:lnTo>
                      <a:pt x="404" y="2929"/>
                    </a:lnTo>
                    <a:close/>
                    <a:moveTo>
                      <a:pt x="328" y="3256"/>
                    </a:moveTo>
                    <a:lnTo>
                      <a:pt x="328" y="3512"/>
                    </a:lnTo>
                    <a:lnTo>
                      <a:pt x="254" y="3512"/>
                    </a:lnTo>
                    <a:lnTo>
                      <a:pt x="254" y="3256"/>
                    </a:lnTo>
                    <a:close/>
                    <a:moveTo>
                      <a:pt x="181" y="3259"/>
                    </a:moveTo>
                    <a:lnTo>
                      <a:pt x="181" y="3519"/>
                    </a:lnTo>
                    <a:lnTo>
                      <a:pt x="108" y="3519"/>
                    </a:lnTo>
                    <a:lnTo>
                      <a:pt x="108" y="3259"/>
                    </a:lnTo>
                    <a:close/>
                    <a:moveTo>
                      <a:pt x="478" y="3259"/>
                    </a:moveTo>
                    <a:lnTo>
                      <a:pt x="478" y="3519"/>
                    </a:lnTo>
                    <a:lnTo>
                      <a:pt x="404" y="3519"/>
                    </a:lnTo>
                    <a:lnTo>
                      <a:pt x="404" y="3259"/>
                    </a:lnTo>
                    <a:close/>
                    <a:moveTo>
                      <a:pt x="328" y="3589"/>
                    </a:moveTo>
                    <a:lnTo>
                      <a:pt x="328" y="3846"/>
                    </a:lnTo>
                    <a:lnTo>
                      <a:pt x="254" y="3846"/>
                    </a:lnTo>
                    <a:lnTo>
                      <a:pt x="254" y="3589"/>
                    </a:lnTo>
                    <a:close/>
                    <a:moveTo>
                      <a:pt x="181" y="3596"/>
                    </a:moveTo>
                    <a:lnTo>
                      <a:pt x="181" y="3852"/>
                    </a:lnTo>
                    <a:lnTo>
                      <a:pt x="108" y="3852"/>
                    </a:lnTo>
                    <a:lnTo>
                      <a:pt x="108" y="3596"/>
                    </a:lnTo>
                    <a:close/>
                    <a:moveTo>
                      <a:pt x="478" y="3596"/>
                    </a:moveTo>
                    <a:lnTo>
                      <a:pt x="478" y="3852"/>
                    </a:lnTo>
                    <a:lnTo>
                      <a:pt x="404" y="3852"/>
                    </a:lnTo>
                    <a:lnTo>
                      <a:pt x="404" y="3596"/>
                    </a:lnTo>
                    <a:close/>
                    <a:moveTo>
                      <a:pt x="328" y="3923"/>
                    </a:moveTo>
                    <a:lnTo>
                      <a:pt x="328" y="4179"/>
                    </a:lnTo>
                    <a:lnTo>
                      <a:pt x="254" y="4179"/>
                    </a:lnTo>
                    <a:lnTo>
                      <a:pt x="254" y="3923"/>
                    </a:lnTo>
                    <a:close/>
                    <a:moveTo>
                      <a:pt x="181" y="3926"/>
                    </a:moveTo>
                    <a:lnTo>
                      <a:pt x="181" y="4186"/>
                    </a:lnTo>
                    <a:lnTo>
                      <a:pt x="108" y="4186"/>
                    </a:lnTo>
                    <a:lnTo>
                      <a:pt x="108" y="3926"/>
                    </a:lnTo>
                    <a:close/>
                    <a:moveTo>
                      <a:pt x="478" y="3926"/>
                    </a:moveTo>
                    <a:lnTo>
                      <a:pt x="478" y="4186"/>
                    </a:lnTo>
                    <a:lnTo>
                      <a:pt x="404" y="4186"/>
                    </a:lnTo>
                    <a:lnTo>
                      <a:pt x="404" y="3926"/>
                    </a:lnTo>
                    <a:close/>
                    <a:moveTo>
                      <a:pt x="328" y="4256"/>
                    </a:moveTo>
                    <a:lnTo>
                      <a:pt x="328" y="4513"/>
                    </a:lnTo>
                    <a:lnTo>
                      <a:pt x="254" y="4513"/>
                    </a:lnTo>
                    <a:lnTo>
                      <a:pt x="254" y="4256"/>
                    </a:lnTo>
                    <a:close/>
                    <a:moveTo>
                      <a:pt x="181" y="4259"/>
                    </a:moveTo>
                    <a:lnTo>
                      <a:pt x="181" y="4520"/>
                    </a:lnTo>
                    <a:lnTo>
                      <a:pt x="108" y="4520"/>
                    </a:lnTo>
                    <a:lnTo>
                      <a:pt x="108" y="4259"/>
                    </a:lnTo>
                    <a:close/>
                    <a:moveTo>
                      <a:pt x="478" y="4259"/>
                    </a:moveTo>
                    <a:lnTo>
                      <a:pt x="478" y="4520"/>
                    </a:lnTo>
                    <a:lnTo>
                      <a:pt x="404" y="4520"/>
                    </a:lnTo>
                    <a:lnTo>
                      <a:pt x="404" y="4259"/>
                    </a:lnTo>
                    <a:close/>
                    <a:moveTo>
                      <a:pt x="328" y="4590"/>
                    </a:moveTo>
                    <a:lnTo>
                      <a:pt x="328" y="4846"/>
                    </a:lnTo>
                    <a:lnTo>
                      <a:pt x="254" y="4846"/>
                    </a:lnTo>
                    <a:lnTo>
                      <a:pt x="254" y="4590"/>
                    </a:lnTo>
                    <a:close/>
                    <a:moveTo>
                      <a:pt x="181" y="4593"/>
                    </a:moveTo>
                    <a:lnTo>
                      <a:pt x="181" y="4853"/>
                    </a:lnTo>
                    <a:lnTo>
                      <a:pt x="108" y="4853"/>
                    </a:lnTo>
                    <a:lnTo>
                      <a:pt x="108" y="4593"/>
                    </a:lnTo>
                    <a:close/>
                    <a:moveTo>
                      <a:pt x="478" y="4593"/>
                    </a:moveTo>
                    <a:lnTo>
                      <a:pt x="478" y="4853"/>
                    </a:lnTo>
                    <a:lnTo>
                      <a:pt x="404" y="4853"/>
                    </a:lnTo>
                    <a:lnTo>
                      <a:pt x="404" y="4593"/>
                    </a:lnTo>
                    <a:close/>
                    <a:moveTo>
                      <a:pt x="1" y="1"/>
                    </a:moveTo>
                    <a:lnTo>
                      <a:pt x="1" y="6127"/>
                    </a:lnTo>
                    <a:lnTo>
                      <a:pt x="585" y="6127"/>
                    </a:lnTo>
                    <a:lnTo>
                      <a:pt x="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0" name="Google Shape;1300;p17"/>
              <p:cNvSpPr/>
              <p:nvPr/>
            </p:nvSpPr>
            <p:spPr>
              <a:xfrm>
                <a:off x="11228450" y="4265979"/>
                <a:ext cx="114826" cy="227199"/>
              </a:xfrm>
              <a:custGeom>
                <a:avLst/>
                <a:gdLst/>
                <a:ahLst/>
                <a:cxnLst/>
                <a:rect l="l" t="t" r="r" b="b"/>
                <a:pathLst>
                  <a:path w="702" h="1389" extrusionOk="0">
                    <a:moveTo>
                      <a:pt x="1" y="1"/>
                    </a:moveTo>
                    <a:lnTo>
                      <a:pt x="1" y="1388"/>
                    </a:lnTo>
                    <a:lnTo>
                      <a:pt x="701" y="1388"/>
                    </a:lnTo>
                    <a:lnTo>
                      <a:pt x="7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1" name="Google Shape;1301;p17"/>
              <p:cNvSpPr/>
              <p:nvPr/>
            </p:nvSpPr>
            <p:spPr>
              <a:xfrm>
                <a:off x="10970501" y="4265979"/>
                <a:ext cx="114663" cy="227199"/>
              </a:xfrm>
              <a:custGeom>
                <a:avLst/>
                <a:gdLst/>
                <a:ahLst/>
                <a:cxnLst/>
                <a:rect l="l" t="t" r="r" b="b"/>
                <a:pathLst>
                  <a:path w="701" h="1389" extrusionOk="0">
                    <a:moveTo>
                      <a:pt x="0" y="1"/>
                    </a:moveTo>
                    <a:lnTo>
                      <a:pt x="0" y="1388"/>
                    </a:lnTo>
                    <a:lnTo>
                      <a:pt x="701" y="1388"/>
                    </a:lnTo>
                    <a:lnTo>
                      <a:pt x="7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2" name="Google Shape;1302;p17"/>
              <p:cNvSpPr/>
              <p:nvPr/>
            </p:nvSpPr>
            <p:spPr>
              <a:xfrm>
                <a:off x="11228450" y="4274812"/>
                <a:ext cx="114826" cy="218366"/>
              </a:xfrm>
              <a:custGeom>
                <a:avLst/>
                <a:gdLst/>
                <a:ahLst/>
                <a:cxnLst/>
                <a:rect l="l" t="t" r="r" b="b"/>
                <a:pathLst>
                  <a:path w="702" h="1335" extrusionOk="0">
                    <a:moveTo>
                      <a:pt x="168" y="140"/>
                    </a:moveTo>
                    <a:lnTo>
                      <a:pt x="168" y="374"/>
                    </a:lnTo>
                    <a:lnTo>
                      <a:pt x="94" y="374"/>
                    </a:lnTo>
                    <a:lnTo>
                      <a:pt x="94" y="140"/>
                    </a:lnTo>
                    <a:close/>
                    <a:moveTo>
                      <a:pt x="314" y="140"/>
                    </a:moveTo>
                    <a:lnTo>
                      <a:pt x="314" y="374"/>
                    </a:lnTo>
                    <a:lnTo>
                      <a:pt x="241" y="374"/>
                    </a:lnTo>
                    <a:lnTo>
                      <a:pt x="241" y="140"/>
                    </a:lnTo>
                    <a:close/>
                    <a:moveTo>
                      <a:pt x="461" y="140"/>
                    </a:moveTo>
                    <a:lnTo>
                      <a:pt x="461" y="374"/>
                    </a:lnTo>
                    <a:lnTo>
                      <a:pt x="388" y="374"/>
                    </a:lnTo>
                    <a:lnTo>
                      <a:pt x="388" y="140"/>
                    </a:lnTo>
                    <a:close/>
                    <a:moveTo>
                      <a:pt x="611" y="140"/>
                    </a:moveTo>
                    <a:lnTo>
                      <a:pt x="611" y="374"/>
                    </a:lnTo>
                    <a:lnTo>
                      <a:pt x="535" y="374"/>
                    </a:lnTo>
                    <a:lnTo>
                      <a:pt x="535" y="140"/>
                    </a:lnTo>
                    <a:close/>
                    <a:moveTo>
                      <a:pt x="168" y="441"/>
                    </a:moveTo>
                    <a:lnTo>
                      <a:pt x="168" y="671"/>
                    </a:lnTo>
                    <a:lnTo>
                      <a:pt x="94" y="671"/>
                    </a:lnTo>
                    <a:lnTo>
                      <a:pt x="94" y="441"/>
                    </a:lnTo>
                    <a:close/>
                    <a:moveTo>
                      <a:pt x="314" y="441"/>
                    </a:moveTo>
                    <a:lnTo>
                      <a:pt x="314" y="671"/>
                    </a:lnTo>
                    <a:lnTo>
                      <a:pt x="241" y="671"/>
                    </a:lnTo>
                    <a:lnTo>
                      <a:pt x="241" y="441"/>
                    </a:lnTo>
                    <a:close/>
                    <a:moveTo>
                      <a:pt x="461" y="441"/>
                    </a:moveTo>
                    <a:lnTo>
                      <a:pt x="461" y="671"/>
                    </a:lnTo>
                    <a:lnTo>
                      <a:pt x="388" y="671"/>
                    </a:lnTo>
                    <a:lnTo>
                      <a:pt x="388" y="441"/>
                    </a:lnTo>
                    <a:close/>
                    <a:moveTo>
                      <a:pt x="611" y="441"/>
                    </a:moveTo>
                    <a:lnTo>
                      <a:pt x="611" y="671"/>
                    </a:lnTo>
                    <a:lnTo>
                      <a:pt x="535" y="671"/>
                    </a:lnTo>
                    <a:lnTo>
                      <a:pt x="535" y="441"/>
                    </a:lnTo>
                    <a:close/>
                    <a:moveTo>
                      <a:pt x="168" y="741"/>
                    </a:moveTo>
                    <a:lnTo>
                      <a:pt x="168" y="971"/>
                    </a:lnTo>
                    <a:lnTo>
                      <a:pt x="94" y="971"/>
                    </a:lnTo>
                    <a:lnTo>
                      <a:pt x="94" y="741"/>
                    </a:lnTo>
                    <a:close/>
                    <a:moveTo>
                      <a:pt x="314" y="741"/>
                    </a:moveTo>
                    <a:lnTo>
                      <a:pt x="314" y="971"/>
                    </a:lnTo>
                    <a:lnTo>
                      <a:pt x="241" y="971"/>
                    </a:lnTo>
                    <a:lnTo>
                      <a:pt x="241" y="741"/>
                    </a:lnTo>
                    <a:close/>
                    <a:moveTo>
                      <a:pt x="461" y="741"/>
                    </a:moveTo>
                    <a:lnTo>
                      <a:pt x="461" y="971"/>
                    </a:lnTo>
                    <a:lnTo>
                      <a:pt x="388" y="971"/>
                    </a:lnTo>
                    <a:lnTo>
                      <a:pt x="388" y="741"/>
                    </a:lnTo>
                    <a:close/>
                    <a:moveTo>
                      <a:pt x="611" y="741"/>
                    </a:moveTo>
                    <a:lnTo>
                      <a:pt x="611" y="971"/>
                    </a:lnTo>
                    <a:lnTo>
                      <a:pt x="535" y="971"/>
                    </a:lnTo>
                    <a:lnTo>
                      <a:pt x="535" y="741"/>
                    </a:lnTo>
                    <a:close/>
                    <a:moveTo>
                      <a:pt x="168" y="1038"/>
                    </a:moveTo>
                    <a:lnTo>
                      <a:pt x="168" y="1268"/>
                    </a:lnTo>
                    <a:lnTo>
                      <a:pt x="94" y="1268"/>
                    </a:lnTo>
                    <a:lnTo>
                      <a:pt x="94" y="1038"/>
                    </a:lnTo>
                    <a:close/>
                    <a:moveTo>
                      <a:pt x="314" y="1038"/>
                    </a:moveTo>
                    <a:lnTo>
                      <a:pt x="314" y="1268"/>
                    </a:lnTo>
                    <a:lnTo>
                      <a:pt x="241" y="1268"/>
                    </a:lnTo>
                    <a:lnTo>
                      <a:pt x="241" y="1038"/>
                    </a:lnTo>
                    <a:close/>
                    <a:moveTo>
                      <a:pt x="461" y="1038"/>
                    </a:moveTo>
                    <a:lnTo>
                      <a:pt x="461" y="1268"/>
                    </a:lnTo>
                    <a:lnTo>
                      <a:pt x="388" y="1268"/>
                    </a:lnTo>
                    <a:lnTo>
                      <a:pt x="388" y="1038"/>
                    </a:lnTo>
                    <a:close/>
                    <a:moveTo>
                      <a:pt x="611" y="1038"/>
                    </a:moveTo>
                    <a:lnTo>
                      <a:pt x="611" y="1268"/>
                    </a:lnTo>
                    <a:lnTo>
                      <a:pt x="535" y="1268"/>
                    </a:lnTo>
                    <a:lnTo>
                      <a:pt x="535" y="1038"/>
                    </a:lnTo>
                    <a:close/>
                    <a:moveTo>
                      <a:pt x="1" y="0"/>
                    </a:moveTo>
                    <a:lnTo>
                      <a:pt x="1" y="1334"/>
                    </a:lnTo>
                    <a:lnTo>
                      <a:pt x="701" y="1334"/>
                    </a:lnTo>
                    <a:lnTo>
                      <a:pt x="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3" name="Google Shape;1303;p17"/>
              <p:cNvSpPr/>
              <p:nvPr/>
            </p:nvSpPr>
            <p:spPr>
              <a:xfrm>
                <a:off x="11238918" y="3388264"/>
                <a:ext cx="12104" cy="37948"/>
              </a:xfrm>
              <a:custGeom>
                <a:avLst/>
                <a:gdLst/>
                <a:ahLst/>
                <a:cxnLst/>
                <a:rect l="l" t="t" r="r" b="b"/>
                <a:pathLst>
                  <a:path w="74" h="232"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4" name="Google Shape;1304;p17"/>
              <p:cNvSpPr/>
              <p:nvPr/>
            </p:nvSpPr>
            <p:spPr>
              <a:xfrm>
                <a:off x="11262963" y="3388264"/>
                <a:ext cx="12595" cy="37948"/>
              </a:xfrm>
              <a:custGeom>
                <a:avLst/>
                <a:gdLst/>
                <a:ahLst/>
                <a:cxnLst/>
                <a:rect l="l" t="t" r="r" b="b"/>
                <a:pathLst>
                  <a:path w="77" h="232" extrusionOk="0">
                    <a:moveTo>
                      <a:pt x="0" y="1"/>
                    </a:moveTo>
                    <a:lnTo>
                      <a:pt x="0" y="231"/>
                    </a:lnTo>
                    <a:lnTo>
                      <a:pt x="77" y="231"/>
                    </a:lnTo>
                    <a:lnTo>
                      <a:pt x="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5" name="Google Shape;1305;p17"/>
              <p:cNvSpPr/>
              <p:nvPr/>
            </p:nvSpPr>
            <p:spPr>
              <a:xfrm>
                <a:off x="11238918" y="3436845"/>
                <a:ext cx="12104" cy="37785"/>
              </a:xfrm>
              <a:custGeom>
                <a:avLst/>
                <a:gdLst/>
                <a:ahLst/>
                <a:cxnLst/>
                <a:rect l="l" t="t" r="r" b="b"/>
                <a:pathLst>
                  <a:path w="74" h="231"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6" name="Google Shape;1306;p17"/>
              <p:cNvSpPr/>
              <p:nvPr/>
            </p:nvSpPr>
            <p:spPr>
              <a:xfrm>
                <a:off x="11262963" y="3436845"/>
                <a:ext cx="12595" cy="37785"/>
              </a:xfrm>
              <a:custGeom>
                <a:avLst/>
                <a:gdLst/>
                <a:ahLst/>
                <a:cxnLst/>
                <a:rect l="l" t="t" r="r" b="b"/>
                <a:pathLst>
                  <a:path w="77" h="231" extrusionOk="0">
                    <a:moveTo>
                      <a:pt x="0" y="1"/>
                    </a:moveTo>
                    <a:lnTo>
                      <a:pt x="0" y="231"/>
                    </a:lnTo>
                    <a:lnTo>
                      <a:pt x="77" y="231"/>
                    </a:lnTo>
                    <a:lnTo>
                      <a:pt x="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7" name="Google Shape;1307;p17"/>
              <p:cNvSpPr/>
              <p:nvPr/>
            </p:nvSpPr>
            <p:spPr>
              <a:xfrm>
                <a:off x="11038709" y="3388264"/>
                <a:ext cx="12104" cy="37948"/>
              </a:xfrm>
              <a:custGeom>
                <a:avLst/>
                <a:gdLst/>
                <a:ahLst/>
                <a:cxnLst/>
                <a:rect l="l" t="t" r="r" b="b"/>
                <a:pathLst>
                  <a:path w="74" h="232"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8" name="Google Shape;1308;p17"/>
              <p:cNvSpPr/>
              <p:nvPr/>
            </p:nvSpPr>
            <p:spPr>
              <a:xfrm>
                <a:off x="11062754" y="3388264"/>
                <a:ext cx="12104" cy="37948"/>
              </a:xfrm>
              <a:custGeom>
                <a:avLst/>
                <a:gdLst/>
                <a:ahLst/>
                <a:cxnLst/>
                <a:rect l="l" t="t" r="r" b="b"/>
                <a:pathLst>
                  <a:path w="74" h="232" extrusionOk="0">
                    <a:moveTo>
                      <a:pt x="0" y="1"/>
                    </a:moveTo>
                    <a:lnTo>
                      <a:pt x="0" y="231"/>
                    </a:lnTo>
                    <a:lnTo>
                      <a:pt x="73" y="231"/>
                    </a:lnTo>
                    <a:lnTo>
                      <a:pt x="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9" name="Google Shape;1309;p17"/>
              <p:cNvSpPr/>
              <p:nvPr/>
            </p:nvSpPr>
            <p:spPr>
              <a:xfrm>
                <a:off x="11038709" y="3436845"/>
                <a:ext cx="12104" cy="37785"/>
              </a:xfrm>
              <a:custGeom>
                <a:avLst/>
                <a:gdLst/>
                <a:ahLst/>
                <a:cxnLst/>
                <a:rect l="l" t="t" r="r" b="b"/>
                <a:pathLst>
                  <a:path w="74" h="231"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0" name="Google Shape;1310;p17"/>
              <p:cNvSpPr/>
              <p:nvPr/>
            </p:nvSpPr>
            <p:spPr>
              <a:xfrm>
                <a:off x="11062754" y="3436845"/>
                <a:ext cx="12104" cy="37785"/>
              </a:xfrm>
              <a:custGeom>
                <a:avLst/>
                <a:gdLst/>
                <a:ahLst/>
                <a:cxnLst/>
                <a:rect l="l" t="t" r="r" b="b"/>
                <a:pathLst>
                  <a:path w="74" h="231" extrusionOk="0">
                    <a:moveTo>
                      <a:pt x="0" y="1"/>
                    </a:moveTo>
                    <a:lnTo>
                      <a:pt x="0" y="231"/>
                    </a:lnTo>
                    <a:lnTo>
                      <a:pt x="73" y="231"/>
                    </a:lnTo>
                    <a:lnTo>
                      <a:pt x="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1" name="Google Shape;1311;p17"/>
              <p:cNvSpPr/>
              <p:nvPr/>
            </p:nvSpPr>
            <p:spPr>
              <a:xfrm>
                <a:off x="11343112" y="4326009"/>
                <a:ext cx="45963" cy="167169"/>
              </a:xfrm>
              <a:custGeom>
                <a:avLst/>
                <a:gdLst/>
                <a:ahLst/>
                <a:cxnLst/>
                <a:rect l="l" t="t" r="r" b="b"/>
                <a:pathLst>
                  <a:path w="281" h="1022" extrusionOk="0">
                    <a:moveTo>
                      <a:pt x="177" y="98"/>
                    </a:moveTo>
                    <a:lnTo>
                      <a:pt x="177" y="328"/>
                    </a:lnTo>
                    <a:lnTo>
                      <a:pt x="104" y="328"/>
                    </a:lnTo>
                    <a:lnTo>
                      <a:pt x="104" y="98"/>
                    </a:lnTo>
                    <a:close/>
                    <a:moveTo>
                      <a:pt x="177" y="398"/>
                    </a:moveTo>
                    <a:lnTo>
                      <a:pt x="177" y="628"/>
                    </a:lnTo>
                    <a:lnTo>
                      <a:pt x="104" y="628"/>
                    </a:lnTo>
                    <a:lnTo>
                      <a:pt x="104" y="398"/>
                    </a:lnTo>
                    <a:close/>
                    <a:moveTo>
                      <a:pt x="177" y="695"/>
                    </a:moveTo>
                    <a:lnTo>
                      <a:pt x="177" y="925"/>
                    </a:lnTo>
                    <a:lnTo>
                      <a:pt x="104" y="925"/>
                    </a:lnTo>
                    <a:lnTo>
                      <a:pt x="104" y="695"/>
                    </a:lnTo>
                    <a:close/>
                    <a:moveTo>
                      <a:pt x="0" y="1"/>
                    </a:moveTo>
                    <a:lnTo>
                      <a:pt x="0" y="1021"/>
                    </a:lnTo>
                    <a:lnTo>
                      <a:pt x="280" y="1021"/>
                    </a:lnTo>
                    <a:lnTo>
                      <a:pt x="2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2" name="Google Shape;1312;p17"/>
              <p:cNvSpPr/>
              <p:nvPr/>
            </p:nvSpPr>
            <p:spPr>
              <a:xfrm>
                <a:off x="10970501" y="4274812"/>
                <a:ext cx="114663" cy="218366"/>
              </a:xfrm>
              <a:custGeom>
                <a:avLst/>
                <a:gdLst/>
                <a:ahLst/>
                <a:cxnLst/>
                <a:rect l="l" t="t" r="r" b="b"/>
                <a:pathLst>
                  <a:path w="701" h="1335" extrusionOk="0">
                    <a:moveTo>
                      <a:pt x="167" y="140"/>
                    </a:moveTo>
                    <a:lnTo>
                      <a:pt x="167" y="374"/>
                    </a:lnTo>
                    <a:lnTo>
                      <a:pt x="94" y="374"/>
                    </a:lnTo>
                    <a:lnTo>
                      <a:pt x="94" y="140"/>
                    </a:lnTo>
                    <a:close/>
                    <a:moveTo>
                      <a:pt x="317" y="140"/>
                    </a:moveTo>
                    <a:lnTo>
                      <a:pt x="317" y="374"/>
                    </a:lnTo>
                    <a:lnTo>
                      <a:pt x="241" y="374"/>
                    </a:lnTo>
                    <a:lnTo>
                      <a:pt x="241" y="140"/>
                    </a:lnTo>
                    <a:close/>
                    <a:moveTo>
                      <a:pt x="461" y="140"/>
                    </a:moveTo>
                    <a:lnTo>
                      <a:pt x="464" y="374"/>
                    </a:lnTo>
                    <a:lnTo>
                      <a:pt x="387" y="374"/>
                    </a:lnTo>
                    <a:lnTo>
                      <a:pt x="387" y="140"/>
                    </a:lnTo>
                    <a:close/>
                    <a:moveTo>
                      <a:pt x="611" y="140"/>
                    </a:moveTo>
                    <a:lnTo>
                      <a:pt x="611" y="374"/>
                    </a:lnTo>
                    <a:lnTo>
                      <a:pt x="537" y="374"/>
                    </a:lnTo>
                    <a:lnTo>
                      <a:pt x="537" y="140"/>
                    </a:lnTo>
                    <a:close/>
                    <a:moveTo>
                      <a:pt x="167" y="441"/>
                    </a:moveTo>
                    <a:lnTo>
                      <a:pt x="167" y="671"/>
                    </a:lnTo>
                    <a:lnTo>
                      <a:pt x="94" y="671"/>
                    </a:lnTo>
                    <a:lnTo>
                      <a:pt x="94" y="441"/>
                    </a:lnTo>
                    <a:close/>
                    <a:moveTo>
                      <a:pt x="317" y="441"/>
                    </a:moveTo>
                    <a:lnTo>
                      <a:pt x="317" y="671"/>
                    </a:lnTo>
                    <a:lnTo>
                      <a:pt x="241" y="671"/>
                    </a:lnTo>
                    <a:lnTo>
                      <a:pt x="241" y="441"/>
                    </a:lnTo>
                    <a:close/>
                    <a:moveTo>
                      <a:pt x="461" y="441"/>
                    </a:moveTo>
                    <a:lnTo>
                      <a:pt x="464" y="671"/>
                    </a:lnTo>
                    <a:lnTo>
                      <a:pt x="387" y="671"/>
                    </a:lnTo>
                    <a:lnTo>
                      <a:pt x="387" y="441"/>
                    </a:lnTo>
                    <a:close/>
                    <a:moveTo>
                      <a:pt x="611" y="441"/>
                    </a:moveTo>
                    <a:lnTo>
                      <a:pt x="611" y="671"/>
                    </a:lnTo>
                    <a:lnTo>
                      <a:pt x="537" y="671"/>
                    </a:lnTo>
                    <a:lnTo>
                      <a:pt x="537" y="441"/>
                    </a:lnTo>
                    <a:close/>
                    <a:moveTo>
                      <a:pt x="167" y="741"/>
                    </a:moveTo>
                    <a:lnTo>
                      <a:pt x="167" y="971"/>
                    </a:lnTo>
                    <a:lnTo>
                      <a:pt x="94" y="971"/>
                    </a:lnTo>
                    <a:lnTo>
                      <a:pt x="94" y="741"/>
                    </a:lnTo>
                    <a:close/>
                    <a:moveTo>
                      <a:pt x="317" y="741"/>
                    </a:moveTo>
                    <a:lnTo>
                      <a:pt x="317" y="971"/>
                    </a:lnTo>
                    <a:lnTo>
                      <a:pt x="241" y="971"/>
                    </a:lnTo>
                    <a:lnTo>
                      <a:pt x="241" y="741"/>
                    </a:lnTo>
                    <a:close/>
                    <a:moveTo>
                      <a:pt x="461" y="741"/>
                    </a:moveTo>
                    <a:lnTo>
                      <a:pt x="464" y="971"/>
                    </a:lnTo>
                    <a:lnTo>
                      <a:pt x="387" y="971"/>
                    </a:lnTo>
                    <a:lnTo>
                      <a:pt x="387" y="741"/>
                    </a:lnTo>
                    <a:close/>
                    <a:moveTo>
                      <a:pt x="611" y="741"/>
                    </a:moveTo>
                    <a:lnTo>
                      <a:pt x="611" y="971"/>
                    </a:lnTo>
                    <a:lnTo>
                      <a:pt x="537" y="971"/>
                    </a:lnTo>
                    <a:lnTo>
                      <a:pt x="537" y="741"/>
                    </a:lnTo>
                    <a:close/>
                    <a:moveTo>
                      <a:pt x="167" y="1038"/>
                    </a:moveTo>
                    <a:lnTo>
                      <a:pt x="167" y="1268"/>
                    </a:lnTo>
                    <a:lnTo>
                      <a:pt x="94" y="1268"/>
                    </a:lnTo>
                    <a:lnTo>
                      <a:pt x="94" y="1038"/>
                    </a:lnTo>
                    <a:close/>
                    <a:moveTo>
                      <a:pt x="317" y="1038"/>
                    </a:moveTo>
                    <a:lnTo>
                      <a:pt x="317" y="1268"/>
                    </a:lnTo>
                    <a:lnTo>
                      <a:pt x="241" y="1268"/>
                    </a:lnTo>
                    <a:lnTo>
                      <a:pt x="241" y="1038"/>
                    </a:lnTo>
                    <a:close/>
                    <a:moveTo>
                      <a:pt x="461" y="1038"/>
                    </a:moveTo>
                    <a:lnTo>
                      <a:pt x="464" y="1268"/>
                    </a:lnTo>
                    <a:lnTo>
                      <a:pt x="387" y="1268"/>
                    </a:lnTo>
                    <a:lnTo>
                      <a:pt x="387" y="1038"/>
                    </a:lnTo>
                    <a:close/>
                    <a:moveTo>
                      <a:pt x="611" y="1038"/>
                    </a:moveTo>
                    <a:lnTo>
                      <a:pt x="611" y="1268"/>
                    </a:lnTo>
                    <a:lnTo>
                      <a:pt x="537" y="1268"/>
                    </a:lnTo>
                    <a:lnTo>
                      <a:pt x="537" y="1038"/>
                    </a:lnTo>
                    <a:close/>
                    <a:moveTo>
                      <a:pt x="0" y="0"/>
                    </a:moveTo>
                    <a:lnTo>
                      <a:pt x="0" y="1334"/>
                    </a:lnTo>
                    <a:lnTo>
                      <a:pt x="701" y="1334"/>
                    </a:lnTo>
                    <a:lnTo>
                      <a:pt x="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313" name="Google Shape;1313;p17"/>
            <p:cNvSpPr/>
            <p:nvPr/>
          </p:nvSpPr>
          <p:spPr>
            <a:xfrm>
              <a:off x="5973873" y="2908323"/>
              <a:ext cx="823500" cy="823500"/>
            </a:xfrm>
            <a:prstGeom prst="ellipse">
              <a:avLst/>
            </a:prstGeom>
            <a:solidFill>
              <a:srgbClr val="FF5A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grpSp>
        <p:nvGrpSpPr>
          <p:cNvPr id="1314" name="Google Shape;1314;p17"/>
          <p:cNvGrpSpPr/>
          <p:nvPr/>
        </p:nvGrpSpPr>
        <p:grpSpPr>
          <a:xfrm>
            <a:off x="2412963" y="2733575"/>
            <a:ext cx="590457" cy="584388"/>
            <a:chOff x="5973873" y="2908323"/>
            <a:chExt cx="823500" cy="823500"/>
          </a:xfrm>
        </p:grpSpPr>
        <p:grpSp>
          <p:nvGrpSpPr>
            <p:cNvPr id="1315" name="Google Shape;1315;p17"/>
            <p:cNvGrpSpPr/>
            <p:nvPr/>
          </p:nvGrpSpPr>
          <p:grpSpPr>
            <a:xfrm>
              <a:off x="6301477" y="2985807"/>
              <a:ext cx="167137" cy="668618"/>
              <a:chOff x="10970501" y="2810700"/>
              <a:chExt cx="418574" cy="1682480"/>
            </a:xfrm>
          </p:grpSpPr>
          <p:sp>
            <p:nvSpPr>
              <p:cNvPr id="1316" name="Google Shape;1316;p17"/>
              <p:cNvSpPr/>
              <p:nvPr/>
            </p:nvSpPr>
            <p:spPr>
              <a:xfrm>
                <a:off x="11152227" y="2810700"/>
                <a:ext cx="8342" cy="181236"/>
              </a:xfrm>
              <a:custGeom>
                <a:avLst/>
                <a:gdLst/>
                <a:ahLst/>
                <a:cxnLst/>
                <a:rect l="l" t="t" r="r" b="b"/>
                <a:pathLst>
                  <a:path w="51" h="1108" extrusionOk="0">
                    <a:moveTo>
                      <a:pt x="3" y="0"/>
                    </a:moveTo>
                    <a:lnTo>
                      <a:pt x="0" y="1107"/>
                    </a:lnTo>
                    <a:lnTo>
                      <a:pt x="47" y="1107"/>
                    </a:lnTo>
                    <a:lnTo>
                      <a:pt x="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7" name="Google Shape;1317;p17"/>
              <p:cNvSpPr/>
              <p:nvPr/>
            </p:nvSpPr>
            <p:spPr>
              <a:xfrm>
                <a:off x="11144539" y="2988991"/>
                <a:ext cx="21918" cy="26989"/>
              </a:xfrm>
              <a:custGeom>
                <a:avLst/>
                <a:gdLst/>
                <a:ahLst/>
                <a:cxnLst/>
                <a:rect l="l" t="t" r="r" b="b"/>
                <a:pathLst>
                  <a:path w="134" h="165" extrusionOk="0">
                    <a:moveTo>
                      <a:pt x="0" y="1"/>
                    </a:moveTo>
                    <a:lnTo>
                      <a:pt x="0" y="164"/>
                    </a:lnTo>
                    <a:lnTo>
                      <a:pt x="134" y="164"/>
                    </a:lnTo>
                    <a:lnTo>
                      <a:pt x="1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8" name="Google Shape;1318;p17"/>
              <p:cNvSpPr/>
              <p:nvPr/>
            </p:nvSpPr>
            <p:spPr>
              <a:xfrm>
                <a:off x="11137342" y="3002077"/>
                <a:ext cx="36313" cy="27480"/>
              </a:xfrm>
              <a:custGeom>
                <a:avLst/>
                <a:gdLst/>
                <a:ahLst/>
                <a:cxnLst/>
                <a:rect l="l" t="t" r="r" b="b"/>
                <a:pathLst>
                  <a:path w="222" h="168" extrusionOk="0">
                    <a:moveTo>
                      <a:pt x="1" y="1"/>
                    </a:moveTo>
                    <a:lnTo>
                      <a:pt x="1" y="167"/>
                    </a:lnTo>
                    <a:lnTo>
                      <a:pt x="221" y="167"/>
                    </a:lnTo>
                    <a:lnTo>
                      <a:pt x="2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19" name="Google Shape;1319;p17"/>
              <p:cNvSpPr/>
              <p:nvPr/>
            </p:nvSpPr>
            <p:spPr>
              <a:xfrm>
                <a:off x="11117223" y="3016307"/>
                <a:ext cx="74915" cy="165369"/>
              </a:xfrm>
              <a:custGeom>
                <a:avLst/>
                <a:gdLst/>
                <a:ahLst/>
                <a:cxnLst/>
                <a:rect l="l" t="t" r="r" b="b"/>
                <a:pathLst>
                  <a:path w="458" h="1011" extrusionOk="0">
                    <a:moveTo>
                      <a:pt x="87" y="0"/>
                    </a:moveTo>
                    <a:lnTo>
                      <a:pt x="1" y="1011"/>
                    </a:lnTo>
                    <a:lnTo>
                      <a:pt x="457" y="1011"/>
                    </a:lnTo>
                    <a:lnTo>
                      <a:pt x="37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0" name="Google Shape;1320;p17"/>
              <p:cNvSpPr/>
              <p:nvPr/>
            </p:nvSpPr>
            <p:spPr>
              <a:xfrm>
                <a:off x="11140777" y="3016307"/>
                <a:ext cx="30588" cy="165369"/>
              </a:xfrm>
              <a:custGeom>
                <a:avLst/>
                <a:gdLst/>
                <a:ahLst/>
                <a:cxnLst/>
                <a:rect l="l" t="t" r="r" b="b"/>
                <a:pathLst>
                  <a:path w="187" h="1011" extrusionOk="0">
                    <a:moveTo>
                      <a:pt x="33" y="0"/>
                    </a:moveTo>
                    <a:lnTo>
                      <a:pt x="0" y="1011"/>
                    </a:lnTo>
                    <a:lnTo>
                      <a:pt x="187" y="1011"/>
                    </a:lnTo>
                    <a:lnTo>
                      <a:pt x="1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1" name="Google Shape;1321;p17"/>
              <p:cNvSpPr/>
              <p:nvPr/>
            </p:nvSpPr>
            <p:spPr>
              <a:xfrm>
                <a:off x="11100866" y="3178241"/>
                <a:ext cx="107138" cy="23718"/>
              </a:xfrm>
              <a:custGeom>
                <a:avLst/>
                <a:gdLst/>
                <a:ahLst/>
                <a:cxnLst/>
                <a:rect l="l" t="t" r="r" b="b"/>
                <a:pathLst>
                  <a:path w="655" h="145" extrusionOk="0">
                    <a:moveTo>
                      <a:pt x="1" y="1"/>
                    </a:moveTo>
                    <a:lnTo>
                      <a:pt x="1" y="144"/>
                    </a:lnTo>
                    <a:lnTo>
                      <a:pt x="654" y="144"/>
                    </a:lnTo>
                    <a:lnTo>
                      <a:pt x="6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2" name="Google Shape;1322;p17"/>
              <p:cNvSpPr/>
              <p:nvPr/>
            </p:nvSpPr>
            <p:spPr>
              <a:xfrm>
                <a:off x="11027750" y="3352279"/>
                <a:ext cx="57413" cy="1140246"/>
              </a:xfrm>
              <a:custGeom>
                <a:avLst/>
                <a:gdLst/>
                <a:ahLst/>
                <a:cxnLst/>
                <a:rect l="l" t="t" r="r" b="b"/>
                <a:pathLst>
                  <a:path w="351" h="6971" extrusionOk="0">
                    <a:moveTo>
                      <a:pt x="1" y="1"/>
                    </a:moveTo>
                    <a:lnTo>
                      <a:pt x="1" y="6971"/>
                    </a:lnTo>
                    <a:lnTo>
                      <a:pt x="351" y="6971"/>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3" name="Google Shape;1323;p17"/>
              <p:cNvSpPr/>
              <p:nvPr/>
            </p:nvSpPr>
            <p:spPr>
              <a:xfrm>
                <a:off x="11228450" y="3352279"/>
                <a:ext cx="57577" cy="1140246"/>
              </a:xfrm>
              <a:custGeom>
                <a:avLst/>
                <a:gdLst/>
                <a:ahLst/>
                <a:cxnLst/>
                <a:rect l="l" t="t" r="r" b="b"/>
                <a:pathLst>
                  <a:path w="352" h="6971" extrusionOk="0">
                    <a:moveTo>
                      <a:pt x="1" y="1"/>
                    </a:moveTo>
                    <a:lnTo>
                      <a:pt x="1" y="6971"/>
                    </a:lnTo>
                    <a:lnTo>
                      <a:pt x="351" y="6971"/>
                    </a:lnTo>
                    <a:lnTo>
                      <a:pt x="35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4" name="Google Shape;1324;p17"/>
              <p:cNvSpPr/>
              <p:nvPr/>
            </p:nvSpPr>
            <p:spPr>
              <a:xfrm>
                <a:off x="11027750" y="3370926"/>
                <a:ext cx="57413" cy="1122254"/>
              </a:xfrm>
              <a:custGeom>
                <a:avLst/>
                <a:gdLst/>
                <a:ahLst/>
                <a:cxnLst/>
                <a:rect l="l" t="t" r="r" b="b"/>
                <a:pathLst>
                  <a:path w="351" h="6861" extrusionOk="0">
                    <a:moveTo>
                      <a:pt x="1" y="0"/>
                    </a:moveTo>
                    <a:lnTo>
                      <a:pt x="1" y="6860"/>
                    </a:lnTo>
                    <a:lnTo>
                      <a:pt x="351" y="686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5" name="Google Shape;1325;p17"/>
              <p:cNvSpPr/>
              <p:nvPr/>
            </p:nvSpPr>
            <p:spPr>
              <a:xfrm>
                <a:off x="11228450" y="3370926"/>
                <a:ext cx="57577" cy="1122254"/>
              </a:xfrm>
              <a:custGeom>
                <a:avLst/>
                <a:gdLst/>
                <a:ahLst/>
                <a:cxnLst/>
                <a:rect l="l" t="t" r="r" b="b"/>
                <a:pathLst>
                  <a:path w="352" h="6861" extrusionOk="0">
                    <a:moveTo>
                      <a:pt x="1" y="0"/>
                    </a:moveTo>
                    <a:lnTo>
                      <a:pt x="1" y="6860"/>
                    </a:lnTo>
                    <a:lnTo>
                      <a:pt x="351" y="6860"/>
                    </a:lnTo>
                    <a:lnTo>
                      <a:pt x="3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6" name="Google Shape;1326;p17"/>
              <p:cNvSpPr/>
              <p:nvPr/>
            </p:nvSpPr>
            <p:spPr>
              <a:xfrm>
                <a:off x="11105773" y="4160804"/>
                <a:ext cx="102231" cy="328449"/>
              </a:xfrm>
              <a:custGeom>
                <a:avLst/>
                <a:gdLst/>
                <a:ahLst/>
                <a:cxnLst/>
                <a:rect l="l" t="t" r="r" b="b"/>
                <a:pathLst>
                  <a:path w="625" h="2008" extrusionOk="0">
                    <a:moveTo>
                      <a:pt x="1" y="0"/>
                    </a:moveTo>
                    <a:lnTo>
                      <a:pt x="1" y="2008"/>
                    </a:lnTo>
                    <a:lnTo>
                      <a:pt x="624" y="2008"/>
                    </a:lnTo>
                    <a:lnTo>
                      <a:pt x="6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7" name="Google Shape;1327;p17"/>
              <p:cNvSpPr/>
              <p:nvPr/>
            </p:nvSpPr>
            <p:spPr>
              <a:xfrm>
                <a:off x="11105773" y="4175035"/>
                <a:ext cx="102231" cy="314218"/>
              </a:xfrm>
              <a:custGeom>
                <a:avLst/>
                <a:gdLst/>
                <a:ahLst/>
                <a:cxnLst/>
                <a:rect l="l" t="t" r="r" b="b"/>
                <a:pathLst>
                  <a:path w="625" h="1921" extrusionOk="0">
                    <a:moveTo>
                      <a:pt x="1" y="0"/>
                    </a:moveTo>
                    <a:lnTo>
                      <a:pt x="1" y="1921"/>
                    </a:lnTo>
                    <a:lnTo>
                      <a:pt x="624" y="1921"/>
                    </a:lnTo>
                    <a:lnTo>
                      <a:pt x="6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8" name="Google Shape;1328;p17"/>
              <p:cNvSpPr/>
              <p:nvPr/>
            </p:nvSpPr>
            <p:spPr>
              <a:xfrm>
                <a:off x="11077966" y="3198524"/>
                <a:ext cx="150648" cy="23063"/>
              </a:xfrm>
              <a:custGeom>
                <a:avLst/>
                <a:gdLst/>
                <a:ahLst/>
                <a:cxnLst/>
                <a:rect l="l" t="t" r="r" b="b"/>
                <a:pathLst>
                  <a:path w="921" h="141" extrusionOk="0">
                    <a:moveTo>
                      <a:pt x="0" y="0"/>
                    </a:moveTo>
                    <a:lnTo>
                      <a:pt x="0" y="140"/>
                    </a:lnTo>
                    <a:lnTo>
                      <a:pt x="921" y="140"/>
                    </a:lnTo>
                    <a:lnTo>
                      <a:pt x="92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29" name="Google Shape;1329;p17"/>
              <p:cNvSpPr/>
              <p:nvPr/>
            </p:nvSpPr>
            <p:spPr>
              <a:xfrm>
                <a:off x="11061118" y="3221914"/>
                <a:ext cx="184998" cy="34023"/>
              </a:xfrm>
              <a:custGeom>
                <a:avLst/>
                <a:gdLst/>
                <a:ahLst/>
                <a:cxnLst/>
                <a:rect l="l" t="t" r="r" b="b"/>
                <a:pathLst>
                  <a:path w="1131" h="208" extrusionOk="0">
                    <a:moveTo>
                      <a:pt x="307" y="61"/>
                    </a:moveTo>
                    <a:lnTo>
                      <a:pt x="307" y="147"/>
                    </a:lnTo>
                    <a:lnTo>
                      <a:pt x="234" y="147"/>
                    </a:lnTo>
                    <a:lnTo>
                      <a:pt x="234" y="61"/>
                    </a:lnTo>
                    <a:close/>
                    <a:moveTo>
                      <a:pt x="454" y="61"/>
                    </a:moveTo>
                    <a:lnTo>
                      <a:pt x="454" y="147"/>
                    </a:lnTo>
                    <a:lnTo>
                      <a:pt x="380" y="147"/>
                    </a:lnTo>
                    <a:lnTo>
                      <a:pt x="380" y="61"/>
                    </a:lnTo>
                    <a:close/>
                    <a:moveTo>
                      <a:pt x="600" y="61"/>
                    </a:moveTo>
                    <a:lnTo>
                      <a:pt x="600" y="147"/>
                    </a:lnTo>
                    <a:lnTo>
                      <a:pt x="527" y="147"/>
                    </a:lnTo>
                    <a:lnTo>
                      <a:pt x="527" y="61"/>
                    </a:lnTo>
                    <a:close/>
                    <a:moveTo>
                      <a:pt x="750" y="61"/>
                    </a:moveTo>
                    <a:lnTo>
                      <a:pt x="750" y="147"/>
                    </a:lnTo>
                    <a:lnTo>
                      <a:pt x="674" y="147"/>
                    </a:lnTo>
                    <a:lnTo>
                      <a:pt x="674" y="61"/>
                    </a:lnTo>
                    <a:close/>
                    <a:moveTo>
                      <a:pt x="897" y="61"/>
                    </a:moveTo>
                    <a:lnTo>
                      <a:pt x="897" y="147"/>
                    </a:lnTo>
                    <a:lnTo>
                      <a:pt x="824" y="147"/>
                    </a:lnTo>
                    <a:lnTo>
                      <a:pt x="824" y="61"/>
                    </a:lnTo>
                    <a:close/>
                    <a:moveTo>
                      <a:pt x="0" y="1"/>
                    </a:moveTo>
                    <a:lnTo>
                      <a:pt x="0" y="207"/>
                    </a:lnTo>
                    <a:lnTo>
                      <a:pt x="1131" y="207"/>
                    </a:lnTo>
                    <a:lnTo>
                      <a:pt x="11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0" name="Google Shape;1330;p17"/>
              <p:cNvSpPr/>
              <p:nvPr/>
            </p:nvSpPr>
            <p:spPr>
              <a:xfrm>
                <a:off x="11044762" y="3248085"/>
                <a:ext cx="218366" cy="1245095"/>
              </a:xfrm>
              <a:custGeom>
                <a:avLst/>
                <a:gdLst/>
                <a:ahLst/>
                <a:cxnLst/>
                <a:rect l="l" t="t" r="r" b="b"/>
                <a:pathLst>
                  <a:path w="1335" h="7612" extrusionOk="0">
                    <a:moveTo>
                      <a:pt x="1081" y="188"/>
                    </a:moveTo>
                    <a:lnTo>
                      <a:pt x="1081" y="508"/>
                    </a:lnTo>
                    <a:lnTo>
                      <a:pt x="1007" y="508"/>
                    </a:lnTo>
                    <a:lnTo>
                      <a:pt x="1007" y="188"/>
                    </a:lnTo>
                    <a:close/>
                    <a:moveTo>
                      <a:pt x="1227" y="188"/>
                    </a:moveTo>
                    <a:lnTo>
                      <a:pt x="1227" y="508"/>
                    </a:lnTo>
                    <a:lnTo>
                      <a:pt x="1154" y="508"/>
                    </a:lnTo>
                    <a:lnTo>
                      <a:pt x="1154" y="188"/>
                    </a:lnTo>
                    <a:close/>
                    <a:moveTo>
                      <a:pt x="934" y="194"/>
                    </a:moveTo>
                    <a:lnTo>
                      <a:pt x="934" y="514"/>
                    </a:lnTo>
                    <a:lnTo>
                      <a:pt x="860" y="514"/>
                    </a:lnTo>
                    <a:lnTo>
                      <a:pt x="857" y="194"/>
                    </a:lnTo>
                    <a:close/>
                    <a:moveTo>
                      <a:pt x="784" y="201"/>
                    </a:moveTo>
                    <a:lnTo>
                      <a:pt x="784" y="518"/>
                    </a:lnTo>
                    <a:lnTo>
                      <a:pt x="710" y="518"/>
                    </a:lnTo>
                    <a:lnTo>
                      <a:pt x="710" y="201"/>
                    </a:lnTo>
                    <a:close/>
                    <a:moveTo>
                      <a:pt x="637" y="204"/>
                    </a:moveTo>
                    <a:lnTo>
                      <a:pt x="637" y="524"/>
                    </a:lnTo>
                    <a:lnTo>
                      <a:pt x="564" y="524"/>
                    </a:lnTo>
                    <a:lnTo>
                      <a:pt x="564" y="204"/>
                    </a:lnTo>
                    <a:close/>
                    <a:moveTo>
                      <a:pt x="193" y="211"/>
                    </a:moveTo>
                    <a:lnTo>
                      <a:pt x="193" y="531"/>
                    </a:lnTo>
                    <a:lnTo>
                      <a:pt x="120" y="531"/>
                    </a:lnTo>
                    <a:lnTo>
                      <a:pt x="120" y="211"/>
                    </a:lnTo>
                    <a:close/>
                    <a:moveTo>
                      <a:pt x="344" y="211"/>
                    </a:moveTo>
                    <a:lnTo>
                      <a:pt x="344" y="531"/>
                    </a:lnTo>
                    <a:lnTo>
                      <a:pt x="267" y="531"/>
                    </a:lnTo>
                    <a:lnTo>
                      <a:pt x="267" y="211"/>
                    </a:lnTo>
                    <a:close/>
                    <a:moveTo>
                      <a:pt x="490" y="211"/>
                    </a:moveTo>
                    <a:lnTo>
                      <a:pt x="490" y="531"/>
                    </a:lnTo>
                    <a:lnTo>
                      <a:pt x="417" y="531"/>
                    </a:lnTo>
                    <a:lnTo>
                      <a:pt x="417" y="211"/>
                    </a:lnTo>
                    <a:close/>
                    <a:moveTo>
                      <a:pt x="941" y="618"/>
                    </a:moveTo>
                    <a:lnTo>
                      <a:pt x="941" y="875"/>
                    </a:lnTo>
                    <a:lnTo>
                      <a:pt x="867" y="875"/>
                    </a:lnTo>
                    <a:lnTo>
                      <a:pt x="867" y="618"/>
                    </a:lnTo>
                    <a:close/>
                    <a:moveTo>
                      <a:pt x="1091" y="618"/>
                    </a:moveTo>
                    <a:lnTo>
                      <a:pt x="1091" y="875"/>
                    </a:lnTo>
                    <a:lnTo>
                      <a:pt x="1017" y="875"/>
                    </a:lnTo>
                    <a:lnTo>
                      <a:pt x="1017" y="618"/>
                    </a:lnTo>
                    <a:close/>
                    <a:moveTo>
                      <a:pt x="794" y="624"/>
                    </a:moveTo>
                    <a:lnTo>
                      <a:pt x="794" y="881"/>
                    </a:lnTo>
                    <a:lnTo>
                      <a:pt x="720" y="881"/>
                    </a:lnTo>
                    <a:lnTo>
                      <a:pt x="720" y="624"/>
                    </a:lnTo>
                    <a:close/>
                    <a:moveTo>
                      <a:pt x="647" y="628"/>
                    </a:moveTo>
                    <a:lnTo>
                      <a:pt x="647" y="885"/>
                    </a:lnTo>
                    <a:lnTo>
                      <a:pt x="574" y="885"/>
                    </a:lnTo>
                    <a:lnTo>
                      <a:pt x="574" y="628"/>
                    </a:lnTo>
                    <a:close/>
                    <a:moveTo>
                      <a:pt x="500" y="634"/>
                    </a:moveTo>
                    <a:lnTo>
                      <a:pt x="500" y="891"/>
                    </a:lnTo>
                    <a:lnTo>
                      <a:pt x="424" y="891"/>
                    </a:lnTo>
                    <a:lnTo>
                      <a:pt x="424" y="634"/>
                    </a:lnTo>
                    <a:close/>
                    <a:moveTo>
                      <a:pt x="350" y="641"/>
                    </a:moveTo>
                    <a:lnTo>
                      <a:pt x="350" y="898"/>
                    </a:lnTo>
                    <a:lnTo>
                      <a:pt x="277" y="898"/>
                    </a:lnTo>
                    <a:lnTo>
                      <a:pt x="277" y="641"/>
                    </a:lnTo>
                    <a:close/>
                    <a:moveTo>
                      <a:pt x="941" y="945"/>
                    </a:moveTo>
                    <a:lnTo>
                      <a:pt x="941" y="1201"/>
                    </a:lnTo>
                    <a:lnTo>
                      <a:pt x="867" y="1201"/>
                    </a:lnTo>
                    <a:lnTo>
                      <a:pt x="867" y="945"/>
                    </a:lnTo>
                    <a:close/>
                    <a:moveTo>
                      <a:pt x="1091" y="945"/>
                    </a:moveTo>
                    <a:lnTo>
                      <a:pt x="1091" y="1201"/>
                    </a:lnTo>
                    <a:lnTo>
                      <a:pt x="1017" y="1201"/>
                    </a:lnTo>
                    <a:lnTo>
                      <a:pt x="1017" y="945"/>
                    </a:lnTo>
                    <a:close/>
                    <a:moveTo>
                      <a:pt x="794" y="951"/>
                    </a:moveTo>
                    <a:lnTo>
                      <a:pt x="794" y="1208"/>
                    </a:lnTo>
                    <a:lnTo>
                      <a:pt x="720" y="1208"/>
                    </a:lnTo>
                    <a:lnTo>
                      <a:pt x="720" y="951"/>
                    </a:lnTo>
                    <a:close/>
                    <a:moveTo>
                      <a:pt x="647" y="958"/>
                    </a:moveTo>
                    <a:lnTo>
                      <a:pt x="647" y="1215"/>
                    </a:lnTo>
                    <a:lnTo>
                      <a:pt x="574" y="1215"/>
                    </a:lnTo>
                    <a:lnTo>
                      <a:pt x="574" y="958"/>
                    </a:lnTo>
                    <a:close/>
                    <a:moveTo>
                      <a:pt x="500" y="961"/>
                    </a:moveTo>
                    <a:lnTo>
                      <a:pt x="500" y="1218"/>
                    </a:lnTo>
                    <a:lnTo>
                      <a:pt x="424" y="1218"/>
                    </a:lnTo>
                    <a:lnTo>
                      <a:pt x="424" y="961"/>
                    </a:lnTo>
                    <a:close/>
                    <a:moveTo>
                      <a:pt x="350" y="968"/>
                    </a:moveTo>
                    <a:lnTo>
                      <a:pt x="350" y="1225"/>
                    </a:lnTo>
                    <a:lnTo>
                      <a:pt x="277" y="1225"/>
                    </a:lnTo>
                    <a:lnTo>
                      <a:pt x="277" y="968"/>
                    </a:lnTo>
                    <a:close/>
                    <a:moveTo>
                      <a:pt x="941" y="1268"/>
                    </a:moveTo>
                    <a:lnTo>
                      <a:pt x="941" y="1525"/>
                    </a:lnTo>
                    <a:lnTo>
                      <a:pt x="867" y="1525"/>
                    </a:lnTo>
                    <a:lnTo>
                      <a:pt x="867" y="1268"/>
                    </a:lnTo>
                    <a:close/>
                    <a:moveTo>
                      <a:pt x="1091" y="1268"/>
                    </a:moveTo>
                    <a:lnTo>
                      <a:pt x="1091" y="1525"/>
                    </a:lnTo>
                    <a:lnTo>
                      <a:pt x="1017" y="1525"/>
                    </a:lnTo>
                    <a:lnTo>
                      <a:pt x="1017" y="1268"/>
                    </a:lnTo>
                    <a:close/>
                    <a:moveTo>
                      <a:pt x="794" y="1275"/>
                    </a:moveTo>
                    <a:lnTo>
                      <a:pt x="794" y="1532"/>
                    </a:lnTo>
                    <a:lnTo>
                      <a:pt x="720" y="1532"/>
                    </a:lnTo>
                    <a:lnTo>
                      <a:pt x="720" y="1275"/>
                    </a:lnTo>
                    <a:close/>
                    <a:moveTo>
                      <a:pt x="647" y="1278"/>
                    </a:moveTo>
                    <a:lnTo>
                      <a:pt x="647" y="1538"/>
                    </a:lnTo>
                    <a:lnTo>
                      <a:pt x="574" y="1538"/>
                    </a:lnTo>
                    <a:lnTo>
                      <a:pt x="574" y="1278"/>
                    </a:lnTo>
                    <a:close/>
                    <a:moveTo>
                      <a:pt x="500" y="1285"/>
                    </a:moveTo>
                    <a:lnTo>
                      <a:pt x="500" y="1542"/>
                    </a:lnTo>
                    <a:lnTo>
                      <a:pt x="424" y="1542"/>
                    </a:lnTo>
                    <a:lnTo>
                      <a:pt x="424" y="1285"/>
                    </a:lnTo>
                    <a:close/>
                    <a:moveTo>
                      <a:pt x="350" y="1291"/>
                    </a:moveTo>
                    <a:lnTo>
                      <a:pt x="350" y="1548"/>
                    </a:lnTo>
                    <a:lnTo>
                      <a:pt x="277" y="1548"/>
                    </a:lnTo>
                    <a:lnTo>
                      <a:pt x="277" y="1291"/>
                    </a:lnTo>
                    <a:close/>
                    <a:moveTo>
                      <a:pt x="941" y="1612"/>
                    </a:moveTo>
                    <a:lnTo>
                      <a:pt x="941" y="1868"/>
                    </a:lnTo>
                    <a:lnTo>
                      <a:pt x="867" y="1868"/>
                    </a:lnTo>
                    <a:lnTo>
                      <a:pt x="867" y="1612"/>
                    </a:lnTo>
                    <a:close/>
                    <a:moveTo>
                      <a:pt x="794" y="1618"/>
                    </a:moveTo>
                    <a:lnTo>
                      <a:pt x="794" y="1875"/>
                    </a:lnTo>
                    <a:lnTo>
                      <a:pt x="720" y="1875"/>
                    </a:lnTo>
                    <a:lnTo>
                      <a:pt x="720" y="1618"/>
                    </a:lnTo>
                    <a:close/>
                    <a:moveTo>
                      <a:pt x="647" y="1622"/>
                    </a:moveTo>
                    <a:lnTo>
                      <a:pt x="647" y="1878"/>
                    </a:lnTo>
                    <a:lnTo>
                      <a:pt x="574" y="1878"/>
                    </a:lnTo>
                    <a:lnTo>
                      <a:pt x="574" y="1622"/>
                    </a:lnTo>
                    <a:close/>
                    <a:moveTo>
                      <a:pt x="500" y="1628"/>
                    </a:moveTo>
                    <a:lnTo>
                      <a:pt x="500" y="1885"/>
                    </a:lnTo>
                    <a:lnTo>
                      <a:pt x="424" y="1885"/>
                    </a:lnTo>
                    <a:lnTo>
                      <a:pt x="424" y="1628"/>
                    </a:lnTo>
                    <a:close/>
                    <a:moveTo>
                      <a:pt x="941" y="1945"/>
                    </a:moveTo>
                    <a:lnTo>
                      <a:pt x="941" y="2202"/>
                    </a:lnTo>
                    <a:lnTo>
                      <a:pt x="867" y="2202"/>
                    </a:lnTo>
                    <a:lnTo>
                      <a:pt x="867" y="1945"/>
                    </a:lnTo>
                    <a:close/>
                    <a:moveTo>
                      <a:pt x="794" y="1952"/>
                    </a:moveTo>
                    <a:lnTo>
                      <a:pt x="794" y="2209"/>
                    </a:lnTo>
                    <a:lnTo>
                      <a:pt x="720" y="2209"/>
                    </a:lnTo>
                    <a:lnTo>
                      <a:pt x="720" y="1952"/>
                    </a:lnTo>
                    <a:close/>
                    <a:moveTo>
                      <a:pt x="647" y="1955"/>
                    </a:moveTo>
                    <a:lnTo>
                      <a:pt x="647" y="2212"/>
                    </a:lnTo>
                    <a:lnTo>
                      <a:pt x="574" y="2212"/>
                    </a:lnTo>
                    <a:lnTo>
                      <a:pt x="574" y="1955"/>
                    </a:lnTo>
                    <a:close/>
                    <a:moveTo>
                      <a:pt x="500" y="1962"/>
                    </a:moveTo>
                    <a:lnTo>
                      <a:pt x="500" y="2219"/>
                    </a:lnTo>
                    <a:lnTo>
                      <a:pt x="424" y="2219"/>
                    </a:lnTo>
                    <a:lnTo>
                      <a:pt x="424" y="1962"/>
                    </a:lnTo>
                    <a:close/>
                    <a:moveTo>
                      <a:pt x="941" y="2279"/>
                    </a:moveTo>
                    <a:lnTo>
                      <a:pt x="941" y="2535"/>
                    </a:lnTo>
                    <a:lnTo>
                      <a:pt x="867" y="2535"/>
                    </a:lnTo>
                    <a:lnTo>
                      <a:pt x="867" y="2279"/>
                    </a:lnTo>
                    <a:close/>
                    <a:moveTo>
                      <a:pt x="794" y="2285"/>
                    </a:moveTo>
                    <a:lnTo>
                      <a:pt x="794" y="2542"/>
                    </a:lnTo>
                    <a:lnTo>
                      <a:pt x="720" y="2542"/>
                    </a:lnTo>
                    <a:lnTo>
                      <a:pt x="720" y="2285"/>
                    </a:lnTo>
                    <a:close/>
                    <a:moveTo>
                      <a:pt x="647" y="2289"/>
                    </a:moveTo>
                    <a:lnTo>
                      <a:pt x="647" y="2545"/>
                    </a:lnTo>
                    <a:lnTo>
                      <a:pt x="574" y="2545"/>
                    </a:lnTo>
                    <a:lnTo>
                      <a:pt x="574" y="2289"/>
                    </a:lnTo>
                    <a:close/>
                    <a:moveTo>
                      <a:pt x="500" y="2295"/>
                    </a:moveTo>
                    <a:lnTo>
                      <a:pt x="500" y="2552"/>
                    </a:lnTo>
                    <a:lnTo>
                      <a:pt x="424" y="2552"/>
                    </a:lnTo>
                    <a:lnTo>
                      <a:pt x="424" y="2295"/>
                    </a:lnTo>
                    <a:close/>
                    <a:moveTo>
                      <a:pt x="941" y="2612"/>
                    </a:moveTo>
                    <a:lnTo>
                      <a:pt x="941" y="2869"/>
                    </a:lnTo>
                    <a:lnTo>
                      <a:pt x="867" y="2869"/>
                    </a:lnTo>
                    <a:lnTo>
                      <a:pt x="867" y="2612"/>
                    </a:lnTo>
                    <a:close/>
                    <a:moveTo>
                      <a:pt x="794" y="2619"/>
                    </a:moveTo>
                    <a:lnTo>
                      <a:pt x="794" y="2876"/>
                    </a:lnTo>
                    <a:lnTo>
                      <a:pt x="720" y="2876"/>
                    </a:lnTo>
                    <a:lnTo>
                      <a:pt x="720" y="2619"/>
                    </a:lnTo>
                    <a:close/>
                    <a:moveTo>
                      <a:pt x="647" y="2622"/>
                    </a:moveTo>
                    <a:lnTo>
                      <a:pt x="647" y="2879"/>
                    </a:lnTo>
                    <a:lnTo>
                      <a:pt x="574" y="2879"/>
                    </a:lnTo>
                    <a:lnTo>
                      <a:pt x="574" y="2622"/>
                    </a:lnTo>
                    <a:close/>
                    <a:moveTo>
                      <a:pt x="500" y="2629"/>
                    </a:moveTo>
                    <a:lnTo>
                      <a:pt x="500" y="2886"/>
                    </a:lnTo>
                    <a:lnTo>
                      <a:pt x="424" y="2886"/>
                    </a:lnTo>
                    <a:lnTo>
                      <a:pt x="424" y="2629"/>
                    </a:lnTo>
                    <a:close/>
                    <a:moveTo>
                      <a:pt x="941" y="2966"/>
                    </a:moveTo>
                    <a:lnTo>
                      <a:pt x="941" y="3202"/>
                    </a:lnTo>
                    <a:lnTo>
                      <a:pt x="867" y="3202"/>
                    </a:lnTo>
                    <a:lnTo>
                      <a:pt x="867" y="2966"/>
                    </a:lnTo>
                    <a:close/>
                    <a:moveTo>
                      <a:pt x="794" y="2966"/>
                    </a:moveTo>
                    <a:lnTo>
                      <a:pt x="794" y="3209"/>
                    </a:lnTo>
                    <a:lnTo>
                      <a:pt x="720" y="3209"/>
                    </a:lnTo>
                    <a:lnTo>
                      <a:pt x="720" y="2966"/>
                    </a:lnTo>
                    <a:close/>
                    <a:moveTo>
                      <a:pt x="647" y="2966"/>
                    </a:moveTo>
                    <a:lnTo>
                      <a:pt x="647" y="3212"/>
                    </a:lnTo>
                    <a:lnTo>
                      <a:pt x="574" y="3212"/>
                    </a:lnTo>
                    <a:lnTo>
                      <a:pt x="574" y="2966"/>
                    </a:lnTo>
                    <a:close/>
                    <a:moveTo>
                      <a:pt x="500" y="2966"/>
                    </a:moveTo>
                    <a:lnTo>
                      <a:pt x="500" y="3219"/>
                    </a:lnTo>
                    <a:lnTo>
                      <a:pt x="424" y="3219"/>
                    </a:lnTo>
                    <a:lnTo>
                      <a:pt x="424" y="2966"/>
                    </a:lnTo>
                    <a:close/>
                    <a:moveTo>
                      <a:pt x="941" y="3279"/>
                    </a:moveTo>
                    <a:lnTo>
                      <a:pt x="941" y="3536"/>
                    </a:lnTo>
                    <a:lnTo>
                      <a:pt x="867" y="3536"/>
                    </a:lnTo>
                    <a:lnTo>
                      <a:pt x="867" y="3279"/>
                    </a:lnTo>
                    <a:close/>
                    <a:moveTo>
                      <a:pt x="794" y="3286"/>
                    </a:moveTo>
                    <a:lnTo>
                      <a:pt x="794" y="3543"/>
                    </a:lnTo>
                    <a:lnTo>
                      <a:pt x="720" y="3543"/>
                    </a:lnTo>
                    <a:lnTo>
                      <a:pt x="720" y="3286"/>
                    </a:lnTo>
                    <a:close/>
                    <a:moveTo>
                      <a:pt x="647" y="3289"/>
                    </a:moveTo>
                    <a:lnTo>
                      <a:pt x="647" y="3546"/>
                    </a:lnTo>
                    <a:lnTo>
                      <a:pt x="574" y="3546"/>
                    </a:lnTo>
                    <a:lnTo>
                      <a:pt x="574" y="3289"/>
                    </a:lnTo>
                    <a:close/>
                    <a:moveTo>
                      <a:pt x="500" y="3296"/>
                    </a:moveTo>
                    <a:lnTo>
                      <a:pt x="500" y="3553"/>
                    </a:lnTo>
                    <a:lnTo>
                      <a:pt x="424" y="3553"/>
                    </a:lnTo>
                    <a:lnTo>
                      <a:pt x="424" y="3296"/>
                    </a:lnTo>
                    <a:close/>
                    <a:moveTo>
                      <a:pt x="941" y="3613"/>
                    </a:moveTo>
                    <a:lnTo>
                      <a:pt x="941" y="3869"/>
                    </a:lnTo>
                    <a:lnTo>
                      <a:pt x="867" y="3869"/>
                    </a:lnTo>
                    <a:lnTo>
                      <a:pt x="867" y="3613"/>
                    </a:lnTo>
                    <a:close/>
                    <a:moveTo>
                      <a:pt x="794" y="3619"/>
                    </a:moveTo>
                    <a:lnTo>
                      <a:pt x="794" y="3876"/>
                    </a:lnTo>
                    <a:lnTo>
                      <a:pt x="720" y="3876"/>
                    </a:lnTo>
                    <a:lnTo>
                      <a:pt x="720" y="3619"/>
                    </a:lnTo>
                    <a:close/>
                    <a:moveTo>
                      <a:pt x="647" y="3623"/>
                    </a:moveTo>
                    <a:lnTo>
                      <a:pt x="647" y="3879"/>
                    </a:lnTo>
                    <a:lnTo>
                      <a:pt x="574" y="3879"/>
                    </a:lnTo>
                    <a:lnTo>
                      <a:pt x="574" y="3623"/>
                    </a:lnTo>
                    <a:close/>
                    <a:moveTo>
                      <a:pt x="500" y="3629"/>
                    </a:moveTo>
                    <a:lnTo>
                      <a:pt x="500" y="3886"/>
                    </a:lnTo>
                    <a:lnTo>
                      <a:pt x="424" y="3886"/>
                    </a:lnTo>
                    <a:lnTo>
                      <a:pt x="424" y="3629"/>
                    </a:lnTo>
                    <a:close/>
                    <a:moveTo>
                      <a:pt x="941" y="3946"/>
                    </a:moveTo>
                    <a:lnTo>
                      <a:pt x="941" y="4203"/>
                    </a:lnTo>
                    <a:lnTo>
                      <a:pt x="867" y="4203"/>
                    </a:lnTo>
                    <a:lnTo>
                      <a:pt x="867" y="3946"/>
                    </a:lnTo>
                    <a:close/>
                    <a:moveTo>
                      <a:pt x="794" y="3953"/>
                    </a:moveTo>
                    <a:lnTo>
                      <a:pt x="794" y="4210"/>
                    </a:lnTo>
                    <a:lnTo>
                      <a:pt x="720" y="4210"/>
                    </a:lnTo>
                    <a:lnTo>
                      <a:pt x="720" y="3953"/>
                    </a:lnTo>
                    <a:close/>
                    <a:moveTo>
                      <a:pt x="647" y="3956"/>
                    </a:moveTo>
                    <a:lnTo>
                      <a:pt x="647" y="4213"/>
                    </a:lnTo>
                    <a:lnTo>
                      <a:pt x="574" y="4213"/>
                    </a:lnTo>
                    <a:lnTo>
                      <a:pt x="574" y="3956"/>
                    </a:lnTo>
                    <a:close/>
                    <a:moveTo>
                      <a:pt x="500" y="3963"/>
                    </a:moveTo>
                    <a:lnTo>
                      <a:pt x="500" y="4220"/>
                    </a:lnTo>
                    <a:lnTo>
                      <a:pt x="424" y="4220"/>
                    </a:lnTo>
                    <a:lnTo>
                      <a:pt x="424" y="3963"/>
                    </a:lnTo>
                    <a:close/>
                    <a:moveTo>
                      <a:pt x="941" y="4280"/>
                    </a:moveTo>
                    <a:lnTo>
                      <a:pt x="941" y="4536"/>
                    </a:lnTo>
                    <a:lnTo>
                      <a:pt x="867" y="4536"/>
                    </a:lnTo>
                    <a:lnTo>
                      <a:pt x="867" y="4280"/>
                    </a:lnTo>
                    <a:close/>
                    <a:moveTo>
                      <a:pt x="794" y="4286"/>
                    </a:moveTo>
                    <a:lnTo>
                      <a:pt x="794" y="4543"/>
                    </a:lnTo>
                    <a:lnTo>
                      <a:pt x="720" y="4543"/>
                    </a:lnTo>
                    <a:lnTo>
                      <a:pt x="720" y="4286"/>
                    </a:lnTo>
                    <a:close/>
                    <a:moveTo>
                      <a:pt x="647" y="4290"/>
                    </a:moveTo>
                    <a:lnTo>
                      <a:pt x="647" y="4546"/>
                    </a:lnTo>
                    <a:lnTo>
                      <a:pt x="574" y="4546"/>
                    </a:lnTo>
                    <a:lnTo>
                      <a:pt x="574" y="4290"/>
                    </a:lnTo>
                    <a:close/>
                    <a:moveTo>
                      <a:pt x="500" y="4296"/>
                    </a:moveTo>
                    <a:lnTo>
                      <a:pt x="500" y="4553"/>
                    </a:lnTo>
                    <a:lnTo>
                      <a:pt x="424" y="4553"/>
                    </a:lnTo>
                    <a:lnTo>
                      <a:pt x="424" y="4296"/>
                    </a:lnTo>
                    <a:close/>
                    <a:moveTo>
                      <a:pt x="941" y="4613"/>
                    </a:moveTo>
                    <a:lnTo>
                      <a:pt x="941" y="4870"/>
                    </a:lnTo>
                    <a:lnTo>
                      <a:pt x="867" y="4870"/>
                    </a:lnTo>
                    <a:lnTo>
                      <a:pt x="867" y="4613"/>
                    </a:lnTo>
                    <a:close/>
                    <a:moveTo>
                      <a:pt x="794" y="4620"/>
                    </a:moveTo>
                    <a:lnTo>
                      <a:pt x="794" y="4877"/>
                    </a:lnTo>
                    <a:lnTo>
                      <a:pt x="720" y="4877"/>
                    </a:lnTo>
                    <a:lnTo>
                      <a:pt x="720" y="4620"/>
                    </a:lnTo>
                    <a:close/>
                    <a:moveTo>
                      <a:pt x="647" y="4623"/>
                    </a:moveTo>
                    <a:lnTo>
                      <a:pt x="647" y="4880"/>
                    </a:lnTo>
                    <a:lnTo>
                      <a:pt x="574" y="4880"/>
                    </a:lnTo>
                    <a:lnTo>
                      <a:pt x="574" y="4623"/>
                    </a:lnTo>
                    <a:close/>
                    <a:moveTo>
                      <a:pt x="500" y="4630"/>
                    </a:moveTo>
                    <a:lnTo>
                      <a:pt x="500" y="4887"/>
                    </a:lnTo>
                    <a:lnTo>
                      <a:pt x="424" y="4887"/>
                    </a:lnTo>
                    <a:lnTo>
                      <a:pt x="424" y="4630"/>
                    </a:lnTo>
                    <a:close/>
                    <a:moveTo>
                      <a:pt x="941" y="4947"/>
                    </a:moveTo>
                    <a:lnTo>
                      <a:pt x="941" y="5203"/>
                    </a:lnTo>
                    <a:lnTo>
                      <a:pt x="867" y="5203"/>
                    </a:lnTo>
                    <a:lnTo>
                      <a:pt x="867" y="4947"/>
                    </a:lnTo>
                    <a:close/>
                    <a:moveTo>
                      <a:pt x="794" y="4953"/>
                    </a:moveTo>
                    <a:lnTo>
                      <a:pt x="794" y="5210"/>
                    </a:lnTo>
                    <a:lnTo>
                      <a:pt x="720" y="5210"/>
                    </a:lnTo>
                    <a:lnTo>
                      <a:pt x="720" y="4953"/>
                    </a:lnTo>
                    <a:close/>
                    <a:moveTo>
                      <a:pt x="647" y="4957"/>
                    </a:moveTo>
                    <a:lnTo>
                      <a:pt x="647" y="5213"/>
                    </a:lnTo>
                    <a:lnTo>
                      <a:pt x="574" y="5213"/>
                    </a:lnTo>
                    <a:lnTo>
                      <a:pt x="574" y="4957"/>
                    </a:lnTo>
                    <a:close/>
                    <a:moveTo>
                      <a:pt x="500" y="4963"/>
                    </a:moveTo>
                    <a:lnTo>
                      <a:pt x="500" y="5220"/>
                    </a:lnTo>
                    <a:lnTo>
                      <a:pt x="424" y="5220"/>
                    </a:lnTo>
                    <a:lnTo>
                      <a:pt x="424" y="4963"/>
                    </a:lnTo>
                    <a:close/>
                    <a:moveTo>
                      <a:pt x="941" y="5280"/>
                    </a:moveTo>
                    <a:lnTo>
                      <a:pt x="941" y="5537"/>
                    </a:lnTo>
                    <a:lnTo>
                      <a:pt x="867" y="5537"/>
                    </a:lnTo>
                    <a:lnTo>
                      <a:pt x="867" y="5280"/>
                    </a:lnTo>
                    <a:close/>
                    <a:moveTo>
                      <a:pt x="794" y="5287"/>
                    </a:moveTo>
                    <a:lnTo>
                      <a:pt x="794" y="5544"/>
                    </a:lnTo>
                    <a:lnTo>
                      <a:pt x="720" y="5544"/>
                    </a:lnTo>
                    <a:lnTo>
                      <a:pt x="720" y="5287"/>
                    </a:lnTo>
                    <a:close/>
                    <a:moveTo>
                      <a:pt x="647" y="5290"/>
                    </a:moveTo>
                    <a:lnTo>
                      <a:pt x="647" y="5547"/>
                    </a:lnTo>
                    <a:lnTo>
                      <a:pt x="574" y="5547"/>
                    </a:lnTo>
                    <a:lnTo>
                      <a:pt x="574" y="5290"/>
                    </a:lnTo>
                    <a:close/>
                    <a:moveTo>
                      <a:pt x="500" y="5297"/>
                    </a:moveTo>
                    <a:lnTo>
                      <a:pt x="500" y="5554"/>
                    </a:lnTo>
                    <a:lnTo>
                      <a:pt x="424" y="5554"/>
                    </a:lnTo>
                    <a:lnTo>
                      <a:pt x="424" y="5297"/>
                    </a:lnTo>
                    <a:close/>
                    <a:moveTo>
                      <a:pt x="941" y="5837"/>
                    </a:moveTo>
                    <a:lnTo>
                      <a:pt x="941" y="6171"/>
                    </a:lnTo>
                    <a:lnTo>
                      <a:pt x="867" y="6171"/>
                    </a:lnTo>
                    <a:lnTo>
                      <a:pt x="867" y="5837"/>
                    </a:lnTo>
                    <a:close/>
                    <a:moveTo>
                      <a:pt x="794" y="5840"/>
                    </a:moveTo>
                    <a:lnTo>
                      <a:pt x="794" y="6174"/>
                    </a:lnTo>
                    <a:lnTo>
                      <a:pt x="720" y="6174"/>
                    </a:lnTo>
                    <a:lnTo>
                      <a:pt x="720" y="5840"/>
                    </a:lnTo>
                    <a:close/>
                    <a:moveTo>
                      <a:pt x="647" y="5847"/>
                    </a:moveTo>
                    <a:lnTo>
                      <a:pt x="647" y="6181"/>
                    </a:lnTo>
                    <a:lnTo>
                      <a:pt x="574" y="6181"/>
                    </a:lnTo>
                    <a:lnTo>
                      <a:pt x="574" y="5847"/>
                    </a:lnTo>
                    <a:close/>
                    <a:moveTo>
                      <a:pt x="500" y="5854"/>
                    </a:moveTo>
                    <a:lnTo>
                      <a:pt x="500" y="6187"/>
                    </a:lnTo>
                    <a:lnTo>
                      <a:pt x="424" y="6187"/>
                    </a:lnTo>
                    <a:lnTo>
                      <a:pt x="424" y="5854"/>
                    </a:lnTo>
                    <a:close/>
                    <a:moveTo>
                      <a:pt x="941" y="6287"/>
                    </a:moveTo>
                    <a:lnTo>
                      <a:pt x="941" y="6614"/>
                    </a:lnTo>
                    <a:lnTo>
                      <a:pt x="867" y="6614"/>
                    </a:lnTo>
                    <a:lnTo>
                      <a:pt x="867" y="6287"/>
                    </a:lnTo>
                    <a:close/>
                    <a:moveTo>
                      <a:pt x="794" y="6294"/>
                    </a:moveTo>
                    <a:lnTo>
                      <a:pt x="794" y="6617"/>
                    </a:lnTo>
                    <a:lnTo>
                      <a:pt x="720" y="6617"/>
                    </a:lnTo>
                    <a:lnTo>
                      <a:pt x="720" y="6294"/>
                    </a:lnTo>
                    <a:close/>
                    <a:moveTo>
                      <a:pt x="647" y="6297"/>
                    </a:moveTo>
                    <a:lnTo>
                      <a:pt x="647" y="6624"/>
                    </a:lnTo>
                    <a:lnTo>
                      <a:pt x="574" y="6624"/>
                    </a:lnTo>
                    <a:lnTo>
                      <a:pt x="574" y="6297"/>
                    </a:lnTo>
                    <a:close/>
                    <a:moveTo>
                      <a:pt x="500" y="6304"/>
                    </a:moveTo>
                    <a:lnTo>
                      <a:pt x="500" y="6627"/>
                    </a:lnTo>
                    <a:lnTo>
                      <a:pt x="424" y="6627"/>
                    </a:lnTo>
                    <a:lnTo>
                      <a:pt x="424" y="6304"/>
                    </a:lnTo>
                    <a:close/>
                    <a:moveTo>
                      <a:pt x="941" y="6754"/>
                    </a:moveTo>
                    <a:lnTo>
                      <a:pt x="941" y="7088"/>
                    </a:lnTo>
                    <a:lnTo>
                      <a:pt x="867" y="7088"/>
                    </a:lnTo>
                    <a:lnTo>
                      <a:pt x="867" y="6754"/>
                    </a:lnTo>
                    <a:close/>
                    <a:moveTo>
                      <a:pt x="794" y="6754"/>
                    </a:moveTo>
                    <a:lnTo>
                      <a:pt x="794" y="7091"/>
                    </a:lnTo>
                    <a:lnTo>
                      <a:pt x="720" y="7091"/>
                    </a:lnTo>
                    <a:lnTo>
                      <a:pt x="720" y="6754"/>
                    </a:lnTo>
                    <a:close/>
                    <a:moveTo>
                      <a:pt x="647" y="6754"/>
                    </a:moveTo>
                    <a:lnTo>
                      <a:pt x="647" y="7098"/>
                    </a:lnTo>
                    <a:lnTo>
                      <a:pt x="574" y="7098"/>
                    </a:lnTo>
                    <a:lnTo>
                      <a:pt x="574" y="6754"/>
                    </a:lnTo>
                    <a:close/>
                    <a:moveTo>
                      <a:pt x="500" y="6754"/>
                    </a:moveTo>
                    <a:lnTo>
                      <a:pt x="500" y="7104"/>
                    </a:lnTo>
                    <a:lnTo>
                      <a:pt x="424" y="7104"/>
                    </a:lnTo>
                    <a:lnTo>
                      <a:pt x="424" y="6754"/>
                    </a:lnTo>
                    <a:close/>
                    <a:moveTo>
                      <a:pt x="941" y="7191"/>
                    </a:moveTo>
                    <a:lnTo>
                      <a:pt x="941" y="7531"/>
                    </a:lnTo>
                    <a:lnTo>
                      <a:pt x="867" y="7531"/>
                    </a:lnTo>
                    <a:lnTo>
                      <a:pt x="867" y="7191"/>
                    </a:lnTo>
                    <a:close/>
                    <a:moveTo>
                      <a:pt x="794" y="7198"/>
                    </a:moveTo>
                    <a:lnTo>
                      <a:pt x="794" y="7538"/>
                    </a:lnTo>
                    <a:lnTo>
                      <a:pt x="720" y="7538"/>
                    </a:lnTo>
                    <a:lnTo>
                      <a:pt x="720" y="7198"/>
                    </a:lnTo>
                    <a:close/>
                    <a:moveTo>
                      <a:pt x="647" y="7204"/>
                    </a:moveTo>
                    <a:lnTo>
                      <a:pt x="647" y="7541"/>
                    </a:lnTo>
                    <a:lnTo>
                      <a:pt x="574" y="7541"/>
                    </a:lnTo>
                    <a:lnTo>
                      <a:pt x="574" y="7204"/>
                    </a:lnTo>
                    <a:close/>
                    <a:moveTo>
                      <a:pt x="500" y="7208"/>
                    </a:moveTo>
                    <a:lnTo>
                      <a:pt x="500" y="7548"/>
                    </a:lnTo>
                    <a:lnTo>
                      <a:pt x="424" y="7548"/>
                    </a:lnTo>
                    <a:lnTo>
                      <a:pt x="424" y="7208"/>
                    </a:lnTo>
                    <a:close/>
                    <a:moveTo>
                      <a:pt x="0" y="1"/>
                    </a:moveTo>
                    <a:lnTo>
                      <a:pt x="0" y="7611"/>
                    </a:lnTo>
                    <a:lnTo>
                      <a:pt x="1334" y="7611"/>
                    </a:lnTo>
                    <a:lnTo>
                      <a:pt x="13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1" name="Google Shape;1331;p17"/>
              <p:cNvSpPr/>
              <p:nvPr/>
            </p:nvSpPr>
            <p:spPr>
              <a:xfrm>
                <a:off x="11207840" y="3508815"/>
                <a:ext cx="95525" cy="980439"/>
              </a:xfrm>
              <a:custGeom>
                <a:avLst/>
                <a:gdLst/>
                <a:ahLst/>
                <a:cxnLst/>
                <a:rect l="l" t="t" r="r" b="b"/>
                <a:pathLst>
                  <a:path w="584" h="5994" extrusionOk="0">
                    <a:moveTo>
                      <a:pt x="0" y="1"/>
                    </a:moveTo>
                    <a:lnTo>
                      <a:pt x="0" y="5994"/>
                    </a:lnTo>
                    <a:lnTo>
                      <a:pt x="584" y="5994"/>
                    </a:lnTo>
                    <a:lnTo>
                      <a:pt x="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2" name="Google Shape;1332;p17"/>
              <p:cNvSpPr/>
              <p:nvPr/>
            </p:nvSpPr>
            <p:spPr>
              <a:xfrm>
                <a:off x="11207840" y="3487061"/>
                <a:ext cx="95525" cy="1002193"/>
              </a:xfrm>
              <a:custGeom>
                <a:avLst/>
                <a:gdLst/>
                <a:ahLst/>
                <a:cxnLst/>
                <a:rect l="l" t="t" r="r" b="b"/>
                <a:pathLst>
                  <a:path w="584" h="6127" extrusionOk="0">
                    <a:moveTo>
                      <a:pt x="330" y="261"/>
                    </a:moveTo>
                    <a:lnTo>
                      <a:pt x="330" y="517"/>
                    </a:lnTo>
                    <a:lnTo>
                      <a:pt x="257" y="517"/>
                    </a:lnTo>
                    <a:lnTo>
                      <a:pt x="257" y="261"/>
                    </a:lnTo>
                    <a:close/>
                    <a:moveTo>
                      <a:pt x="184" y="264"/>
                    </a:moveTo>
                    <a:lnTo>
                      <a:pt x="184" y="524"/>
                    </a:lnTo>
                    <a:lnTo>
                      <a:pt x="110" y="524"/>
                    </a:lnTo>
                    <a:lnTo>
                      <a:pt x="110" y="264"/>
                    </a:lnTo>
                    <a:close/>
                    <a:moveTo>
                      <a:pt x="480" y="264"/>
                    </a:moveTo>
                    <a:lnTo>
                      <a:pt x="480" y="524"/>
                    </a:lnTo>
                    <a:lnTo>
                      <a:pt x="404" y="524"/>
                    </a:lnTo>
                    <a:lnTo>
                      <a:pt x="404" y="264"/>
                    </a:lnTo>
                    <a:close/>
                    <a:moveTo>
                      <a:pt x="330" y="588"/>
                    </a:moveTo>
                    <a:lnTo>
                      <a:pt x="330" y="844"/>
                    </a:lnTo>
                    <a:lnTo>
                      <a:pt x="257" y="844"/>
                    </a:lnTo>
                    <a:lnTo>
                      <a:pt x="257" y="588"/>
                    </a:lnTo>
                    <a:close/>
                    <a:moveTo>
                      <a:pt x="184" y="594"/>
                    </a:moveTo>
                    <a:lnTo>
                      <a:pt x="184" y="851"/>
                    </a:lnTo>
                    <a:lnTo>
                      <a:pt x="110" y="851"/>
                    </a:lnTo>
                    <a:lnTo>
                      <a:pt x="110" y="594"/>
                    </a:lnTo>
                    <a:close/>
                    <a:moveTo>
                      <a:pt x="480" y="594"/>
                    </a:moveTo>
                    <a:lnTo>
                      <a:pt x="480" y="851"/>
                    </a:lnTo>
                    <a:lnTo>
                      <a:pt x="404" y="851"/>
                    </a:lnTo>
                    <a:lnTo>
                      <a:pt x="404" y="594"/>
                    </a:lnTo>
                    <a:close/>
                    <a:moveTo>
                      <a:pt x="330" y="911"/>
                    </a:moveTo>
                    <a:lnTo>
                      <a:pt x="330" y="1168"/>
                    </a:lnTo>
                    <a:lnTo>
                      <a:pt x="257" y="1168"/>
                    </a:lnTo>
                    <a:lnTo>
                      <a:pt x="257" y="911"/>
                    </a:lnTo>
                    <a:close/>
                    <a:moveTo>
                      <a:pt x="184" y="918"/>
                    </a:moveTo>
                    <a:lnTo>
                      <a:pt x="184" y="1174"/>
                    </a:lnTo>
                    <a:lnTo>
                      <a:pt x="110" y="1174"/>
                    </a:lnTo>
                    <a:lnTo>
                      <a:pt x="110" y="918"/>
                    </a:lnTo>
                    <a:close/>
                    <a:moveTo>
                      <a:pt x="480" y="918"/>
                    </a:moveTo>
                    <a:lnTo>
                      <a:pt x="480" y="1174"/>
                    </a:lnTo>
                    <a:lnTo>
                      <a:pt x="404" y="1174"/>
                    </a:lnTo>
                    <a:lnTo>
                      <a:pt x="404" y="918"/>
                    </a:lnTo>
                    <a:close/>
                    <a:moveTo>
                      <a:pt x="330" y="1255"/>
                    </a:moveTo>
                    <a:lnTo>
                      <a:pt x="330" y="1511"/>
                    </a:lnTo>
                    <a:lnTo>
                      <a:pt x="257" y="1511"/>
                    </a:lnTo>
                    <a:lnTo>
                      <a:pt x="257" y="1255"/>
                    </a:lnTo>
                    <a:close/>
                    <a:moveTo>
                      <a:pt x="184" y="1258"/>
                    </a:moveTo>
                    <a:lnTo>
                      <a:pt x="184" y="1518"/>
                    </a:lnTo>
                    <a:lnTo>
                      <a:pt x="110" y="1518"/>
                    </a:lnTo>
                    <a:lnTo>
                      <a:pt x="110" y="1258"/>
                    </a:lnTo>
                    <a:close/>
                    <a:moveTo>
                      <a:pt x="480" y="1258"/>
                    </a:moveTo>
                    <a:lnTo>
                      <a:pt x="480" y="1518"/>
                    </a:lnTo>
                    <a:lnTo>
                      <a:pt x="404" y="1518"/>
                    </a:lnTo>
                    <a:lnTo>
                      <a:pt x="404" y="1258"/>
                    </a:lnTo>
                    <a:close/>
                    <a:moveTo>
                      <a:pt x="330" y="1588"/>
                    </a:moveTo>
                    <a:lnTo>
                      <a:pt x="330" y="1845"/>
                    </a:lnTo>
                    <a:lnTo>
                      <a:pt x="257" y="1845"/>
                    </a:lnTo>
                    <a:lnTo>
                      <a:pt x="257" y="1588"/>
                    </a:lnTo>
                    <a:close/>
                    <a:moveTo>
                      <a:pt x="184" y="1595"/>
                    </a:moveTo>
                    <a:lnTo>
                      <a:pt x="184" y="1851"/>
                    </a:lnTo>
                    <a:lnTo>
                      <a:pt x="110" y="1851"/>
                    </a:lnTo>
                    <a:lnTo>
                      <a:pt x="110" y="1595"/>
                    </a:lnTo>
                    <a:close/>
                    <a:moveTo>
                      <a:pt x="480" y="1595"/>
                    </a:moveTo>
                    <a:lnTo>
                      <a:pt x="480" y="1851"/>
                    </a:lnTo>
                    <a:lnTo>
                      <a:pt x="404" y="1851"/>
                    </a:lnTo>
                    <a:lnTo>
                      <a:pt x="404" y="1595"/>
                    </a:lnTo>
                    <a:close/>
                    <a:moveTo>
                      <a:pt x="330" y="1922"/>
                    </a:moveTo>
                    <a:lnTo>
                      <a:pt x="330" y="2178"/>
                    </a:lnTo>
                    <a:lnTo>
                      <a:pt x="257" y="2178"/>
                    </a:lnTo>
                    <a:lnTo>
                      <a:pt x="257" y="1922"/>
                    </a:lnTo>
                    <a:close/>
                    <a:moveTo>
                      <a:pt x="184" y="1925"/>
                    </a:moveTo>
                    <a:lnTo>
                      <a:pt x="184" y="2185"/>
                    </a:lnTo>
                    <a:lnTo>
                      <a:pt x="110" y="2185"/>
                    </a:lnTo>
                    <a:lnTo>
                      <a:pt x="110" y="1925"/>
                    </a:lnTo>
                    <a:close/>
                    <a:moveTo>
                      <a:pt x="480" y="1925"/>
                    </a:moveTo>
                    <a:lnTo>
                      <a:pt x="480" y="2185"/>
                    </a:lnTo>
                    <a:lnTo>
                      <a:pt x="404" y="2185"/>
                    </a:lnTo>
                    <a:lnTo>
                      <a:pt x="404" y="1925"/>
                    </a:lnTo>
                    <a:close/>
                    <a:moveTo>
                      <a:pt x="330" y="2255"/>
                    </a:moveTo>
                    <a:lnTo>
                      <a:pt x="330" y="2512"/>
                    </a:lnTo>
                    <a:lnTo>
                      <a:pt x="257" y="2512"/>
                    </a:lnTo>
                    <a:lnTo>
                      <a:pt x="257" y="2255"/>
                    </a:lnTo>
                    <a:close/>
                    <a:moveTo>
                      <a:pt x="184" y="2262"/>
                    </a:moveTo>
                    <a:lnTo>
                      <a:pt x="184" y="2518"/>
                    </a:lnTo>
                    <a:lnTo>
                      <a:pt x="110" y="2518"/>
                    </a:lnTo>
                    <a:lnTo>
                      <a:pt x="110" y="2262"/>
                    </a:lnTo>
                    <a:close/>
                    <a:moveTo>
                      <a:pt x="480" y="2262"/>
                    </a:moveTo>
                    <a:lnTo>
                      <a:pt x="480" y="2518"/>
                    </a:lnTo>
                    <a:lnTo>
                      <a:pt x="404" y="2518"/>
                    </a:lnTo>
                    <a:lnTo>
                      <a:pt x="404" y="2262"/>
                    </a:lnTo>
                    <a:close/>
                    <a:moveTo>
                      <a:pt x="330" y="2589"/>
                    </a:moveTo>
                    <a:lnTo>
                      <a:pt x="330" y="2845"/>
                    </a:lnTo>
                    <a:lnTo>
                      <a:pt x="257" y="2845"/>
                    </a:lnTo>
                    <a:lnTo>
                      <a:pt x="257" y="2589"/>
                    </a:lnTo>
                    <a:close/>
                    <a:moveTo>
                      <a:pt x="184" y="2592"/>
                    </a:moveTo>
                    <a:lnTo>
                      <a:pt x="184" y="2852"/>
                    </a:lnTo>
                    <a:lnTo>
                      <a:pt x="110" y="2852"/>
                    </a:lnTo>
                    <a:lnTo>
                      <a:pt x="110" y="2592"/>
                    </a:lnTo>
                    <a:close/>
                    <a:moveTo>
                      <a:pt x="480" y="2592"/>
                    </a:moveTo>
                    <a:lnTo>
                      <a:pt x="480" y="2852"/>
                    </a:lnTo>
                    <a:lnTo>
                      <a:pt x="404" y="2852"/>
                    </a:lnTo>
                    <a:lnTo>
                      <a:pt x="404" y="2592"/>
                    </a:lnTo>
                    <a:close/>
                    <a:moveTo>
                      <a:pt x="330" y="2922"/>
                    </a:moveTo>
                    <a:lnTo>
                      <a:pt x="330" y="3179"/>
                    </a:lnTo>
                    <a:lnTo>
                      <a:pt x="257" y="3179"/>
                    </a:lnTo>
                    <a:lnTo>
                      <a:pt x="257" y="2922"/>
                    </a:lnTo>
                    <a:close/>
                    <a:moveTo>
                      <a:pt x="184" y="2929"/>
                    </a:moveTo>
                    <a:lnTo>
                      <a:pt x="184" y="3185"/>
                    </a:lnTo>
                    <a:lnTo>
                      <a:pt x="110" y="3185"/>
                    </a:lnTo>
                    <a:lnTo>
                      <a:pt x="110" y="2929"/>
                    </a:lnTo>
                    <a:close/>
                    <a:moveTo>
                      <a:pt x="480" y="2929"/>
                    </a:moveTo>
                    <a:lnTo>
                      <a:pt x="480" y="3185"/>
                    </a:lnTo>
                    <a:lnTo>
                      <a:pt x="404" y="3185"/>
                    </a:lnTo>
                    <a:lnTo>
                      <a:pt x="404" y="2929"/>
                    </a:lnTo>
                    <a:close/>
                    <a:moveTo>
                      <a:pt x="330" y="3256"/>
                    </a:moveTo>
                    <a:lnTo>
                      <a:pt x="330" y="3512"/>
                    </a:lnTo>
                    <a:lnTo>
                      <a:pt x="257" y="3512"/>
                    </a:lnTo>
                    <a:lnTo>
                      <a:pt x="257" y="3256"/>
                    </a:lnTo>
                    <a:close/>
                    <a:moveTo>
                      <a:pt x="184" y="3259"/>
                    </a:moveTo>
                    <a:lnTo>
                      <a:pt x="184" y="3519"/>
                    </a:lnTo>
                    <a:lnTo>
                      <a:pt x="110" y="3519"/>
                    </a:lnTo>
                    <a:lnTo>
                      <a:pt x="110" y="3259"/>
                    </a:lnTo>
                    <a:close/>
                    <a:moveTo>
                      <a:pt x="480" y="3259"/>
                    </a:moveTo>
                    <a:lnTo>
                      <a:pt x="480" y="3519"/>
                    </a:lnTo>
                    <a:lnTo>
                      <a:pt x="404" y="3519"/>
                    </a:lnTo>
                    <a:lnTo>
                      <a:pt x="404" y="3259"/>
                    </a:lnTo>
                    <a:close/>
                    <a:moveTo>
                      <a:pt x="330" y="3589"/>
                    </a:moveTo>
                    <a:lnTo>
                      <a:pt x="330" y="3846"/>
                    </a:lnTo>
                    <a:lnTo>
                      <a:pt x="257" y="3846"/>
                    </a:lnTo>
                    <a:lnTo>
                      <a:pt x="257" y="3589"/>
                    </a:lnTo>
                    <a:close/>
                    <a:moveTo>
                      <a:pt x="184" y="3596"/>
                    </a:moveTo>
                    <a:lnTo>
                      <a:pt x="184" y="3852"/>
                    </a:lnTo>
                    <a:lnTo>
                      <a:pt x="110" y="3852"/>
                    </a:lnTo>
                    <a:lnTo>
                      <a:pt x="110" y="3596"/>
                    </a:lnTo>
                    <a:close/>
                    <a:moveTo>
                      <a:pt x="480" y="3596"/>
                    </a:moveTo>
                    <a:lnTo>
                      <a:pt x="480" y="3852"/>
                    </a:lnTo>
                    <a:lnTo>
                      <a:pt x="404" y="3852"/>
                    </a:lnTo>
                    <a:lnTo>
                      <a:pt x="404" y="3596"/>
                    </a:lnTo>
                    <a:close/>
                    <a:moveTo>
                      <a:pt x="330" y="3923"/>
                    </a:moveTo>
                    <a:lnTo>
                      <a:pt x="330" y="4179"/>
                    </a:lnTo>
                    <a:lnTo>
                      <a:pt x="257" y="4179"/>
                    </a:lnTo>
                    <a:lnTo>
                      <a:pt x="257" y="3923"/>
                    </a:lnTo>
                    <a:close/>
                    <a:moveTo>
                      <a:pt x="184" y="3926"/>
                    </a:moveTo>
                    <a:lnTo>
                      <a:pt x="184" y="4186"/>
                    </a:lnTo>
                    <a:lnTo>
                      <a:pt x="110" y="4186"/>
                    </a:lnTo>
                    <a:lnTo>
                      <a:pt x="110" y="3926"/>
                    </a:lnTo>
                    <a:close/>
                    <a:moveTo>
                      <a:pt x="480" y="3926"/>
                    </a:moveTo>
                    <a:lnTo>
                      <a:pt x="480" y="4186"/>
                    </a:lnTo>
                    <a:lnTo>
                      <a:pt x="404" y="4186"/>
                    </a:lnTo>
                    <a:lnTo>
                      <a:pt x="404" y="3926"/>
                    </a:lnTo>
                    <a:close/>
                    <a:moveTo>
                      <a:pt x="330" y="4256"/>
                    </a:moveTo>
                    <a:lnTo>
                      <a:pt x="330" y="4513"/>
                    </a:lnTo>
                    <a:lnTo>
                      <a:pt x="257" y="4513"/>
                    </a:lnTo>
                    <a:lnTo>
                      <a:pt x="257" y="4256"/>
                    </a:lnTo>
                    <a:close/>
                    <a:moveTo>
                      <a:pt x="184" y="4259"/>
                    </a:moveTo>
                    <a:lnTo>
                      <a:pt x="184" y="4520"/>
                    </a:lnTo>
                    <a:lnTo>
                      <a:pt x="110" y="4520"/>
                    </a:lnTo>
                    <a:lnTo>
                      <a:pt x="110" y="4259"/>
                    </a:lnTo>
                    <a:close/>
                    <a:moveTo>
                      <a:pt x="480" y="4259"/>
                    </a:moveTo>
                    <a:lnTo>
                      <a:pt x="480" y="4520"/>
                    </a:lnTo>
                    <a:lnTo>
                      <a:pt x="404" y="4520"/>
                    </a:lnTo>
                    <a:lnTo>
                      <a:pt x="404" y="4259"/>
                    </a:lnTo>
                    <a:close/>
                    <a:moveTo>
                      <a:pt x="330" y="4590"/>
                    </a:moveTo>
                    <a:lnTo>
                      <a:pt x="330" y="4846"/>
                    </a:lnTo>
                    <a:lnTo>
                      <a:pt x="257" y="4846"/>
                    </a:lnTo>
                    <a:lnTo>
                      <a:pt x="257" y="4590"/>
                    </a:lnTo>
                    <a:close/>
                    <a:moveTo>
                      <a:pt x="184" y="4593"/>
                    </a:moveTo>
                    <a:lnTo>
                      <a:pt x="184" y="4853"/>
                    </a:lnTo>
                    <a:lnTo>
                      <a:pt x="110" y="4853"/>
                    </a:lnTo>
                    <a:lnTo>
                      <a:pt x="110" y="4593"/>
                    </a:lnTo>
                    <a:close/>
                    <a:moveTo>
                      <a:pt x="480" y="4593"/>
                    </a:moveTo>
                    <a:lnTo>
                      <a:pt x="480" y="4853"/>
                    </a:lnTo>
                    <a:lnTo>
                      <a:pt x="404" y="4853"/>
                    </a:lnTo>
                    <a:lnTo>
                      <a:pt x="404" y="4593"/>
                    </a:lnTo>
                    <a:close/>
                    <a:moveTo>
                      <a:pt x="0" y="1"/>
                    </a:moveTo>
                    <a:lnTo>
                      <a:pt x="0" y="6127"/>
                    </a:lnTo>
                    <a:lnTo>
                      <a:pt x="584" y="6127"/>
                    </a:lnTo>
                    <a:lnTo>
                      <a:pt x="5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3" name="Google Shape;1333;p17"/>
              <p:cNvSpPr/>
              <p:nvPr/>
            </p:nvSpPr>
            <p:spPr>
              <a:xfrm>
                <a:off x="11010248" y="3487061"/>
                <a:ext cx="95688" cy="1002193"/>
              </a:xfrm>
              <a:custGeom>
                <a:avLst/>
                <a:gdLst/>
                <a:ahLst/>
                <a:cxnLst/>
                <a:rect l="l" t="t" r="r" b="b"/>
                <a:pathLst>
                  <a:path w="585" h="6127" extrusionOk="0">
                    <a:moveTo>
                      <a:pt x="328" y="261"/>
                    </a:moveTo>
                    <a:lnTo>
                      <a:pt x="328" y="517"/>
                    </a:lnTo>
                    <a:lnTo>
                      <a:pt x="254" y="517"/>
                    </a:lnTo>
                    <a:lnTo>
                      <a:pt x="254" y="261"/>
                    </a:lnTo>
                    <a:close/>
                    <a:moveTo>
                      <a:pt x="181" y="264"/>
                    </a:moveTo>
                    <a:lnTo>
                      <a:pt x="181" y="524"/>
                    </a:lnTo>
                    <a:lnTo>
                      <a:pt x="108" y="524"/>
                    </a:lnTo>
                    <a:lnTo>
                      <a:pt x="108" y="264"/>
                    </a:lnTo>
                    <a:close/>
                    <a:moveTo>
                      <a:pt x="478" y="264"/>
                    </a:moveTo>
                    <a:lnTo>
                      <a:pt x="478" y="524"/>
                    </a:lnTo>
                    <a:lnTo>
                      <a:pt x="404" y="524"/>
                    </a:lnTo>
                    <a:lnTo>
                      <a:pt x="404" y="264"/>
                    </a:lnTo>
                    <a:close/>
                    <a:moveTo>
                      <a:pt x="328" y="588"/>
                    </a:moveTo>
                    <a:lnTo>
                      <a:pt x="328" y="844"/>
                    </a:lnTo>
                    <a:lnTo>
                      <a:pt x="254" y="844"/>
                    </a:lnTo>
                    <a:lnTo>
                      <a:pt x="254" y="588"/>
                    </a:lnTo>
                    <a:close/>
                    <a:moveTo>
                      <a:pt x="181" y="594"/>
                    </a:moveTo>
                    <a:lnTo>
                      <a:pt x="181" y="851"/>
                    </a:lnTo>
                    <a:lnTo>
                      <a:pt x="108" y="851"/>
                    </a:lnTo>
                    <a:lnTo>
                      <a:pt x="108" y="594"/>
                    </a:lnTo>
                    <a:close/>
                    <a:moveTo>
                      <a:pt x="478" y="594"/>
                    </a:moveTo>
                    <a:lnTo>
                      <a:pt x="478" y="851"/>
                    </a:lnTo>
                    <a:lnTo>
                      <a:pt x="404" y="851"/>
                    </a:lnTo>
                    <a:lnTo>
                      <a:pt x="404" y="594"/>
                    </a:lnTo>
                    <a:close/>
                    <a:moveTo>
                      <a:pt x="328" y="911"/>
                    </a:moveTo>
                    <a:lnTo>
                      <a:pt x="328" y="1168"/>
                    </a:lnTo>
                    <a:lnTo>
                      <a:pt x="254" y="1168"/>
                    </a:lnTo>
                    <a:lnTo>
                      <a:pt x="254" y="911"/>
                    </a:lnTo>
                    <a:close/>
                    <a:moveTo>
                      <a:pt x="181" y="918"/>
                    </a:moveTo>
                    <a:lnTo>
                      <a:pt x="181" y="1174"/>
                    </a:lnTo>
                    <a:lnTo>
                      <a:pt x="108" y="1174"/>
                    </a:lnTo>
                    <a:lnTo>
                      <a:pt x="108" y="918"/>
                    </a:lnTo>
                    <a:close/>
                    <a:moveTo>
                      <a:pt x="478" y="918"/>
                    </a:moveTo>
                    <a:lnTo>
                      <a:pt x="478" y="1174"/>
                    </a:lnTo>
                    <a:lnTo>
                      <a:pt x="404" y="1174"/>
                    </a:lnTo>
                    <a:lnTo>
                      <a:pt x="404" y="918"/>
                    </a:lnTo>
                    <a:close/>
                    <a:moveTo>
                      <a:pt x="328" y="1255"/>
                    </a:moveTo>
                    <a:lnTo>
                      <a:pt x="328" y="1511"/>
                    </a:lnTo>
                    <a:lnTo>
                      <a:pt x="254" y="1511"/>
                    </a:lnTo>
                    <a:lnTo>
                      <a:pt x="254" y="1255"/>
                    </a:lnTo>
                    <a:close/>
                    <a:moveTo>
                      <a:pt x="181" y="1258"/>
                    </a:moveTo>
                    <a:lnTo>
                      <a:pt x="181" y="1518"/>
                    </a:lnTo>
                    <a:lnTo>
                      <a:pt x="108" y="1518"/>
                    </a:lnTo>
                    <a:lnTo>
                      <a:pt x="108" y="1258"/>
                    </a:lnTo>
                    <a:close/>
                    <a:moveTo>
                      <a:pt x="478" y="1258"/>
                    </a:moveTo>
                    <a:lnTo>
                      <a:pt x="478" y="1518"/>
                    </a:lnTo>
                    <a:lnTo>
                      <a:pt x="404" y="1518"/>
                    </a:lnTo>
                    <a:lnTo>
                      <a:pt x="404" y="1258"/>
                    </a:lnTo>
                    <a:close/>
                    <a:moveTo>
                      <a:pt x="328" y="1588"/>
                    </a:moveTo>
                    <a:lnTo>
                      <a:pt x="328" y="1845"/>
                    </a:lnTo>
                    <a:lnTo>
                      <a:pt x="254" y="1845"/>
                    </a:lnTo>
                    <a:lnTo>
                      <a:pt x="254" y="1588"/>
                    </a:lnTo>
                    <a:close/>
                    <a:moveTo>
                      <a:pt x="181" y="1595"/>
                    </a:moveTo>
                    <a:lnTo>
                      <a:pt x="181" y="1851"/>
                    </a:lnTo>
                    <a:lnTo>
                      <a:pt x="108" y="1851"/>
                    </a:lnTo>
                    <a:lnTo>
                      <a:pt x="108" y="1595"/>
                    </a:lnTo>
                    <a:close/>
                    <a:moveTo>
                      <a:pt x="478" y="1595"/>
                    </a:moveTo>
                    <a:lnTo>
                      <a:pt x="478" y="1851"/>
                    </a:lnTo>
                    <a:lnTo>
                      <a:pt x="404" y="1851"/>
                    </a:lnTo>
                    <a:lnTo>
                      <a:pt x="404" y="1595"/>
                    </a:lnTo>
                    <a:close/>
                    <a:moveTo>
                      <a:pt x="328" y="1922"/>
                    </a:moveTo>
                    <a:lnTo>
                      <a:pt x="328" y="2178"/>
                    </a:lnTo>
                    <a:lnTo>
                      <a:pt x="254" y="2178"/>
                    </a:lnTo>
                    <a:lnTo>
                      <a:pt x="254" y="1922"/>
                    </a:lnTo>
                    <a:close/>
                    <a:moveTo>
                      <a:pt x="181" y="1925"/>
                    </a:moveTo>
                    <a:lnTo>
                      <a:pt x="181" y="2185"/>
                    </a:lnTo>
                    <a:lnTo>
                      <a:pt x="108" y="2185"/>
                    </a:lnTo>
                    <a:lnTo>
                      <a:pt x="108" y="1925"/>
                    </a:lnTo>
                    <a:close/>
                    <a:moveTo>
                      <a:pt x="478" y="1925"/>
                    </a:moveTo>
                    <a:lnTo>
                      <a:pt x="478" y="2185"/>
                    </a:lnTo>
                    <a:lnTo>
                      <a:pt x="404" y="2185"/>
                    </a:lnTo>
                    <a:lnTo>
                      <a:pt x="404" y="1925"/>
                    </a:lnTo>
                    <a:close/>
                    <a:moveTo>
                      <a:pt x="328" y="2255"/>
                    </a:moveTo>
                    <a:lnTo>
                      <a:pt x="328" y="2512"/>
                    </a:lnTo>
                    <a:lnTo>
                      <a:pt x="254" y="2512"/>
                    </a:lnTo>
                    <a:lnTo>
                      <a:pt x="254" y="2255"/>
                    </a:lnTo>
                    <a:close/>
                    <a:moveTo>
                      <a:pt x="181" y="2262"/>
                    </a:moveTo>
                    <a:lnTo>
                      <a:pt x="181" y="2518"/>
                    </a:lnTo>
                    <a:lnTo>
                      <a:pt x="108" y="2518"/>
                    </a:lnTo>
                    <a:lnTo>
                      <a:pt x="108" y="2262"/>
                    </a:lnTo>
                    <a:close/>
                    <a:moveTo>
                      <a:pt x="478" y="2262"/>
                    </a:moveTo>
                    <a:lnTo>
                      <a:pt x="478" y="2518"/>
                    </a:lnTo>
                    <a:lnTo>
                      <a:pt x="404" y="2518"/>
                    </a:lnTo>
                    <a:lnTo>
                      <a:pt x="404" y="2262"/>
                    </a:lnTo>
                    <a:close/>
                    <a:moveTo>
                      <a:pt x="328" y="2589"/>
                    </a:moveTo>
                    <a:lnTo>
                      <a:pt x="328" y="2845"/>
                    </a:lnTo>
                    <a:lnTo>
                      <a:pt x="254" y="2845"/>
                    </a:lnTo>
                    <a:lnTo>
                      <a:pt x="254" y="2589"/>
                    </a:lnTo>
                    <a:close/>
                    <a:moveTo>
                      <a:pt x="181" y="2592"/>
                    </a:moveTo>
                    <a:lnTo>
                      <a:pt x="181" y="2852"/>
                    </a:lnTo>
                    <a:lnTo>
                      <a:pt x="108" y="2852"/>
                    </a:lnTo>
                    <a:lnTo>
                      <a:pt x="108" y="2592"/>
                    </a:lnTo>
                    <a:close/>
                    <a:moveTo>
                      <a:pt x="478" y="2592"/>
                    </a:moveTo>
                    <a:lnTo>
                      <a:pt x="478" y="2852"/>
                    </a:lnTo>
                    <a:lnTo>
                      <a:pt x="404" y="2852"/>
                    </a:lnTo>
                    <a:lnTo>
                      <a:pt x="404" y="2592"/>
                    </a:lnTo>
                    <a:close/>
                    <a:moveTo>
                      <a:pt x="328" y="2922"/>
                    </a:moveTo>
                    <a:lnTo>
                      <a:pt x="328" y="3179"/>
                    </a:lnTo>
                    <a:lnTo>
                      <a:pt x="254" y="3179"/>
                    </a:lnTo>
                    <a:lnTo>
                      <a:pt x="254" y="2922"/>
                    </a:lnTo>
                    <a:close/>
                    <a:moveTo>
                      <a:pt x="181" y="2929"/>
                    </a:moveTo>
                    <a:lnTo>
                      <a:pt x="181" y="3185"/>
                    </a:lnTo>
                    <a:lnTo>
                      <a:pt x="108" y="3185"/>
                    </a:lnTo>
                    <a:lnTo>
                      <a:pt x="108" y="2929"/>
                    </a:lnTo>
                    <a:close/>
                    <a:moveTo>
                      <a:pt x="478" y="2929"/>
                    </a:moveTo>
                    <a:lnTo>
                      <a:pt x="478" y="3185"/>
                    </a:lnTo>
                    <a:lnTo>
                      <a:pt x="404" y="3185"/>
                    </a:lnTo>
                    <a:lnTo>
                      <a:pt x="404" y="2929"/>
                    </a:lnTo>
                    <a:close/>
                    <a:moveTo>
                      <a:pt x="328" y="3256"/>
                    </a:moveTo>
                    <a:lnTo>
                      <a:pt x="328" y="3512"/>
                    </a:lnTo>
                    <a:lnTo>
                      <a:pt x="254" y="3512"/>
                    </a:lnTo>
                    <a:lnTo>
                      <a:pt x="254" y="3256"/>
                    </a:lnTo>
                    <a:close/>
                    <a:moveTo>
                      <a:pt x="181" y="3259"/>
                    </a:moveTo>
                    <a:lnTo>
                      <a:pt x="181" y="3519"/>
                    </a:lnTo>
                    <a:lnTo>
                      <a:pt x="108" y="3519"/>
                    </a:lnTo>
                    <a:lnTo>
                      <a:pt x="108" y="3259"/>
                    </a:lnTo>
                    <a:close/>
                    <a:moveTo>
                      <a:pt x="478" y="3259"/>
                    </a:moveTo>
                    <a:lnTo>
                      <a:pt x="478" y="3519"/>
                    </a:lnTo>
                    <a:lnTo>
                      <a:pt x="404" y="3519"/>
                    </a:lnTo>
                    <a:lnTo>
                      <a:pt x="404" y="3259"/>
                    </a:lnTo>
                    <a:close/>
                    <a:moveTo>
                      <a:pt x="328" y="3589"/>
                    </a:moveTo>
                    <a:lnTo>
                      <a:pt x="328" y="3846"/>
                    </a:lnTo>
                    <a:lnTo>
                      <a:pt x="254" y="3846"/>
                    </a:lnTo>
                    <a:lnTo>
                      <a:pt x="254" y="3589"/>
                    </a:lnTo>
                    <a:close/>
                    <a:moveTo>
                      <a:pt x="181" y="3596"/>
                    </a:moveTo>
                    <a:lnTo>
                      <a:pt x="181" y="3852"/>
                    </a:lnTo>
                    <a:lnTo>
                      <a:pt x="108" y="3852"/>
                    </a:lnTo>
                    <a:lnTo>
                      <a:pt x="108" y="3596"/>
                    </a:lnTo>
                    <a:close/>
                    <a:moveTo>
                      <a:pt x="478" y="3596"/>
                    </a:moveTo>
                    <a:lnTo>
                      <a:pt x="478" y="3852"/>
                    </a:lnTo>
                    <a:lnTo>
                      <a:pt x="404" y="3852"/>
                    </a:lnTo>
                    <a:lnTo>
                      <a:pt x="404" y="3596"/>
                    </a:lnTo>
                    <a:close/>
                    <a:moveTo>
                      <a:pt x="328" y="3923"/>
                    </a:moveTo>
                    <a:lnTo>
                      <a:pt x="328" y="4179"/>
                    </a:lnTo>
                    <a:lnTo>
                      <a:pt x="254" y="4179"/>
                    </a:lnTo>
                    <a:lnTo>
                      <a:pt x="254" y="3923"/>
                    </a:lnTo>
                    <a:close/>
                    <a:moveTo>
                      <a:pt x="181" y="3926"/>
                    </a:moveTo>
                    <a:lnTo>
                      <a:pt x="181" y="4186"/>
                    </a:lnTo>
                    <a:lnTo>
                      <a:pt x="108" y="4186"/>
                    </a:lnTo>
                    <a:lnTo>
                      <a:pt x="108" y="3926"/>
                    </a:lnTo>
                    <a:close/>
                    <a:moveTo>
                      <a:pt x="478" y="3926"/>
                    </a:moveTo>
                    <a:lnTo>
                      <a:pt x="478" y="4186"/>
                    </a:lnTo>
                    <a:lnTo>
                      <a:pt x="404" y="4186"/>
                    </a:lnTo>
                    <a:lnTo>
                      <a:pt x="404" y="3926"/>
                    </a:lnTo>
                    <a:close/>
                    <a:moveTo>
                      <a:pt x="328" y="4256"/>
                    </a:moveTo>
                    <a:lnTo>
                      <a:pt x="328" y="4513"/>
                    </a:lnTo>
                    <a:lnTo>
                      <a:pt x="254" y="4513"/>
                    </a:lnTo>
                    <a:lnTo>
                      <a:pt x="254" y="4256"/>
                    </a:lnTo>
                    <a:close/>
                    <a:moveTo>
                      <a:pt x="181" y="4259"/>
                    </a:moveTo>
                    <a:lnTo>
                      <a:pt x="181" y="4520"/>
                    </a:lnTo>
                    <a:lnTo>
                      <a:pt x="108" y="4520"/>
                    </a:lnTo>
                    <a:lnTo>
                      <a:pt x="108" y="4259"/>
                    </a:lnTo>
                    <a:close/>
                    <a:moveTo>
                      <a:pt x="478" y="4259"/>
                    </a:moveTo>
                    <a:lnTo>
                      <a:pt x="478" y="4520"/>
                    </a:lnTo>
                    <a:lnTo>
                      <a:pt x="404" y="4520"/>
                    </a:lnTo>
                    <a:lnTo>
                      <a:pt x="404" y="4259"/>
                    </a:lnTo>
                    <a:close/>
                    <a:moveTo>
                      <a:pt x="328" y="4590"/>
                    </a:moveTo>
                    <a:lnTo>
                      <a:pt x="328" y="4846"/>
                    </a:lnTo>
                    <a:lnTo>
                      <a:pt x="254" y="4846"/>
                    </a:lnTo>
                    <a:lnTo>
                      <a:pt x="254" y="4590"/>
                    </a:lnTo>
                    <a:close/>
                    <a:moveTo>
                      <a:pt x="181" y="4593"/>
                    </a:moveTo>
                    <a:lnTo>
                      <a:pt x="181" y="4853"/>
                    </a:lnTo>
                    <a:lnTo>
                      <a:pt x="108" y="4853"/>
                    </a:lnTo>
                    <a:lnTo>
                      <a:pt x="108" y="4593"/>
                    </a:lnTo>
                    <a:close/>
                    <a:moveTo>
                      <a:pt x="478" y="4593"/>
                    </a:moveTo>
                    <a:lnTo>
                      <a:pt x="478" y="4853"/>
                    </a:lnTo>
                    <a:lnTo>
                      <a:pt x="404" y="4853"/>
                    </a:lnTo>
                    <a:lnTo>
                      <a:pt x="404" y="4593"/>
                    </a:lnTo>
                    <a:close/>
                    <a:moveTo>
                      <a:pt x="1" y="1"/>
                    </a:moveTo>
                    <a:lnTo>
                      <a:pt x="1" y="6127"/>
                    </a:lnTo>
                    <a:lnTo>
                      <a:pt x="585" y="6127"/>
                    </a:lnTo>
                    <a:lnTo>
                      <a:pt x="58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4" name="Google Shape;1334;p17"/>
              <p:cNvSpPr/>
              <p:nvPr/>
            </p:nvSpPr>
            <p:spPr>
              <a:xfrm>
                <a:off x="11228450" y="4265979"/>
                <a:ext cx="114826" cy="227199"/>
              </a:xfrm>
              <a:custGeom>
                <a:avLst/>
                <a:gdLst/>
                <a:ahLst/>
                <a:cxnLst/>
                <a:rect l="l" t="t" r="r" b="b"/>
                <a:pathLst>
                  <a:path w="702" h="1389" extrusionOk="0">
                    <a:moveTo>
                      <a:pt x="1" y="1"/>
                    </a:moveTo>
                    <a:lnTo>
                      <a:pt x="1" y="1388"/>
                    </a:lnTo>
                    <a:lnTo>
                      <a:pt x="701" y="1388"/>
                    </a:lnTo>
                    <a:lnTo>
                      <a:pt x="7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5" name="Google Shape;1335;p17"/>
              <p:cNvSpPr/>
              <p:nvPr/>
            </p:nvSpPr>
            <p:spPr>
              <a:xfrm>
                <a:off x="10970501" y="4265979"/>
                <a:ext cx="114663" cy="227199"/>
              </a:xfrm>
              <a:custGeom>
                <a:avLst/>
                <a:gdLst/>
                <a:ahLst/>
                <a:cxnLst/>
                <a:rect l="l" t="t" r="r" b="b"/>
                <a:pathLst>
                  <a:path w="701" h="1389" extrusionOk="0">
                    <a:moveTo>
                      <a:pt x="0" y="1"/>
                    </a:moveTo>
                    <a:lnTo>
                      <a:pt x="0" y="1388"/>
                    </a:lnTo>
                    <a:lnTo>
                      <a:pt x="701" y="1388"/>
                    </a:lnTo>
                    <a:lnTo>
                      <a:pt x="7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6" name="Google Shape;1336;p17"/>
              <p:cNvSpPr/>
              <p:nvPr/>
            </p:nvSpPr>
            <p:spPr>
              <a:xfrm>
                <a:off x="11228450" y="4274812"/>
                <a:ext cx="114826" cy="218366"/>
              </a:xfrm>
              <a:custGeom>
                <a:avLst/>
                <a:gdLst/>
                <a:ahLst/>
                <a:cxnLst/>
                <a:rect l="l" t="t" r="r" b="b"/>
                <a:pathLst>
                  <a:path w="702" h="1335" extrusionOk="0">
                    <a:moveTo>
                      <a:pt x="168" y="140"/>
                    </a:moveTo>
                    <a:lnTo>
                      <a:pt x="168" y="374"/>
                    </a:lnTo>
                    <a:lnTo>
                      <a:pt x="94" y="374"/>
                    </a:lnTo>
                    <a:lnTo>
                      <a:pt x="94" y="140"/>
                    </a:lnTo>
                    <a:close/>
                    <a:moveTo>
                      <a:pt x="314" y="140"/>
                    </a:moveTo>
                    <a:lnTo>
                      <a:pt x="314" y="374"/>
                    </a:lnTo>
                    <a:lnTo>
                      <a:pt x="241" y="374"/>
                    </a:lnTo>
                    <a:lnTo>
                      <a:pt x="241" y="140"/>
                    </a:lnTo>
                    <a:close/>
                    <a:moveTo>
                      <a:pt x="461" y="140"/>
                    </a:moveTo>
                    <a:lnTo>
                      <a:pt x="461" y="374"/>
                    </a:lnTo>
                    <a:lnTo>
                      <a:pt x="388" y="374"/>
                    </a:lnTo>
                    <a:lnTo>
                      <a:pt x="388" y="140"/>
                    </a:lnTo>
                    <a:close/>
                    <a:moveTo>
                      <a:pt x="611" y="140"/>
                    </a:moveTo>
                    <a:lnTo>
                      <a:pt x="611" y="374"/>
                    </a:lnTo>
                    <a:lnTo>
                      <a:pt x="535" y="374"/>
                    </a:lnTo>
                    <a:lnTo>
                      <a:pt x="535" y="140"/>
                    </a:lnTo>
                    <a:close/>
                    <a:moveTo>
                      <a:pt x="168" y="441"/>
                    </a:moveTo>
                    <a:lnTo>
                      <a:pt x="168" y="671"/>
                    </a:lnTo>
                    <a:lnTo>
                      <a:pt x="94" y="671"/>
                    </a:lnTo>
                    <a:lnTo>
                      <a:pt x="94" y="441"/>
                    </a:lnTo>
                    <a:close/>
                    <a:moveTo>
                      <a:pt x="314" y="441"/>
                    </a:moveTo>
                    <a:lnTo>
                      <a:pt x="314" y="671"/>
                    </a:lnTo>
                    <a:lnTo>
                      <a:pt x="241" y="671"/>
                    </a:lnTo>
                    <a:lnTo>
                      <a:pt x="241" y="441"/>
                    </a:lnTo>
                    <a:close/>
                    <a:moveTo>
                      <a:pt x="461" y="441"/>
                    </a:moveTo>
                    <a:lnTo>
                      <a:pt x="461" y="671"/>
                    </a:lnTo>
                    <a:lnTo>
                      <a:pt x="388" y="671"/>
                    </a:lnTo>
                    <a:lnTo>
                      <a:pt x="388" y="441"/>
                    </a:lnTo>
                    <a:close/>
                    <a:moveTo>
                      <a:pt x="611" y="441"/>
                    </a:moveTo>
                    <a:lnTo>
                      <a:pt x="611" y="671"/>
                    </a:lnTo>
                    <a:lnTo>
                      <a:pt x="535" y="671"/>
                    </a:lnTo>
                    <a:lnTo>
                      <a:pt x="535" y="441"/>
                    </a:lnTo>
                    <a:close/>
                    <a:moveTo>
                      <a:pt x="168" y="741"/>
                    </a:moveTo>
                    <a:lnTo>
                      <a:pt x="168" y="971"/>
                    </a:lnTo>
                    <a:lnTo>
                      <a:pt x="94" y="971"/>
                    </a:lnTo>
                    <a:lnTo>
                      <a:pt x="94" y="741"/>
                    </a:lnTo>
                    <a:close/>
                    <a:moveTo>
                      <a:pt x="314" y="741"/>
                    </a:moveTo>
                    <a:lnTo>
                      <a:pt x="314" y="971"/>
                    </a:lnTo>
                    <a:lnTo>
                      <a:pt x="241" y="971"/>
                    </a:lnTo>
                    <a:lnTo>
                      <a:pt x="241" y="741"/>
                    </a:lnTo>
                    <a:close/>
                    <a:moveTo>
                      <a:pt x="461" y="741"/>
                    </a:moveTo>
                    <a:lnTo>
                      <a:pt x="461" y="971"/>
                    </a:lnTo>
                    <a:lnTo>
                      <a:pt x="388" y="971"/>
                    </a:lnTo>
                    <a:lnTo>
                      <a:pt x="388" y="741"/>
                    </a:lnTo>
                    <a:close/>
                    <a:moveTo>
                      <a:pt x="611" y="741"/>
                    </a:moveTo>
                    <a:lnTo>
                      <a:pt x="611" y="971"/>
                    </a:lnTo>
                    <a:lnTo>
                      <a:pt x="535" y="971"/>
                    </a:lnTo>
                    <a:lnTo>
                      <a:pt x="535" y="741"/>
                    </a:lnTo>
                    <a:close/>
                    <a:moveTo>
                      <a:pt x="168" y="1038"/>
                    </a:moveTo>
                    <a:lnTo>
                      <a:pt x="168" y="1268"/>
                    </a:lnTo>
                    <a:lnTo>
                      <a:pt x="94" y="1268"/>
                    </a:lnTo>
                    <a:lnTo>
                      <a:pt x="94" y="1038"/>
                    </a:lnTo>
                    <a:close/>
                    <a:moveTo>
                      <a:pt x="314" y="1038"/>
                    </a:moveTo>
                    <a:lnTo>
                      <a:pt x="314" y="1268"/>
                    </a:lnTo>
                    <a:lnTo>
                      <a:pt x="241" y="1268"/>
                    </a:lnTo>
                    <a:lnTo>
                      <a:pt x="241" y="1038"/>
                    </a:lnTo>
                    <a:close/>
                    <a:moveTo>
                      <a:pt x="461" y="1038"/>
                    </a:moveTo>
                    <a:lnTo>
                      <a:pt x="461" y="1268"/>
                    </a:lnTo>
                    <a:lnTo>
                      <a:pt x="388" y="1268"/>
                    </a:lnTo>
                    <a:lnTo>
                      <a:pt x="388" y="1038"/>
                    </a:lnTo>
                    <a:close/>
                    <a:moveTo>
                      <a:pt x="611" y="1038"/>
                    </a:moveTo>
                    <a:lnTo>
                      <a:pt x="611" y="1268"/>
                    </a:lnTo>
                    <a:lnTo>
                      <a:pt x="535" y="1268"/>
                    </a:lnTo>
                    <a:lnTo>
                      <a:pt x="535" y="1038"/>
                    </a:lnTo>
                    <a:close/>
                    <a:moveTo>
                      <a:pt x="1" y="0"/>
                    </a:moveTo>
                    <a:lnTo>
                      <a:pt x="1" y="1334"/>
                    </a:lnTo>
                    <a:lnTo>
                      <a:pt x="701" y="1334"/>
                    </a:lnTo>
                    <a:lnTo>
                      <a:pt x="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7" name="Google Shape;1337;p17"/>
              <p:cNvSpPr/>
              <p:nvPr/>
            </p:nvSpPr>
            <p:spPr>
              <a:xfrm>
                <a:off x="11238918" y="3388264"/>
                <a:ext cx="12104" cy="37948"/>
              </a:xfrm>
              <a:custGeom>
                <a:avLst/>
                <a:gdLst/>
                <a:ahLst/>
                <a:cxnLst/>
                <a:rect l="l" t="t" r="r" b="b"/>
                <a:pathLst>
                  <a:path w="74" h="232"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8" name="Google Shape;1338;p17"/>
              <p:cNvSpPr/>
              <p:nvPr/>
            </p:nvSpPr>
            <p:spPr>
              <a:xfrm>
                <a:off x="11262963" y="3388264"/>
                <a:ext cx="12595" cy="37948"/>
              </a:xfrm>
              <a:custGeom>
                <a:avLst/>
                <a:gdLst/>
                <a:ahLst/>
                <a:cxnLst/>
                <a:rect l="l" t="t" r="r" b="b"/>
                <a:pathLst>
                  <a:path w="77" h="232" extrusionOk="0">
                    <a:moveTo>
                      <a:pt x="0" y="1"/>
                    </a:moveTo>
                    <a:lnTo>
                      <a:pt x="0" y="231"/>
                    </a:lnTo>
                    <a:lnTo>
                      <a:pt x="77" y="231"/>
                    </a:lnTo>
                    <a:lnTo>
                      <a:pt x="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9" name="Google Shape;1339;p17"/>
              <p:cNvSpPr/>
              <p:nvPr/>
            </p:nvSpPr>
            <p:spPr>
              <a:xfrm>
                <a:off x="11238918" y="3436845"/>
                <a:ext cx="12104" cy="37785"/>
              </a:xfrm>
              <a:custGeom>
                <a:avLst/>
                <a:gdLst/>
                <a:ahLst/>
                <a:cxnLst/>
                <a:rect l="l" t="t" r="r" b="b"/>
                <a:pathLst>
                  <a:path w="74" h="231"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0" name="Google Shape;1340;p17"/>
              <p:cNvSpPr/>
              <p:nvPr/>
            </p:nvSpPr>
            <p:spPr>
              <a:xfrm>
                <a:off x="11262963" y="3436845"/>
                <a:ext cx="12595" cy="37785"/>
              </a:xfrm>
              <a:custGeom>
                <a:avLst/>
                <a:gdLst/>
                <a:ahLst/>
                <a:cxnLst/>
                <a:rect l="l" t="t" r="r" b="b"/>
                <a:pathLst>
                  <a:path w="77" h="231" extrusionOk="0">
                    <a:moveTo>
                      <a:pt x="0" y="1"/>
                    </a:moveTo>
                    <a:lnTo>
                      <a:pt x="0" y="231"/>
                    </a:lnTo>
                    <a:lnTo>
                      <a:pt x="77" y="231"/>
                    </a:lnTo>
                    <a:lnTo>
                      <a:pt x="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1" name="Google Shape;1341;p17"/>
              <p:cNvSpPr/>
              <p:nvPr/>
            </p:nvSpPr>
            <p:spPr>
              <a:xfrm>
                <a:off x="11038709" y="3388264"/>
                <a:ext cx="12104" cy="37948"/>
              </a:xfrm>
              <a:custGeom>
                <a:avLst/>
                <a:gdLst/>
                <a:ahLst/>
                <a:cxnLst/>
                <a:rect l="l" t="t" r="r" b="b"/>
                <a:pathLst>
                  <a:path w="74" h="232"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2" name="Google Shape;1342;p17"/>
              <p:cNvSpPr/>
              <p:nvPr/>
            </p:nvSpPr>
            <p:spPr>
              <a:xfrm>
                <a:off x="11062754" y="3388264"/>
                <a:ext cx="12104" cy="37948"/>
              </a:xfrm>
              <a:custGeom>
                <a:avLst/>
                <a:gdLst/>
                <a:ahLst/>
                <a:cxnLst/>
                <a:rect l="l" t="t" r="r" b="b"/>
                <a:pathLst>
                  <a:path w="74" h="232" extrusionOk="0">
                    <a:moveTo>
                      <a:pt x="0" y="1"/>
                    </a:moveTo>
                    <a:lnTo>
                      <a:pt x="0" y="231"/>
                    </a:lnTo>
                    <a:lnTo>
                      <a:pt x="73" y="231"/>
                    </a:lnTo>
                    <a:lnTo>
                      <a:pt x="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3" name="Google Shape;1343;p17"/>
              <p:cNvSpPr/>
              <p:nvPr/>
            </p:nvSpPr>
            <p:spPr>
              <a:xfrm>
                <a:off x="11038709" y="3436845"/>
                <a:ext cx="12104" cy="37785"/>
              </a:xfrm>
              <a:custGeom>
                <a:avLst/>
                <a:gdLst/>
                <a:ahLst/>
                <a:cxnLst/>
                <a:rect l="l" t="t" r="r" b="b"/>
                <a:pathLst>
                  <a:path w="74" h="231" extrusionOk="0">
                    <a:moveTo>
                      <a:pt x="0" y="1"/>
                    </a:moveTo>
                    <a:lnTo>
                      <a:pt x="0" y="231"/>
                    </a:lnTo>
                    <a:lnTo>
                      <a:pt x="74" y="231"/>
                    </a:lnTo>
                    <a:lnTo>
                      <a:pt x="7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4" name="Google Shape;1344;p17"/>
              <p:cNvSpPr/>
              <p:nvPr/>
            </p:nvSpPr>
            <p:spPr>
              <a:xfrm>
                <a:off x="11062754" y="3436845"/>
                <a:ext cx="12104" cy="37785"/>
              </a:xfrm>
              <a:custGeom>
                <a:avLst/>
                <a:gdLst/>
                <a:ahLst/>
                <a:cxnLst/>
                <a:rect l="l" t="t" r="r" b="b"/>
                <a:pathLst>
                  <a:path w="74" h="231" extrusionOk="0">
                    <a:moveTo>
                      <a:pt x="0" y="1"/>
                    </a:moveTo>
                    <a:lnTo>
                      <a:pt x="0" y="231"/>
                    </a:lnTo>
                    <a:lnTo>
                      <a:pt x="73" y="231"/>
                    </a:lnTo>
                    <a:lnTo>
                      <a:pt x="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5" name="Google Shape;1345;p17"/>
              <p:cNvSpPr/>
              <p:nvPr/>
            </p:nvSpPr>
            <p:spPr>
              <a:xfrm>
                <a:off x="11343112" y="4326009"/>
                <a:ext cx="45963" cy="167169"/>
              </a:xfrm>
              <a:custGeom>
                <a:avLst/>
                <a:gdLst/>
                <a:ahLst/>
                <a:cxnLst/>
                <a:rect l="l" t="t" r="r" b="b"/>
                <a:pathLst>
                  <a:path w="281" h="1022" extrusionOk="0">
                    <a:moveTo>
                      <a:pt x="177" y="98"/>
                    </a:moveTo>
                    <a:lnTo>
                      <a:pt x="177" y="328"/>
                    </a:lnTo>
                    <a:lnTo>
                      <a:pt x="104" y="328"/>
                    </a:lnTo>
                    <a:lnTo>
                      <a:pt x="104" y="98"/>
                    </a:lnTo>
                    <a:close/>
                    <a:moveTo>
                      <a:pt x="177" y="398"/>
                    </a:moveTo>
                    <a:lnTo>
                      <a:pt x="177" y="628"/>
                    </a:lnTo>
                    <a:lnTo>
                      <a:pt x="104" y="628"/>
                    </a:lnTo>
                    <a:lnTo>
                      <a:pt x="104" y="398"/>
                    </a:lnTo>
                    <a:close/>
                    <a:moveTo>
                      <a:pt x="177" y="695"/>
                    </a:moveTo>
                    <a:lnTo>
                      <a:pt x="177" y="925"/>
                    </a:lnTo>
                    <a:lnTo>
                      <a:pt x="104" y="925"/>
                    </a:lnTo>
                    <a:lnTo>
                      <a:pt x="104" y="695"/>
                    </a:lnTo>
                    <a:close/>
                    <a:moveTo>
                      <a:pt x="0" y="1"/>
                    </a:moveTo>
                    <a:lnTo>
                      <a:pt x="0" y="1021"/>
                    </a:lnTo>
                    <a:lnTo>
                      <a:pt x="280" y="1021"/>
                    </a:lnTo>
                    <a:lnTo>
                      <a:pt x="2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6" name="Google Shape;1346;p17"/>
              <p:cNvSpPr/>
              <p:nvPr/>
            </p:nvSpPr>
            <p:spPr>
              <a:xfrm>
                <a:off x="10970501" y="4274812"/>
                <a:ext cx="114663" cy="218366"/>
              </a:xfrm>
              <a:custGeom>
                <a:avLst/>
                <a:gdLst/>
                <a:ahLst/>
                <a:cxnLst/>
                <a:rect l="l" t="t" r="r" b="b"/>
                <a:pathLst>
                  <a:path w="701" h="1335" extrusionOk="0">
                    <a:moveTo>
                      <a:pt x="167" y="140"/>
                    </a:moveTo>
                    <a:lnTo>
                      <a:pt x="167" y="374"/>
                    </a:lnTo>
                    <a:lnTo>
                      <a:pt x="94" y="374"/>
                    </a:lnTo>
                    <a:lnTo>
                      <a:pt x="94" y="140"/>
                    </a:lnTo>
                    <a:close/>
                    <a:moveTo>
                      <a:pt x="317" y="140"/>
                    </a:moveTo>
                    <a:lnTo>
                      <a:pt x="317" y="374"/>
                    </a:lnTo>
                    <a:lnTo>
                      <a:pt x="241" y="374"/>
                    </a:lnTo>
                    <a:lnTo>
                      <a:pt x="241" y="140"/>
                    </a:lnTo>
                    <a:close/>
                    <a:moveTo>
                      <a:pt x="461" y="140"/>
                    </a:moveTo>
                    <a:lnTo>
                      <a:pt x="464" y="374"/>
                    </a:lnTo>
                    <a:lnTo>
                      <a:pt x="387" y="374"/>
                    </a:lnTo>
                    <a:lnTo>
                      <a:pt x="387" y="140"/>
                    </a:lnTo>
                    <a:close/>
                    <a:moveTo>
                      <a:pt x="611" y="140"/>
                    </a:moveTo>
                    <a:lnTo>
                      <a:pt x="611" y="374"/>
                    </a:lnTo>
                    <a:lnTo>
                      <a:pt x="537" y="374"/>
                    </a:lnTo>
                    <a:lnTo>
                      <a:pt x="537" y="140"/>
                    </a:lnTo>
                    <a:close/>
                    <a:moveTo>
                      <a:pt x="167" y="441"/>
                    </a:moveTo>
                    <a:lnTo>
                      <a:pt x="167" y="671"/>
                    </a:lnTo>
                    <a:lnTo>
                      <a:pt x="94" y="671"/>
                    </a:lnTo>
                    <a:lnTo>
                      <a:pt x="94" y="441"/>
                    </a:lnTo>
                    <a:close/>
                    <a:moveTo>
                      <a:pt x="317" y="441"/>
                    </a:moveTo>
                    <a:lnTo>
                      <a:pt x="317" y="671"/>
                    </a:lnTo>
                    <a:lnTo>
                      <a:pt x="241" y="671"/>
                    </a:lnTo>
                    <a:lnTo>
                      <a:pt x="241" y="441"/>
                    </a:lnTo>
                    <a:close/>
                    <a:moveTo>
                      <a:pt x="461" y="441"/>
                    </a:moveTo>
                    <a:lnTo>
                      <a:pt x="464" y="671"/>
                    </a:lnTo>
                    <a:lnTo>
                      <a:pt x="387" y="671"/>
                    </a:lnTo>
                    <a:lnTo>
                      <a:pt x="387" y="441"/>
                    </a:lnTo>
                    <a:close/>
                    <a:moveTo>
                      <a:pt x="611" y="441"/>
                    </a:moveTo>
                    <a:lnTo>
                      <a:pt x="611" y="671"/>
                    </a:lnTo>
                    <a:lnTo>
                      <a:pt x="537" y="671"/>
                    </a:lnTo>
                    <a:lnTo>
                      <a:pt x="537" y="441"/>
                    </a:lnTo>
                    <a:close/>
                    <a:moveTo>
                      <a:pt x="167" y="741"/>
                    </a:moveTo>
                    <a:lnTo>
                      <a:pt x="167" y="971"/>
                    </a:lnTo>
                    <a:lnTo>
                      <a:pt x="94" y="971"/>
                    </a:lnTo>
                    <a:lnTo>
                      <a:pt x="94" y="741"/>
                    </a:lnTo>
                    <a:close/>
                    <a:moveTo>
                      <a:pt x="317" y="741"/>
                    </a:moveTo>
                    <a:lnTo>
                      <a:pt x="317" y="971"/>
                    </a:lnTo>
                    <a:lnTo>
                      <a:pt x="241" y="971"/>
                    </a:lnTo>
                    <a:lnTo>
                      <a:pt x="241" y="741"/>
                    </a:lnTo>
                    <a:close/>
                    <a:moveTo>
                      <a:pt x="461" y="741"/>
                    </a:moveTo>
                    <a:lnTo>
                      <a:pt x="464" y="971"/>
                    </a:lnTo>
                    <a:lnTo>
                      <a:pt x="387" y="971"/>
                    </a:lnTo>
                    <a:lnTo>
                      <a:pt x="387" y="741"/>
                    </a:lnTo>
                    <a:close/>
                    <a:moveTo>
                      <a:pt x="611" y="741"/>
                    </a:moveTo>
                    <a:lnTo>
                      <a:pt x="611" y="971"/>
                    </a:lnTo>
                    <a:lnTo>
                      <a:pt x="537" y="971"/>
                    </a:lnTo>
                    <a:lnTo>
                      <a:pt x="537" y="741"/>
                    </a:lnTo>
                    <a:close/>
                    <a:moveTo>
                      <a:pt x="167" y="1038"/>
                    </a:moveTo>
                    <a:lnTo>
                      <a:pt x="167" y="1268"/>
                    </a:lnTo>
                    <a:lnTo>
                      <a:pt x="94" y="1268"/>
                    </a:lnTo>
                    <a:lnTo>
                      <a:pt x="94" y="1038"/>
                    </a:lnTo>
                    <a:close/>
                    <a:moveTo>
                      <a:pt x="317" y="1038"/>
                    </a:moveTo>
                    <a:lnTo>
                      <a:pt x="317" y="1268"/>
                    </a:lnTo>
                    <a:lnTo>
                      <a:pt x="241" y="1268"/>
                    </a:lnTo>
                    <a:lnTo>
                      <a:pt x="241" y="1038"/>
                    </a:lnTo>
                    <a:close/>
                    <a:moveTo>
                      <a:pt x="461" y="1038"/>
                    </a:moveTo>
                    <a:lnTo>
                      <a:pt x="464" y="1268"/>
                    </a:lnTo>
                    <a:lnTo>
                      <a:pt x="387" y="1268"/>
                    </a:lnTo>
                    <a:lnTo>
                      <a:pt x="387" y="1038"/>
                    </a:lnTo>
                    <a:close/>
                    <a:moveTo>
                      <a:pt x="611" y="1038"/>
                    </a:moveTo>
                    <a:lnTo>
                      <a:pt x="611" y="1268"/>
                    </a:lnTo>
                    <a:lnTo>
                      <a:pt x="537" y="1268"/>
                    </a:lnTo>
                    <a:lnTo>
                      <a:pt x="537" y="1038"/>
                    </a:lnTo>
                    <a:close/>
                    <a:moveTo>
                      <a:pt x="0" y="0"/>
                    </a:moveTo>
                    <a:lnTo>
                      <a:pt x="0" y="1334"/>
                    </a:lnTo>
                    <a:lnTo>
                      <a:pt x="701" y="1334"/>
                    </a:lnTo>
                    <a:lnTo>
                      <a:pt x="7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347" name="Google Shape;1347;p17"/>
            <p:cNvSpPr/>
            <p:nvPr/>
          </p:nvSpPr>
          <p:spPr>
            <a:xfrm>
              <a:off x="5973873" y="2908323"/>
              <a:ext cx="823500" cy="823500"/>
            </a:xfrm>
            <a:prstGeom prst="ellipse">
              <a:avLst/>
            </a:prstGeom>
            <a:solidFill>
              <a:srgbClr val="FF5A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pic>
        <p:nvPicPr>
          <p:cNvPr id="1348" name="Google Shape;1348;p17" descr="Shopping bag outline"/>
          <p:cNvPicPr preferRelativeResize="0"/>
          <p:nvPr/>
        </p:nvPicPr>
        <p:blipFill rotWithShape="1">
          <a:blip r:embed="rId3">
            <a:alphaModFix/>
          </a:blip>
          <a:srcRect/>
          <a:stretch/>
        </p:blipFill>
        <p:spPr>
          <a:xfrm>
            <a:off x="2530795" y="2824471"/>
            <a:ext cx="357400" cy="357400"/>
          </a:xfrm>
          <a:prstGeom prst="rect">
            <a:avLst/>
          </a:prstGeom>
          <a:noFill/>
          <a:ln>
            <a:noFill/>
          </a:ln>
        </p:spPr>
      </p:pic>
      <p:pic>
        <p:nvPicPr>
          <p:cNvPr id="1349" name="Google Shape;1349;p17" descr="Shopping bag outline"/>
          <p:cNvPicPr preferRelativeResize="0"/>
          <p:nvPr/>
        </p:nvPicPr>
        <p:blipFill rotWithShape="1">
          <a:blip r:embed="rId4">
            <a:alphaModFix/>
          </a:blip>
          <a:srcRect/>
          <a:stretch/>
        </p:blipFill>
        <p:spPr>
          <a:xfrm>
            <a:off x="-209069" y="5175332"/>
            <a:ext cx="45719" cy="45719"/>
          </a:xfrm>
          <a:prstGeom prst="rect">
            <a:avLst/>
          </a:prstGeom>
          <a:noFill/>
          <a:ln>
            <a:noFill/>
          </a:ln>
        </p:spPr>
      </p:pic>
      <p:sp>
        <p:nvSpPr>
          <p:cNvPr id="1350" name="Google Shape;1350;p17"/>
          <p:cNvSpPr/>
          <p:nvPr/>
        </p:nvSpPr>
        <p:spPr>
          <a:xfrm>
            <a:off x="2802193" y="3711644"/>
            <a:ext cx="3035687" cy="801894"/>
          </a:xfrm>
          <a:custGeom>
            <a:avLst/>
            <a:gdLst/>
            <a:ahLst/>
            <a:cxnLst/>
            <a:rect l="l" t="t" r="r" b="b"/>
            <a:pathLst>
              <a:path w="2536722" h="801894" extrusionOk="0">
                <a:moveTo>
                  <a:pt x="0" y="113104"/>
                </a:moveTo>
                <a:cubicBezTo>
                  <a:pt x="464574" y="27072"/>
                  <a:pt x="929148" y="-58960"/>
                  <a:pt x="1199535" y="54111"/>
                </a:cubicBezTo>
                <a:cubicBezTo>
                  <a:pt x="1469922" y="167182"/>
                  <a:pt x="1399458" y="716149"/>
                  <a:pt x="1622322" y="791530"/>
                </a:cubicBezTo>
                <a:cubicBezTo>
                  <a:pt x="1845186" y="866911"/>
                  <a:pt x="2536722" y="506395"/>
                  <a:pt x="2536722" y="506395"/>
                </a:cubicBezTo>
                <a:lnTo>
                  <a:pt x="2536722" y="506395"/>
                </a:lnTo>
              </a:path>
            </a:pathLst>
          </a:cu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1" name="Google Shape;1351;p17"/>
          <p:cNvSpPr/>
          <p:nvPr/>
        </p:nvSpPr>
        <p:spPr>
          <a:xfrm>
            <a:off x="2998839" y="2180233"/>
            <a:ext cx="2841480" cy="2848164"/>
          </a:xfrm>
          <a:custGeom>
            <a:avLst/>
            <a:gdLst/>
            <a:ahLst/>
            <a:cxnLst/>
            <a:rect l="l" t="t" r="r" b="b"/>
            <a:pathLst>
              <a:path w="2349909" h="2860483" extrusionOk="0">
                <a:moveTo>
                  <a:pt x="0" y="867768"/>
                </a:moveTo>
                <a:cubicBezTo>
                  <a:pt x="474406" y="323716"/>
                  <a:pt x="948812" y="-220335"/>
                  <a:pt x="1091380" y="91020"/>
                </a:cubicBezTo>
                <a:cubicBezTo>
                  <a:pt x="1233948" y="402375"/>
                  <a:pt x="645651" y="2340968"/>
                  <a:pt x="855406" y="2735897"/>
                </a:cubicBezTo>
                <a:cubicBezTo>
                  <a:pt x="1065161" y="3130826"/>
                  <a:pt x="2349909" y="2460594"/>
                  <a:pt x="2349909" y="2460594"/>
                </a:cubicBezTo>
                <a:lnTo>
                  <a:pt x="2349909" y="2460594"/>
                </a:lnTo>
              </a:path>
            </a:pathLst>
          </a:cu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2" name="Google Shape;1352;p17"/>
          <p:cNvSpPr/>
          <p:nvPr/>
        </p:nvSpPr>
        <p:spPr>
          <a:xfrm>
            <a:off x="1936955" y="3401984"/>
            <a:ext cx="3902380" cy="2163073"/>
          </a:xfrm>
          <a:custGeom>
            <a:avLst/>
            <a:gdLst/>
            <a:ahLst/>
            <a:cxnLst/>
            <a:rect l="l" t="t" r="r" b="b"/>
            <a:pathLst>
              <a:path w="3441290" h="2202426" extrusionOk="0">
                <a:moveTo>
                  <a:pt x="0" y="2202426"/>
                </a:moveTo>
                <a:cubicBezTo>
                  <a:pt x="129458" y="1645265"/>
                  <a:pt x="258916" y="1088104"/>
                  <a:pt x="668593" y="1081549"/>
                </a:cubicBezTo>
                <a:cubicBezTo>
                  <a:pt x="1078270" y="1074994"/>
                  <a:pt x="1995948" y="2343355"/>
                  <a:pt x="2458064" y="2163097"/>
                </a:cubicBezTo>
                <a:cubicBezTo>
                  <a:pt x="2920180" y="1982839"/>
                  <a:pt x="3180735" y="991419"/>
                  <a:pt x="3441290" y="0"/>
                </a:cubicBezTo>
              </a:path>
            </a:pathLst>
          </a:cu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3" name="Google Shape;1353;p17"/>
          <p:cNvSpPr/>
          <p:nvPr/>
        </p:nvSpPr>
        <p:spPr>
          <a:xfrm>
            <a:off x="1896933" y="2033861"/>
            <a:ext cx="3907326" cy="1774156"/>
          </a:xfrm>
          <a:custGeom>
            <a:avLst/>
            <a:gdLst/>
            <a:ahLst/>
            <a:cxnLst/>
            <a:rect l="l" t="t" r="r" b="b"/>
            <a:pathLst>
              <a:path w="3471480" h="1761391" extrusionOk="0">
                <a:moveTo>
                  <a:pt x="20357" y="945313"/>
                </a:moveTo>
                <a:cubicBezTo>
                  <a:pt x="-15695" y="457797"/>
                  <a:pt x="-51746" y="-29719"/>
                  <a:pt x="364486" y="1416"/>
                </a:cubicBezTo>
                <a:cubicBezTo>
                  <a:pt x="780718" y="32551"/>
                  <a:pt x="1999919" y="838797"/>
                  <a:pt x="2517751" y="1132126"/>
                </a:cubicBezTo>
                <a:cubicBezTo>
                  <a:pt x="3035583" y="1425455"/>
                  <a:pt x="3471480" y="1761391"/>
                  <a:pt x="3471480" y="1761391"/>
                </a:cubicBezTo>
                <a:lnTo>
                  <a:pt x="3471480" y="1761391"/>
                </a:lnTo>
              </a:path>
            </a:pathLst>
          </a:cu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54" name="Google Shape;1354;p17" descr="Logo&#10;&#10;Description automatically generated"/>
          <p:cNvPicPr preferRelativeResize="0"/>
          <p:nvPr/>
        </p:nvPicPr>
        <p:blipFill rotWithShape="1">
          <a:blip r:embed="rId5">
            <a:alphaModFix/>
          </a:blip>
          <a:srcRect/>
          <a:stretch/>
        </p:blipFill>
        <p:spPr>
          <a:xfrm>
            <a:off x="1720870" y="3102470"/>
            <a:ext cx="382066" cy="382066"/>
          </a:xfrm>
          <a:prstGeom prst="rect">
            <a:avLst/>
          </a:prstGeom>
          <a:noFill/>
          <a:ln>
            <a:noFill/>
          </a:ln>
        </p:spPr>
      </p:pic>
      <p:pic>
        <p:nvPicPr>
          <p:cNvPr id="1355" name="Google Shape;1355;p17" descr="Diagram, text&#10;&#10;Description automatically generated"/>
          <p:cNvPicPr preferRelativeResize="0"/>
          <p:nvPr/>
        </p:nvPicPr>
        <p:blipFill rotWithShape="1">
          <a:blip r:embed="rId6">
            <a:alphaModFix/>
          </a:blip>
          <a:srcRect/>
          <a:stretch/>
        </p:blipFill>
        <p:spPr>
          <a:xfrm>
            <a:off x="2331132" y="3625218"/>
            <a:ext cx="388117" cy="388117"/>
          </a:xfrm>
          <a:prstGeom prst="rect">
            <a:avLst/>
          </a:prstGeom>
          <a:noFill/>
          <a:ln>
            <a:noFill/>
          </a:ln>
        </p:spPr>
      </p:pic>
      <p:pic>
        <p:nvPicPr>
          <p:cNvPr id="1356" name="Google Shape;1356;p17" descr="Icon&#10;&#10;Description automatically generated"/>
          <p:cNvPicPr preferRelativeResize="0"/>
          <p:nvPr/>
        </p:nvPicPr>
        <p:blipFill rotWithShape="1">
          <a:blip r:embed="rId7">
            <a:alphaModFix/>
          </a:blip>
          <a:srcRect/>
          <a:stretch/>
        </p:blipFill>
        <p:spPr>
          <a:xfrm>
            <a:off x="1679271" y="5623439"/>
            <a:ext cx="472579" cy="472579"/>
          </a:xfrm>
          <a:prstGeom prst="rect">
            <a:avLst/>
          </a:prstGeom>
          <a:noFill/>
          <a:ln>
            <a:noFill/>
          </a:ln>
        </p:spPr>
      </p:pic>
      <p:sp>
        <p:nvSpPr>
          <p:cNvPr id="1357" name="Google Shape;1357;p17"/>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19</a:t>
            </a:fld>
            <a:endParaRPr/>
          </a:p>
        </p:txBody>
      </p:sp>
      <p:pic>
        <p:nvPicPr>
          <p:cNvPr id="1363" name="Google Shape;1363;p18"/>
          <p:cNvPicPr preferRelativeResize="0"/>
          <p:nvPr/>
        </p:nvPicPr>
        <p:blipFill rotWithShape="1">
          <a:blip r:embed="rId3">
            <a:alphaModFix/>
          </a:blip>
          <a:srcRect/>
          <a:stretch/>
        </p:blipFill>
        <p:spPr>
          <a:xfrm>
            <a:off x="3354580" y="1603601"/>
            <a:ext cx="6062781" cy="4590538"/>
          </a:xfrm>
          <a:prstGeom prst="rect">
            <a:avLst/>
          </a:prstGeom>
          <a:noFill/>
          <a:ln>
            <a:noFill/>
          </a:ln>
        </p:spPr>
      </p:pic>
      <p:sp>
        <p:nvSpPr>
          <p:cNvPr id="1364" name="Google Shape;1364;p18"/>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Mapping processing</a:t>
            </a:r>
            <a:br>
              <a:rPr lang="it-IT" sz="3600" b="1">
                <a:latin typeface="Arial"/>
                <a:ea typeface="Arial"/>
                <a:cs typeface="Arial"/>
                <a:sym typeface="Arial"/>
              </a:rPr>
            </a:br>
            <a:r>
              <a:rPr lang="it-IT" sz="2000">
                <a:latin typeface="Arial"/>
                <a:ea typeface="Arial"/>
                <a:cs typeface="Arial"/>
                <a:sym typeface="Arial"/>
              </a:rPr>
              <a:t>Rent a place in New York City means having a lot of places of interest around. This could mean different prices.</a:t>
            </a:r>
            <a:endParaRPr sz="3600">
              <a:latin typeface="Arial"/>
              <a:ea typeface="Arial"/>
              <a:cs typeface="Arial"/>
              <a:sym typeface="Arial"/>
            </a:endParaRPr>
          </a:p>
        </p:txBody>
      </p:sp>
      <p:cxnSp>
        <p:nvCxnSpPr>
          <p:cNvPr id="1365" name="Google Shape;1365;p18"/>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366" name="Google Shape;1366;p18"/>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
        <p:nvSpPr>
          <p:cNvPr id="1367" name="Google Shape;1367;p18"/>
          <p:cNvSpPr txBox="1"/>
          <p:nvPr/>
        </p:nvSpPr>
        <p:spPr>
          <a:xfrm>
            <a:off x="334297" y="2654709"/>
            <a:ext cx="2851355" cy="310854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Using latitude and longitude points we were able to represent all NYC listings around all the five districts.</a:t>
            </a: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We observe a very immersive heatmap.</a:t>
            </a: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Also, we added a color-coded range for each point on the map based on the price of the listing. However, it is important to note that we had to drop some extremely high values as they are treated as outliers for our analysis.</a:t>
            </a:r>
            <a:endParaRPr sz="1400">
              <a:solidFill>
                <a:schemeClr val="dk1"/>
              </a:solidFill>
              <a:latin typeface="Arial"/>
              <a:ea typeface="Arial"/>
              <a:cs typeface="Arial"/>
              <a:sym typeface="Arial"/>
            </a:endParaRPr>
          </a:p>
        </p:txBody>
      </p:sp>
      <p:sp>
        <p:nvSpPr>
          <p:cNvPr id="1368" name="Google Shape;1368;p18"/>
          <p:cNvSpPr txBox="1"/>
          <p:nvPr/>
        </p:nvSpPr>
        <p:spPr>
          <a:xfrm>
            <a:off x="295131" y="1603601"/>
            <a:ext cx="285135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600" b="1">
                <a:solidFill>
                  <a:schemeClr val="dk1"/>
                </a:solidFill>
                <a:latin typeface="Arial"/>
                <a:ea typeface="Arial"/>
                <a:cs typeface="Arial"/>
                <a:sym typeface="Arial"/>
              </a:rPr>
              <a:t>Availability of New York apartments based on prices</a:t>
            </a:r>
            <a:endParaRPr/>
          </a:p>
        </p:txBody>
      </p:sp>
      <p:sp>
        <p:nvSpPr>
          <p:cNvPr id="1369" name="Google Shape;1369;p18"/>
          <p:cNvSpPr txBox="1"/>
          <p:nvPr/>
        </p:nvSpPr>
        <p:spPr>
          <a:xfrm>
            <a:off x="9586288" y="1756972"/>
            <a:ext cx="2310581"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On the south we have Staten Island. On the part of land on the right we have Brooklyn  on the south east and Queens on the north.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Finally, on the part of land on the north, we have both Manhattan on the south and Bronx on the north.</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This is again a proof that apartments listed in Manhattan are the most expensive while the majority part of Brooklyn, Bronx and Queens have the cheapest price.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5A60"/>
        </a:solidFill>
        <a:effectLst/>
      </p:bgPr>
    </p:bg>
    <p:spTree>
      <p:nvGrpSpPr>
        <p:cNvPr id="1" name="Shape 184"/>
        <p:cNvGrpSpPr/>
        <p:nvPr/>
      </p:nvGrpSpPr>
      <p:grpSpPr>
        <a:xfrm>
          <a:off x="0" y="0"/>
          <a:ext cx="0" cy="0"/>
          <a:chOff x="0" y="0"/>
          <a:chExt cx="0" cy="0"/>
        </a:xfrm>
      </p:grpSpPr>
      <p:sp>
        <p:nvSpPr>
          <p:cNvPr id="185" name="Google Shape;185;p2"/>
          <p:cNvSpPr txBox="1"/>
          <p:nvPr/>
        </p:nvSpPr>
        <p:spPr>
          <a:xfrm>
            <a:off x="4319603" y="546842"/>
            <a:ext cx="3552795"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6600"/>
              <a:buFont typeface="Arial"/>
              <a:buNone/>
            </a:pPr>
            <a:r>
              <a:rPr lang="it-IT" sz="6600" b="1" i="0" u="none" strike="noStrike" cap="none">
                <a:solidFill>
                  <a:srgbClr val="FFFFFF"/>
                </a:solidFill>
                <a:latin typeface="Arial"/>
                <a:ea typeface="Arial"/>
                <a:cs typeface="Arial"/>
                <a:sym typeface="Arial"/>
              </a:rPr>
              <a:t>Agenda</a:t>
            </a:r>
            <a:endParaRPr/>
          </a:p>
        </p:txBody>
      </p:sp>
      <p:sp>
        <p:nvSpPr>
          <p:cNvPr id="186" name="Google Shape;186;p2"/>
          <p:cNvSpPr txBox="1"/>
          <p:nvPr/>
        </p:nvSpPr>
        <p:spPr>
          <a:xfrm>
            <a:off x="314577" y="2014208"/>
            <a:ext cx="3338201" cy="4969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FFFF"/>
              </a:buClr>
              <a:buSzPts val="2000"/>
              <a:buFont typeface="Arial"/>
              <a:buNone/>
            </a:pPr>
            <a:r>
              <a:rPr lang="it-IT" sz="2000" b="1" i="0" u="none" strike="noStrike" cap="none">
                <a:solidFill>
                  <a:srgbClr val="FFFFFF"/>
                </a:solidFill>
                <a:latin typeface="Arial"/>
                <a:ea typeface="Arial"/>
                <a:cs typeface="Arial"/>
                <a:sym typeface="Arial"/>
              </a:rPr>
              <a:t>01  </a:t>
            </a:r>
            <a:r>
              <a:rPr lang="it-IT" sz="2000" b="0" i="0" u="none" strike="noStrike" cap="none">
                <a:solidFill>
                  <a:srgbClr val="FFFFFF"/>
                </a:solidFill>
                <a:latin typeface="Arial"/>
                <a:ea typeface="Arial"/>
                <a:cs typeface="Arial"/>
                <a:sym typeface="Arial"/>
              </a:rPr>
              <a:t>EDA &amp; Data Processing </a:t>
            </a:r>
            <a:endParaRPr/>
          </a:p>
        </p:txBody>
      </p:sp>
      <p:sp>
        <p:nvSpPr>
          <p:cNvPr id="187" name="Google Shape;18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200"/>
              <a:buFont typeface="Calibri"/>
              <a:buNone/>
            </a:pPr>
            <a:fld id="{00000000-1234-1234-1234-123412341234}" type="slidenum">
              <a:rPr lang="it-IT"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grpSp>
        <p:nvGrpSpPr>
          <p:cNvPr id="188" name="Google Shape;188;p2"/>
          <p:cNvGrpSpPr/>
          <p:nvPr/>
        </p:nvGrpSpPr>
        <p:grpSpPr>
          <a:xfrm>
            <a:off x="3097247" y="2561889"/>
            <a:ext cx="5997505" cy="3774559"/>
            <a:chOff x="2582375" y="1924673"/>
            <a:chExt cx="3979261" cy="2725426"/>
          </a:xfrm>
        </p:grpSpPr>
        <p:sp>
          <p:nvSpPr>
            <p:cNvPr id="189" name="Google Shape;189;p2"/>
            <p:cNvSpPr/>
            <p:nvPr/>
          </p:nvSpPr>
          <p:spPr>
            <a:xfrm>
              <a:off x="2763820" y="4398423"/>
              <a:ext cx="3617311" cy="251676"/>
            </a:xfrm>
            <a:custGeom>
              <a:avLst/>
              <a:gdLst/>
              <a:ahLst/>
              <a:cxnLst/>
              <a:rect l="l" t="t" r="r" b="b"/>
              <a:pathLst>
                <a:path w="23126" h="1609" extrusionOk="0">
                  <a:moveTo>
                    <a:pt x="668" y="1"/>
                  </a:moveTo>
                  <a:cubicBezTo>
                    <a:pt x="298" y="1"/>
                    <a:pt x="1" y="301"/>
                    <a:pt x="1" y="671"/>
                  </a:cubicBezTo>
                  <a:lnTo>
                    <a:pt x="1" y="938"/>
                  </a:lnTo>
                  <a:cubicBezTo>
                    <a:pt x="1" y="1308"/>
                    <a:pt x="298" y="1608"/>
                    <a:pt x="668" y="1608"/>
                  </a:cubicBezTo>
                  <a:lnTo>
                    <a:pt x="22459" y="1608"/>
                  </a:lnTo>
                  <a:cubicBezTo>
                    <a:pt x="22829" y="1608"/>
                    <a:pt x="23126" y="1308"/>
                    <a:pt x="23126" y="938"/>
                  </a:cubicBezTo>
                  <a:lnTo>
                    <a:pt x="23126" y="671"/>
                  </a:lnTo>
                  <a:cubicBezTo>
                    <a:pt x="23126" y="301"/>
                    <a:pt x="22829" y="1"/>
                    <a:pt x="22459"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0" name="Google Shape;190;p2"/>
            <p:cNvSpPr/>
            <p:nvPr/>
          </p:nvSpPr>
          <p:spPr>
            <a:xfrm>
              <a:off x="3947435" y="2858019"/>
              <a:ext cx="257463" cy="1412294"/>
            </a:xfrm>
            <a:custGeom>
              <a:avLst/>
              <a:gdLst/>
              <a:ahLst/>
              <a:cxnLst/>
              <a:rect l="l" t="t" r="r" b="b"/>
              <a:pathLst>
                <a:path w="1646" h="9029" extrusionOk="0">
                  <a:moveTo>
                    <a:pt x="1" y="0"/>
                  </a:moveTo>
                  <a:lnTo>
                    <a:pt x="1" y="9028"/>
                  </a:lnTo>
                  <a:lnTo>
                    <a:pt x="1645" y="9028"/>
                  </a:lnTo>
                  <a:lnTo>
                    <a:pt x="16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1" name="Google Shape;191;p2"/>
            <p:cNvSpPr/>
            <p:nvPr/>
          </p:nvSpPr>
          <p:spPr>
            <a:xfrm>
              <a:off x="4116992" y="2910107"/>
              <a:ext cx="13765" cy="1339872"/>
            </a:xfrm>
            <a:custGeom>
              <a:avLst/>
              <a:gdLst/>
              <a:ahLst/>
              <a:cxnLst/>
              <a:rect l="l" t="t" r="r" b="b"/>
              <a:pathLst>
                <a:path w="88" h="8566" extrusionOk="0">
                  <a:moveTo>
                    <a:pt x="1" y="1"/>
                  </a:moveTo>
                  <a:lnTo>
                    <a:pt x="1" y="8565"/>
                  </a:lnTo>
                  <a:lnTo>
                    <a:pt x="87" y="8565"/>
                  </a:lnTo>
                  <a:lnTo>
                    <a:pt x="8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2" name="Google Shape;192;p2"/>
            <p:cNvSpPr/>
            <p:nvPr/>
          </p:nvSpPr>
          <p:spPr>
            <a:xfrm>
              <a:off x="4069598" y="2910107"/>
              <a:ext cx="13765" cy="1339872"/>
            </a:xfrm>
            <a:custGeom>
              <a:avLst/>
              <a:gdLst/>
              <a:ahLst/>
              <a:cxnLst/>
              <a:rect l="l" t="t" r="r" b="b"/>
              <a:pathLst>
                <a:path w="88" h="8566" extrusionOk="0">
                  <a:moveTo>
                    <a:pt x="0" y="1"/>
                  </a:moveTo>
                  <a:lnTo>
                    <a:pt x="0" y="8565"/>
                  </a:lnTo>
                  <a:lnTo>
                    <a:pt x="87" y="8565"/>
                  </a:lnTo>
                  <a:lnTo>
                    <a:pt x="8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3" name="Google Shape;193;p2"/>
            <p:cNvSpPr/>
            <p:nvPr/>
          </p:nvSpPr>
          <p:spPr>
            <a:xfrm>
              <a:off x="4022047" y="2910107"/>
              <a:ext cx="13765" cy="1339872"/>
            </a:xfrm>
            <a:custGeom>
              <a:avLst/>
              <a:gdLst/>
              <a:ahLst/>
              <a:cxnLst/>
              <a:rect l="l" t="t" r="r" b="b"/>
              <a:pathLst>
                <a:path w="88" h="8566" extrusionOk="0">
                  <a:moveTo>
                    <a:pt x="1" y="1"/>
                  </a:moveTo>
                  <a:lnTo>
                    <a:pt x="1" y="8565"/>
                  </a:lnTo>
                  <a:lnTo>
                    <a:pt x="88" y="8565"/>
                  </a:lnTo>
                  <a:lnTo>
                    <a:pt x="8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4" name="Google Shape;194;p2"/>
            <p:cNvSpPr/>
            <p:nvPr/>
          </p:nvSpPr>
          <p:spPr>
            <a:xfrm>
              <a:off x="3843104" y="4017546"/>
              <a:ext cx="150474" cy="252771"/>
            </a:xfrm>
            <a:custGeom>
              <a:avLst/>
              <a:gdLst/>
              <a:ahLst/>
              <a:cxnLst/>
              <a:rect l="l" t="t" r="r" b="b"/>
              <a:pathLst>
                <a:path w="962" h="1616" extrusionOk="0">
                  <a:moveTo>
                    <a:pt x="1" y="1"/>
                  </a:moveTo>
                  <a:lnTo>
                    <a:pt x="1" y="1615"/>
                  </a:lnTo>
                  <a:lnTo>
                    <a:pt x="961" y="1615"/>
                  </a:lnTo>
                  <a:lnTo>
                    <a:pt x="96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5" name="Google Shape;195;p2"/>
            <p:cNvSpPr/>
            <p:nvPr/>
          </p:nvSpPr>
          <p:spPr>
            <a:xfrm>
              <a:off x="3860936" y="4038036"/>
              <a:ext cx="10011" cy="211946"/>
            </a:xfrm>
            <a:custGeom>
              <a:avLst/>
              <a:gdLst/>
              <a:ahLst/>
              <a:cxnLst/>
              <a:rect l="l" t="t" r="r" b="b"/>
              <a:pathLst>
                <a:path w="64" h="1355" extrusionOk="0">
                  <a:moveTo>
                    <a:pt x="0" y="0"/>
                  </a:moveTo>
                  <a:lnTo>
                    <a:pt x="0" y="1354"/>
                  </a:lnTo>
                  <a:lnTo>
                    <a:pt x="64" y="1354"/>
                  </a:lnTo>
                  <a:lnTo>
                    <a:pt x="6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6" name="Google Shape;196;p2"/>
            <p:cNvSpPr/>
            <p:nvPr/>
          </p:nvSpPr>
          <p:spPr>
            <a:xfrm>
              <a:off x="3895817" y="4038036"/>
              <a:ext cx="10167" cy="211946"/>
            </a:xfrm>
            <a:custGeom>
              <a:avLst/>
              <a:gdLst/>
              <a:ahLst/>
              <a:cxnLst/>
              <a:rect l="l" t="t" r="r" b="b"/>
              <a:pathLst>
                <a:path w="65" h="1355" extrusionOk="0">
                  <a:moveTo>
                    <a:pt x="1" y="0"/>
                  </a:moveTo>
                  <a:lnTo>
                    <a:pt x="1" y="1354"/>
                  </a:lnTo>
                  <a:lnTo>
                    <a:pt x="64" y="1354"/>
                  </a:lnTo>
                  <a:lnTo>
                    <a:pt x="6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7" name="Google Shape;197;p2"/>
            <p:cNvSpPr/>
            <p:nvPr/>
          </p:nvSpPr>
          <p:spPr>
            <a:xfrm>
              <a:off x="3930855" y="4038036"/>
              <a:ext cx="10011" cy="211946"/>
            </a:xfrm>
            <a:custGeom>
              <a:avLst/>
              <a:gdLst/>
              <a:ahLst/>
              <a:cxnLst/>
              <a:rect l="l" t="t" r="r" b="b"/>
              <a:pathLst>
                <a:path w="64" h="1355" extrusionOk="0">
                  <a:moveTo>
                    <a:pt x="0" y="0"/>
                  </a:moveTo>
                  <a:lnTo>
                    <a:pt x="0" y="1354"/>
                  </a:lnTo>
                  <a:lnTo>
                    <a:pt x="64" y="1354"/>
                  </a:lnTo>
                  <a:lnTo>
                    <a:pt x="6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8" name="Google Shape;198;p2"/>
            <p:cNvSpPr/>
            <p:nvPr/>
          </p:nvSpPr>
          <p:spPr>
            <a:xfrm>
              <a:off x="3965736" y="4038036"/>
              <a:ext cx="10011" cy="211946"/>
            </a:xfrm>
            <a:custGeom>
              <a:avLst/>
              <a:gdLst/>
              <a:ahLst/>
              <a:cxnLst/>
              <a:rect l="l" t="t" r="r" b="b"/>
              <a:pathLst>
                <a:path w="64" h="1355" extrusionOk="0">
                  <a:moveTo>
                    <a:pt x="1" y="0"/>
                  </a:moveTo>
                  <a:lnTo>
                    <a:pt x="1" y="1354"/>
                  </a:lnTo>
                  <a:lnTo>
                    <a:pt x="64" y="1354"/>
                  </a:lnTo>
                  <a:lnTo>
                    <a:pt x="6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9" name="Google Shape;199;p2"/>
            <p:cNvSpPr/>
            <p:nvPr/>
          </p:nvSpPr>
          <p:spPr>
            <a:xfrm>
              <a:off x="3870790" y="3165224"/>
              <a:ext cx="122788" cy="852475"/>
            </a:xfrm>
            <a:custGeom>
              <a:avLst/>
              <a:gdLst/>
              <a:ahLst/>
              <a:cxnLst/>
              <a:rect l="l" t="t" r="r" b="b"/>
              <a:pathLst>
                <a:path w="785" h="5450" extrusionOk="0">
                  <a:moveTo>
                    <a:pt x="1" y="1"/>
                  </a:moveTo>
                  <a:lnTo>
                    <a:pt x="1" y="5450"/>
                  </a:lnTo>
                  <a:lnTo>
                    <a:pt x="784" y="5450"/>
                  </a:lnTo>
                  <a:lnTo>
                    <a:pt x="7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0" name="Google Shape;200;p2"/>
            <p:cNvSpPr/>
            <p:nvPr/>
          </p:nvSpPr>
          <p:spPr>
            <a:xfrm>
              <a:off x="3892220" y="3195413"/>
              <a:ext cx="10011" cy="792098"/>
            </a:xfrm>
            <a:custGeom>
              <a:avLst/>
              <a:gdLst/>
              <a:ahLst/>
              <a:cxnLst/>
              <a:rect l="l" t="t" r="r" b="b"/>
              <a:pathLst>
                <a:path w="64" h="5064" extrusionOk="0">
                  <a:moveTo>
                    <a:pt x="0" y="1"/>
                  </a:moveTo>
                  <a:lnTo>
                    <a:pt x="0" y="5064"/>
                  </a:lnTo>
                  <a:lnTo>
                    <a:pt x="64" y="5064"/>
                  </a:lnTo>
                  <a:lnTo>
                    <a:pt x="6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1" name="Google Shape;201;p2"/>
            <p:cNvSpPr/>
            <p:nvPr/>
          </p:nvSpPr>
          <p:spPr>
            <a:xfrm>
              <a:off x="3927101" y="3195413"/>
              <a:ext cx="10167" cy="792098"/>
            </a:xfrm>
            <a:custGeom>
              <a:avLst/>
              <a:gdLst/>
              <a:ahLst/>
              <a:cxnLst/>
              <a:rect l="l" t="t" r="r" b="b"/>
              <a:pathLst>
                <a:path w="65" h="5064" extrusionOk="0">
                  <a:moveTo>
                    <a:pt x="1" y="1"/>
                  </a:moveTo>
                  <a:lnTo>
                    <a:pt x="1" y="5064"/>
                  </a:lnTo>
                  <a:lnTo>
                    <a:pt x="64" y="5064"/>
                  </a:lnTo>
                  <a:lnTo>
                    <a:pt x="6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2" name="Google Shape;202;p2"/>
            <p:cNvSpPr/>
            <p:nvPr/>
          </p:nvSpPr>
          <p:spPr>
            <a:xfrm>
              <a:off x="3962139" y="3195413"/>
              <a:ext cx="10011" cy="792098"/>
            </a:xfrm>
            <a:custGeom>
              <a:avLst/>
              <a:gdLst/>
              <a:ahLst/>
              <a:cxnLst/>
              <a:rect l="l" t="t" r="r" b="b"/>
              <a:pathLst>
                <a:path w="64" h="5064" extrusionOk="0">
                  <a:moveTo>
                    <a:pt x="0" y="1"/>
                  </a:moveTo>
                  <a:lnTo>
                    <a:pt x="0" y="5064"/>
                  </a:lnTo>
                  <a:lnTo>
                    <a:pt x="64" y="5064"/>
                  </a:lnTo>
                  <a:lnTo>
                    <a:pt x="6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3" name="Google Shape;203;p2"/>
            <p:cNvSpPr/>
            <p:nvPr/>
          </p:nvSpPr>
          <p:spPr>
            <a:xfrm>
              <a:off x="3902074" y="2999890"/>
              <a:ext cx="91504" cy="165490"/>
            </a:xfrm>
            <a:custGeom>
              <a:avLst/>
              <a:gdLst/>
              <a:ahLst/>
              <a:cxnLst/>
              <a:rect l="l" t="t" r="r" b="b"/>
              <a:pathLst>
                <a:path w="585" h="1058" extrusionOk="0">
                  <a:moveTo>
                    <a:pt x="1" y="0"/>
                  </a:moveTo>
                  <a:lnTo>
                    <a:pt x="1" y="1058"/>
                  </a:lnTo>
                  <a:lnTo>
                    <a:pt x="584" y="1058"/>
                  </a:lnTo>
                  <a:lnTo>
                    <a:pt x="5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4" name="Google Shape;204;p2"/>
            <p:cNvSpPr/>
            <p:nvPr/>
          </p:nvSpPr>
          <p:spPr>
            <a:xfrm>
              <a:off x="3925067" y="3030079"/>
              <a:ext cx="10636" cy="105113"/>
            </a:xfrm>
            <a:custGeom>
              <a:avLst/>
              <a:gdLst/>
              <a:ahLst/>
              <a:cxnLst/>
              <a:rect l="l" t="t" r="r" b="b"/>
              <a:pathLst>
                <a:path w="68" h="672" extrusionOk="0">
                  <a:moveTo>
                    <a:pt x="0" y="1"/>
                  </a:moveTo>
                  <a:lnTo>
                    <a:pt x="0" y="671"/>
                  </a:lnTo>
                  <a:lnTo>
                    <a:pt x="67" y="671"/>
                  </a:lnTo>
                  <a:lnTo>
                    <a:pt x="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5" name="Google Shape;205;p2"/>
            <p:cNvSpPr/>
            <p:nvPr/>
          </p:nvSpPr>
          <p:spPr>
            <a:xfrm>
              <a:off x="3959949" y="3030079"/>
              <a:ext cx="10636" cy="105113"/>
            </a:xfrm>
            <a:custGeom>
              <a:avLst/>
              <a:gdLst/>
              <a:ahLst/>
              <a:cxnLst/>
              <a:rect l="l" t="t" r="r" b="b"/>
              <a:pathLst>
                <a:path w="68" h="672" extrusionOk="0">
                  <a:moveTo>
                    <a:pt x="1" y="1"/>
                  </a:moveTo>
                  <a:lnTo>
                    <a:pt x="1" y="671"/>
                  </a:lnTo>
                  <a:lnTo>
                    <a:pt x="68" y="671"/>
                  </a:lnTo>
                  <a:lnTo>
                    <a:pt x="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6" name="Google Shape;206;p2"/>
            <p:cNvSpPr/>
            <p:nvPr/>
          </p:nvSpPr>
          <p:spPr>
            <a:xfrm>
              <a:off x="4159225" y="4017546"/>
              <a:ext cx="150004" cy="252771"/>
            </a:xfrm>
            <a:custGeom>
              <a:avLst/>
              <a:gdLst/>
              <a:ahLst/>
              <a:cxnLst/>
              <a:rect l="l" t="t" r="r" b="b"/>
              <a:pathLst>
                <a:path w="959" h="1616" extrusionOk="0">
                  <a:moveTo>
                    <a:pt x="1" y="1"/>
                  </a:moveTo>
                  <a:lnTo>
                    <a:pt x="1" y="1615"/>
                  </a:lnTo>
                  <a:lnTo>
                    <a:pt x="958" y="1615"/>
                  </a:lnTo>
                  <a:lnTo>
                    <a:pt x="95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7" name="Google Shape;207;p2"/>
            <p:cNvSpPr/>
            <p:nvPr/>
          </p:nvSpPr>
          <p:spPr>
            <a:xfrm>
              <a:off x="4281857" y="4038036"/>
              <a:ext cx="10167" cy="211946"/>
            </a:xfrm>
            <a:custGeom>
              <a:avLst/>
              <a:gdLst/>
              <a:ahLst/>
              <a:cxnLst/>
              <a:rect l="l" t="t" r="r" b="b"/>
              <a:pathLst>
                <a:path w="65" h="1355" extrusionOk="0">
                  <a:moveTo>
                    <a:pt x="1" y="0"/>
                  </a:moveTo>
                  <a:lnTo>
                    <a:pt x="1" y="1354"/>
                  </a:lnTo>
                  <a:lnTo>
                    <a:pt x="64" y="1354"/>
                  </a:lnTo>
                  <a:lnTo>
                    <a:pt x="6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a:off x="4246350" y="4038036"/>
              <a:ext cx="10636" cy="211946"/>
            </a:xfrm>
            <a:custGeom>
              <a:avLst/>
              <a:gdLst/>
              <a:ahLst/>
              <a:cxnLst/>
              <a:rect l="l" t="t" r="r" b="b"/>
              <a:pathLst>
                <a:path w="68" h="1355" extrusionOk="0">
                  <a:moveTo>
                    <a:pt x="1" y="0"/>
                  </a:moveTo>
                  <a:lnTo>
                    <a:pt x="1" y="1354"/>
                  </a:lnTo>
                  <a:lnTo>
                    <a:pt x="68" y="1354"/>
                  </a:lnTo>
                  <a:lnTo>
                    <a:pt x="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a:off x="4211469" y="4038036"/>
              <a:ext cx="10636" cy="211946"/>
            </a:xfrm>
            <a:custGeom>
              <a:avLst/>
              <a:gdLst/>
              <a:ahLst/>
              <a:cxnLst/>
              <a:rect l="l" t="t" r="r" b="b"/>
              <a:pathLst>
                <a:path w="68" h="1355" extrusionOk="0">
                  <a:moveTo>
                    <a:pt x="0" y="0"/>
                  </a:moveTo>
                  <a:lnTo>
                    <a:pt x="0" y="1354"/>
                  </a:lnTo>
                  <a:lnTo>
                    <a:pt x="67" y="1354"/>
                  </a:lnTo>
                  <a:lnTo>
                    <a:pt x="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0" name="Google Shape;210;p2"/>
            <p:cNvSpPr/>
            <p:nvPr/>
          </p:nvSpPr>
          <p:spPr>
            <a:xfrm>
              <a:off x="4176431" y="4038036"/>
              <a:ext cx="10167" cy="211946"/>
            </a:xfrm>
            <a:custGeom>
              <a:avLst/>
              <a:gdLst/>
              <a:ahLst/>
              <a:cxnLst/>
              <a:rect l="l" t="t" r="r" b="b"/>
              <a:pathLst>
                <a:path w="65" h="1355" extrusionOk="0">
                  <a:moveTo>
                    <a:pt x="1" y="0"/>
                  </a:moveTo>
                  <a:lnTo>
                    <a:pt x="1" y="1354"/>
                  </a:lnTo>
                  <a:lnTo>
                    <a:pt x="64" y="1354"/>
                  </a:lnTo>
                  <a:lnTo>
                    <a:pt x="6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a:off x="4159225" y="3165224"/>
              <a:ext cx="122788" cy="852475"/>
            </a:xfrm>
            <a:custGeom>
              <a:avLst/>
              <a:gdLst/>
              <a:ahLst/>
              <a:cxnLst/>
              <a:rect l="l" t="t" r="r" b="b"/>
              <a:pathLst>
                <a:path w="785" h="5450" extrusionOk="0">
                  <a:moveTo>
                    <a:pt x="1" y="1"/>
                  </a:moveTo>
                  <a:lnTo>
                    <a:pt x="1" y="5450"/>
                  </a:lnTo>
                  <a:lnTo>
                    <a:pt x="785" y="5450"/>
                  </a:lnTo>
                  <a:lnTo>
                    <a:pt x="78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a:off x="4250573" y="3195413"/>
              <a:ext cx="10011" cy="792098"/>
            </a:xfrm>
            <a:custGeom>
              <a:avLst/>
              <a:gdLst/>
              <a:ahLst/>
              <a:cxnLst/>
              <a:rect l="l" t="t" r="r" b="b"/>
              <a:pathLst>
                <a:path w="64" h="5064" extrusionOk="0">
                  <a:moveTo>
                    <a:pt x="1" y="1"/>
                  </a:moveTo>
                  <a:lnTo>
                    <a:pt x="1" y="5064"/>
                  </a:lnTo>
                  <a:lnTo>
                    <a:pt x="64" y="5064"/>
                  </a:lnTo>
                  <a:lnTo>
                    <a:pt x="6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3" name="Google Shape;213;p2"/>
            <p:cNvSpPr/>
            <p:nvPr/>
          </p:nvSpPr>
          <p:spPr>
            <a:xfrm>
              <a:off x="4215692" y="3195413"/>
              <a:ext cx="10011" cy="792098"/>
            </a:xfrm>
            <a:custGeom>
              <a:avLst/>
              <a:gdLst/>
              <a:ahLst/>
              <a:cxnLst/>
              <a:rect l="l" t="t" r="r" b="b"/>
              <a:pathLst>
                <a:path w="64" h="5064" extrusionOk="0">
                  <a:moveTo>
                    <a:pt x="0" y="1"/>
                  </a:moveTo>
                  <a:lnTo>
                    <a:pt x="0" y="5064"/>
                  </a:lnTo>
                  <a:lnTo>
                    <a:pt x="63" y="5064"/>
                  </a:lnTo>
                  <a:lnTo>
                    <a:pt x="6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180185" y="3195413"/>
              <a:ext cx="10636" cy="792098"/>
            </a:xfrm>
            <a:custGeom>
              <a:avLst/>
              <a:gdLst/>
              <a:ahLst/>
              <a:cxnLst/>
              <a:rect l="l" t="t" r="r" b="b"/>
              <a:pathLst>
                <a:path w="68" h="5064" extrusionOk="0">
                  <a:moveTo>
                    <a:pt x="0" y="1"/>
                  </a:moveTo>
                  <a:lnTo>
                    <a:pt x="0" y="5064"/>
                  </a:lnTo>
                  <a:lnTo>
                    <a:pt x="67" y="5064"/>
                  </a:lnTo>
                  <a:lnTo>
                    <a:pt x="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5" name="Google Shape;215;p2"/>
            <p:cNvSpPr/>
            <p:nvPr/>
          </p:nvSpPr>
          <p:spPr>
            <a:xfrm>
              <a:off x="4159225" y="2999890"/>
              <a:ext cx="91504" cy="165490"/>
            </a:xfrm>
            <a:custGeom>
              <a:avLst/>
              <a:gdLst/>
              <a:ahLst/>
              <a:cxnLst/>
              <a:rect l="l" t="t" r="r" b="b"/>
              <a:pathLst>
                <a:path w="585" h="1058" extrusionOk="0">
                  <a:moveTo>
                    <a:pt x="1" y="0"/>
                  </a:moveTo>
                  <a:lnTo>
                    <a:pt x="1" y="1058"/>
                  </a:lnTo>
                  <a:lnTo>
                    <a:pt x="585" y="1058"/>
                  </a:lnTo>
                  <a:lnTo>
                    <a:pt x="58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6" name="Google Shape;216;p2"/>
            <p:cNvSpPr/>
            <p:nvPr/>
          </p:nvSpPr>
          <p:spPr>
            <a:xfrm>
              <a:off x="4217256" y="3030079"/>
              <a:ext cx="10480" cy="105113"/>
            </a:xfrm>
            <a:custGeom>
              <a:avLst/>
              <a:gdLst/>
              <a:ahLst/>
              <a:cxnLst/>
              <a:rect l="l" t="t" r="r" b="b"/>
              <a:pathLst>
                <a:path w="67" h="672" extrusionOk="0">
                  <a:moveTo>
                    <a:pt x="0" y="1"/>
                  </a:moveTo>
                  <a:lnTo>
                    <a:pt x="0" y="671"/>
                  </a:lnTo>
                  <a:lnTo>
                    <a:pt x="67" y="671"/>
                  </a:lnTo>
                  <a:lnTo>
                    <a:pt x="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7" name="Google Shape;217;p2"/>
            <p:cNvSpPr/>
            <p:nvPr/>
          </p:nvSpPr>
          <p:spPr>
            <a:xfrm>
              <a:off x="4182219" y="3030079"/>
              <a:ext cx="10167" cy="105113"/>
            </a:xfrm>
            <a:custGeom>
              <a:avLst/>
              <a:gdLst/>
              <a:ahLst/>
              <a:cxnLst/>
              <a:rect l="l" t="t" r="r" b="b"/>
              <a:pathLst>
                <a:path w="65" h="672" extrusionOk="0">
                  <a:moveTo>
                    <a:pt x="1" y="1"/>
                  </a:moveTo>
                  <a:lnTo>
                    <a:pt x="1" y="671"/>
                  </a:lnTo>
                  <a:lnTo>
                    <a:pt x="64" y="671"/>
                  </a:lnTo>
                  <a:lnTo>
                    <a:pt x="6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8" name="Google Shape;218;p2"/>
            <p:cNvSpPr/>
            <p:nvPr/>
          </p:nvSpPr>
          <p:spPr>
            <a:xfrm>
              <a:off x="3879706" y="3373886"/>
              <a:ext cx="107146" cy="20021"/>
            </a:xfrm>
            <a:custGeom>
              <a:avLst/>
              <a:gdLst/>
              <a:ahLst/>
              <a:cxnLst/>
              <a:rect l="l" t="t" r="r" b="b"/>
              <a:pathLst>
                <a:path w="685" h="128" extrusionOk="0">
                  <a:moveTo>
                    <a:pt x="0" y="1"/>
                  </a:moveTo>
                  <a:lnTo>
                    <a:pt x="0" y="127"/>
                  </a:lnTo>
                  <a:lnTo>
                    <a:pt x="684" y="127"/>
                  </a:lnTo>
                  <a:lnTo>
                    <a:pt x="6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9" name="Google Shape;219;p2"/>
            <p:cNvSpPr/>
            <p:nvPr/>
          </p:nvSpPr>
          <p:spPr>
            <a:xfrm>
              <a:off x="4166108" y="3373886"/>
              <a:ext cx="106520" cy="20021"/>
            </a:xfrm>
            <a:custGeom>
              <a:avLst/>
              <a:gdLst/>
              <a:ahLst/>
              <a:cxnLst/>
              <a:rect l="l" t="t" r="r" b="b"/>
              <a:pathLst>
                <a:path w="681" h="128" extrusionOk="0">
                  <a:moveTo>
                    <a:pt x="0" y="1"/>
                  </a:moveTo>
                  <a:lnTo>
                    <a:pt x="0" y="127"/>
                  </a:lnTo>
                  <a:lnTo>
                    <a:pt x="681" y="127"/>
                  </a:lnTo>
                  <a:lnTo>
                    <a:pt x="6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0" name="Google Shape;220;p2"/>
            <p:cNvSpPr/>
            <p:nvPr/>
          </p:nvSpPr>
          <p:spPr>
            <a:xfrm>
              <a:off x="3879706" y="3595061"/>
              <a:ext cx="107146" cy="19396"/>
            </a:xfrm>
            <a:custGeom>
              <a:avLst/>
              <a:gdLst/>
              <a:ahLst/>
              <a:cxnLst/>
              <a:rect l="l" t="t" r="r" b="b"/>
              <a:pathLst>
                <a:path w="685" h="124" extrusionOk="0">
                  <a:moveTo>
                    <a:pt x="0" y="1"/>
                  </a:moveTo>
                  <a:lnTo>
                    <a:pt x="0" y="124"/>
                  </a:lnTo>
                  <a:lnTo>
                    <a:pt x="684" y="124"/>
                  </a:lnTo>
                  <a:lnTo>
                    <a:pt x="6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1" name="Google Shape;221;p2"/>
            <p:cNvSpPr/>
            <p:nvPr/>
          </p:nvSpPr>
          <p:spPr>
            <a:xfrm>
              <a:off x="4166108" y="3595061"/>
              <a:ext cx="106520" cy="19396"/>
            </a:xfrm>
            <a:custGeom>
              <a:avLst/>
              <a:gdLst/>
              <a:ahLst/>
              <a:cxnLst/>
              <a:rect l="l" t="t" r="r" b="b"/>
              <a:pathLst>
                <a:path w="681" h="124" extrusionOk="0">
                  <a:moveTo>
                    <a:pt x="0" y="1"/>
                  </a:moveTo>
                  <a:lnTo>
                    <a:pt x="0" y="124"/>
                  </a:lnTo>
                  <a:lnTo>
                    <a:pt x="681" y="124"/>
                  </a:lnTo>
                  <a:lnTo>
                    <a:pt x="6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2" name="Google Shape;222;p2"/>
            <p:cNvSpPr/>
            <p:nvPr/>
          </p:nvSpPr>
          <p:spPr>
            <a:xfrm>
              <a:off x="3879706" y="3816236"/>
              <a:ext cx="107146" cy="20021"/>
            </a:xfrm>
            <a:custGeom>
              <a:avLst/>
              <a:gdLst/>
              <a:ahLst/>
              <a:cxnLst/>
              <a:rect l="l" t="t" r="r" b="b"/>
              <a:pathLst>
                <a:path w="685" h="128" extrusionOk="0">
                  <a:moveTo>
                    <a:pt x="0" y="1"/>
                  </a:moveTo>
                  <a:lnTo>
                    <a:pt x="0" y="127"/>
                  </a:lnTo>
                  <a:lnTo>
                    <a:pt x="684" y="127"/>
                  </a:lnTo>
                  <a:lnTo>
                    <a:pt x="6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3" name="Google Shape;223;p2"/>
            <p:cNvSpPr/>
            <p:nvPr/>
          </p:nvSpPr>
          <p:spPr>
            <a:xfrm>
              <a:off x="4166108" y="3816236"/>
              <a:ext cx="106520" cy="20021"/>
            </a:xfrm>
            <a:custGeom>
              <a:avLst/>
              <a:gdLst/>
              <a:ahLst/>
              <a:cxnLst/>
              <a:rect l="l" t="t" r="r" b="b"/>
              <a:pathLst>
                <a:path w="681" h="128" extrusionOk="0">
                  <a:moveTo>
                    <a:pt x="0" y="1"/>
                  </a:moveTo>
                  <a:lnTo>
                    <a:pt x="0" y="127"/>
                  </a:lnTo>
                  <a:lnTo>
                    <a:pt x="681" y="127"/>
                  </a:lnTo>
                  <a:lnTo>
                    <a:pt x="6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4" name="Google Shape;224;p2"/>
            <p:cNvSpPr/>
            <p:nvPr/>
          </p:nvSpPr>
          <p:spPr>
            <a:xfrm>
              <a:off x="4007969" y="4005658"/>
              <a:ext cx="136865" cy="20960"/>
            </a:xfrm>
            <a:custGeom>
              <a:avLst/>
              <a:gdLst/>
              <a:ahLst/>
              <a:cxnLst/>
              <a:rect l="l" t="t" r="r" b="b"/>
              <a:pathLst>
                <a:path w="875" h="134" extrusionOk="0">
                  <a:moveTo>
                    <a:pt x="1" y="0"/>
                  </a:moveTo>
                  <a:lnTo>
                    <a:pt x="1" y="134"/>
                  </a:lnTo>
                  <a:lnTo>
                    <a:pt x="875" y="134"/>
                  </a:lnTo>
                  <a:lnTo>
                    <a:pt x="87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5" name="Google Shape;225;p2"/>
            <p:cNvSpPr/>
            <p:nvPr/>
          </p:nvSpPr>
          <p:spPr>
            <a:xfrm>
              <a:off x="4007969" y="3593966"/>
              <a:ext cx="136865" cy="21586"/>
            </a:xfrm>
            <a:custGeom>
              <a:avLst/>
              <a:gdLst/>
              <a:ahLst/>
              <a:cxnLst/>
              <a:rect l="l" t="t" r="r" b="b"/>
              <a:pathLst>
                <a:path w="875" h="138" extrusionOk="0">
                  <a:moveTo>
                    <a:pt x="1" y="1"/>
                  </a:moveTo>
                  <a:lnTo>
                    <a:pt x="1" y="138"/>
                  </a:lnTo>
                  <a:lnTo>
                    <a:pt x="875" y="138"/>
                  </a:lnTo>
                  <a:lnTo>
                    <a:pt x="87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6" name="Google Shape;226;p2"/>
            <p:cNvSpPr/>
            <p:nvPr/>
          </p:nvSpPr>
          <p:spPr>
            <a:xfrm>
              <a:off x="4007969" y="3143795"/>
              <a:ext cx="136865" cy="21586"/>
            </a:xfrm>
            <a:custGeom>
              <a:avLst/>
              <a:gdLst/>
              <a:ahLst/>
              <a:cxnLst/>
              <a:rect l="l" t="t" r="r" b="b"/>
              <a:pathLst>
                <a:path w="875" h="138" extrusionOk="0">
                  <a:moveTo>
                    <a:pt x="1" y="1"/>
                  </a:moveTo>
                  <a:lnTo>
                    <a:pt x="1" y="138"/>
                  </a:lnTo>
                  <a:lnTo>
                    <a:pt x="875" y="138"/>
                  </a:lnTo>
                  <a:lnTo>
                    <a:pt x="87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 name="Google Shape;227;p2"/>
            <p:cNvSpPr/>
            <p:nvPr/>
          </p:nvSpPr>
          <p:spPr>
            <a:xfrm>
              <a:off x="3959949" y="2785911"/>
              <a:ext cx="232436" cy="72265"/>
            </a:xfrm>
            <a:custGeom>
              <a:avLst/>
              <a:gdLst/>
              <a:ahLst/>
              <a:cxnLst/>
              <a:rect l="l" t="t" r="r" b="b"/>
              <a:pathLst>
                <a:path w="1486" h="462" extrusionOk="0">
                  <a:moveTo>
                    <a:pt x="1" y="1"/>
                  </a:moveTo>
                  <a:lnTo>
                    <a:pt x="1" y="461"/>
                  </a:lnTo>
                  <a:lnTo>
                    <a:pt x="1485" y="461"/>
                  </a:lnTo>
                  <a:lnTo>
                    <a:pt x="148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8" name="Google Shape;228;p2"/>
            <p:cNvSpPr/>
            <p:nvPr/>
          </p:nvSpPr>
          <p:spPr>
            <a:xfrm>
              <a:off x="4018918" y="2711456"/>
              <a:ext cx="114498" cy="22524"/>
            </a:xfrm>
            <a:custGeom>
              <a:avLst/>
              <a:gdLst/>
              <a:ahLst/>
              <a:cxnLst/>
              <a:rect l="l" t="t" r="r" b="b"/>
              <a:pathLst>
                <a:path w="732" h="144" extrusionOk="0">
                  <a:moveTo>
                    <a:pt x="1" y="0"/>
                  </a:moveTo>
                  <a:lnTo>
                    <a:pt x="1" y="143"/>
                  </a:lnTo>
                  <a:lnTo>
                    <a:pt x="731" y="143"/>
                  </a:lnTo>
                  <a:lnTo>
                    <a:pt x="7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9" name="Google Shape;229;p2"/>
            <p:cNvSpPr/>
            <p:nvPr/>
          </p:nvSpPr>
          <p:spPr>
            <a:xfrm>
              <a:off x="4058023" y="2367649"/>
              <a:ext cx="36289" cy="343962"/>
            </a:xfrm>
            <a:custGeom>
              <a:avLst/>
              <a:gdLst/>
              <a:ahLst/>
              <a:cxnLst/>
              <a:rect l="l" t="t" r="r" b="b"/>
              <a:pathLst>
                <a:path w="232" h="2199" extrusionOk="0">
                  <a:moveTo>
                    <a:pt x="98" y="0"/>
                  </a:moveTo>
                  <a:lnTo>
                    <a:pt x="1" y="2198"/>
                  </a:lnTo>
                  <a:lnTo>
                    <a:pt x="231" y="2198"/>
                  </a:lnTo>
                  <a:lnTo>
                    <a:pt x="13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0" name="Google Shape;230;p2"/>
            <p:cNvSpPr/>
            <p:nvPr/>
          </p:nvSpPr>
          <p:spPr>
            <a:xfrm>
              <a:off x="3989199" y="2733823"/>
              <a:ext cx="174406" cy="52243"/>
            </a:xfrm>
            <a:custGeom>
              <a:avLst/>
              <a:gdLst/>
              <a:ahLst/>
              <a:cxnLst/>
              <a:rect l="l" t="t" r="r" b="b"/>
              <a:pathLst>
                <a:path w="1115" h="334" extrusionOk="0">
                  <a:moveTo>
                    <a:pt x="1" y="0"/>
                  </a:moveTo>
                  <a:lnTo>
                    <a:pt x="1" y="334"/>
                  </a:lnTo>
                  <a:lnTo>
                    <a:pt x="1115" y="334"/>
                  </a:lnTo>
                  <a:lnTo>
                    <a:pt x="111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1" name="Google Shape;231;p2"/>
            <p:cNvSpPr/>
            <p:nvPr/>
          </p:nvSpPr>
          <p:spPr>
            <a:xfrm>
              <a:off x="3979814" y="2815161"/>
              <a:ext cx="20021" cy="43015"/>
            </a:xfrm>
            <a:custGeom>
              <a:avLst/>
              <a:gdLst/>
              <a:ahLst/>
              <a:cxnLst/>
              <a:rect l="l" t="t" r="r" b="b"/>
              <a:pathLst>
                <a:path w="128" h="275" extrusionOk="0">
                  <a:moveTo>
                    <a:pt x="1" y="1"/>
                  </a:moveTo>
                  <a:lnTo>
                    <a:pt x="1" y="274"/>
                  </a:lnTo>
                  <a:lnTo>
                    <a:pt x="127" y="274"/>
                  </a:lnTo>
                  <a:lnTo>
                    <a:pt x="12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2"/>
            <p:cNvSpPr/>
            <p:nvPr/>
          </p:nvSpPr>
          <p:spPr>
            <a:xfrm>
              <a:off x="4022672" y="2815161"/>
              <a:ext cx="20491" cy="43015"/>
            </a:xfrm>
            <a:custGeom>
              <a:avLst/>
              <a:gdLst/>
              <a:ahLst/>
              <a:cxnLst/>
              <a:rect l="l" t="t" r="r" b="b"/>
              <a:pathLst>
                <a:path w="131" h="275" extrusionOk="0">
                  <a:moveTo>
                    <a:pt x="0" y="1"/>
                  </a:moveTo>
                  <a:lnTo>
                    <a:pt x="0" y="274"/>
                  </a:lnTo>
                  <a:lnTo>
                    <a:pt x="130" y="274"/>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2"/>
            <p:cNvSpPr/>
            <p:nvPr/>
          </p:nvSpPr>
          <p:spPr>
            <a:xfrm>
              <a:off x="4066469" y="2815161"/>
              <a:ext cx="20021" cy="43015"/>
            </a:xfrm>
            <a:custGeom>
              <a:avLst/>
              <a:gdLst/>
              <a:ahLst/>
              <a:cxnLst/>
              <a:rect l="l" t="t" r="r" b="b"/>
              <a:pathLst>
                <a:path w="128" h="275" extrusionOk="0">
                  <a:moveTo>
                    <a:pt x="0" y="1"/>
                  </a:moveTo>
                  <a:lnTo>
                    <a:pt x="0" y="274"/>
                  </a:lnTo>
                  <a:lnTo>
                    <a:pt x="127" y="274"/>
                  </a:lnTo>
                  <a:lnTo>
                    <a:pt x="12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2"/>
            <p:cNvSpPr/>
            <p:nvPr/>
          </p:nvSpPr>
          <p:spPr>
            <a:xfrm>
              <a:off x="4109172" y="2815161"/>
              <a:ext cx="20491" cy="43015"/>
            </a:xfrm>
            <a:custGeom>
              <a:avLst/>
              <a:gdLst/>
              <a:ahLst/>
              <a:cxnLst/>
              <a:rect l="l" t="t" r="r" b="b"/>
              <a:pathLst>
                <a:path w="131" h="275" extrusionOk="0">
                  <a:moveTo>
                    <a:pt x="1" y="1"/>
                  </a:moveTo>
                  <a:lnTo>
                    <a:pt x="1" y="274"/>
                  </a:lnTo>
                  <a:lnTo>
                    <a:pt x="131" y="274"/>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2"/>
            <p:cNvSpPr/>
            <p:nvPr/>
          </p:nvSpPr>
          <p:spPr>
            <a:xfrm>
              <a:off x="4152499" y="2815161"/>
              <a:ext cx="20491" cy="43015"/>
            </a:xfrm>
            <a:custGeom>
              <a:avLst/>
              <a:gdLst/>
              <a:ahLst/>
              <a:cxnLst/>
              <a:rect l="l" t="t" r="r" b="b"/>
              <a:pathLst>
                <a:path w="131" h="275" extrusionOk="0">
                  <a:moveTo>
                    <a:pt x="1" y="1"/>
                  </a:moveTo>
                  <a:lnTo>
                    <a:pt x="1" y="274"/>
                  </a:lnTo>
                  <a:lnTo>
                    <a:pt x="131" y="274"/>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2"/>
            <p:cNvSpPr/>
            <p:nvPr/>
          </p:nvSpPr>
          <p:spPr>
            <a:xfrm>
              <a:off x="4050828" y="2582567"/>
              <a:ext cx="51305" cy="14703"/>
            </a:xfrm>
            <a:custGeom>
              <a:avLst/>
              <a:gdLst/>
              <a:ahLst/>
              <a:cxnLst/>
              <a:rect l="l" t="t" r="r" b="b"/>
              <a:pathLst>
                <a:path w="328" h="94" extrusionOk="0">
                  <a:moveTo>
                    <a:pt x="47" y="0"/>
                  </a:moveTo>
                  <a:cubicBezTo>
                    <a:pt x="20" y="0"/>
                    <a:pt x="0" y="20"/>
                    <a:pt x="0" y="47"/>
                  </a:cubicBezTo>
                  <a:cubicBezTo>
                    <a:pt x="0" y="74"/>
                    <a:pt x="20" y="94"/>
                    <a:pt x="47" y="94"/>
                  </a:cubicBezTo>
                  <a:lnTo>
                    <a:pt x="280" y="94"/>
                  </a:lnTo>
                  <a:cubicBezTo>
                    <a:pt x="304" y="94"/>
                    <a:pt x="327" y="74"/>
                    <a:pt x="327" y="47"/>
                  </a:cubicBezTo>
                  <a:cubicBezTo>
                    <a:pt x="327" y="20"/>
                    <a:pt x="307" y="0"/>
                    <a:pt x="28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7" name="Google Shape;237;p2"/>
            <p:cNvSpPr/>
            <p:nvPr/>
          </p:nvSpPr>
          <p:spPr>
            <a:xfrm>
              <a:off x="2582375" y="4365106"/>
              <a:ext cx="3979261" cy="135145"/>
            </a:xfrm>
            <a:custGeom>
              <a:avLst/>
              <a:gdLst/>
              <a:ahLst/>
              <a:cxnLst/>
              <a:rect l="l" t="t" r="r" b="b"/>
              <a:pathLst>
                <a:path w="25440" h="864" extrusionOk="0">
                  <a:moveTo>
                    <a:pt x="434" y="0"/>
                  </a:moveTo>
                  <a:cubicBezTo>
                    <a:pt x="194" y="0"/>
                    <a:pt x="0" y="194"/>
                    <a:pt x="0" y="430"/>
                  </a:cubicBezTo>
                  <a:cubicBezTo>
                    <a:pt x="0" y="670"/>
                    <a:pt x="194" y="864"/>
                    <a:pt x="434" y="864"/>
                  </a:cubicBezTo>
                  <a:lnTo>
                    <a:pt x="25006" y="864"/>
                  </a:lnTo>
                  <a:cubicBezTo>
                    <a:pt x="25243" y="864"/>
                    <a:pt x="25440" y="670"/>
                    <a:pt x="25440" y="430"/>
                  </a:cubicBezTo>
                  <a:cubicBezTo>
                    <a:pt x="25440" y="194"/>
                    <a:pt x="25243" y="0"/>
                    <a:pt x="25006"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8" name="Google Shape;238;p2"/>
            <p:cNvSpPr/>
            <p:nvPr/>
          </p:nvSpPr>
          <p:spPr>
            <a:xfrm>
              <a:off x="2762256" y="4295188"/>
              <a:ext cx="3618875" cy="70075"/>
            </a:xfrm>
            <a:custGeom>
              <a:avLst/>
              <a:gdLst/>
              <a:ahLst/>
              <a:cxnLst/>
              <a:rect l="l" t="t" r="r" b="b"/>
              <a:pathLst>
                <a:path w="23136" h="448" extrusionOk="0">
                  <a:moveTo>
                    <a:pt x="1" y="0"/>
                  </a:moveTo>
                  <a:lnTo>
                    <a:pt x="1" y="447"/>
                  </a:lnTo>
                  <a:lnTo>
                    <a:pt x="23136" y="447"/>
                  </a:lnTo>
                  <a:lnTo>
                    <a:pt x="23136"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9" name="Google Shape;239;p2"/>
            <p:cNvSpPr/>
            <p:nvPr/>
          </p:nvSpPr>
          <p:spPr>
            <a:xfrm>
              <a:off x="2762256" y="4270161"/>
              <a:ext cx="3618875" cy="25183"/>
            </a:xfrm>
            <a:custGeom>
              <a:avLst/>
              <a:gdLst/>
              <a:ahLst/>
              <a:cxnLst/>
              <a:rect l="l" t="t" r="r" b="b"/>
              <a:pathLst>
                <a:path w="23136" h="161" extrusionOk="0">
                  <a:moveTo>
                    <a:pt x="1" y="0"/>
                  </a:moveTo>
                  <a:lnTo>
                    <a:pt x="1" y="160"/>
                  </a:lnTo>
                  <a:lnTo>
                    <a:pt x="23136" y="160"/>
                  </a:lnTo>
                  <a:lnTo>
                    <a:pt x="23136"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0" name="Google Shape;240;p2"/>
            <p:cNvSpPr/>
            <p:nvPr/>
          </p:nvSpPr>
          <p:spPr>
            <a:xfrm>
              <a:off x="2660584" y="4415629"/>
              <a:ext cx="168618" cy="84622"/>
            </a:xfrm>
            <a:custGeom>
              <a:avLst/>
              <a:gdLst/>
              <a:ahLst/>
              <a:cxnLst/>
              <a:rect l="l" t="t" r="r" b="b"/>
              <a:pathLst>
                <a:path w="1078" h="541" extrusionOk="0">
                  <a:moveTo>
                    <a:pt x="541" y="1"/>
                  </a:moveTo>
                  <a:cubicBezTo>
                    <a:pt x="241" y="1"/>
                    <a:pt x="0" y="244"/>
                    <a:pt x="0"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1" name="Google Shape;241;p2"/>
            <p:cNvSpPr/>
            <p:nvPr/>
          </p:nvSpPr>
          <p:spPr>
            <a:xfrm>
              <a:off x="2689834" y="4444880"/>
              <a:ext cx="110744" cy="55372"/>
            </a:xfrm>
            <a:custGeom>
              <a:avLst/>
              <a:gdLst/>
              <a:ahLst/>
              <a:cxnLst/>
              <a:rect l="l" t="t" r="r" b="b"/>
              <a:pathLst>
                <a:path w="708" h="354" extrusionOk="0">
                  <a:moveTo>
                    <a:pt x="360" y="0"/>
                  </a:moveTo>
                  <a:cubicBezTo>
                    <a:pt x="358" y="0"/>
                    <a:pt x="356" y="0"/>
                    <a:pt x="354" y="0"/>
                  </a:cubicBezTo>
                  <a:cubicBezTo>
                    <a:pt x="157" y="0"/>
                    <a:pt x="0" y="157"/>
                    <a:pt x="0" y="354"/>
                  </a:cubicBezTo>
                  <a:lnTo>
                    <a:pt x="707" y="354"/>
                  </a:lnTo>
                  <a:cubicBezTo>
                    <a:pt x="707" y="159"/>
                    <a:pt x="550"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2" name="Google Shape;242;p2"/>
            <p:cNvSpPr/>
            <p:nvPr/>
          </p:nvSpPr>
          <p:spPr>
            <a:xfrm>
              <a:off x="2853135" y="4415629"/>
              <a:ext cx="168618" cy="84622"/>
            </a:xfrm>
            <a:custGeom>
              <a:avLst/>
              <a:gdLst/>
              <a:ahLst/>
              <a:cxnLst/>
              <a:rect l="l" t="t" r="r" b="b"/>
              <a:pathLst>
                <a:path w="1078" h="541" extrusionOk="0">
                  <a:moveTo>
                    <a:pt x="537" y="1"/>
                  </a:moveTo>
                  <a:cubicBezTo>
                    <a:pt x="240" y="1"/>
                    <a:pt x="0" y="244"/>
                    <a:pt x="0" y="541"/>
                  </a:cubicBezTo>
                  <a:lnTo>
                    <a:pt x="1077" y="541"/>
                  </a:lnTo>
                  <a:cubicBezTo>
                    <a:pt x="1077" y="244"/>
                    <a:pt x="834" y="1"/>
                    <a:pt x="53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3" name="Google Shape;243;p2"/>
            <p:cNvSpPr/>
            <p:nvPr/>
          </p:nvSpPr>
          <p:spPr>
            <a:xfrm>
              <a:off x="2881759" y="4444880"/>
              <a:ext cx="111213" cy="55372"/>
            </a:xfrm>
            <a:custGeom>
              <a:avLst/>
              <a:gdLst/>
              <a:ahLst/>
              <a:cxnLst/>
              <a:rect l="l" t="t" r="r" b="b"/>
              <a:pathLst>
                <a:path w="711" h="354" extrusionOk="0">
                  <a:moveTo>
                    <a:pt x="360" y="0"/>
                  </a:moveTo>
                  <a:cubicBezTo>
                    <a:pt x="358" y="0"/>
                    <a:pt x="356" y="0"/>
                    <a:pt x="354" y="0"/>
                  </a:cubicBezTo>
                  <a:cubicBezTo>
                    <a:pt x="161" y="0"/>
                    <a:pt x="0" y="157"/>
                    <a:pt x="0" y="354"/>
                  </a:cubicBezTo>
                  <a:lnTo>
                    <a:pt x="711" y="354"/>
                  </a:lnTo>
                  <a:cubicBezTo>
                    <a:pt x="711" y="159"/>
                    <a:pt x="554"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4" name="Google Shape;244;p2"/>
            <p:cNvSpPr/>
            <p:nvPr/>
          </p:nvSpPr>
          <p:spPr>
            <a:xfrm>
              <a:off x="3045060" y="4415629"/>
              <a:ext cx="168618" cy="84622"/>
            </a:xfrm>
            <a:custGeom>
              <a:avLst/>
              <a:gdLst/>
              <a:ahLst/>
              <a:cxnLst/>
              <a:rect l="l" t="t" r="r" b="b"/>
              <a:pathLst>
                <a:path w="1078" h="541" extrusionOk="0">
                  <a:moveTo>
                    <a:pt x="541" y="1"/>
                  </a:moveTo>
                  <a:cubicBezTo>
                    <a:pt x="244" y="1"/>
                    <a:pt x="0" y="244"/>
                    <a:pt x="0" y="541"/>
                  </a:cubicBezTo>
                  <a:lnTo>
                    <a:pt x="1078" y="541"/>
                  </a:lnTo>
                  <a:cubicBezTo>
                    <a:pt x="1078" y="244"/>
                    <a:pt x="837"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5" name="Google Shape;245;p2"/>
            <p:cNvSpPr/>
            <p:nvPr/>
          </p:nvSpPr>
          <p:spPr>
            <a:xfrm>
              <a:off x="3074310" y="4444880"/>
              <a:ext cx="110744" cy="55372"/>
            </a:xfrm>
            <a:custGeom>
              <a:avLst/>
              <a:gdLst/>
              <a:ahLst/>
              <a:cxnLst/>
              <a:rect l="l" t="t" r="r" b="b"/>
              <a:pathLst>
                <a:path w="708" h="354" extrusionOk="0">
                  <a:moveTo>
                    <a:pt x="354" y="0"/>
                  </a:moveTo>
                  <a:cubicBezTo>
                    <a:pt x="157" y="0"/>
                    <a:pt x="0" y="157"/>
                    <a:pt x="0" y="354"/>
                  </a:cubicBezTo>
                  <a:lnTo>
                    <a:pt x="707" y="354"/>
                  </a:lnTo>
                  <a:cubicBezTo>
                    <a:pt x="707" y="157"/>
                    <a:pt x="547"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6" name="Google Shape;246;p2"/>
            <p:cNvSpPr/>
            <p:nvPr/>
          </p:nvSpPr>
          <p:spPr>
            <a:xfrm>
              <a:off x="3237454" y="4415629"/>
              <a:ext cx="168774" cy="84622"/>
            </a:xfrm>
            <a:custGeom>
              <a:avLst/>
              <a:gdLst/>
              <a:ahLst/>
              <a:cxnLst/>
              <a:rect l="l" t="t" r="r" b="b"/>
              <a:pathLst>
                <a:path w="1079" h="541" extrusionOk="0">
                  <a:moveTo>
                    <a:pt x="541" y="1"/>
                  </a:moveTo>
                  <a:cubicBezTo>
                    <a:pt x="241" y="1"/>
                    <a:pt x="1" y="244"/>
                    <a:pt x="1"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7" name="Google Shape;247;p2"/>
            <p:cNvSpPr/>
            <p:nvPr/>
          </p:nvSpPr>
          <p:spPr>
            <a:xfrm>
              <a:off x="3266704" y="4444880"/>
              <a:ext cx="110744" cy="55372"/>
            </a:xfrm>
            <a:custGeom>
              <a:avLst/>
              <a:gdLst/>
              <a:ahLst/>
              <a:cxnLst/>
              <a:rect l="l" t="t" r="r" b="b"/>
              <a:pathLst>
                <a:path w="708" h="354" extrusionOk="0">
                  <a:moveTo>
                    <a:pt x="354" y="0"/>
                  </a:moveTo>
                  <a:cubicBezTo>
                    <a:pt x="157" y="0"/>
                    <a:pt x="1" y="157"/>
                    <a:pt x="1" y="354"/>
                  </a:cubicBezTo>
                  <a:lnTo>
                    <a:pt x="708" y="354"/>
                  </a:lnTo>
                  <a:cubicBezTo>
                    <a:pt x="708" y="157"/>
                    <a:pt x="548"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 name="Google Shape;248;p2"/>
            <p:cNvSpPr/>
            <p:nvPr/>
          </p:nvSpPr>
          <p:spPr>
            <a:xfrm>
              <a:off x="3430004" y="4415629"/>
              <a:ext cx="168618" cy="84622"/>
            </a:xfrm>
            <a:custGeom>
              <a:avLst/>
              <a:gdLst/>
              <a:ahLst/>
              <a:cxnLst/>
              <a:rect l="l" t="t" r="r" b="b"/>
              <a:pathLst>
                <a:path w="1078" h="541" extrusionOk="0">
                  <a:moveTo>
                    <a:pt x="538" y="1"/>
                  </a:moveTo>
                  <a:cubicBezTo>
                    <a:pt x="241" y="1"/>
                    <a:pt x="1" y="244"/>
                    <a:pt x="1" y="541"/>
                  </a:cubicBezTo>
                  <a:lnTo>
                    <a:pt x="1078" y="541"/>
                  </a:lnTo>
                  <a:cubicBezTo>
                    <a:pt x="1078" y="244"/>
                    <a:pt x="834" y="1"/>
                    <a:pt x="53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9" name="Google Shape;249;p2"/>
            <p:cNvSpPr/>
            <p:nvPr/>
          </p:nvSpPr>
          <p:spPr>
            <a:xfrm>
              <a:off x="3458629" y="4444880"/>
              <a:ext cx="110900" cy="55372"/>
            </a:xfrm>
            <a:custGeom>
              <a:avLst/>
              <a:gdLst/>
              <a:ahLst/>
              <a:cxnLst/>
              <a:rect l="l" t="t" r="r" b="b"/>
              <a:pathLst>
                <a:path w="709" h="354" extrusionOk="0">
                  <a:moveTo>
                    <a:pt x="355" y="0"/>
                  </a:moveTo>
                  <a:cubicBezTo>
                    <a:pt x="161" y="0"/>
                    <a:pt x="1" y="157"/>
                    <a:pt x="1" y="354"/>
                  </a:cubicBezTo>
                  <a:lnTo>
                    <a:pt x="708" y="354"/>
                  </a:lnTo>
                  <a:cubicBezTo>
                    <a:pt x="708" y="157"/>
                    <a:pt x="551" y="0"/>
                    <a:pt x="355"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 name="Google Shape;250;p2"/>
            <p:cNvSpPr/>
            <p:nvPr/>
          </p:nvSpPr>
          <p:spPr>
            <a:xfrm>
              <a:off x="3621929" y="4415629"/>
              <a:ext cx="168774" cy="84622"/>
            </a:xfrm>
            <a:custGeom>
              <a:avLst/>
              <a:gdLst/>
              <a:ahLst/>
              <a:cxnLst/>
              <a:rect l="l" t="t" r="r" b="b"/>
              <a:pathLst>
                <a:path w="1079" h="541" extrusionOk="0">
                  <a:moveTo>
                    <a:pt x="541" y="1"/>
                  </a:moveTo>
                  <a:cubicBezTo>
                    <a:pt x="244" y="1"/>
                    <a:pt x="1" y="244"/>
                    <a:pt x="1"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1" name="Google Shape;251;p2"/>
            <p:cNvSpPr/>
            <p:nvPr/>
          </p:nvSpPr>
          <p:spPr>
            <a:xfrm>
              <a:off x="3651179" y="4444880"/>
              <a:ext cx="110744" cy="55372"/>
            </a:xfrm>
            <a:custGeom>
              <a:avLst/>
              <a:gdLst/>
              <a:ahLst/>
              <a:cxnLst/>
              <a:rect l="l" t="t" r="r" b="b"/>
              <a:pathLst>
                <a:path w="708" h="354" extrusionOk="0">
                  <a:moveTo>
                    <a:pt x="360" y="0"/>
                  </a:moveTo>
                  <a:cubicBezTo>
                    <a:pt x="358" y="0"/>
                    <a:pt x="356" y="0"/>
                    <a:pt x="354" y="0"/>
                  </a:cubicBezTo>
                  <a:cubicBezTo>
                    <a:pt x="157" y="0"/>
                    <a:pt x="1" y="157"/>
                    <a:pt x="1" y="354"/>
                  </a:cubicBezTo>
                  <a:lnTo>
                    <a:pt x="708" y="354"/>
                  </a:lnTo>
                  <a:cubicBezTo>
                    <a:pt x="708" y="159"/>
                    <a:pt x="554"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 name="Google Shape;252;p2"/>
            <p:cNvSpPr/>
            <p:nvPr/>
          </p:nvSpPr>
          <p:spPr>
            <a:xfrm>
              <a:off x="3814480" y="4415629"/>
              <a:ext cx="168618" cy="84622"/>
            </a:xfrm>
            <a:custGeom>
              <a:avLst/>
              <a:gdLst/>
              <a:ahLst/>
              <a:cxnLst/>
              <a:rect l="l" t="t" r="r" b="b"/>
              <a:pathLst>
                <a:path w="1078" h="541" extrusionOk="0">
                  <a:moveTo>
                    <a:pt x="541" y="1"/>
                  </a:moveTo>
                  <a:cubicBezTo>
                    <a:pt x="241" y="1"/>
                    <a:pt x="0" y="244"/>
                    <a:pt x="0"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 name="Google Shape;253;p2"/>
            <p:cNvSpPr/>
            <p:nvPr/>
          </p:nvSpPr>
          <p:spPr>
            <a:xfrm>
              <a:off x="3843730" y="4444880"/>
              <a:ext cx="110744" cy="55372"/>
            </a:xfrm>
            <a:custGeom>
              <a:avLst/>
              <a:gdLst/>
              <a:ahLst/>
              <a:cxnLst/>
              <a:rect l="l" t="t" r="r" b="b"/>
              <a:pathLst>
                <a:path w="708" h="354" extrusionOk="0">
                  <a:moveTo>
                    <a:pt x="360" y="0"/>
                  </a:moveTo>
                  <a:cubicBezTo>
                    <a:pt x="358" y="0"/>
                    <a:pt x="356" y="0"/>
                    <a:pt x="354" y="0"/>
                  </a:cubicBezTo>
                  <a:cubicBezTo>
                    <a:pt x="157" y="0"/>
                    <a:pt x="0" y="157"/>
                    <a:pt x="0" y="354"/>
                  </a:cubicBezTo>
                  <a:lnTo>
                    <a:pt x="707" y="354"/>
                  </a:lnTo>
                  <a:cubicBezTo>
                    <a:pt x="707" y="159"/>
                    <a:pt x="550"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a:off x="4007031" y="4415629"/>
              <a:ext cx="168618" cy="84622"/>
            </a:xfrm>
            <a:custGeom>
              <a:avLst/>
              <a:gdLst/>
              <a:ahLst/>
              <a:cxnLst/>
              <a:rect l="l" t="t" r="r" b="b"/>
              <a:pathLst>
                <a:path w="1078" h="541" extrusionOk="0">
                  <a:moveTo>
                    <a:pt x="537" y="1"/>
                  </a:moveTo>
                  <a:cubicBezTo>
                    <a:pt x="240" y="1"/>
                    <a:pt x="0" y="244"/>
                    <a:pt x="0" y="541"/>
                  </a:cubicBezTo>
                  <a:lnTo>
                    <a:pt x="1077" y="541"/>
                  </a:lnTo>
                  <a:cubicBezTo>
                    <a:pt x="1077" y="244"/>
                    <a:pt x="834" y="1"/>
                    <a:pt x="53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5" name="Google Shape;255;p2"/>
            <p:cNvSpPr/>
            <p:nvPr/>
          </p:nvSpPr>
          <p:spPr>
            <a:xfrm>
              <a:off x="4035655" y="4444880"/>
              <a:ext cx="110744" cy="55372"/>
            </a:xfrm>
            <a:custGeom>
              <a:avLst/>
              <a:gdLst/>
              <a:ahLst/>
              <a:cxnLst/>
              <a:rect l="l" t="t" r="r" b="b"/>
              <a:pathLst>
                <a:path w="708" h="354" extrusionOk="0">
                  <a:moveTo>
                    <a:pt x="354" y="0"/>
                  </a:moveTo>
                  <a:cubicBezTo>
                    <a:pt x="161" y="0"/>
                    <a:pt x="1" y="157"/>
                    <a:pt x="1" y="354"/>
                  </a:cubicBezTo>
                  <a:lnTo>
                    <a:pt x="708" y="354"/>
                  </a:lnTo>
                  <a:cubicBezTo>
                    <a:pt x="708" y="157"/>
                    <a:pt x="551"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6" name="Google Shape;256;p2"/>
            <p:cNvSpPr/>
            <p:nvPr/>
          </p:nvSpPr>
          <p:spPr>
            <a:xfrm>
              <a:off x="4198955" y="4415629"/>
              <a:ext cx="168618" cy="84622"/>
            </a:xfrm>
            <a:custGeom>
              <a:avLst/>
              <a:gdLst/>
              <a:ahLst/>
              <a:cxnLst/>
              <a:rect l="l" t="t" r="r" b="b"/>
              <a:pathLst>
                <a:path w="1078" h="541" extrusionOk="0">
                  <a:moveTo>
                    <a:pt x="541" y="1"/>
                  </a:moveTo>
                  <a:cubicBezTo>
                    <a:pt x="244" y="1"/>
                    <a:pt x="0" y="244"/>
                    <a:pt x="0" y="541"/>
                  </a:cubicBezTo>
                  <a:lnTo>
                    <a:pt x="1078" y="541"/>
                  </a:lnTo>
                  <a:cubicBezTo>
                    <a:pt x="1078" y="244"/>
                    <a:pt x="837"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7" name="Google Shape;257;p2"/>
            <p:cNvSpPr/>
            <p:nvPr/>
          </p:nvSpPr>
          <p:spPr>
            <a:xfrm>
              <a:off x="4228206" y="4444880"/>
              <a:ext cx="110744" cy="55372"/>
            </a:xfrm>
            <a:custGeom>
              <a:avLst/>
              <a:gdLst/>
              <a:ahLst/>
              <a:cxnLst/>
              <a:rect l="l" t="t" r="r" b="b"/>
              <a:pathLst>
                <a:path w="708" h="354" extrusionOk="0">
                  <a:moveTo>
                    <a:pt x="354" y="0"/>
                  </a:moveTo>
                  <a:cubicBezTo>
                    <a:pt x="157" y="0"/>
                    <a:pt x="0" y="157"/>
                    <a:pt x="0" y="354"/>
                  </a:cubicBezTo>
                  <a:lnTo>
                    <a:pt x="707" y="354"/>
                  </a:lnTo>
                  <a:cubicBezTo>
                    <a:pt x="707" y="157"/>
                    <a:pt x="547"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8" name="Google Shape;258;p2"/>
            <p:cNvSpPr/>
            <p:nvPr/>
          </p:nvSpPr>
          <p:spPr>
            <a:xfrm>
              <a:off x="4391506" y="4415629"/>
              <a:ext cx="168618" cy="84622"/>
            </a:xfrm>
            <a:custGeom>
              <a:avLst/>
              <a:gdLst/>
              <a:ahLst/>
              <a:cxnLst/>
              <a:rect l="l" t="t" r="r" b="b"/>
              <a:pathLst>
                <a:path w="1078" h="541" extrusionOk="0">
                  <a:moveTo>
                    <a:pt x="537" y="1"/>
                  </a:moveTo>
                  <a:cubicBezTo>
                    <a:pt x="240" y="1"/>
                    <a:pt x="0" y="244"/>
                    <a:pt x="0" y="541"/>
                  </a:cubicBezTo>
                  <a:lnTo>
                    <a:pt x="1077" y="541"/>
                  </a:lnTo>
                  <a:cubicBezTo>
                    <a:pt x="1077" y="244"/>
                    <a:pt x="837" y="1"/>
                    <a:pt x="53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9" name="Google Shape;259;p2"/>
            <p:cNvSpPr/>
            <p:nvPr/>
          </p:nvSpPr>
          <p:spPr>
            <a:xfrm>
              <a:off x="4420131" y="4444880"/>
              <a:ext cx="110744" cy="55372"/>
            </a:xfrm>
            <a:custGeom>
              <a:avLst/>
              <a:gdLst/>
              <a:ahLst/>
              <a:cxnLst/>
              <a:rect l="l" t="t" r="r" b="b"/>
              <a:pathLst>
                <a:path w="708" h="354" extrusionOk="0">
                  <a:moveTo>
                    <a:pt x="354" y="0"/>
                  </a:moveTo>
                  <a:cubicBezTo>
                    <a:pt x="161" y="0"/>
                    <a:pt x="0" y="157"/>
                    <a:pt x="0" y="354"/>
                  </a:cubicBezTo>
                  <a:lnTo>
                    <a:pt x="707" y="354"/>
                  </a:lnTo>
                  <a:cubicBezTo>
                    <a:pt x="707" y="157"/>
                    <a:pt x="551"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0" name="Google Shape;260;p2"/>
            <p:cNvSpPr/>
            <p:nvPr/>
          </p:nvSpPr>
          <p:spPr>
            <a:xfrm>
              <a:off x="4583431" y="4415629"/>
              <a:ext cx="169087" cy="84622"/>
            </a:xfrm>
            <a:custGeom>
              <a:avLst/>
              <a:gdLst/>
              <a:ahLst/>
              <a:cxnLst/>
              <a:rect l="l" t="t" r="r" b="b"/>
              <a:pathLst>
                <a:path w="1081" h="541" extrusionOk="0">
                  <a:moveTo>
                    <a:pt x="541" y="1"/>
                  </a:moveTo>
                  <a:cubicBezTo>
                    <a:pt x="244" y="1"/>
                    <a:pt x="0" y="244"/>
                    <a:pt x="0" y="541"/>
                  </a:cubicBezTo>
                  <a:lnTo>
                    <a:pt x="1081" y="541"/>
                  </a:lnTo>
                  <a:cubicBezTo>
                    <a:pt x="1081" y="244"/>
                    <a:pt x="837"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1" name="Google Shape;261;p2"/>
            <p:cNvSpPr/>
            <p:nvPr/>
          </p:nvSpPr>
          <p:spPr>
            <a:xfrm>
              <a:off x="4612681" y="4444880"/>
              <a:ext cx="110744" cy="55372"/>
            </a:xfrm>
            <a:custGeom>
              <a:avLst/>
              <a:gdLst/>
              <a:ahLst/>
              <a:cxnLst/>
              <a:rect l="l" t="t" r="r" b="b"/>
              <a:pathLst>
                <a:path w="708" h="354" extrusionOk="0">
                  <a:moveTo>
                    <a:pt x="354" y="0"/>
                  </a:moveTo>
                  <a:cubicBezTo>
                    <a:pt x="160" y="0"/>
                    <a:pt x="0" y="157"/>
                    <a:pt x="0" y="354"/>
                  </a:cubicBezTo>
                  <a:lnTo>
                    <a:pt x="707" y="354"/>
                  </a:lnTo>
                  <a:cubicBezTo>
                    <a:pt x="707" y="157"/>
                    <a:pt x="550"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2" name="Google Shape;262;p2"/>
            <p:cNvSpPr/>
            <p:nvPr/>
          </p:nvSpPr>
          <p:spPr>
            <a:xfrm>
              <a:off x="4775825" y="4415629"/>
              <a:ext cx="168774" cy="84622"/>
            </a:xfrm>
            <a:custGeom>
              <a:avLst/>
              <a:gdLst/>
              <a:ahLst/>
              <a:cxnLst/>
              <a:rect l="l" t="t" r="r" b="b"/>
              <a:pathLst>
                <a:path w="1079" h="541" extrusionOk="0">
                  <a:moveTo>
                    <a:pt x="541" y="1"/>
                  </a:moveTo>
                  <a:cubicBezTo>
                    <a:pt x="241" y="1"/>
                    <a:pt x="1" y="244"/>
                    <a:pt x="1"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3" name="Google Shape;263;p2"/>
            <p:cNvSpPr/>
            <p:nvPr/>
          </p:nvSpPr>
          <p:spPr>
            <a:xfrm>
              <a:off x="4805075" y="4444880"/>
              <a:ext cx="110744" cy="55372"/>
            </a:xfrm>
            <a:custGeom>
              <a:avLst/>
              <a:gdLst/>
              <a:ahLst/>
              <a:cxnLst/>
              <a:rect l="l" t="t" r="r" b="b"/>
              <a:pathLst>
                <a:path w="708" h="354" extrusionOk="0">
                  <a:moveTo>
                    <a:pt x="354" y="0"/>
                  </a:moveTo>
                  <a:cubicBezTo>
                    <a:pt x="157" y="0"/>
                    <a:pt x="1" y="157"/>
                    <a:pt x="1" y="354"/>
                  </a:cubicBezTo>
                  <a:lnTo>
                    <a:pt x="708" y="354"/>
                  </a:lnTo>
                  <a:cubicBezTo>
                    <a:pt x="708" y="157"/>
                    <a:pt x="548"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4" name="Google Shape;264;p2"/>
            <p:cNvSpPr/>
            <p:nvPr/>
          </p:nvSpPr>
          <p:spPr>
            <a:xfrm>
              <a:off x="4968376" y="4415629"/>
              <a:ext cx="168618" cy="84622"/>
            </a:xfrm>
            <a:custGeom>
              <a:avLst/>
              <a:gdLst/>
              <a:ahLst/>
              <a:cxnLst/>
              <a:rect l="l" t="t" r="r" b="b"/>
              <a:pathLst>
                <a:path w="1078" h="541" extrusionOk="0">
                  <a:moveTo>
                    <a:pt x="537" y="1"/>
                  </a:moveTo>
                  <a:cubicBezTo>
                    <a:pt x="241" y="1"/>
                    <a:pt x="1" y="244"/>
                    <a:pt x="1" y="541"/>
                  </a:cubicBezTo>
                  <a:lnTo>
                    <a:pt x="1078" y="541"/>
                  </a:lnTo>
                  <a:cubicBezTo>
                    <a:pt x="1078" y="244"/>
                    <a:pt x="834" y="1"/>
                    <a:pt x="53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5" name="Google Shape;265;p2"/>
            <p:cNvSpPr/>
            <p:nvPr/>
          </p:nvSpPr>
          <p:spPr>
            <a:xfrm>
              <a:off x="4997000" y="4444880"/>
              <a:ext cx="110744" cy="55372"/>
            </a:xfrm>
            <a:custGeom>
              <a:avLst/>
              <a:gdLst/>
              <a:ahLst/>
              <a:cxnLst/>
              <a:rect l="l" t="t" r="r" b="b"/>
              <a:pathLst>
                <a:path w="708" h="354" extrusionOk="0">
                  <a:moveTo>
                    <a:pt x="354" y="0"/>
                  </a:moveTo>
                  <a:cubicBezTo>
                    <a:pt x="161" y="0"/>
                    <a:pt x="1" y="157"/>
                    <a:pt x="1" y="354"/>
                  </a:cubicBezTo>
                  <a:lnTo>
                    <a:pt x="708" y="354"/>
                  </a:lnTo>
                  <a:cubicBezTo>
                    <a:pt x="708" y="157"/>
                    <a:pt x="551"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6" name="Google Shape;266;p2"/>
            <p:cNvSpPr/>
            <p:nvPr/>
          </p:nvSpPr>
          <p:spPr>
            <a:xfrm>
              <a:off x="5160301" y="4415629"/>
              <a:ext cx="169244" cy="84622"/>
            </a:xfrm>
            <a:custGeom>
              <a:avLst/>
              <a:gdLst/>
              <a:ahLst/>
              <a:cxnLst/>
              <a:rect l="l" t="t" r="r" b="b"/>
              <a:pathLst>
                <a:path w="1082" h="541" extrusionOk="0">
                  <a:moveTo>
                    <a:pt x="541" y="1"/>
                  </a:moveTo>
                  <a:cubicBezTo>
                    <a:pt x="244" y="1"/>
                    <a:pt x="1" y="244"/>
                    <a:pt x="1" y="541"/>
                  </a:cubicBezTo>
                  <a:lnTo>
                    <a:pt x="1081" y="541"/>
                  </a:lnTo>
                  <a:cubicBezTo>
                    <a:pt x="1081"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7" name="Google Shape;267;p2"/>
            <p:cNvSpPr/>
            <p:nvPr/>
          </p:nvSpPr>
          <p:spPr>
            <a:xfrm>
              <a:off x="5189551" y="4444880"/>
              <a:ext cx="111213" cy="55372"/>
            </a:xfrm>
            <a:custGeom>
              <a:avLst/>
              <a:gdLst/>
              <a:ahLst/>
              <a:cxnLst/>
              <a:rect l="l" t="t" r="r" b="b"/>
              <a:pathLst>
                <a:path w="711" h="354" extrusionOk="0">
                  <a:moveTo>
                    <a:pt x="360" y="0"/>
                  </a:moveTo>
                  <a:cubicBezTo>
                    <a:pt x="358" y="0"/>
                    <a:pt x="356" y="0"/>
                    <a:pt x="354" y="0"/>
                  </a:cubicBezTo>
                  <a:cubicBezTo>
                    <a:pt x="157" y="0"/>
                    <a:pt x="1" y="157"/>
                    <a:pt x="1" y="354"/>
                  </a:cubicBezTo>
                  <a:lnTo>
                    <a:pt x="711" y="354"/>
                  </a:lnTo>
                  <a:cubicBezTo>
                    <a:pt x="711" y="159"/>
                    <a:pt x="554"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8" name="Google Shape;268;p2"/>
            <p:cNvSpPr/>
            <p:nvPr/>
          </p:nvSpPr>
          <p:spPr>
            <a:xfrm>
              <a:off x="5352851" y="4415629"/>
              <a:ext cx="168618" cy="84622"/>
            </a:xfrm>
            <a:custGeom>
              <a:avLst/>
              <a:gdLst/>
              <a:ahLst/>
              <a:cxnLst/>
              <a:rect l="l" t="t" r="r" b="b"/>
              <a:pathLst>
                <a:path w="1078" h="541" extrusionOk="0">
                  <a:moveTo>
                    <a:pt x="541" y="1"/>
                  </a:moveTo>
                  <a:cubicBezTo>
                    <a:pt x="241" y="1"/>
                    <a:pt x="0" y="244"/>
                    <a:pt x="0"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9" name="Google Shape;269;p2"/>
            <p:cNvSpPr/>
            <p:nvPr/>
          </p:nvSpPr>
          <p:spPr>
            <a:xfrm>
              <a:off x="5382102" y="4444880"/>
              <a:ext cx="110744" cy="55372"/>
            </a:xfrm>
            <a:custGeom>
              <a:avLst/>
              <a:gdLst/>
              <a:ahLst/>
              <a:cxnLst/>
              <a:rect l="l" t="t" r="r" b="b"/>
              <a:pathLst>
                <a:path w="708" h="354" extrusionOk="0">
                  <a:moveTo>
                    <a:pt x="360" y="0"/>
                  </a:moveTo>
                  <a:cubicBezTo>
                    <a:pt x="358" y="0"/>
                    <a:pt x="356" y="0"/>
                    <a:pt x="354" y="0"/>
                  </a:cubicBezTo>
                  <a:cubicBezTo>
                    <a:pt x="157" y="0"/>
                    <a:pt x="0" y="157"/>
                    <a:pt x="0" y="354"/>
                  </a:cubicBezTo>
                  <a:lnTo>
                    <a:pt x="707" y="354"/>
                  </a:lnTo>
                  <a:cubicBezTo>
                    <a:pt x="707" y="159"/>
                    <a:pt x="550"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a:off x="5545402" y="4415629"/>
              <a:ext cx="168618" cy="84622"/>
            </a:xfrm>
            <a:custGeom>
              <a:avLst/>
              <a:gdLst/>
              <a:ahLst/>
              <a:cxnLst/>
              <a:rect l="l" t="t" r="r" b="b"/>
              <a:pathLst>
                <a:path w="1078" h="541" extrusionOk="0">
                  <a:moveTo>
                    <a:pt x="537" y="1"/>
                  </a:moveTo>
                  <a:cubicBezTo>
                    <a:pt x="240" y="1"/>
                    <a:pt x="0" y="244"/>
                    <a:pt x="0" y="541"/>
                  </a:cubicBezTo>
                  <a:lnTo>
                    <a:pt x="1077" y="541"/>
                  </a:lnTo>
                  <a:cubicBezTo>
                    <a:pt x="1077" y="244"/>
                    <a:pt x="834" y="1"/>
                    <a:pt x="53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a:off x="5574026" y="4444880"/>
              <a:ext cx="111213" cy="55372"/>
            </a:xfrm>
            <a:custGeom>
              <a:avLst/>
              <a:gdLst/>
              <a:ahLst/>
              <a:cxnLst/>
              <a:rect l="l" t="t" r="r" b="b"/>
              <a:pathLst>
                <a:path w="711" h="354" extrusionOk="0">
                  <a:moveTo>
                    <a:pt x="360" y="0"/>
                  </a:moveTo>
                  <a:cubicBezTo>
                    <a:pt x="358" y="0"/>
                    <a:pt x="356" y="0"/>
                    <a:pt x="354" y="0"/>
                  </a:cubicBezTo>
                  <a:cubicBezTo>
                    <a:pt x="161" y="0"/>
                    <a:pt x="0" y="157"/>
                    <a:pt x="0" y="354"/>
                  </a:cubicBezTo>
                  <a:lnTo>
                    <a:pt x="711" y="354"/>
                  </a:lnTo>
                  <a:cubicBezTo>
                    <a:pt x="711" y="159"/>
                    <a:pt x="554"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2" name="Google Shape;272;p2"/>
            <p:cNvSpPr/>
            <p:nvPr/>
          </p:nvSpPr>
          <p:spPr>
            <a:xfrm>
              <a:off x="5737327" y="4415629"/>
              <a:ext cx="168618" cy="84622"/>
            </a:xfrm>
            <a:custGeom>
              <a:avLst/>
              <a:gdLst/>
              <a:ahLst/>
              <a:cxnLst/>
              <a:rect l="l" t="t" r="r" b="b"/>
              <a:pathLst>
                <a:path w="1078" h="541" extrusionOk="0">
                  <a:moveTo>
                    <a:pt x="541" y="1"/>
                  </a:moveTo>
                  <a:cubicBezTo>
                    <a:pt x="244" y="1"/>
                    <a:pt x="0" y="244"/>
                    <a:pt x="0" y="541"/>
                  </a:cubicBezTo>
                  <a:lnTo>
                    <a:pt x="1078" y="541"/>
                  </a:lnTo>
                  <a:cubicBezTo>
                    <a:pt x="1078" y="244"/>
                    <a:pt x="837"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3" name="Google Shape;273;p2"/>
            <p:cNvSpPr/>
            <p:nvPr/>
          </p:nvSpPr>
          <p:spPr>
            <a:xfrm>
              <a:off x="5766577" y="4444880"/>
              <a:ext cx="110744" cy="55372"/>
            </a:xfrm>
            <a:custGeom>
              <a:avLst/>
              <a:gdLst/>
              <a:ahLst/>
              <a:cxnLst/>
              <a:rect l="l" t="t" r="r" b="b"/>
              <a:pathLst>
                <a:path w="708" h="354" extrusionOk="0">
                  <a:moveTo>
                    <a:pt x="354" y="0"/>
                  </a:moveTo>
                  <a:cubicBezTo>
                    <a:pt x="157" y="0"/>
                    <a:pt x="0" y="157"/>
                    <a:pt x="0" y="354"/>
                  </a:cubicBezTo>
                  <a:lnTo>
                    <a:pt x="707" y="354"/>
                  </a:lnTo>
                  <a:cubicBezTo>
                    <a:pt x="707" y="157"/>
                    <a:pt x="547"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4" name="Google Shape;274;p2"/>
            <p:cNvSpPr/>
            <p:nvPr/>
          </p:nvSpPr>
          <p:spPr>
            <a:xfrm>
              <a:off x="5929721" y="4415629"/>
              <a:ext cx="168774" cy="84622"/>
            </a:xfrm>
            <a:custGeom>
              <a:avLst/>
              <a:gdLst/>
              <a:ahLst/>
              <a:cxnLst/>
              <a:rect l="l" t="t" r="r" b="b"/>
              <a:pathLst>
                <a:path w="1079" h="541" extrusionOk="0">
                  <a:moveTo>
                    <a:pt x="541" y="1"/>
                  </a:moveTo>
                  <a:cubicBezTo>
                    <a:pt x="241" y="1"/>
                    <a:pt x="1" y="244"/>
                    <a:pt x="1"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2"/>
            <p:cNvSpPr/>
            <p:nvPr/>
          </p:nvSpPr>
          <p:spPr>
            <a:xfrm>
              <a:off x="5958971" y="4444880"/>
              <a:ext cx="110744" cy="55372"/>
            </a:xfrm>
            <a:custGeom>
              <a:avLst/>
              <a:gdLst/>
              <a:ahLst/>
              <a:cxnLst/>
              <a:rect l="l" t="t" r="r" b="b"/>
              <a:pathLst>
                <a:path w="708" h="354" extrusionOk="0">
                  <a:moveTo>
                    <a:pt x="360" y="0"/>
                  </a:moveTo>
                  <a:cubicBezTo>
                    <a:pt x="358" y="0"/>
                    <a:pt x="356" y="0"/>
                    <a:pt x="354" y="0"/>
                  </a:cubicBezTo>
                  <a:cubicBezTo>
                    <a:pt x="157" y="0"/>
                    <a:pt x="1" y="157"/>
                    <a:pt x="1" y="354"/>
                  </a:cubicBezTo>
                  <a:lnTo>
                    <a:pt x="708" y="354"/>
                  </a:lnTo>
                  <a:cubicBezTo>
                    <a:pt x="708" y="159"/>
                    <a:pt x="551"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 name="Google Shape;276;p2"/>
            <p:cNvSpPr/>
            <p:nvPr/>
          </p:nvSpPr>
          <p:spPr>
            <a:xfrm>
              <a:off x="6122272" y="4415629"/>
              <a:ext cx="168618" cy="84622"/>
            </a:xfrm>
            <a:custGeom>
              <a:avLst/>
              <a:gdLst/>
              <a:ahLst/>
              <a:cxnLst/>
              <a:rect l="l" t="t" r="r" b="b"/>
              <a:pathLst>
                <a:path w="1078" h="541" extrusionOk="0">
                  <a:moveTo>
                    <a:pt x="538" y="1"/>
                  </a:moveTo>
                  <a:cubicBezTo>
                    <a:pt x="241" y="1"/>
                    <a:pt x="1" y="244"/>
                    <a:pt x="1" y="541"/>
                  </a:cubicBezTo>
                  <a:lnTo>
                    <a:pt x="1078" y="541"/>
                  </a:lnTo>
                  <a:cubicBezTo>
                    <a:pt x="1078" y="244"/>
                    <a:pt x="834" y="1"/>
                    <a:pt x="53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7" name="Google Shape;277;p2"/>
            <p:cNvSpPr/>
            <p:nvPr/>
          </p:nvSpPr>
          <p:spPr>
            <a:xfrm>
              <a:off x="6151053" y="4444880"/>
              <a:ext cx="111213" cy="55372"/>
            </a:xfrm>
            <a:custGeom>
              <a:avLst/>
              <a:gdLst/>
              <a:ahLst/>
              <a:cxnLst/>
              <a:rect l="l" t="t" r="r" b="b"/>
              <a:pathLst>
                <a:path w="711" h="354" extrusionOk="0">
                  <a:moveTo>
                    <a:pt x="360" y="0"/>
                  </a:moveTo>
                  <a:cubicBezTo>
                    <a:pt x="358" y="0"/>
                    <a:pt x="356" y="0"/>
                    <a:pt x="354" y="0"/>
                  </a:cubicBezTo>
                  <a:cubicBezTo>
                    <a:pt x="160" y="0"/>
                    <a:pt x="0" y="157"/>
                    <a:pt x="0" y="354"/>
                  </a:cubicBezTo>
                  <a:lnTo>
                    <a:pt x="710" y="354"/>
                  </a:lnTo>
                  <a:cubicBezTo>
                    <a:pt x="710" y="159"/>
                    <a:pt x="554" y="0"/>
                    <a:pt x="36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8" name="Google Shape;278;p2"/>
            <p:cNvSpPr/>
            <p:nvPr/>
          </p:nvSpPr>
          <p:spPr>
            <a:xfrm>
              <a:off x="6314197" y="4415629"/>
              <a:ext cx="168774" cy="84622"/>
            </a:xfrm>
            <a:custGeom>
              <a:avLst/>
              <a:gdLst/>
              <a:ahLst/>
              <a:cxnLst/>
              <a:rect l="l" t="t" r="r" b="b"/>
              <a:pathLst>
                <a:path w="1079" h="541" extrusionOk="0">
                  <a:moveTo>
                    <a:pt x="541" y="1"/>
                  </a:moveTo>
                  <a:cubicBezTo>
                    <a:pt x="244" y="1"/>
                    <a:pt x="1" y="244"/>
                    <a:pt x="1" y="541"/>
                  </a:cubicBezTo>
                  <a:lnTo>
                    <a:pt x="1078" y="541"/>
                  </a:lnTo>
                  <a:cubicBezTo>
                    <a:pt x="1078" y="244"/>
                    <a:pt x="838" y="1"/>
                    <a:pt x="54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9" name="Google Shape;279;p2"/>
            <p:cNvSpPr/>
            <p:nvPr/>
          </p:nvSpPr>
          <p:spPr>
            <a:xfrm>
              <a:off x="6343447" y="4444880"/>
              <a:ext cx="110744" cy="55372"/>
            </a:xfrm>
            <a:custGeom>
              <a:avLst/>
              <a:gdLst/>
              <a:ahLst/>
              <a:cxnLst/>
              <a:rect l="l" t="t" r="r" b="b"/>
              <a:pathLst>
                <a:path w="708" h="354" extrusionOk="0">
                  <a:moveTo>
                    <a:pt x="354" y="0"/>
                  </a:moveTo>
                  <a:cubicBezTo>
                    <a:pt x="157" y="0"/>
                    <a:pt x="1" y="157"/>
                    <a:pt x="1" y="354"/>
                  </a:cubicBezTo>
                  <a:lnTo>
                    <a:pt x="708" y="354"/>
                  </a:lnTo>
                  <a:cubicBezTo>
                    <a:pt x="708" y="157"/>
                    <a:pt x="548" y="0"/>
                    <a:pt x="35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0" name="Google Shape;280;p2"/>
            <p:cNvSpPr/>
            <p:nvPr/>
          </p:nvSpPr>
          <p:spPr>
            <a:xfrm>
              <a:off x="5790040" y="3287230"/>
              <a:ext cx="353191" cy="983084"/>
            </a:xfrm>
            <a:custGeom>
              <a:avLst/>
              <a:gdLst/>
              <a:ahLst/>
              <a:cxnLst/>
              <a:rect l="l" t="t" r="r" b="b"/>
              <a:pathLst>
                <a:path w="2258" h="6285" extrusionOk="0">
                  <a:moveTo>
                    <a:pt x="0" y="1"/>
                  </a:moveTo>
                  <a:lnTo>
                    <a:pt x="0" y="6284"/>
                  </a:lnTo>
                  <a:lnTo>
                    <a:pt x="2258" y="6284"/>
                  </a:lnTo>
                  <a:lnTo>
                    <a:pt x="225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1" name="Google Shape;281;p2"/>
            <p:cNvSpPr/>
            <p:nvPr/>
          </p:nvSpPr>
          <p:spPr>
            <a:xfrm>
              <a:off x="5810843" y="3322737"/>
              <a:ext cx="92443" cy="26278"/>
            </a:xfrm>
            <a:custGeom>
              <a:avLst/>
              <a:gdLst/>
              <a:ahLst/>
              <a:cxnLst/>
              <a:rect l="l" t="t" r="r" b="b"/>
              <a:pathLst>
                <a:path w="591"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2" name="Google Shape;282;p2"/>
            <p:cNvSpPr/>
            <p:nvPr/>
          </p:nvSpPr>
          <p:spPr>
            <a:xfrm>
              <a:off x="5920336" y="3322737"/>
              <a:ext cx="92599" cy="26278"/>
            </a:xfrm>
            <a:custGeom>
              <a:avLst/>
              <a:gdLst/>
              <a:ahLst/>
              <a:cxnLst/>
              <a:rect l="l" t="t" r="r" b="b"/>
              <a:pathLst>
                <a:path w="592"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3" name="Google Shape;283;p2"/>
            <p:cNvSpPr/>
            <p:nvPr/>
          </p:nvSpPr>
          <p:spPr>
            <a:xfrm>
              <a:off x="6029985" y="3322737"/>
              <a:ext cx="92443" cy="26278"/>
            </a:xfrm>
            <a:custGeom>
              <a:avLst/>
              <a:gdLst/>
              <a:ahLst/>
              <a:cxnLst/>
              <a:rect l="l" t="t" r="r" b="b"/>
              <a:pathLst>
                <a:path w="591" h="168" extrusionOk="0">
                  <a:moveTo>
                    <a:pt x="0" y="1"/>
                  </a:moveTo>
                  <a:lnTo>
                    <a:pt x="0"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4" name="Google Shape;284;p2"/>
            <p:cNvSpPr/>
            <p:nvPr/>
          </p:nvSpPr>
          <p:spPr>
            <a:xfrm>
              <a:off x="5810843" y="3371852"/>
              <a:ext cx="92443" cy="26122"/>
            </a:xfrm>
            <a:custGeom>
              <a:avLst/>
              <a:gdLst/>
              <a:ahLst/>
              <a:cxnLst/>
              <a:rect l="l" t="t" r="r" b="b"/>
              <a:pathLst>
                <a:path w="591"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5" name="Google Shape;285;p2"/>
            <p:cNvSpPr/>
            <p:nvPr/>
          </p:nvSpPr>
          <p:spPr>
            <a:xfrm>
              <a:off x="5920336" y="3371852"/>
              <a:ext cx="92599" cy="26122"/>
            </a:xfrm>
            <a:custGeom>
              <a:avLst/>
              <a:gdLst/>
              <a:ahLst/>
              <a:cxnLst/>
              <a:rect l="l" t="t" r="r" b="b"/>
              <a:pathLst>
                <a:path w="592"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6" name="Google Shape;286;p2"/>
            <p:cNvSpPr/>
            <p:nvPr/>
          </p:nvSpPr>
          <p:spPr>
            <a:xfrm>
              <a:off x="6029985" y="3371852"/>
              <a:ext cx="92443" cy="26122"/>
            </a:xfrm>
            <a:custGeom>
              <a:avLst/>
              <a:gdLst/>
              <a:ahLst/>
              <a:cxnLst/>
              <a:rect l="l" t="t" r="r" b="b"/>
              <a:pathLst>
                <a:path w="591" h="167"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7" name="Google Shape;287;p2"/>
            <p:cNvSpPr/>
            <p:nvPr/>
          </p:nvSpPr>
          <p:spPr>
            <a:xfrm>
              <a:off x="5810843" y="3421437"/>
              <a:ext cx="92443" cy="26122"/>
            </a:xfrm>
            <a:custGeom>
              <a:avLst/>
              <a:gdLst/>
              <a:ahLst/>
              <a:cxnLst/>
              <a:rect l="l" t="t" r="r" b="b"/>
              <a:pathLst>
                <a:path w="591"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8" name="Google Shape;288;p2"/>
            <p:cNvSpPr/>
            <p:nvPr/>
          </p:nvSpPr>
          <p:spPr>
            <a:xfrm>
              <a:off x="5920336" y="3421437"/>
              <a:ext cx="92599" cy="26122"/>
            </a:xfrm>
            <a:custGeom>
              <a:avLst/>
              <a:gdLst/>
              <a:ahLst/>
              <a:cxnLst/>
              <a:rect l="l" t="t" r="r" b="b"/>
              <a:pathLst>
                <a:path w="592"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9" name="Google Shape;289;p2"/>
            <p:cNvSpPr/>
            <p:nvPr/>
          </p:nvSpPr>
          <p:spPr>
            <a:xfrm>
              <a:off x="6029985" y="3421437"/>
              <a:ext cx="92443" cy="26122"/>
            </a:xfrm>
            <a:custGeom>
              <a:avLst/>
              <a:gdLst/>
              <a:ahLst/>
              <a:cxnLst/>
              <a:rect l="l" t="t" r="r" b="b"/>
              <a:pathLst>
                <a:path w="591" h="167"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0" name="Google Shape;290;p2"/>
            <p:cNvSpPr/>
            <p:nvPr/>
          </p:nvSpPr>
          <p:spPr>
            <a:xfrm>
              <a:off x="5810843" y="3470396"/>
              <a:ext cx="92443" cy="26278"/>
            </a:xfrm>
            <a:custGeom>
              <a:avLst/>
              <a:gdLst/>
              <a:ahLst/>
              <a:cxnLst/>
              <a:rect l="l" t="t" r="r" b="b"/>
              <a:pathLst>
                <a:path w="591"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1" name="Google Shape;291;p2"/>
            <p:cNvSpPr/>
            <p:nvPr/>
          </p:nvSpPr>
          <p:spPr>
            <a:xfrm>
              <a:off x="5920336" y="3470396"/>
              <a:ext cx="92599" cy="26278"/>
            </a:xfrm>
            <a:custGeom>
              <a:avLst/>
              <a:gdLst/>
              <a:ahLst/>
              <a:cxnLst/>
              <a:rect l="l" t="t" r="r" b="b"/>
              <a:pathLst>
                <a:path w="592"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2" name="Google Shape;292;p2"/>
            <p:cNvSpPr/>
            <p:nvPr/>
          </p:nvSpPr>
          <p:spPr>
            <a:xfrm>
              <a:off x="6029985" y="3470396"/>
              <a:ext cx="92443" cy="26278"/>
            </a:xfrm>
            <a:custGeom>
              <a:avLst/>
              <a:gdLst/>
              <a:ahLst/>
              <a:cxnLst/>
              <a:rect l="l" t="t" r="r" b="b"/>
              <a:pathLst>
                <a:path w="591" h="168" extrusionOk="0">
                  <a:moveTo>
                    <a:pt x="0" y="1"/>
                  </a:moveTo>
                  <a:lnTo>
                    <a:pt x="0"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3" name="Google Shape;293;p2"/>
            <p:cNvSpPr/>
            <p:nvPr/>
          </p:nvSpPr>
          <p:spPr>
            <a:xfrm>
              <a:off x="5810843" y="3519511"/>
              <a:ext cx="92443" cy="26122"/>
            </a:xfrm>
            <a:custGeom>
              <a:avLst/>
              <a:gdLst/>
              <a:ahLst/>
              <a:cxnLst/>
              <a:rect l="l" t="t" r="r" b="b"/>
              <a:pathLst>
                <a:path w="591"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4" name="Google Shape;294;p2"/>
            <p:cNvSpPr/>
            <p:nvPr/>
          </p:nvSpPr>
          <p:spPr>
            <a:xfrm>
              <a:off x="5920336" y="3519511"/>
              <a:ext cx="92599" cy="26122"/>
            </a:xfrm>
            <a:custGeom>
              <a:avLst/>
              <a:gdLst/>
              <a:ahLst/>
              <a:cxnLst/>
              <a:rect l="l" t="t" r="r" b="b"/>
              <a:pathLst>
                <a:path w="592"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5" name="Google Shape;295;p2"/>
            <p:cNvSpPr/>
            <p:nvPr/>
          </p:nvSpPr>
          <p:spPr>
            <a:xfrm>
              <a:off x="6029985" y="3519511"/>
              <a:ext cx="92443" cy="26122"/>
            </a:xfrm>
            <a:custGeom>
              <a:avLst/>
              <a:gdLst/>
              <a:ahLst/>
              <a:cxnLst/>
              <a:rect l="l" t="t" r="r" b="b"/>
              <a:pathLst>
                <a:path w="591" h="167"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6" name="Google Shape;296;p2"/>
            <p:cNvSpPr/>
            <p:nvPr/>
          </p:nvSpPr>
          <p:spPr>
            <a:xfrm>
              <a:off x="5810843" y="3568939"/>
              <a:ext cx="92443" cy="26278"/>
            </a:xfrm>
            <a:custGeom>
              <a:avLst/>
              <a:gdLst/>
              <a:ahLst/>
              <a:cxnLst/>
              <a:rect l="l" t="t" r="r" b="b"/>
              <a:pathLst>
                <a:path w="591" h="168" extrusionOk="0">
                  <a:moveTo>
                    <a:pt x="1" y="1"/>
                  </a:moveTo>
                  <a:lnTo>
                    <a:pt x="1"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7" name="Google Shape;297;p2"/>
            <p:cNvSpPr/>
            <p:nvPr/>
          </p:nvSpPr>
          <p:spPr>
            <a:xfrm>
              <a:off x="5920336" y="3568939"/>
              <a:ext cx="92599" cy="26278"/>
            </a:xfrm>
            <a:custGeom>
              <a:avLst/>
              <a:gdLst/>
              <a:ahLst/>
              <a:cxnLst/>
              <a:rect l="l" t="t" r="r" b="b"/>
              <a:pathLst>
                <a:path w="592" h="168" extrusionOk="0">
                  <a:moveTo>
                    <a:pt x="1" y="1"/>
                  </a:moveTo>
                  <a:lnTo>
                    <a:pt x="1"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8" name="Google Shape;298;p2"/>
            <p:cNvSpPr/>
            <p:nvPr/>
          </p:nvSpPr>
          <p:spPr>
            <a:xfrm>
              <a:off x="6029985" y="3568939"/>
              <a:ext cx="92443" cy="26278"/>
            </a:xfrm>
            <a:custGeom>
              <a:avLst/>
              <a:gdLst/>
              <a:ahLst/>
              <a:cxnLst/>
              <a:rect l="l" t="t" r="r" b="b"/>
              <a:pathLst>
                <a:path w="591" h="168" extrusionOk="0">
                  <a:moveTo>
                    <a:pt x="0" y="1"/>
                  </a:moveTo>
                  <a:lnTo>
                    <a:pt x="0"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9" name="Google Shape;299;p2"/>
            <p:cNvSpPr/>
            <p:nvPr/>
          </p:nvSpPr>
          <p:spPr>
            <a:xfrm>
              <a:off x="5810843" y="3618054"/>
              <a:ext cx="92443" cy="26278"/>
            </a:xfrm>
            <a:custGeom>
              <a:avLst/>
              <a:gdLst/>
              <a:ahLst/>
              <a:cxnLst/>
              <a:rect l="l" t="t" r="r" b="b"/>
              <a:pathLst>
                <a:path w="591" h="168"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0" name="Google Shape;300;p2"/>
            <p:cNvSpPr/>
            <p:nvPr/>
          </p:nvSpPr>
          <p:spPr>
            <a:xfrm>
              <a:off x="5920336" y="3618054"/>
              <a:ext cx="92599" cy="26278"/>
            </a:xfrm>
            <a:custGeom>
              <a:avLst/>
              <a:gdLst/>
              <a:ahLst/>
              <a:cxnLst/>
              <a:rect l="l" t="t" r="r" b="b"/>
              <a:pathLst>
                <a:path w="592" h="168"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1" name="Google Shape;301;p2"/>
            <p:cNvSpPr/>
            <p:nvPr/>
          </p:nvSpPr>
          <p:spPr>
            <a:xfrm>
              <a:off x="6029985" y="3618054"/>
              <a:ext cx="92443" cy="26278"/>
            </a:xfrm>
            <a:custGeom>
              <a:avLst/>
              <a:gdLst/>
              <a:ahLst/>
              <a:cxnLst/>
              <a:rect l="l" t="t" r="r" b="b"/>
              <a:pathLst>
                <a:path w="591" h="168"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2" name="Google Shape;302;p2"/>
            <p:cNvSpPr/>
            <p:nvPr/>
          </p:nvSpPr>
          <p:spPr>
            <a:xfrm>
              <a:off x="5810843" y="3667013"/>
              <a:ext cx="92443" cy="26747"/>
            </a:xfrm>
            <a:custGeom>
              <a:avLst/>
              <a:gdLst/>
              <a:ahLst/>
              <a:cxnLst/>
              <a:rect l="l" t="t" r="r" b="b"/>
              <a:pathLst>
                <a:path w="591" h="171" extrusionOk="0">
                  <a:moveTo>
                    <a:pt x="1" y="1"/>
                  </a:moveTo>
                  <a:lnTo>
                    <a:pt x="1" y="171"/>
                  </a:lnTo>
                  <a:lnTo>
                    <a:pt x="591" y="171"/>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3" name="Google Shape;303;p2"/>
            <p:cNvSpPr/>
            <p:nvPr/>
          </p:nvSpPr>
          <p:spPr>
            <a:xfrm>
              <a:off x="5920336" y="3667013"/>
              <a:ext cx="92599" cy="26747"/>
            </a:xfrm>
            <a:custGeom>
              <a:avLst/>
              <a:gdLst/>
              <a:ahLst/>
              <a:cxnLst/>
              <a:rect l="l" t="t" r="r" b="b"/>
              <a:pathLst>
                <a:path w="592" h="171" extrusionOk="0">
                  <a:moveTo>
                    <a:pt x="1" y="1"/>
                  </a:moveTo>
                  <a:lnTo>
                    <a:pt x="1" y="171"/>
                  </a:lnTo>
                  <a:lnTo>
                    <a:pt x="591" y="171"/>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4" name="Google Shape;304;p2"/>
            <p:cNvSpPr/>
            <p:nvPr/>
          </p:nvSpPr>
          <p:spPr>
            <a:xfrm>
              <a:off x="6029985" y="3667013"/>
              <a:ext cx="92443" cy="26747"/>
            </a:xfrm>
            <a:custGeom>
              <a:avLst/>
              <a:gdLst/>
              <a:ahLst/>
              <a:cxnLst/>
              <a:rect l="l" t="t" r="r" b="b"/>
              <a:pathLst>
                <a:path w="591" h="171" extrusionOk="0">
                  <a:moveTo>
                    <a:pt x="0" y="1"/>
                  </a:moveTo>
                  <a:lnTo>
                    <a:pt x="0" y="171"/>
                  </a:lnTo>
                  <a:lnTo>
                    <a:pt x="591" y="171"/>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5" name="Google Shape;305;p2"/>
            <p:cNvSpPr/>
            <p:nvPr/>
          </p:nvSpPr>
          <p:spPr>
            <a:xfrm>
              <a:off x="5810843" y="3716598"/>
              <a:ext cx="92443" cy="26278"/>
            </a:xfrm>
            <a:custGeom>
              <a:avLst/>
              <a:gdLst/>
              <a:ahLst/>
              <a:cxnLst/>
              <a:rect l="l" t="t" r="r" b="b"/>
              <a:pathLst>
                <a:path w="591"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6" name="Google Shape;306;p2"/>
            <p:cNvSpPr/>
            <p:nvPr/>
          </p:nvSpPr>
          <p:spPr>
            <a:xfrm>
              <a:off x="5920336" y="3716598"/>
              <a:ext cx="92599" cy="26278"/>
            </a:xfrm>
            <a:custGeom>
              <a:avLst/>
              <a:gdLst/>
              <a:ahLst/>
              <a:cxnLst/>
              <a:rect l="l" t="t" r="r" b="b"/>
              <a:pathLst>
                <a:path w="592"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7" name="Google Shape;307;p2"/>
            <p:cNvSpPr/>
            <p:nvPr/>
          </p:nvSpPr>
          <p:spPr>
            <a:xfrm>
              <a:off x="6029985" y="3716598"/>
              <a:ext cx="92443" cy="26278"/>
            </a:xfrm>
            <a:custGeom>
              <a:avLst/>
              <a:gdLst/>
              <a:ahLst/>
              <a:cxnLst/>
              <a:rect l="l" t="t" r="r" b="b"/>
              <a:pathLst>
                <a:path w="591" h="168" extrusionOk="0">
                  <a:moveTo>
                    <a:pt x="0" y="1"/>
                  </a:moveTo>
                  <a:lnTo>
                    <a:pt x="0"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8" name="Google Shape;308;p2"/>
            <p:cNvSpPr/>
            <p:nvPr/>
          </p:nvSpPr>
          <p:spPr>
            <a:xfrm>
              <a:off x="5810843" y="3765713"/>
              <a:ext cx="92443" cy="26122"/>
            </a:xfrm>
            <a:custGeom>
              <a:avLst/>
              <a:gdLst/>
              <a:ahLst/>
              <a:cxnLst/>
              <a:rect l="l" t="t" r="r" b="b"/>
              <a:pathLst>
                <a:path w="591"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9" name="Google Shape;309;p2"/>
            <p:cNvSpPr/>
            <p:nvPr/>
          </p:nvSpPr>
          <p:spPr>
            <a:xfrm>
              <a:off x="5920336" y="3765713"/>
              <a:ext cx="92599" cy="26122"/>
            </a:xfrm>
            <a:custGeom>
              <a:avLst/>
              <a:gdLst/>
              <a:ahLst/>
              <a:cxnLst/>
              <a:rect l="l" t="t" r="r" b="b"/>
              <a:pathLst>
                <a:path w="592"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0" name="Google Shape;310;p2"/>
            <p:cNvSpPr/>
            <p:nvPr/>
          </p:nvSpPr>
          <p:spPr>
            <a:xfrm>
              <a:off x="6029985" y="3765713"/>
              <a:ext cx="92443" cy="26122"/>
            </a:xfrm>
            <a:custGeom>
              <a:avLst/>
              <a:gdLst/>
              <a:ahLst/>
              <a:cxnLst/>
              <a:rect l="l" t="t" r="r" b="b"/>
              <a:pathLst>
                <a:path w="591" h="167"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1" name="Google Shape;311;p2"/>
            <p:cNvSpPr/>
            <p:nvPr/>
          </p:nvSpPr>
          <p:spPr>
            <a:xfrm>
              <a:off x="5810843" y="3814672"/>
              <a:ext cx="92443" cy="26747"/>
            </a:xfrm>
            <a:custGeom>
              <a:avLst/>
              <a:gdLst/>
              <a:ahLst/>
              <a:cxnLst/>
              <a:rect l="l" t="t" r="r" b="b"/>
              <a:pathLst>
                <a:path w="591" h="171" extrusionOk="0">
                  <a:moveTo>
                    <a:pt x="1" y="1"/>
                  </a:moveTo>
                  <a:lnTo>
                    <a:pt x="1" y="171"/>
                  </a:lnTo>
                  <a:lnTo>
                    <a:pt x="591" y="171"/>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2"/>
            <p:cNvSpPr/>
            <p:nvPr/>
          </p:nvSpPr>
          <p:spPr>
            <a:xfrm>
              <a:off x="5920336" y="3814672"/>
              <a:ext cx="92599" cy="26747"/>
            </a:xfrm>
            <a:custGeom>
              <a:avLst/>
              <a:gdLst/>
              <a:ahLst/>
              <a:cxnLst/>
              <a:rect l="l" t="t" r="r" b="b"/>
              <a:pathLst>
                <a:path w="592" h="171" extrusionOk="0">
                  <a:moveTo>
                    <a:pt x="1" y="1"/>
                  </a:moveTo>
                  <a:lnTo>
                    <a:pt x="1" y="171"/>
                  </a:lnTo>
                  <a:lnTo>
                    <a:pt x="591" y="171"/>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2"/>
            <p:cNvSpPr/>
            <p:nvPr/>
          </p:nvSpPr>
          <p:spPr>
            <a:xfrm>
              <a:off x="6029985" y="3814672"/>
              <a:ext cx="92443" cy="26747"/>
            </a:xfrm>
            <a:custGeom>
              <a:avLst/>
              <a:gdLst/>
              <a:ahLst/>
              <a:cxnLst/>
              <a:rect l="l" t="t" r="r" b="b"/>
              <a:pathLst>
                <a:path w="591" h="171" extrusionOk="0">
                  <a:moveTo>
                    <a:pt x="0" y="1"/>
                  </a:moveTo>
                  <a:lnTo>
                    <a:pt x="0" y="171"/>
                  </a:lnTo>
                  <a:lnTo>
                    <a:pt x="591" y="171"/>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2"/>
            <p:cNvSpPr/>
            <p:nvPr/>
          </p:nvSpPr>
          <p:spPr>
            <a:xfrm>
              <a:off x="5810843" y="3864256"/>
              <a:ext cx="92443" cy="26278"/>
            </a:xfrm>
            <a:custGeom>
              <a:avLst/>
              <a:gdLst/>
              <a:ahLst/>
              <a:cxnLst/>
              <a:rect l="l" t="t" r="r" b="b"/>
              <a:pathLst>
                <a:path w="591" h="168"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2"/>
            <p:cNvSpPr/>
            <p:nvPr/>
          </p:nvSpPr>
          <p:spPr>
            <a:xfrm>
              <a:off x="5920336" y="3864256"/>
              <a:ext cx="92599" cy="26278"/>
            </a:xfrm>
            <a:custGeom>
              <a:avLst/>
              <a:gdLst/>
              <a:ahLst/>
              <a:cxnLst/>
              <a:rect l="l" t="t" r="r" b="b"/>
              <a:pathLst>
                <a:path w="592" h="168"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2"/>
            <p:cNvSpPr/>
            <p:nvPr/>
          </p:nvSpPr>
          <p:spPr>
            <a:xfrm>
              <a:off x="6029985" y="3864256"/>
              <a:ext cx="92443" cy="26278"/>
            </a:xfrm>
            <a:custGeom>
              <a:avLst/>
              <a:gdLst/>
              <a:ahLst/>
              <a:cxnLst/>
              <a:rect l="l" t="t" r="r" b="b"/>
              <a:pathLst>
                <a:path w="591" h="168"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7" name="Google Shape;317;p2"/>
            <p:cNvSpPr/>
            <p:nvPr/>
          </p:nvSpPr>
          <p:spPr>
            <a:xfrm>
              <a:off x="5810843" y="3913215"/>
              <a:ext cx="92443" cy="26278"/>
            </a:xfrm>
            <a:custGeom>
              <a:avLst/>
              <a:gdLst/>
              <a:ahLst/>
              <a:cxnLst/>
              <a:rect l="l" t="t" r="r" b="b"/>
              <a:pathLst>
                <a:path w="591" h="168" extrusionOk="0">
                  <a:moveTo>
                    <a:pt x="1" y="1"/>
                  </a:moveTo>
                  <a:lnTo>
                    <a:pt x="1"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8" name="Google Shape;318;p2"/>
            <p:cNvSpPr/>
            <p:nvPr/>
          </p:nvSpPr>
          <p:spPr>
            <a:xfrm>
              <a:off x="5920336" y="3913215"/>
              <a:ext cx="92599" cy="26278"/>
            </a:xfrm>
            <a:custGeom>
              <a:avLst/>
              <a:gdLst/>
              <a:ahLst/>
              <a:cxnLst/>
              <a:rect l="l" t="t" r="r" b="b"/>
              <a:pathLst>
                <a:path w="592" h="168" extrusionOk="0">
                  <a:moveTo>
                    <a:pt x="1" y="1"/>
                  </a:moveTo>
                  <a:lnTo>
                    <a:pt x="1"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9" name="Google Shape;319;p2"/>
            <p:cNvSpPr/>
            <p:nvPr/>
          </p:nvSpPr>
          <p:spPr>
            <a:xfrm>
              <a:off x="6029985" y="3913215"/>
              <a:ext cx="92443" cy="26278"/>
            </a:xfrm>
            <a:custGeom>
              <a:avLst/>
              <a:gdLst/>
              <a:ahLst/>
              <a:cxnLst/>
              <a:rect l="l" t="t" r="r" b="b"/>
              <a:pathLst>
                <a:path w="591" h="168" extrusionOk="0">
                  <a:moveTo>
                    <a:pt x="0" y="1"/>
                  </a:moveTo>
                  <a:lnTo>
                    <a:pt x="0"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0" name="Google Shape;320;p2"/>
            <p:cNvSpPr/>
            <p:nvPr/>
          </p:nvSpPr>
          <p:spPr>
            <a:xfrm>
              <a:off x="5810843" y="3962330"/>
              <a:ext cx="92443" cy="26747"/>
            </a:xfrm>
            <a:custGeom>
              <a:avLst/>
              <a:gdLst/>
              <a:ahLst/>
              <a:cxnLst/>
              <a:rect l="l" t="t" r="r" b="b"/>
              <a:pathLst>
                <a:path w="591" h="171" extrusionOk="0">
                  <a:moveTo>
                    <a:pt x="1" y="0"/>
                  </a:moveTo>
                  <a:lnTo>
                    <a:pt x="1" y="171"/>
                  </a:lnTo>
                  <a:lnTo>
                    <a:pt x="591" y="171"/>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1" name="Google Shape;321;p2"/>
            <p:cNvSpPr/>
            <p:nvPr/>
          </p:nvSpPr>
          <p:spPr>
            <a:xfrm>
              <a:off x="5920336" y="3962330"/>
              <a:ext cx="92599" cy="26747"/>
            </a:xfrm>
            <a:custGeom>
              <a:avLst/>
              <a:gdLst/>
              <a:ahLst/>
              <a:cxnLst/>
              <a:rect l="l" t="t" r="r" b="b"/>
              <a:pathLst>
                <a:path w="592" h="171" extrusionOk="0">
                  <a:moveTo>
                    <a:pt x="1" y="0"/>
                  </a:moveTo>
                  <a:lnTo>
                    <a:pt x="1" y="171"/>
                  </a:lnTo>
                  <a:lnTo>
                    <a:pt x="591" y="171"/>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2" name="Google Shape;322;p2"/>
            <p:cNvSpPr/>
            <p:nvPr/>
          </p:nvSpPr>
          <p:spPr>
            <a:xfrm>
              <a:off x="6029985" y="3962330"/>
              <a:ext cx="92443" cy="26747"/>
            </a:xfrm>
            <a:custGeom>
              <a:avLst/>
              <a:gdLst/>
              <a:ahLst/>
              <a:cxnLst/>
              <a:rect l="l" t="t" r="r" b="b"/>
              <a:pathLst>
                <a:path w="591" h="171" extrusionOk="0">
                  <a:moveTo>
                    <a:pt x="0" y="0"/>
                  </a:moveTo>
                  <a:lnTo>
                    <a:pt x="0" y="171"/>
                  </a:lnTo>
                  <a:lnTo>
                    <a:pt x="591" y="171"/>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3" name="Google Shape;323;p2"/>
            <p:cNvSpPr/>
            <p:nvPr/>
          </p:nvSpPr>
          <p:spPr>
            <a:xfrm>
              <a:off x="5810843" y="4011915"/>
              <a:ext cx="92443" cy="26278"/>
            </a:xfrm>
            <a:custGeom>
              <a:avLst/>
              <a:gdLst/>
              <a:ahLst/>
              <a:cxnLst/>
              <a:rect l="l" t="t" r="r" b="b"/>
              <a:pathLst>
                <a:path w="591" h="168"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4" name="Google Shape;324;p2"/>
            <p:cNvSpPr/>
            <p:nvPr/>
          </p:nvSpPr>
          <p:spPr>
            <a:xfrm>
              <a:off x="5920336" y="4011915"/>
              <a:ext cx="92599" cy="26278"/>
            </a:xfrm>
            <a:custGeom>
              <a:avLst/>
              <a:gdLst/>
              <a:ahLst/>
              <a:cxnLst/>
              <a:rect l="l" t="t" r="r" b="b"/>
              <a:pathLst>
                <a:path w="592" h="168"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5" name="Google Shape;325;p2"/>
            <p:cNvSpPr/>
            <p:nvPr/>
          </p:nvSpPr>
          <p:spPr>
            <a:xfrm>
              <a:off x="6029985" y="4011915"/>
              <a:ext cx="92443" cy="26278"/>
            </a:xfrm>
            <a:custGeom>
              <a:avLst/>
              <a:gdLst/>
              <a:ahLst/>
              <a:cxnLst/>
              <a:rect l="l" t="t" r="r" b="b"/>
              <a:pathLst>
                <a:path w="591" h="168"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6" name="Google Shape;326;p2"/>
            <p:cNvSpPr/>
            <p:nvPr/>
          </p:nvSpPr>
          <p:spPr>
            <a:xfrm>
              <a:off x="5810843" y="4060874"/>
              <a:ext cx="92443" cy="26278"/>
            </a:xfrm>
            <a:custGeom>
              <a:avLst/>
              <a:gdLst/>
              <a:ahLst/>
              <a:cxnLst/>
              <a:rect l="l" t="t" r="r" b="b"/>
              <a:pathLst>
                <a:path w="591" h="168" extrusionOk="0">
                  <a:moveTo>
                    <a:pt x="1" y="1"/>
                  </a:moveTo>
                  <a:lnTo>
                    <a:pt x="1"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7" name="Google Shape;327;p2"/>
            <p:cNvSpPr/>
            <p:nvPr/>
          </p:nvSpPr>
          <p:spPr>
            <a:xfrm>
              <a:off x="5920336" y="4060874"/>
              <a:ext cx="92599" cy="26278"/>
            </a:xfrm>
            <a:custGeom>
              <a:avLst/>
              <a:gdLst/>
              <a:ahLst/>
              <a:cxnLst/>
              <a:rect l="l" t="t" r="r" b="b"/>
              <a:pathLst>
                <a:path w="592" h="168" extrusionOk="0">
                  <a:moveTo>
                    <a:pt x="1" y="1"/>
                  </a:moveTo>
                  <a:lnTo>
                    <a:pt x="1"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8" name="Google Shape;328;p2"/>
            <p:cNvSpPr/>
            <p:nvPr/>
          </p:nvSpPr>
          <p:spPr>
            <a:xfrm>
              <a:off x="6029985" y="4060874"/>
              <a:ext cx="92443" cy="26278"/>
            </a:xfrm>
            <a:custGeom>
              <a:avLst/>
              <a:gdLst/>
              <a:ahLst/>
              <a:cxnLst/>
              <a:rect l="l" t="t" r="r" b="b"/>
              <a:pathLst>
                <a:path w="591" h="168" extrusionOk="0">
                  <a:moveTo>
                    <a:pt x="0" y="1"/>
                  </a:moveTo>
                  <a:lnTo>
                    <a:pt x="0" y="168"/>
                  </a:lnTo>
                  <a:lnTo>
                    <a:pt x="591" y="168"/>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29" name="Google Shape;329;p2"/>
            <p:cNvSpPr/>
            <p:nvPr/>
          </p:nvSpPr>
          <p:spPr>
            <a:xfrm>
              <a:off x="5810843" y="4109989"/>
              <a:ext cx="92443" cy="26747"/>
            </a:xfrm>
            <a:custGeom>
              <a:avLst/>
              <a:gdLst/>
              <a:ahLst/>
              <a:cxnLst/>
              <a:rect l="l" t="t" r="r" b="b"/>
              <a:pathLst>
                <a:path w="591" h="171" extrusionOk="0">
                  <a:moveTo>
                    <a:pt x="1" y="0"/>
                  </a:moveTo>
                  <a:lnTo>
                    <a:pt x="1" y="170"/>
                  </a:lnTo>
                  <a:lnTo>
                    <a:pt x="591" y="170"/>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0" name="Google Shape;330;p2"/>
            <p:cNvSpPr/>
            <p:nvPr/>
          </p:nvSpPr>
          <p:spPr>
            <a:xfrm>
              <a:off x="5920336" y="4109989"/>
              <a:ext cx="92599" cy="26747"/>
            </a:xfrm>
            <a:custGeom>
              <a:avLst/>
              <a:gdLst/>
              <a:ahLst/>
              <a:cxnLst/>
              <a:rect l="l" t="t" r="r" b="b"/>
              <a:pathLst>
                <a:path w="592" h="171" extrusionOk="0">
                  <a:moveTo>
                    <a:pt x="1" y="0"/>
                  </a:moveTo>
                  <a:lnTo>
                    <a:pt x="1" y="170"/>
                  </a:lnTo>
                  <a:lnTo>
                    <a:pt x="591" y="170"/>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1" name="Google Shape;331;p2"/>
            <p:cNvSpPr/>
            <p:nvPr/>
          </p:nvSpPr>
          <p:spPr>
            <a:xfrm>
              <a:off x="6029985" y="4109989"/>
              <a:ext cx="92443" cy="26747"/>
            </a:xfrm>
            <a:custGeom>
              <a:avLst/>
              <a:gdLst/>
              <a:ahLst/>
              <a:cxnLst/>
              <a:rect l="l" t="t" r="r" b="b"/>
              <a:pathLst>
                <a:path w="591" h="171" extrusionOk="0">
                  <a:moveTo>
                    <a:pt x="0" y="0"/>
                  </a:moveTo>
                  <a:lnTo>
                    <a:pt x="0" y="170"/>
                  </a:lnTo>
                  <a:lnTo>
                    <a:pt x="591" y="170"/>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2" name="Google Shape;332;p2"/>
            <p:cNvSpPr/>
            <p:nvPr/>
          </p:nvSpPr>
          <p:spPr>
            <a:xfrm>
              <a:off x="5810843" y="4159573"/>
              <a:ext cx="92443" cy="26122"/>
            </a:xfrm>
            <a:custGeom>
              <a:avLst/>
              <a:gdLst/>
              <a:ahLst/>
              <a:cxnLst/>
              <a:rect l="l" t="t" r="r" b="b"/>
              <a:pathLst>
                <a:path w="591"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3" name="Google Shape;333;p2"/>
            <p:cNvSpPr/>
            <p:nvPr/>
          </p:nvSpPr>
          <p:spPr>
            <a:xfrm>
              <a:off x="5920336" y="4159573"/>
              <a:ext cx="92599" cy="26122"/>
            </a:xfrm>
            <a:custGeom>
              <a:avLst/>
              <a:gdLst/>
              <a:ahLst/>
              <a:cxnLst/>
              <a:rect l="l" t="t" r="r" b="b"/>
              <a:pathLst>
                <a:path w="592" h="167" extrusionOk="0">
                  <a:moveTo>
                    <a:pt x="1" y="0"/>
                  </a:moveTo>
                  <a:lnTo>
                    <a:pt x="1"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4" name="Google Shape;334;p2"/>
            <p:cNvSpPr/>
            <p:nvPr/>
          </p:nvSpPr>
          <p:spPr>
            <a:xfrm>
              <a:off x="6029985" y="4159573"/>
              <a:ext cx="92443" cy="26122"/>
            </a:xfrm>
            <a:custGeom>
              <a:avLst/>
              <a:gdLst/>
              <a:ahLst/>
              <a:cxnLst/>
              <a:rect l="l" t="t" r="r" b="b"/>
              <a:pathLst>
                <a:path w="591" h="167" extrusionOk="0">
                  <a:moveTo>
                    <a:pt x="0" y="0"/>
                  </a:moveTo>
                  <a:lnTo>
                    <a:pt x="0" y="167"/>
                  </a:lnTo>
                  <a:lnTo>
                    <a:pt x="591" y="167"/>
                  </a:lnTo>
                  <a:lnTo>
                    <a:pt x="59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5" name="Google Shape;335;p2"/>
            <p:cNvSpPr/>
            <p:nvPr/>
          </p:nvSpPr>
          <p:spPr>
            <a:xfrm>
              <a:off x="5810843" y="4208532"/>
              <a:ext cx="92443" cy="26278"/>
            </a:xfrm>
            <a:custGeom>
              <a:avLst/>
              <a:gdLst/>
              <a:ahLst/>
              <a:cxnLst/>
              <a:rect l="l" t="t" r="r" b="b"/>
              <a:pathLst>
                <a:path w="591"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6" name="Google Shape;336;p2"/>
            <p:cNvSpPr/>
            <p:nvPr/>
          </p:nvSpPr>
          <p:spPr>
            <a:xfrm>
              <a:off x="5920336" y="4208532"/>
              <a:ext cx="92599" cy="26278"/>
            </a:xfrm>
            <a:custGeom>
              <a:avLst/>
              <a:gdLst/>
              <a:ahLst/>
              <a:cxnLst/>
              <a:rect l="l" t="t" r="r" b="b"/>
              <a:pathLst>
                <a:path w="592" h="168" extrusionOk="0">
                  <a:moveTo>
                    <a:pt x="1" y="1"/>
                  </a:moveTo>
                  <a:lnTo>
                    <a:pt x="1"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7" name="Google Shape;337;p2"/>
            <p:cNvSpPr/>
            <p:nvPr/>
          </p:nvSpPr>
          <p:spPr>
            <a:xfrm>
              <a:off x="6029985" y="4208532"/>
              <a:ext cx="92443" cy="26278"/>
            </a:xfrm>
            <a:custGeom>
              <a:avLst/>
              <a:gdLst/>
              <a:ahLst/>
              <a:cxnLst/>
              <a:rect l="l" t="t" r="r" b="b"/>
              <a:pathLst>
                <a:path w="591" h="168" extrusionOk="0">
                  <a:moveTo>
                    <a:pt x="0" y="1"/>
                  </a:moveTo>
                  <a:lnTo>
                    <a:pt x="0" y="167"/>
                  </a:lnTo>
                  <a:lnTo>
                    <a:pt x="591" y="167"/>
                  </a:lnTo>
                  <a:lnTo>
                    <a:pt x="59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8" name="Google Shape;338;p2"/>
            <p:cNvSpPr/>
            <p:nvPr/>
          </p:nvSpPr>
          <p:spPr>
            <a:xfrm>
              <a:off x="5790040" y="3248751"/>
              <a:ext cx="353191" cy="38635"/>
            </a:xfrm>
            <a:custGeom>
              <a:avLst/>
              <a:gdLst/>
              <a:ahLst/>
              <a:cxnLst/>
              <a:rect l="l" t="t" r="r" b="b"/>
              <a:pathLst>
                <a:path w="2258" h="247" extrusionOk="0">
                  <a:moveTo>
                    <a:pt x="0" y="0"/>
                  </a:moveTo>
                  <a:lnTo>
                    <a:pt x="0" y="247"/>
                  </a:lnTo>
                  <a:lnTo>
                    <a:pt x="2258" y="247"/>
                  </a:lnTo>
                  <a:lnTo>
                    <a:pt x="225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9" name="Google Shape;339;p2"/>
            <p:cNvSpPr/>
            <p:nvPr/>
          </p:nvSpPr>
          <p:spPr>
            <a:xfrm>
              <a:off x="5790040" y="3110009"/>
              <a:ext cx="353191" cy="138899"/>
            </a:xfrm>
            <a:custGeom>
              <a:avLst/>
              <a:gdLst/>
              <a:ahLst/>
              <a:cxnLst/>
              <a:rect l="l" t="t" r="r" b="b"/>
              <a:pathLst>
                <a:path w="2258" h="888" extrusionOk="0">
                  <a:moveTo>
                    <a:pt x="1127" y="0"/>
                  </a:moveTo>
                  <a:lnTo>
                    <a:pt x="0" y="887"/>
                  </a:lnTo>
                  <a:lnTo>
                    <a:pt x="2258" y="887"/>
                  </a:lnTo>
                  <a:lnTo>
                    <a:pt x="112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0" name="Google Shape;340;p2"/>
            <p:cNvSpPr/>
            <p:nvPr/>
          </p:nvSpPr>
          <p:spPr>
            <a:xfrm>
              <a:off x="5859959" y="3168822"/>
              <a:ext cx="213510" cy="80086"/>
            </a:xfrm>
            <a:custGeom>
              <a:avLst/>
              <a:gdLst/>
              <a:ahLst/>
              <a:cxnLst/>
              <a:rect l="l" t="t" r="r" b="b"/>
              <a:pathLst>
                <a:path w="1365" h="512" extrusionOk="0">
                  <a:moveTo>
                    <a:pt x="680" y="1"/>
                  </a:moveTo>
                  <a:lnTo>
                    <a:pt x="0" y="511"/>
                  </a:lnTo>
                  <a:lnTo>
                    <a:pt x="1364" y="511"/>
                  </a:lnTo>
                  <a:lnTo>
                    <a:pt x="68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1" name="Google Shape;341;p2"/>
            <p:cNvSpPr/>
            <p:nvPr/>
          </p:nvSpPr>
          <p:spPr>
            <a:xfrm>
              <a:off x="3181769" y="2132866"/>
              <a:ext cx="26122" cy="219297"/>
            </a:xfrm>
            <a:custGeom>
              <a:avLst/>
              <a:gdLst/>
              <a:ahLst/>
              <a:cxnLst/>
              <a:rect l="l" t="t" r="r" b="b"/>
              <a:pathLst>
                <a:path w="167" h="1402" extrusionOk="0">
                  <a:moveTo>
                    <a:pt x="83" y="1"/>
                  </a:moveTo>
                  <a:lnTo>
                    <a:pt x="0" y="1401"/>
                  </a:lnTo>
                  <a:lnTo>
                    <a:pt x="167" y="1401"/>
                  </a:lnTo>
                  <a:lnTo>
                    <a:pt x="8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2" name="Google Shape;342;p2"/>
            <p:cNvSpPr/>
            <p:nvPr/>
          </p:nvSpPr>
          <p:spPr>
            <a:xfrm>
              <a:off x="3152519" y="2337304"/>
              <a:ext cx="84622" cy="84778"/>
            </a:xfrm>
            <a:custGeom>
              <a:avLst/>
              <a:gdLst/>
              <a:ahLst/>
              <a:cxnLst/>
              <a:rect l="l" t="t" r="r" b="b"/>
              <a:pathLst>
                <a:path w="541" h="542" extrusionOk="0">
                  <a:moveTo>
                    <a:pt x="140" y="1"/>
                  </a:moveTo>
                  <a:lnTo>
                    <a:pt x="0" y="541"/>
                  </a:lnTo>
                  <a:lnTo>
                    <a:pt x="541" y="541"/>
                  </a:lnTo>
                  <a:lnTo>
                    <a:pt x="40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3" name="Google Shape;343;p2"/>
            <p:cNvSpPr/>
            <p:nvPr/>
          </p:nvSpPr>
          <p:spPr>
            <a:xfrm>
              <a:off x="3140475" y="2387983"/>
              <a:ext cx="108710" cy="82588"/>
            </a:xfrm>
            <a:custGeom>
              <a:avLst/>
              <a:gdLst/>
              <a:ahLst/>
              <a:cxnLst/>
              <a:rect l="l" t="t" r="r" b="b"/>
              <a:pathLst>
                <a:path w="695" h="528" extrusionOk="0">
                  <a:moveTo>
                    <a:pt x="347" y="0"/>
                  </a:moveTo>
                  <a:cubicBezTo>
                    <a:pt x="154" y="0"/>
                    <a:pt x="1" y="154"/>
                    <a:pt x="1" y="347"/>
                  </a:cubicBezTo>
                  <a:lnTo>
                    <a:pt x="1" y="527"/>
                  </a:lnTo>
                  <a:lnTo>
                    <a:pt x="694" y="527"/>
                  </a:lnTo>
                  <a:lnTo>
                    <a:pt x="694" y="347"/>
                  </a:lnTo>
                  <a:cubicBezTo>
                    <a:pt x="694" y="154"/>
                    <a:pt x="541" y="0"/>
                    <a:pt x="34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4" name="Google Shape;344;p2"/>
            <p:cNvSpPr/>
            <p:nvPr/>
          </p:nvSpPr>
          <p:spPr>
            <a:xfrm>
              <a:off x="3131089" y="2417234"/>
              <a:ext cx="127480" cy="97135"/>
            </a:xfrm>
            <a:custGeom>
              <a:avLst/>
              <a:gdLst/>
              <a:ahLst/>
              <a:cxnLst/>
              <a:rect l="l" t="t" r="r" b="b"/>
              <a:pathLst>
                <a:path w="815" h="621" extrusionOk="0">
                  <a:moveTo>
                    <a:pt x="407" y="0"/>
                  </a:moveTo>
                  <a:cubicBezTo>
                    <a:pt x="184" y="0"/>
                    <a:pt x="1" y="184"/>
                    <a:pt x="1" y="407"/>
                  </a:cubicBezTo>
                  <a:lnTo>
                    <a:pt x="1" y="620"/>
                  </a:lnTo>
                  <a:lnTo>
                    <a:pt x="814" y="620"/>
                  </a:lnTo>
                  <a:lnTo>
                    <a:pt x="814" y="407"/>
                  </a:lnTo>
                  <a:cubicBezTo>
                    <a:pt x="814" y="184"/>
                    <a:pt x="631" y="0"/>
                    <a:pt x="40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5" name="Google Shape;345;p2"/>
            <p:cNvSpPr/>
            <p:nvPr/>
          </p:nvSpPr>
          <p:spPr>
            <a:xfrm>
              <a:off x="3122799" y="2451020"/>
              <a:ext cx="144061" cy="109805"/>
            </a:xfrm>
            <a:custGeom>
              <a:avLst/>
              <a:gdLst/>
              <a:ahLst/>
              <a:cxnLst/>
              <a:rect l="l" t="t" r="r" b="b"/>
              <a:pathLst>
                <a:path w="921" h="702" extrusionOk="0">
                  <a:moveTo>
                    <a:pt x="460" y="1"/>
                  </a:moveTo>
                  <a:cubicBezTo>
                    <a:pt x="207" y="1"/>
                    <a:pt x="0" y="208"/>
                    <a:pt x="0" y="461"/>
                  </a:cubicBezTo>
                  <a:lnTo>
                    <a:pt x="0" y="701"/>
                  </a:lnTo>
                  <a:lnTo>
                    <a:pt x="921" y="701"/>
                  </a:lnTo>
                  <a:lnTo>
                    <a:pt x="921" y="461"/>
                  </a:lnTo>
                  <a:cubicBezTo>
                    <a:pt x="921" y="208"/>
                    <a:pt x="714" y="1"/>
                    <a:pt x="46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6" name="Google Shape;346;p2"/>
            <p:cNvSpPr/>
            <p:nvPr/>
          </p:nvSpPr>
          <p:spPr>
            <a:xfrm>
              <a:off x="3059606" y="2705199"/>
              <a:ext cx="270446" cy="1134183"/>
            </a:xfrm>
            <a:custGeom>
              <a:avLst/>
              <a:gdLst/>
              <a:ahLst/>
              <a:cxnLst/>
              <a:rect l="l" t="t" r="r" b="b"/>
              <a:pathLst>
                <a:path w="1729" h="7251" extrusionOk="0">
                  <a:moveTo>
                    <a:pt x="1" y="0"/>
                  </a:moveTo>
                  <a:lnTo>
                    <a:pt x="1" y="7250"/>
                  </a:lnTo>
                  <a:lnTo>
                    <a:pt x="1728" y="725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7" name="Google Shape;347;p2"/>
            <p:cNvSpPr/>
            <p:nvPr/>
          </p:nvSpPr>
          <p:spPr>
            <a:xfrm>
              <a:off x="3059606" y="2735857"/>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8" name="Google Shape;348;p2"/>
            <p:cNvSpPr/>
            <p:nvPr/>
          </p:nvSpPr>
          <p:spPr>
            <a:xfrm>
              <a:off x="3059606" y="2795452"/>
              <a:ext cx="270446" cy="24558"/>
            </a:xfrm>
            <a:custGeom>
              <a:avLst/>
              <a:gdLst/>
              <a:ahLst/>
              <a:cxnLst/>
              <a:rect l="l" t="t" r="r" b="b"/>
              <a:pathLst>
                <a:path w="1729" h="157" extrusionOk="0">
                  <a:moveTo>
                    <a:pt x="1" y="0"/>
                  </a:moveTo>
                  <a:lnTo>
                    <a:pt x="1" y="157"/>
                  </a:lnTo>
                  <a:lnTo>
                    <a:pt x="1728" y="157"/>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9" name="Google Shape;349;p2"/>
            <p:cNvSpPr/>
            <p:nvPr/>
          </p:nvSpPr>
          <p:spPr>
            <a:xfrm>
              <a:off x="3059606" y="2854265"/>
              <a:ext cx="270446" cy="24714"/>
            </a:xfrm>
            <a:custGeom>
              <a:avLst/>
              <a:gdLst/>
              <a:ahLst/>
              <a:cxnLst/>
              <a:rect l="l" t="t" r="r" b="b"/>
              <a:pathLst>
                <a:path w="1729" h="158" extrusionOk="0">
                  <a:moveTo>
                    <a:pt x="1" y="1"/>
                  </a:moveTo>
                  <a:lnTo>
                    <a:pt x="1" y="158"/>
                  </a:lnTo>
                  <a:lnTo>
                    <a:pt x="1728" y="158"/>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0" name="Google Shape;350;p2"/>
            <p:cNvSpPr/>
            <p:nvPr/>
          </p:nvSpPr>
          <p:spPr>
            <a:xfrm>
              <a:off x="3059606" y="2913235"/>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1" name="Google Shape;351;p2"/>
            <p:cNvSpPr/>
            <p:nvPr/>
          </p:nvSpPr>
          <p:spPr>
            <a:xfrm>
              <a:off x="3059606" y="2972204"/>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2" name="Google Shape;352;p2"/>
            <p:cNvSpPr/>
            <p:nvPr/>
          </p:nvSpPr>
          <p:spPr>
            <a:xfrm>
              <a:off x="3059606" y="3031174"/>
              <a:ext cx="270446" cy="25183"/>
            </a:xfrm>
            <a:custGeom>
              <a:avLst/>
              <a:gdLst/>
              <a:ahLst/>
              <a:cxnLst/>
              <a:rect l="l" t="t" r="r" b="b"/>
              <a:pathLst>
                <a:path w="1729" h="161" extrusionOk="0">
                  <a:moveTo>
                    <a:pt x="1" y="0"/>
                  </a:moveTo>
                  <a:lnTo>
                    <a:pt x="1" y="161"/>
                  </a:lnTo>
                  <a:lnTo>
                    <a:pt x="1728" y="161"/>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3" name="Google Shape;353;p2"/>
            <p:cNvSpPr/>
            <p:nvPr/>
          </p:nvSpPr>
          <p:spPr>
            <a:xfrm>
              <a:off x="3059606" y="3090613"/>
              <a:ext cx="270446" cy="24714"/>
            </a:xfrm>
            <a:custGeom>
              <a:avLst/>
              <a:gdLst/>
              <a:ahLst/>
              <a:cxnLst/>
              <a:rect l="l" t="t" r="r" b="b"/>
              <a:pathLst>
                <a:path w="1729" h="158" extrusionOk="0">
                  <a:moveTo>
                    <a:pt x="1" y="1"/>
                  </a:moveTo>
                  <a:lnTo>
                    <a:pt x="1" y="157"/>
                  </a:lnTo>
                  <a:lnTo>
                    <a:pt x="1728" y="157"/>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4" name="Google Shape;354;p2"/>
            <p:cNvSpPr/>
            <p:nvPr/>
          </p:nvSpPr>
          <p:spPr>
            <a:xfrm>
              <a:off x="3059606" y="3149582"/>
              <a:ext cx="270446" cy="24714"/>
            </a:xfrm>
            <a:custGeom>
              <a:avLst/>
              <a:gdLst/>
              <a:ahLst/>
              <a:cxnLst/>
              <a:rect l="l" t="t" r="r" b="b"/>
              <a:pathLst>
                <a:path w="1729" h="158" extrusionOk="0">
                  <a:moveTo>
                    <a:pt x="1" y="0"/>
                  </a:moveTo>
                  <a:lnTo>
                    <a:pt x="1" y="157"/>
                  </a:lnTo>
                  <a:lnTo>
                    <a:pt x="1728" y="157"/>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5" name="Google Shape;355;p2"/>
            <p:cNvSpPr/>
            <p:nvPr/>
          </p:nvSpPr>
          <p:spPr>
            <a:xfrm>
              <a:off x="3059606" y="3208552"/>
              <a:ext cx="270446" cy="25183"/>
            </a:xfrm>
            <a:custGeom>
              <a:avLst/>
              <a:gdLst/>
              <a:ahLst/>
              <a:cxnLst/>
              <a:rect l="l" t="t" r="r" b="b"/>
              <a:pathLst>
                <a:path w="1729" h="161" extrusionOk="0">
                  <a:moveTo>
                    <a:pt x="1" y="0"/>
                  </a:moveTo>
                  <a:lnTo>
                    <a:pt x="1" y="160"/>
                  </a:lnTo>
                  <a:lnTo>
                    <a:pt x="1728" y="16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6" name="Google Shape;356;p2"/>
            <p:cNvSpPr/>
            <p:nvPr/>
          </p:nvSpPr>
          <p:spPr>
            <a:xfrm>
              <a:off x="3059606" y="3267522"/>
              <a:ext cx="270446" cy="25183"/>
            </a:xfrm>
            <a:custGeom>
              <a:avLst/>
              <a:gdLst/>
              <a:ahLst/>
              <a:cxnLst/>
              <a:rect l="l" t="t" r="r" b="b"/>
              <a:pathLst>
                <a:path w="1729" h="161" extrusionOk="0">
                  <a:moveTo>
                    <a:pt x="1" y="0"/>
                  </a:moveTo>
                  <a:lnTo>
                    <a:pt x="1" y="160"/>
                  </a:lnTo>
                  <a:lnTo>
                    <a:pt x="1728" y="16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7" name="Google Shape;357;p2"/>
            <p:cNvSpPr/>
            <p:nvPr/>
          </p:nvSpPr>
          <p:spPr>
            <a:xfrm>
              <a:off x="3059606" y="3326491"/>
              <a:ext cx="270446" cy="25183"/>
            </a:xfrm>
            <a:custGeom>
              <a:avLst/>
              <a:gdLst/>
              <a:ahLst/>
              <a:cxnLst/>
              <a:rect l="l" t="t" r="r" b="b"/>
              <a:pathLst>
                <a:path w="1729" h="161" extrusionOk="0">
                  <a:moveTo>
                    <a:pt x="1" y="0"/>
                  </a:moveTo>
                  <a:lnTo>
                    <a:pt x="1" y="160"/>
                  </a:lnTo>
                  <a:lnTo>
                    <a:pt x="1728" y="16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8" name="Google Shape;358;p2"/>
            <p:cNvSpPr/>
            <p:nvPr/>
          </p:nvSpPr>
          <p:spPr>
            <a:xfrm>
              <a:off x="3059606" y="3385304"/>
              <a:ext cx="270446" cy="25340"/>
            </a:xfrm>
            <a:custGeom>
              <a:avLst/>
              <a:gdLst/>
              <a:ahLst/>
              <a:cxnLst/>
              <a:rect l="l" t="t" r="r" b="b"/>
              <a:pathLst>
                <a:path w="1729" h="162"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9" name="Google Shape;359;p2"/>
            <p:cNvSpPr/>
            <p:nvPr/>
          </p:nvSpPr>
          <p:spPr>
            <a:xfrm>
              <a:off x="3059606" y="3444900"/>
              <a:ext cx="270446" cy="24558"/>
            </a:xfrm>
            <a:custGeom>
              <a:avLst/>
              <a:gdLst/>
              <a:ahLst/>
              <a:cxnLst/>
              <a:rect l="l" t="t" r="r" b="b"/>
              <a:pathLst>
                <a:path w="1729" h="157" extrusionOk="0">
                  <a:moveTo>
                    <a:pt x="1" y="0"/>
                  </a:moveTo>
                  <a:lnTo>
                    <a:pt x="1" y="157"/>
                  </a:lnTo>
                  <a:lnTo>
                    <a:pt x="1728" y="157"/>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0" name="Google Shape;360;p2"/>
            <p:cNvSpPr/>
            <p:nvPr/>
          </p:nvSpPr>
          <p:spPr>
            <a:xfrm>
              <a:off x="3059606" y="3503713"/>
              <a:ext cx="270446" cy="24714"/>
            </a:xfrm>
            <a:custGeom>
              <a:avLst/>
              <a:gdLst/>
              <a:ahLst/>
              <a:cxnLst/>
              <a:rect l="l" t="t" r="r" b="b"/>
              <a:pathLst>
                <a:path w="1729" h="158" extrusionOk="0">
                  <a:moveTo>
                    <a:pt x="1" y="1"/>
                  </a:moveTo>
                  <a:lnTo>
                    <a:pt x="1" y="158"/>
                  </a:lnTo>
                  <a:lnTo>
                    <a:pt x="1728" y="158"/>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1" name="Google Shape;361;p2"/>
            <p:cNvSpPr/>
            <p:nvPr/>
          </p:nvSpPr>
          <p:spPr>
            <a:xfrm>
              <a:off x="3059606" y="3562682"/>
              <a:ext cx="270446" cy="24714"/>
            </a:xfrm>
            <a:custGeom>
              <a:avLst/>
              <a:gdLst/>
              <a:ahLst/>
              <a:cxnLst/>
              <a:rect l="l" t="t" r="r" b="b"/>
              <a:pathLst>
                <a:path w="1729" h="158" extrusionOk="0">
                  <a:moveTo>
                    <a:pt x="1" y="1"/>
                  </a:moveTo>
                  <a:lnTo>
                    <a:pt x="1" y="158"/>
                  </a:lnTo>
                  <a:lnTo>
                    <a:pt x="1728" y="158"/>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2" name="Google Shape;362;p2"/>
            <p:cNvSpPr/>
            <p:nvPr/>
          </p:nvSpPr>
          <p:spPr>
            <a:xfrm>
              <a:off x="3059606" y="3621652"/>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3" name="Google Shape;363;p2"/>
            <p:cNvSpPr/>
            <p:nvPr/>
          </p:nvSpPr>
          <p:spPr>
            <a:xfrm>
              <a:off x="3059606" y="3680621"/>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4" name="Google Shape;364;p2"/>
            <p:cNvSpPr/>
            <p:nvPr/>
          </p:nvSpPr>
          <p:spPr>
            <a:xfrm>
              <a:off x="2992347" y="3969056"/>
              <a:ext cx="404965" cy="301260"/>
            </a:xfrm>
            <a:custGeom>
              <a:avLst/>
              <a:gdLst/>
              <a:ahLst/>
              <a:cxnLst/>
              <a:rect l="l" t="t" r="r" b="b"/>
              <a:pathLst>
                <a:path w="2589" h="1926" extrusionOk="0">
                  <a:moveTo>
                    <a:pt x="0" y="1"/>
                  </a:moveTo>
                  <a:lnTo>
                    <a:pt x="0" y="1925"/>
                  </a:lnTo>
                  <a:lnTo>
                    <a:pt x="2588" y="1925"/>
                  </a:lnTo>
                  <a:lnTo>
                    <a:pt x="258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5" name="Google Shape;365;p2"/>
            <p:cNvSpPr/>
            <p:nvPr/>
          </p:nvSpPr>
          <p:spPr>
            <a:xfrm>
              <a:off x="3020971" y="3839229"/>
              <a:ext cx="348185" cy="130609"/>
            </a:xfrm>
            <a:custGeom>
              <a:avLst/>
              <a:gdLst/>
              <a:ahLst/>
              <a:cxnLst/>
              <a:rect l="l" t="t" r="r" b="b"/>
              <a:pathLst>
                <a:path w="2226" h="835" extrusionOk="0">
                  <a:moveTo>
                    <a:pt x="1" y="0"/>
                  </a:moveTo>
                  <a:lnTo>
                    <a:pt x="1" y="834"/>
                  </a:lnTo>
                  <a:lnTo>
                    <a:pt x="2225" y="834"/>
                  </a:lnTo>
                  <a:lnTo>
                    <a:pt x="222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6" name="Google Shape;366;p2"/>
            <p:cNvSpPr/>
            <p:nvPr/>
          </p:nvSpPr>
          <p:spPr>
            <a:xfrm>
              <a:off x="3020971" y="3732239"/>
              <a:ext cx="348185" cy="236973"/>
            </a:xfrm>
            <a:custGeom>
              <a:avLst/>
              <a:gdLst/>
              <a:ahLst/>
              <a:cxnLst/>
              <a:rect l="l" t="t" r="r" b="b"/>
              <a:pathLst>
                <a:path w="2226" h="1515" extrusionOk="0">
                  <a:moveTo>
                    <a:pt x="1" y="1"/>
                  </a:moveTo>
                  <a:lnTo>
                    <a:pt x="1" y="1515"/>
                  </a:lnTo>
                  <a:lnTo>
                    <a:pt x="2225" y="1515"/>
                  </a:lnTo>
                  <a:lnTo>
                    <a:pt x="222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7" name="Google Shape;367;p2"/>
            <p:cNvSpPr/>
            <p:nvPr/>
          </p:nvSpPr>
          <p:spPr>
            <a:xfrm>
              <a:off x="3086198" y="2537675"/>
              <a:ext cx="217264" cy="167680"/>
            </a:xfrm>
            <a:custGeom>
              <a:avLst/>
              <a:gdLst/>
              <a:ahLst/>
              <a:cxnLst/>
              <a:rect l="l" t="t" r="r" b="b"/>
              <a:pathLst>
                <a:path w="1389" h="1072" extrusionOk="0">
                  <a:moveTo>
                    <a:pt x="1" y="0"/>
                  </a:moveTo>
                  <a:lnTo>
                    <a:pt x="1" y="1071"/>
                  </a:lnTo>
                  <a:lnTo>
                    <a:pt x="1388" y="1071"/>
                  </a:lnTo>
                  <a:lnTo>
                    <a:pt x="138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8" name="Google Shape;368;p2"/>
            <p:cNvSpPr/>
            <p:nvPr/>
          </p:nvSpPr>
          <p:spPr>
            <a:xfrm>
              <a:off x="3118107" y="2705199"/>
              <a:ext cx="153446" cy="1565114"/>
            </a:xfrm>
            <a:custGeom>
              <a:avLst/>
              <a:gdLst/>
              <a:ahLst/>
              <a:cxnLst/>
              <a:rect l="l" t="t" r="r" b="b"/>
              <a:pathLst>
                <a:path w="981" h="10006" extrusionOk="0">
                  <a:moveTo>
                    <a:pt x="0" y="0"/>
                  </a:moveTo>
                  <a:lnTo>
                    <a:pt x="0" y="10005"/>
                  </a:lnTo>
                  <a:lnTo>
                    <a:pt x="981" y="10005"/>
                  </a:lnTo>
                  <a:lnTo>
                    <a:pt x="98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9" name="Google Shape;369;p2"/>
            <p:cNvSpPr/>
            <p:nvPr/>
          </p:nvSpPr>
          <p:spPr>
            <a:xfrm>
              <a:off x="3188495" y="2705199"/>
              <a:ext cx="13139" cy="1565114"/>
            </a:xfrm>
            <a:custGeom>
              <a:avLst/>
              <a:gdLst/>
              <a:ahLst/>
              <a:cxnLst/>
              <a:rect l="l" t="t" r="r" b="b"/>
              <a:pathLst>
                <a:path w="84" h="10006" extrusionOk="0">
                  <a:moveTo>
                    <a:pt x="0" y="0"/>
                  </a:moveTo>
                  <a:lnTo>
                    <a:pt x="0" y="10005"/>
                  </a:lnTo>
                  <a:lnTo>
                    <a:pt x="84" y="10005"/>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0" name="Google Shape;370;p2"/>
            <p:cNvSpPr/>
            <p:nvPr/>
          </p:nvSpPr>
          <p:spPr>
            <a:xfrm>
              <a:off x="3146262" y="2705199"/>
              <a:ext cx="13139" cy="1565114"/>
            </a:xfrm>
            <a:custGeom>
              <a:avLst/>
              <a:gdLst/>
              <a:ahLst/>
              <a:cxnLst/>
              <a:rect l="l" t="t" r="r" b="b"/>
              <a:pathLst>
                <a:path w="84" h="10006" extrusionOk="0">
                  <a:moveTo>
                    <a:pt x="0" y="0"/>
                  </a:moveTo>
                  <a:lnTo>
                    <a:pt x="0" y="10005"/>
                  </a:lnTo>
                  <a:lnTo>
                    <a:pt x="84" y="10005"/>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1" name="Google Shape;371;p2"/>
            <p:cNvSpPr/>
            <p:nvPr/>
          </p:nvSpPr>
          <p:spPr>
            <a:xfrm>
              <a:off x="3230728" y="2705199"/>
              <a:ext cx="13139" cy="1565114"/>
            </a:xfrm>
            <a:custGeom>
              <a:avLst/>
              <a:gdLst/>
              <a:ahLst/>
              <a:cxnLst/>
              <a:rect l="l" t="t" r="r" b="b"/>
              <a:pathLst>
                <a:path w="84" h="10006" extrusionOk="0">
                  <a:moveTo>
                    <a:pt x="1" y="0"/>
                  </a:moveTo>
                  <a:lnTo>
                    <a:pt x="1" y="10005"/>
                  </a:lnTo>
                  <a:lnTo>
                    <a:pt x="84" y="10005"/>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2" name="Google Shape;372;p2"/>
            <p:cNvSpPr/>
            <p:nvPr/>
          </p:nvSpPr>
          <p:spPr>
            <a:xfrm>
              <a:off x="3118107" y="2488091"/>
              <a:ext cx="153446" cy="217733"/>
            </a:xfrm>
            <a:custGeom>
              <a:avLst/>
              <a:gdLst/>
              <a:ahLst/>
              <a:cxnLst/>
              <a:rect l="l" t="t" r="r" b="b"/>
              <a:pathLst>
                <a:path w="981" h="1392" extrusionOk="0">
                  <a:moveTo>
                    <a:pt x="490" y="1"/>
                  </a:moveTo>
                  <a:cubicBezTo>
                    <a:pt x="224" y="1"/>
                    <a:pt x="7" y="211"/>
                    <a:pt x="0" y="478"/>
                  </a:cubicBezTo>
                  <a:lnTo>
                    <a:pt x="0" y="1391"/>
                  </a:lnTo>
                  <a:lnTo>
                    <a:pt x="981" y="1388"/>
                  </a:lnTo>
                  <a:lnTo>
                    <a:pt x="981" y="478"/>
                  </a:lnTo>
                  <a:cubicBezTo>
                    <a:pt x="974" y="211"/>
                    <a:pt x="757" y="1"/>
                    <a:pt x="49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3" name="Google Shape;373;p2"/>
            <p:cNvSpPr/>
            <p:nvPr/>
          </p:nvSpPr>
          <p:spPr>
            <a:xfrm>
              <a:off x="3149860" y="2524067"/>
              <a:ext cx="89940" cy="181288"/>
            </a:xfrm>
            <a:custGeom>
              <a:avLst/>
              <a:gdLst/>
              <a:ahLst/>
              <a:cxnLst/>
              <a:rect l="l" t="t" r="r" b="b"/>
              <a:pathLst>
                <a:path w="575" h="1159" extrusionOk="0">
                  <a:moveTo>
                    <a:pt x="287" y="1"/>
                  </a:moveTo>
                  <a:cubicBezTo>
                    <a:pt x="131" y="1"/>
                    <a:pt x="1" y="128"/>
                    <a:pt x="1" y="284"/>
                  </a:cubicBezTo>
                  <a:lnTo>
                    <a:pt x="1" y="1158"/>
                  </a:lnTo>
                  <a:lnTo>
                    <a:pt x="574" y="1158"/>
                  </a:lnTo>
                  <a:lnTo>
                    <a:pt x="574" y="284"/>
                  </a:lnTo>
                  <a:cubicBezTo>
                    <a:pt x="574" y="128"/>
                    <a:pt x="444" y="1"/>
                    <a:pt x="28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4" name="Google Shape;374;p2"/>
            <p:cNvSpPr/>
            <p:nvPr/>
          </p:nvSpPr>
          <p:spPr>
            <a:xfrm>
              <a:off x="3178015" y="2568646"/>
              <a:ext cx="34099" cy="136709"/>
            </a:xfrm>
            <a:custGeom>
              <a:avLst/>
              <a:gdLst/>
              <a:ahLst/>
              <a:cxnLst/>
              <a:rect l="l" t="t" r="r" b="b"/>
              <a:pathLst>
                <a:path w="218" h="874" extrusionOk="0">
                  <a:moveTo>
                    <a:pt x="108" y="0"/>
                  </a:moveTo>
                  <a:cubicBezTo>
                    <a:pt x="56" y="0"/>
                    <a:pt x="4" y="34"/>
                    <a:pt x="1" y="103"/>
                  </a:cubicBezTo>
                  <a:lnTo>
                    <a:pt x="1" y="873"/>
                  </a:lnTo>
                  <a:lnTo>
                    <a:pt x="218" y="873"/>
                  </a:lnTo>
                  <a:lnTo>
                    <a:pt x="218" y="103"/>
                  </a:lnTo>
                  <a:cubicBezTo>
                    <a:pt x="213" y="34"/>
                    <a:pt x="160" y="0"/>
                    <a:pt x="108"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5" name="Google Shape;375;p2"/>
            <p:cNvSpPr/>
            <p:nvPr/>
          </p:nvSpPr>
          <p:spPr>
            <a:xfrm>
              <a:off x="2969353" y="3904456"/>
              <a:ext cx="450952" cy="64757"/>
            </a:xfrm>
            <a:custGeom>
              <a:avLst/>
              <a:gdLst/>
              <a:ahLst/>
              <a:cxnLst/>
              <a:rect l="l" t="t" r="r" b="b"/>
              <a:pathLst>
                <a:path w="2883" h="414" extrusionOk="0">
                  <a:moveTo>
                    <a:pt x="1" y="0"/>
                  </a:moveTo>
                  <a:lnTo>
                    <a:pt x="1" y="414"/>
                  </a:lnTo>
                  <a:lnTo>
                    <a:pt x="2882" y="414"/>
                  </a:lnTo>
                  <a:lnTo>
                    <a:pt x="2882"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6" name="Google Shape;376;p2"/>
            <p:cNvSpPr/>
            <p:nvPr/>
          </p:nvSpPr>
          <p:spPr>
            <a:xfrm>
              <a:off x="3161435" y="2327450"/>
              <a:ext cx="66790" cy="18927"/>
            </a:xfrm>
            <a:custGeom>
              <a:avLst/>
              <a:gdLst/>
              <a:ahLst/>
              <a:cxnLst/>
              <a:rect l="l" t="t" r="r" b="b"/>
              <a:pathLst>
                <a:path w="427" h="121" extrusionOk="0">
                  <a:moveTo>
                    <a:pt x="60" y="0"/>
                  </a:moveTo>
                  <a:cubicBezTo>
                    <a:pt x="27" y="0"/>
                    <a:pt x="0" y="27"/>
                    <a:pt x="0" y="61"/>
                  </a:cubicBezTo>
                  <a:cubicBezTo>
                    <a:pt x="0" y="94"/>
                    <a:pt x="27" y="121"/>
                    <a:pt x="60" y="121"/>
                  </a:cubicBezTo>
                  <a:lnTo>
                    <a:pt x="367" y="121"/>
                  </a:lnTo>
                  <a:cubicBezTo>
                    <a:pt x="400" y="121"/>
                    <a:pt x="427" y="94"/>
                    <a:pt x="427" y="61"/>
                  </a:cubicBezTo>
                  <a:cubicBezTo>
                    <a:pt x="427" y="27"/>
                    <a:pt x="400" y="0"/>
                    <a:pt x="36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7" name="Google Shape;377;p2"/>
            <p:cNvSpPr/>
            <p:nvPr/>
          </p:nvSpPr>
          <p:spPr>
            <a:xfrm>
              <a:off x="3118107" y="3706743"/>
              <a:ext cx="153446" cy="25652"/>
            </a:xfrm>
            <a:custGeom>
              <a:avLst/>
              <a:gdLst/>
              <a:ahLst/>
              <a:cxnLst/>
              <a:rect l="l" t="t" r="r" b="b"/>
              <a:pathLst>
                <a:path w="981" h="164" extrusionOk="0">
                  <a:moveTo>
                    <a:pt x="0" y="0"/>
                  </a:moveTo>
                  <a:lnTo>
                    <a:pt x="0" y="164"/>
                  </a:lnTo>
                  <a:lnTo>
                    <a:pt x="981" y="164"/>
                  </a:lnTo>
                  <a:lnTo>
                    <a:pt x="98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8" name="Google Shape;378;p2"/>
            <p:cNvSpPr/>
            <p:nvPr/>
          </p:nvSpPr>
          <p:spPr>
            <a:xfrm>
              <a:off x="3118107" y="3208083"/>
              <a:ext cx="153446" cy="25652"/>
            </a:xfrm>
            <a:custGeom>
              <a:avLst/>
              <a:gdLst/>
              <a:ahLst/>
              <a:cxnLst/>
              <a:rect l="l" t="t" r="r" b="b"/>
              <a:pathLst>
                <a:path w="981" h="164" extrusionOk="0">
                  <a:moveTo>
                    <a:pt x="0" y="0"/>
                  </a:moveTo>
                  <a:lnTo>
                    <a:pt x="0" y="163"/>
                  </a:lnTo>
                  <a:lnTo>
                    <a:pt x="981" y="163"/>
                  </a:lnTo>
                  <a:lnTo>
                    <a:pt x="98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9" name="Google Shape;379;p2"/>
            <p:cNvSpPr/>
            <p:nvPr/>
          </p:nvSpPr>
          <p:spPr>
            <a:xfrm>
              <a:off x="3118107" y="2853796"/>
              <a:ext cx="153446" cy="25652"/>
            </a:xfrm>
            <a:custGeom>
              <a:avLst/>
              <a:gdLst/>
              <a:ahLst/>
              <a:cxnLst/>
              <a:rect l="l" t="t" r="r" b="b"/>
              <a:pathLst>
                <a:path w="981" h="164" extrusionOk="0">
                  <a:moveTo>
                    <a:pt x="0" y="1"/>
                  </a:moveTo>
                  <a:lnTo>
                    <a:pt x="0" y="164"/>
                  </a:lnTo>
                  <a:lnTo>
                    <a:pt x="981" y="164"/>
                  </a:lnTo>
                  <a:lnTo>
                    <a:pt x="9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0" name="Google Shape;380;p2"/>
            <p:cNvSpPr/>
            <p:nvPr/>
          </p:nvSpPr>
          <p:spPr>
            <a:xfrm>
              <a:off x="3181769" y="2132866"/>
              <a:ext cx="26122" cy="219297"/>
            </a:xfrm>
            <a:custGeom>
              <a:avLst/>
              <a:gdLst/>
              <a:ahLst/>
              <a:cxnLst/>
              <a:rect l="l" t="t" r="r" b="b"/>
              <a:pathLst>
                <a:path w="167" h="1402" extrusionOk="0">
                  <a:moveTo>
                    <a:pt x="83" y="1"/>
                  </a:moveTo>
                  <a:lnTo>
                    <a:pt x="0" y="1401"/>
                  </a:lnTo>
                  <a:lnTo>
                    <a:pt x="167" y="1401"/>
                  </a:lnTo>
                  <a:lnTo>
                    <a:pt x="8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1" name="Google Shape;381;p2"/>
            <p:cNvSpPr/>
            <p:nvPr/>
          </p:nvSpPr>
          <p:spPr>
            <a:xfrm>
              <a:off x="3152519" y="2337304"/>
              <a:ext cx="84622" cy="84778"/>
            </a:xfrm>
            <a:custGeom>
              <a:avLst/>
              <a:gdLst/>
              <a:ahLst/>
              <a:cxnLst/>
              <a:rect l="l" t="t" r="r" b="b"/>
              <a:pathLst>
                <a:path w="541" h="542" extrusionOk="0">
                  <a:moveTo>
                    <a:pt x="140" y="1"/>
                  </a:moveTo>
                  <a:lnTo>
                    <a:pt x="0" y="541"/>
                  </a:lnTo>
                  <a:lnTo>
                    <a:pt x="541" y="541"/>
                  </a:lnTo>
                  <a:lnTo>
                    <a:pt x="40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2" name="Google Shape;382;p2"/>
            <p:cNvSpPr/>
            <p:nvPr/>
          </p:nvSpPr>
          <p:spPr>
            <a:xfrm>
              <a:off x="3140475" y="2387983"/>
              <a:ext cx="108710" cy="82588"/>
            </a:xfrm>
            <a:custGeom>
              <a:avLst/>
              <a:gdLst/>
              <a:ahLst/>
              <a:cxnLst/>
              <a:rect l="l" t="t" r="r" b="b"/>
              <a:pathLst>
                <a:path w="695" h="528" extrusionOk="0">
                  <a:moveTo>
                    <a:pt x="347" y="0"/>
                  </a:moveTo>
                  <a:cubicBezTo>
                    <a:pt x="154" y="0"/>
                    <a:pt x="1" y="154"/>
                    <a:pt x="1" y="347"/>
                  </a:cubicBezTo>
                  <a:lnTo>
                    <a:pt x="1" y="527"/>
                  </a:lnTo>
                  <a:lnTo>
                    <a:pt x="694" y="527"/>
                  </a:lnTo>
                  <a:lnTo>
                    <a:pt x="694" y="347"/>
                  </a:lnTo>
                  <a:cubicBezTo>
                    <a:pt x="694" y="154"/>
                    <a:pt x="541" y="0"/>
                    <a:pt x="34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3" name="Google Shape;383;p2"/>
            <p:cNvSpPr/>
            <p:nvPr/>
          </p:nvSpPr>
          <p:spPr>
            <a:xfrm>
              <a:off x="3131089" y="2417234"/>
              <a:ext cx="127480" cy="97135"/>
            </a:xfrm>
            <a:custGeom>
              <a:avLst/>
              <a:gdLst/>
              <a:ahLst/>
              <a:cxnLst/>
              <a:rect l="l" t="t" r="r" b="b"/>
              <a:pathLst>
                <a:path w="815" h="621" extrusionOk="0">
                  <a:moveTo>
                    <a:pt x="407" y="0"/>
                  </a:moveTo>
                  <a:cubicBezTo>
                    <a:pt x="184" y="0"/>
                    <a:pt x="1" y="184"/>
                    <a:pt x="1" y="407"/>
                  </a:cubicBezTo>
                  <a:lnTo>
                    <a:pt x="1" y="620"/>
                  </a:lnTo>
                  <a:lnTo>
                    <a:pt x="814" y="620"/>
                  </a:lnTo>
                  <a:lnTo>
                    <a:pt x="814" y="407"/>
                  </a:lnTo>
                  <a:cubicBezTo>
                    <a:pt x="814" y="184"/>
                    <a:pt x="631" y="0"/>
                    <a:pt x="40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4" name="Google Shape;384;p2"/>
            <p:cNvSpPr/>
            <p:nvPr/>
          </p:nvSpPr>
          <p:spPr>
            <a:xfrm>
              <a:off x="3122799" y="2451020"/>
              <a:ext cx="144061" cy="109805"/>
            </a:xfrm>
            <a:custGeom>
              <a:avLst/>
              <a:gdLst/>
              <a:ahLst/>
              <a:cxnLst/>
              <a:rect l="l" t="t" r="r" b="b"/>
              <a:pathLst>
                <a:path w="921" h="702" extrusionOk="0">
                  <a:moveTo>
                    <a:pt x="460" y="1"/>
                  </a:moveTo>
                  <a:cubicBezTo>
                    <a:pt x="207" y="1"/>
                    <a:pt x="0" y="208"/>
                    <a:pt x="0" y="461"/>
                  </a:cubicBezTo>
                  <a:lnTo>
                    <a:pt x="0" y="701"/>
                  </a:lnTo>
                  <a:lnTo>
                    <a:pt x="921" y="701"/>
                  </a:lnTo>
                  <a:lnTo>
                    <a:pt x="921" y="461"/>
                  </a:lnTo>
                  <a:cubicBezTo>
                    <a:pt x="921" y="208"/>
                    <a:pt x="714" y="1"/>
                    <a:pt x="46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5" name="Google Shape;385;p2"/>
            <p:cNvSpPr/>
            <p:nvPr/>
          </p:nvSpPr>
          <p:spPr>
            <a:xfrm>
              <a:off x="3059606" y="2705199"/>
              <a:ext cx="270446" cy="1134183"/>
            </a:xfrm>
            <a:custGeom>
              <a:avLst/>
              <a:gdLst/>
              <a:ahLst/>
              <a:cxnLst/>
              <a:rect l="l" t="t" r="r" b="b"/>
              <a:pathLst>
                <a:path w="1729" h="7251" extrusionOk="0">
                  <a:moveTo>
                    <a:pt x="1" y="0"/>
                  </a:moveTo>
                  <a:lnTo>
                    <a:pt x="1" y="7250"/>
                  </a:lnTo>
                  <a:lnTo>
                    <a:pt x="1728" y="725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6" name="Google Shape;386;p2"/>
            <p:cNvSpPr/>
            <p:nvPr/>
          </p:nvSpPr>
          <p:spPr>
            <a:xfrm>
              <a:off x="3059606" y="2735857"/>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7" name="Google Shape;387;p2"/>
            <p:cNvSpPr/>
            <p:nvPr/>
          </p:nvSpPr>
          <p:spPr>
            <a:xfrm>
              <a:off x="3059606" y="2795452"/>
              <a:ext cx="270446" cy="24558"/>
            </a:xfrm>
            <a:custGeom>
              <a:avLst/>
              <a:gdLst/>
              <a:ahLst/>
              <a:cxnLst/>
              <a:rect l="l" t="t" r="r" b="b"/>
              <a:pathLst>
                <a:path w="1729" h="157" extrusionOk="0">
                  <a:moveTo>
                    <a:pt x="1" y="0"/>
                  </a:moveTo>
                  <a:lnTo>
                    <a:pt x="1" y="157"/>
                  </a:lnTo>
                  <a:lnTo>
                    <a:pt x="1728" y="157"/>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8" name="Google Shape;388;p2"/>
            <p:cNvSpPr/>
            <p:nvPr/>
          </p:nvSpPr>
          <p:spPr>
            <a:xfrm>
              <a:off x="3059606" y="2854265"/>
              <a:ext cx="270446" cy="24714"/>
            </a:xfrm>
            <a:custGeom>
              <a:avLst/>
              <a:gdLst/>
              <a:ahLst/>
              <a:cxnLst/>
              <a:rect l="l" t="t" r="r" b="b"/>
              <a:pathLst>
                <a:path w="1729" h="158" extrusionOk="0">
                  <a:moveTo>
                    <a:pt x="1" y="1"/>
                  </a:moveTo>
                  <a:lnTo>
                    <a:pt x="1" y="158"/>
                  </a:lnTo>
                  <a:lnTo>
                    <a:pt x="1728" y="158"/>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9" name="Google Shape;389;p2"/>
            <p:cNvSpPr/>
            <p:nvPr/>
          </p:nvSpPr>
          <p:spPr>
            <a:xfrm>
              <a:off x="3059606" y="2913235"/>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0" name="Google Shape;390;p2"/>
            <p:cNvSpPr/>
            <p:nvPr/>
          </p:nvSpPr>
          <p:spPr>
            <a:xfrm>
              <a:off x="3059606" y="2972204"/>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1" name="Google Shape;391;p2"/>
            <p:cNvSpPr/>
            <p:nvPr/>
          </p:nvSpPr>
          <p:spPr>
            <a:xfrm>
              <a:off x="3059606" y="3031174"/>
              <a:ext cx="270446" cy="25183"/>
            </a:xfrm>
            <a:custGeom>
              <a:avLst/>
              <a:gdLst/>
              <a:ahLst/>
              <a:cxnLst/>
              <a:rect l="l" t="t" r="r" b="b"/>
              <a:pathLst>
                <a:path w="1729" h="161" extrusionOk="0">
                  <a:moveTo>
                    <a:pt x="1" y="0"/>
                  </a:moveTo>
                  <a:lnTo>
                    <a:pt x="1" y="161"/>
                  </a:lnTo>
                  <a:lnTo>
                    <a:pt x="1728" y="161"/>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2" name="Google Shape;392;p2"/>
            <p:cNvSpPr/>
            <p:nvPr/>
          </p:nvSpPr>
          <p:spPr>
            <a:xfrm>
              <a:off x="3059606" y="3090613"/>
              <a:ext cx="270446" cy="24714"/>
            </a:xfrm>
            <a:custGeom>
              <a:avLst/>
              <a:gdLst/>
              <a:ahLst/>
              <a:cxnLst/>
              <a:rect l="l" t="t" r="r" b="b"/>
              <a:pathLst>
                <a:path w="1729" h="158" extrusionOk="0">
                  <a:moveTo>
                    <a:pt x="1" y="1"/>
                  </a:moveTo>
                  <a:lnTo>
                    <a:pt x="1" y="157"/>
                  </a:lnTo>
                  <a:lnTo>
                    <a:pt x="1728" y="157"/>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3" name="Google Shape;393;p2"/>
            <p:cNvSpPr/>
            <p:nvPr/>
          </p:nvSpPr>
          <p:spPr>
            <a:xfrm>
              <a:off x="3059606" y="3149582"/>
              <a:ext cx="270446" cy="24714"/>
            </a:xfrm>
            <a:custGeom>
              <a:avLst/>
              <a:gdLst/>
              <a:ahLst/>
              <a:cxnLst/>
              <a:rect l="l" t="t" r="r" b="b"/>
              <a:pathLst>
                <a:path w="1729" h="158" extrusionOk="0">
                  <a:moveTo>
                    <a:pt x="1" y="0"/>
                  </a:moveTo>
                  <a:lnTo>
                    <a:pt x="1" y="157"/>
                  </a:lnTo>
                  <a:lnTo>
                    <a:pt x="1728" y="157"/>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4" name="Google Shape;394;p2"/>
            <p:cNvSpPr/>
            <p:nvPr/>
          </p:nvSpPr>
          <p:spPr>
            <a:xfrm>
              <a:off x="3059606" y="3208552"/>
              <a:ext cx="270446" cy="25183"/>
            </a:xfrm>
            <a:custGeom>
              <a:avLst/>
              <a:gdLst/>
              <a:ahLst/>
              <a:cxnLst/>
              <a:rect l="l" t="t" r="r" b="b"/>
              <a:pathLst>
                <a:path w="1729" h="161" extrusionOk="0">
                  <a:moveTo>
                    <a:pt x="1" y="0"/>
                  </a:moveTo>
                  <a:lnTo>
                    <a:pt x="1" y="160"/>
                  </a:lnTo>
                  <a:lnTo>
                    <a:pt x="1728" y="16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5" name="Google Shape;395;p2"/>
            <p:cNvSpPr/>
            <p:nvPr/>
          </p:nvSpPr>
          <p:spPr>
            <a:xfrm>
              <a:off x="3059606" y="3267522"/>
              <a:ext cx="270446" cy="25183"/>
            </a:xfrm>
            <a:custGeom>
              <a:avLst/>
              <a:gdLst/>
              <a:ahLst/>
              <a:cxnLst/>
              <a:rect l="l" t="t" r="r" b="b"/>
              <a:pathLst>
                <a:path w="1729" h="161" extrusionOk="0">
                  <a:moveTo>
                    <a:pt x="1" y="0"/>
                  </a:moveTo>
                  <a:lnTo>
                    <a:pt x="1" y="160"/>
                  </a:lnTo>
                  <a:lnTo>
                    <a:pt x="1728" y="16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6" name="Google Shape;396;p2"/>
            <p:cNvSpPr/>
            <p:nvPr/>
          </p:nvSpPr>
          <p:spPr>
            <a:xfrm>
              <a:off x="3059606" y="3326491"/>
              <a:ext cx="270446" cy="25183"/>
            </a:xfrm>
            <a:custGeom>
              <a:avLst/>
              <a:gdLst/>
              <a:ahLst/>
              <a:cxnLst/>
              <a:rect l="l" t="t" r="r" b="b"/>
              <a:pathLst>
                <a:path w="1729" h="161" extrusionOk="0">
                  <a:moveTo>
                    <a:pt x="1" y="0"/>
                  </a:moveTo>
                  <a:lnTo>
                    <a:pt x="1" y="160"/>
                  </a:lnTo>
                  <a:lnTo>
                    <a:pt x="1728" y="160"/>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7" name="Google Shape;397;p2"/>
            <p:cNvSpPr/>
            <p:nvPr/>
          </p:nvSpPr>
          <p:spPr>
            <a:xfrm>
              <a:off x="3059606" y="3385304"/>
              <a:ext cx="270446" cy="25340"/>
            </a:xfrm>
            <a:custGeom>
              <a:avLst/>
              <a:gdLst/>
              <a:ahLst/>
              <a:cxnLst/>
              <a:rect l="l" t="t" r="r" b="b"/>
              <a:pathLst>
                <a:path w="1729" h="162"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8" name="Google Shape;398;p2"/>
            <p:cNvSpPr/>
            <p:nvPr/>
          </p:nvSpPr>
          <p:spPr>
            <a:xfrm>
              <a:off x="3059606" y="3444900"/>
              <a:ext cx="270446" cy="24558"/>
            </a:xfrm>
            <a:custGeom>
              <a:avLst/>
              <a:gdLst/>
              <a:ahLst/>
              <a:cxnLst/>
              <a:rect l="l" t="t" r="r" b="b"/>
              <a:pathLst>
                <a:path w="1729" h="157" extrusionOk="0">
                  <a:moveTo>
                    <a:pt x="1" y="0"/>
                  </a:moveTo>
                  <a:lnTo>
                    <a:pt x="1" y="157"/>
                  </a:lnTo>
                  <a:lnTo>
                    <a:pt x="1728" y="157"/>
                  </a:lnTo>
                  <a:lnTo>
                    <a:pt x="17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9" name="Google Shape;399;p2"/>
            <p:cNvSpPr/>
            <p:nvPr/>
          </p:nvSpPr>
          <p:spPr>
            <a:xfrm>
              <a:off x="3059606" y="3503713"/>
              <a:ext cx="270446" cy="24714"/>
            </a:xfrm>
            <a:custGeom>
              <a:avLst/>
              <a:gdLst/>
              <a:ahLst/>
              <a:cxnLst/>
              <a:rect l="l" t="t" r="r" b="b"/>
              <a:pathLst>
                <a:path w="1729" h="158" extrusionOk="0">
                  <a:moveTo>
                    <a:pt x="1" y="1"/>
                  </a:moveTo>
                  <a:lnTo>
                    <a:pt x="1" y="158"/>
                  </a:lnTo>
                  <a:lnTo>
                    <a:pt x="1728" y="158"/>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0" name="Google Shape;400;p2"/>
            <p:cNvSpPr/>
            <p:nvPr/>
          </p:nvSpPr>
          <p:spPr>
            <a:xfrm>
              <a:off x="3059606" y="3562682"/>
              <a:ext cx="270446" cy="24714"/>
            </a:xfrm>
            <a:custGeom>
              <a:avLst/>
              <a:gdLst/>
              <a:ahLst/>
              <a:cxnLst/>
              <a:rect l="l" t="t" r="r" b="b"/>
              <a:pathLst>
                <a:path w="1729" h="158" extrusionOk="0">
                  <a:moveTo>
                    <a:pt x="1" y="1"/>
                  </a:moveTo>
                  <a:lnTo>
                    <a:pt x="1" y="158"/>
                  </a:lnTo>
                  <a:lnTo>
                    <a:pt x="1728" y="158"/>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1" name="Google Shape;401;p2"/>
            <p:cNvSpPr/>
            <p:nvPr/>
          </p:nvSpPr>
          <p:spPr>
            <a:xfrm>
              <a:off x="3059606" y="3621652"/>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2" name="Google Shape;402;p2"/>
            <p:cNvSpPr/>
            <p:nvPr/>
          </p:nvSpPr>
          <p:spPr>
            <a:xfrm>
              <a:off x="3059606" y="3680621"/>
              <a:ext cx="270446" cy="25183"/>
            </a:xfrm>
            <a:custGeom>
              <a:avLst/>
              <a:gdLst/>
              <a:ahLst/>
              <a:cxnLst/>
              <a:rect l="l" t="t" r="r" b="b"/>
              <a:pathLst>
                <a:path w="1729" h="161" extrusionOk="0">
                  <a:moveTo>
                    <a:pt x="1" y="1"/>
                  </a:moveTo>
                  <a:lnTo>
                    <a:pt x="1" y="161"/>
                  </a:lnTo>
                  <a:lnTo>
                    <a:pt x="1728" y="161"/>
                  </a:lnTo>
                  <a:lnTo>
                    <a:pt x="172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3" name="Google Shape;403;p2"/>
            <p:cNvSpPr/>
            <p:nvPr/>
          </p:nvSpPr>
          <p:spPr>
            <a:xfrm>
              <a:off x="2992347" y="3969056"/>
              <a:ext cx="404965" cy="301260"/>
            </a:xfrm>
            <a:custGeom>
              <a:avLst/>
              <a:gdLst/>
              <a:ahLst/>
              <a:cxnLst/>
              <a:rect l="l" t="t" r="r" b="b"/>
              <a:pathLst>
                <a:path w="2589" h="1926" extrusionOk="0">
                  <a:moveTo>
                    <a:pt x="0" y="1"/>
                  </a:moveTo>
                  <a:lnTo>
                    <a:pt x="0" y="1925"/>
                  </a:lnTo>
                  <a:lnTo>
                    <a:pt x="2588" y="1925"/>
                  </a:lnTo>
                  <a:lnTo>
                    <a:pt x="258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4" name="Google Shape;404;p2"/>
            <p:cNvSpPr/>
            <p:nvPr/>
          </p:nvSpPr>
          <p:spPr>
            <a:xfrm>
              <a:off x="3020971" y="3839229"/>
              <a:ext cx="348185" cy="130609"/>
            </a:xfrm>
            <a:custGeom>
              <a:avLst/>
              <a:gdLst/>
              <a:ahLst/>
              <a:cxnLst/>
              <a:rect l="l" t="t" r="r" b="b"/>
              <a:pathLst>
                <a:path w="2226" h="835" extrusionOk="0">
                  <a:moveTo>
                    <a:pt x="1" y="0"/>
                  </a:moveTo>
                  <a:lnTo>
                    <a:pt x="1" y="834"/>
                  </a:lnTo>
                  <a:lnTo>
                    <a:pt x="2225" y="834"/>
                  </a:lnTo>
                  <a:lnTo>
                    <a:pt x="222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5" name="Google Shape;405;p2"/>
            <p:cNvSpPr/>
            <p:nvPr/>
          </p:nvSpPr>
          <p:spPr>
            <a:xfrm>
              <a:off x="3020971" y="3732239"/>
              <a:ext cx="348185" cy="236973"/>
            </a:xfrm>
            <a:custGeom>
              <a:avLst/>
              <a:gdLst/>
              <a:ahLst/>
              <a:cxnLst/>
              <a:rect l="l" t="t" r="r" b="b"/>
              <a:pathLst>
                <a:path w="2226" h="1515" extrusionOk="0">
                  <a:moveTo>
                    <a:pt x="1" y="1"/>
                  </a:moveTo>
                  <a:lnTo>
                    <a:pt x="1" y="1515"/>
                  </a:lnTo>
                  <a:lnTo>
                    <a:pt x="2225" y="1515"/>
                  </a:lnTo>
                  <a:lnTo>
                    <a:pt x="222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6" name="Google Shape;406;p2"/>
            <p:cNvSpPr/>
            <p:nvPr/>
          </p:nvSpPr>
          <p:spPr>
            <a:xfrm>
              <a:off x="3086198" y="2537206"/>
              <a:ext cx="217264" cy="168149"/>
            </a:xfrm>
            <a:custGeom>
              <a:avLst/>
              <a:gdLst/>
              <a:ahLst/>
              <a:cxnLst/>
              <a:rect l="l" t="t" r="r" b="b"/>
              <a:pathLst>
                <a:path w="1389" h="1075" extrusionOk="0">
                  <a:moveTo>
                    <a:pt x="1388" y="0"/>
                  </a:moveTo>
                  <a:lnTo>
                    <a:pt x="1" y="7"/>
                  </a:lnTo>
                  <a:lnTo>
                    <a:pt x="1" y="1074"/>
                  </a:lnTo>
                  <a:lnTo>
                    <a:pt x="1388" y="1071"/>
                  </a:lnTo>
                  <a:lnTo>
                    <a:pt x="138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7" name="Google Shape;407;p2"/>
            <p:cNvSpPr/>
            <p:nvPr/>
          </p:nvSpPr>
          <p:spPr>
            <a:xfrm>
              <a:off x="3118107" y="2705199"/>
              <a:ext cx="153446" cy="1565114"/>
            </a:xfrm>
            <a:custGeom>
              <a:avLst/>
              <a:gdLst/>
              <a:ahLst/>
              <a:cxnLst/>
              <a:rect l="l" t="t" r="r" b="b"/>
              <a:pathLst>
                <a:path w="981" h="10006" extrusionOk="0">
                  <a:moveTo>
                    <a:pt x="0" y="0"/>
                  </a:moveTo>
                  <a:lnTo>
                    <a:pt x="0" y="10005"/>
                  </a:lnTo>
                  <a:lnTo>
                    <a:pt x="981" y="10005"/>
                  </a:lnTo>
                  <a:lnTo>
                    <a:pt x="98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8" name="Google Shape;408;p2"/>
            <p:cNvSpPr/>
            <p:nvPr/>
          </p:nvSpPr>
          <p:spPr>
            <a:xfrm>
              <a:off x="3188495" y="2705199"/>
              <a:ext cx="13139" cy="1565114"/>
            </a:xfrm>
            <a:custGeom>
              <a:avLst/>
              <a:gdLst/>
              <a:ahLst/>
              <a:cxnLst/>
              <a:rect l="l" t="t" r="r" b="b"/>
              <a:pathLst>
                <a:path w="84" h="10006" extrusionOk="0">
                  <a:moveTo>
                    <a:pt x="0" y="0"/>
                  </a:moveTo>
                  <a:lnTo>
                    <a:pt x="0" y="10005"/>
                  </a:lnTo>
                  <a:lnTo>
                    <a:pt x="84" y="10005"/>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09" name="Google Shape;409;p2"/>
            <p:cNvSpPr/>
            <p:nvPr/>
          </p:nvSpPr>
          <p:spPr>
            <a:xfrm>
              <a:off x="3146262" y="2705199"/>
              <a:ext cx="13139" cy="1565114"/>
            </a:xfrm>
            <a:custGeom>
              <a:avLst/>
              <a:gdLst/>
              <a:ahLst/>
              <a:cxnLst/>
              <a:rect l="l" t="t" r="r" b="b"/>
              <a:pathLst>
                <a:path w="84" h="10006" extrusionOk="0">
                  <a:moveTo>
                    <a:pt x="0" y="0"/>
                  </a:moveTo>
                  <a:lnTo>
                    <a:pt x="0" y="10005"/>
                  </a:lnTo>
                  <a:lnTo>
                    <a:pt x="84" y="10005"/>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0" name="Google Shape;410;p2"/>
            <p:cNvSpPr/>
            <p:nvPr/>
          </p:nvSpPr>
          <p:spPr>
            <a:xfrm>
              <a:off x="3230728" y="2705199"/>
              <a:ext cx="13139" cy="1565114"/>
            </a:xfrm>
            <a:custGeom>
              <a:avLst/>
              <a:gdLst/>
              <a:ahLst/>
              <a:cxnLst/>
              <a:rect l="l" t="t" r="r" b="b"/>
              <a:pathLst>
                <a:path w="84" h="10006" extrusionOk="0">
                  <a:moveTo>
                    <a:pt x="1" y="0"/>
                  </a:moveTo>
                  <a:lnTo>
                    <a:pt x="1" y="10005"/>
                  </a:lnTo>
                  <a:lnTo>
                    <a:pt x="84" y="10005"/>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1" name="Google Shape;411;p2"/>
            <p:cNvSpPr/>
            <p:nvPr/>
          </p:nvSpPr>
          <p:spPr>
            <a:xfrm>
              <a:off x="3118107" y="2488091"/>
              <a:ext cx="153446" cy="217733"/>
            </a:xfrm>
            <a:custGeom>
              <a:avLst/>
              <a:gdLst/>
              <a:ahLst/>
              <a:cxnLst/>
              <a:rect l="l" t="t" r="r" b="b"/>
              <a:pathLst>
                <a:path w="981" h="1392" extrusionOk="0">
                  <a:moveTo>
                    <a:pt x="490" y="1"/>
                  </a:moveTo>
                  <a:cubicBezTo>
                    <a:pt x="224" y="1"/>
                    <a:pt x="7" y="211"/>
                    <a:pt x="0" y="478"/>
                  </a:cubicBezTo>
                  <a:lnTo>
                    <a:pt x="0" y="1391"/>
                  </a:lnTo>
                  <a:lnTo>
                    <a:pt x="981" y="1388"/>
                  </a:lnTo>
                  <a:lnTo>
                    <a:pt x="981" y="478"/>
                  </a:lnTo>
                  <a:cubicBezTo>
                    <a:pt x="974" y="211"/>
                    <a:pt x="757" y="1"/>
                    <a:pt x="49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2" name="Google Shape;412;p2"/>
            <p:cNvSpPr/>
            <p:nvPr/>
          </p:nvSpPr>
          <p:spPr>
            <a:xfrm>
              <a:off x="3149860" y="2524067"/>
              <a:ext cx="89940" cy="181288"/>
            </a:xfrm>
            <a:custGeom>
              <a:avLst/>
              <a:gdLst/>
              <a:ahLst/>
              <a:cxnLst/>
              <a:rect l="l" t="t" r="r" b="b"/>
              <a:pathLst>
                <a:path w="575" h="1159" extrusionOk="0">
                  <a:moveTo>
                    <a:pt x="287" y="1"/>
                  </a:moveTo>
                  <a:cubicBezTo>
                    <a:pt x="131" y="1"/>
                    <a:pt x="1" y="128"/>
                    <a:pt x="1" y="284"/>
                  </a:cubicBezTo>
                  <a:lnTo>
                    <a:pt x="1" y="1158"/>
                  </a:lnTo>
                  <a:lnTo>
                    <a:pt x="574" y="1158"/>
                  </a:lnTo>
                  <a:lnTo>
                    <a:pt x="574" y="284"/>
                  </a:lnTo>
                  <a:cubicBezTo>
                    <a:pt x="574" y="128"/>
                    <a:pt x="444" y="1"/>
                    <a:pt x="287"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3" name="Google Shape;413;p2"/>
            <p:cNvSpPr/>
            <p:nvPr/>
          </p:nvSpPr>
          <p:spPr>
            <a:xfrm>
              <a:off x="3178015" y="2568646"/>
              <a:ext cx="34099" cy="136709"/>
            </a:xfrm>
            <a:custGeom>
              <a:avLst/>
              <a:gdLst/>
              <a:ahLst/>
              <a:cxnLst/>
              <a:rect l="l" t="t" r="r" b="b"/>
              <a:pathLst>
                <a:path w="218" h="874" extrusionOk="0">
                  <a:moveTo>
                    <a:pt x="108" y="0"/>
                  </a:moveTo>
                  <a:cubicBezTo>
                    <a:pt x="56" y="0"/>
                    <a:pt x="4" y="34"/>
                    <a:pt x="1" y="103"/>
                  </a:cubicBezTo>
                  <a:lnTo>
                    <a:pt x="1" y="873"/>
                  </a:lnTo>
                  <a:lnTo>
                    <a:pt x="218" y="873"/>
                  </a:lnTo>
                  <a:lnTo>
                    <a:pt x="218" y="103"/>
                  </a:lnTo>
                  <a:cubicBezTo>
                    <a:pt x="213" y="34"/>
                    <a:pt x="160" y="0"/>
                    <a:pt x="108"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4" name="Google Shape;414;p2"/>
            <p:cNvSpPr/>
            <p:nvPr/>
          </p:nvSpPr>
          <p:spPr>
            <a:xfrm>
              <a:off x="2969353" y="3904456"/>
              <a:ext cx="450952" cy="64757"/>
            </a:xfrm>
            <a:custGeom>
              <a:avLst/>
              <a:gdLst/>
              <a:ahLst/>
              <a:cxnLst/>
              <a:rect l="l" t="t" r="r" b="b"/>
              <a:pathLst>
                <a:path w="2883" h="414" extrusionOk="0">
                  <a:moveTo>
                    <a:pt x="1" y="0"/>
                  </a:moveTo>
                  <a:lnTo>
                    <a:pt x="1" y="414"/>
                  </a:lnTo>
                  <a:lnTo>
                    <a:pt x="2882" y="414"/>
                  </a:lnTo>
                  <a:lnTo>
                    <a:pt x="2882"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5" name="Google Shape;415;p2"/>
            <p:cNvSpPr/>
            <p:nvPr/>
          </p:nvSpPr>
          <p:spPr>
            <a:xfrm>
              <a:off x="3161435" y="2327450"/>
              <a:ext cx="66790" cy="18927"/>
            </a:xfrm>
            <a:custGeom>
              <a:avLst/>
              <a:gdLst/>
              <a:ahLst/>
              <a:cxnLst/>
              <a:rect l="l" t="t" r="r" b="b"/>
              <a:pathLst>
                <a:path w="427" h="121" extrusionOk="0">
                  <a:moveTo>
                    <a:pt x="60" y="0"/>
                  </a:moveTo>
                  <a:cubicBezTo>
                    <a:pt x="27" y="0"/>
                    <a:pt x="0" y="27"/>
                    <a:pt x="0" y="61"/>
                  </a:cubicBezTo>
                  <a:cubicBezTo>
                    <a:pt x="0" y="94"/>
                    <a:pt x="27" y="121"/>
                    <a:pt x="60" y="121"/>
                  </a:cubicBezTo>
                  <a:lnTo>
                    <a:pt x="367" y="121"/>
                  </a:lnTo>
                  <a:cubicBezTo>
                    <a:pt x="400" y="121"/>
                    <a:pt x="427" y="94"/>
                    <a:pt x="427" y="61"/>
                  </a:cubicBezTo>
                  <a:cubicBezTo>
                    <a:pt x="427" y="27"/>
                    <a:pt x="400" y="0"/>
                    <a:pt x="36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6" name="Google Shape;416;p2"/>
            <p:cNvSpPr/>
            <p:nvPr/>
          </p:nvSpPr>
          <p:spPr>
            <a:xfrm>
              <a:off x="3118107" y="3706743"/>
              <a:ext cx="153446" cy="25652"/>
            </a:xfrm>
            <a:custGeom>
              <a:avLst/>
              <a:gdLst/>
              <a:ahLst/>
              <a:cxnLst/>
              <a:rect l="l" t="t" r="r" b="b"/>
              <a:pathLst>
                <a:path w="981" h="164" extrusionOk="0">
                  <a:moveTo>
                    <a:pt x="0" y="0"/>
                  </a:moveTo>
                  <a:lnTo>
                    <a:pt x="0" y="164"/>
                  </a:lnTo>
                  <a:lnTo>
                    <a:pt x="981" y="164"/>
                  </a:lnTo>
                  <a:lnTo>
                    <a:pt x="98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7" name="Google Shape;417;p2"/>
            <p:cNvSpPr/>
            <p:nvPr/>
          </p:nvSpPr>
          <p:spPr>
            <a:xfrm>
              <a:off x="3118107" y="3208083"/>
              <a:ext cx="153446" cy="25652"/>
            </a:xfrm>
            <a:custGeom>
              <a:avLst/>
              <a:gdLst/>
              <a:ahLst/>
              <a:cxnLst/>
              <a:rect l="l" t="t" r="r" b="b"/>
              <a:pathLst>
                <a:path w="981" h="164" extrusionOk="0">
                  <a:moveTo>
                    <a:pt x="0" y="0"/>
                  </a:moveTo>
                  <a:lnTo>
                    <a:pt x="0" y="163"/>
                  </a:lnTo>
                  <a:lnTo>
                    <a:pt x="981" y="163"/>
                  </a:lnTo>
                  <a:lnTo>
                    <a:pt x="98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8" name="Google Shape;418;p2"/>
            <p:cNvSpPr/>
            <p:nvPr/>
          </p:nvSpPr>
          <p:spPr>
            <a:xfrm>
              <a:off x="3118107" y="2853796"/>
              <a:ext cx="153446" cy="25652"/>
            </a:xfrm>
            <a:custGeom>
              <a:avLst/>
              <a:gdLst/>
              <a:ahLst/>
              <a:cxnLst/>
              <a:rect l="l" t="t" r="r" b="b"/>
              <a:pathLst>
                <a:path w="981" h="164" extrusionOk="0">
                  <a:moveTo>
                    <a:pt x="0" y="1"/>
                  </a:moveTo>
                  <a:lnTo>
                    <a:pt x="0" y="164"/>
                  </a:lnTo>
                  <a:lnTo>
                    <a:pt x="981" y="164"/>
                  </a:lnTo>
                  <a:lnTo>
                    <a:pt x="9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9" name="Google Shape;419;p2"/>
            <p:cNvSpPr/>
            <p:nvPr/>
          </p:nvSpPr>
          <p:spPr>
            <a:xfrm>
              <a:off x="3415927" y="3278471"/>
              <a:ext cx="421076" cy="742983"/>
            </a:xfrm>
            <a:custGeom>
              <a:avLst/>
              <a:gdLst/>
              <a:ahLst/>
              <a:cxnLst/>
              <a:rect l="l" t="t" r="r" b="b"/>
              <a:pathLst>
                <a:path w="2692" h="4750" extrusionOk="0">
                  <a:moveTo>
                    <a:pt x="1" y="0"/>
                  </a:moveTo>
                  <a:lnTo>
                    <a:pt x="1" y="4749"/>
                  </a:lnTo>
                  <a:lnTo>
                    <a:pt x="2692" y="4749"/>
                  </a:lnTo>
                  <a:lnTo>
                    <a:pt x="2692"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0" name="Google Shape;420;p2"/>
            <p:cNvSpPr/>
            <p:nvPr/>
          </p:nvSpPr>
          <p:spPr>
            <a:xfrm>
              <a:off x="3436261" y="3303967"/>
              <a:ext cx="381033" cy="717487"/>
            </a:xfrm>
            <a:custGeom>
              <a:avLst/>
              <a:gdLst/>
              <a:ahLst/>
              <a:cxnLst/>
              <a:rect l="l" t="t" r="r" b="b"/>
              <a:pathLst>
                <a:path w="2436" h="4587" extrusionOk="0">
                  <a:moveTo>
                    <a:pt x="1" y="1"/>
                  </a:moveTo>
                  <a:lnTo>
                    <a:pt x="1" y="4586"/>
                  </a:lnTo>
                  <a:lnTo>
                    <a:pt x="2435" y="4586"/>
                  </a:lnTo>
                  <a:lnTo>
                    <a:pt x="243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1" name="Google Shape;421;p2"/>
            <p:cNvSpPr/>
            <p:nvPr/>
          </p:nvSpPr>
          <p:spPr>
            <a:xfrm>
              <a:off x="3394497" y="3546102"/>
              <a:ext cx="463934" cy="724213"/>
            </a:xfrm>
            <a:custGeom>
              <a:avLst/>
              <a:gdLst/>
              <a:ahLst/>
              <a:cxnLst/>
              <a:rect l="l" t="t" r="r" b="b"/>
              <a:pathLst>
                <a:path w="2966" h="4630" extrusionOk="0">
                  <a:moveTo>
                    <a:pt x="1" y="0"/>
                  </a:moveTo>
                  <a:lnTo>
                    <a:pt x="1" y="4629"/>
                  </a:lnTo>
                  <a:lnTo>
                    <a:pt x="2966" y="4629"/>
                  </a:lnTo>
                  <a:lnTo>
                    <a:pt x="2966"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2" name="Google Shape;422;p2"/>
            <p:cNvSpPr/>
            <p:nvPr/>
          </p:nvSpPr>
          <p:spPr>
            <a:xfrm>
              <a:off x="3451903" y="3324301"/>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3" name="Google Shape;423;p2"/>
            <p:cNvSpPr/>
            <p:nvPr/>
          </p:nvSpPr>
          <p:spPr>
            <a:xfrm>
              <a:off x="3488505" y="3324301"/>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4" name="Google Shape;424;p2"/>
            <p:cNvSpPr/>
            <p:nvPr/>
          </p:nvSpPr>
          <p:spPr>
            <a:xfrm>
              <a:off x="3524950" y="3324301"/>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5" name="Google Shape;425;p2"/>
            <p:cNvSpPr/>
            <p:nvPr/>
          </p:nvSpPr>
          <p:spPr>
            <a:xfrm>
              <a:off x="3561396" y="3324301"/>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6" name="Google Shape;426;p2"/>
            <p:cNvSpPr/>
            <p:nvPr/>
          </p:nvSpPr>
          <p:spPr>
            <a:xfrm>
              <a:off x="3597997" y="3324301"/>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7" name="Google Shape;427;p2"/>
            <p:cNvSpPr/>
            <p:nvPr/>
          </p:nvSpPr>
          <p:spPr>
            <a:xfrm>
              <a:off x="3634443" y="3324301"/>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8" name="Google Shape;428;p2"/>
            <p:cNvSpPr/>
            <p:nvPr/>
          </p:nvSpPr>
          <p:spPr>
            <a:xfrm>
              <a:off x="3671045" y="3324301"/>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9" name="Google Shape;429;p2"/>
            <p:cNvSpPr/>
            <p:nvPr/>
          </p:nvSpPr>
          <p:spPr>
            <a:xfrm>
              <a:off x="3707490" y="3324301"/>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0" name="Google Shape;430;p2"/>
            <p:cNvSpPr/>
            <p:nvPr/>
          </p:nvSpPr>
          <p:spPr>
            <a:xfrm>
              <a:off x="3744092" y="3324301"/>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1" name="Google Shape;431;p2"/>
            <p:cNvSpPr/>
            <p:nvPr/>
          </p:nvSpPr>
          <p:spPr>
            <a:xfrm>
              <a:off x="3780537" y="3324301"/>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2" name="Google Shape;432;p2"/>
            <p:cNvSpPr/>
            <p:nvPr/>
          </p:nvSpPr>
          <p:spPr>
            <a:xfrm>
              <a:off x="3451903" y="338280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3" name="Google Shape;433;p2"/>
            <p:cNvSpPr/>
            <p:nvPr/>
          </p:nvSpPr>
          <p:spPr>
            <a:xfrm>
              <a:off x="3488505" y="3382802"/>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4" name="Google Shape;434;p2"/>
            <p:cNvSpPr/>
            <p:nvPr/>
          </p:nvSpPr>
          <p:spPr>
            <a:xfrm>
              <a:off x="3524950" y="3382802"/>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5" name="Google Shape;435;p2"/>
            <p:cNvSpPr/>
            <p:nvPr/>
          </p:nvSpPr>
          <p:spPr>
            <a:xfrm>
              <a:off x="3561396" y="338280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6" name="Google Shape;436;p2"/>
            <p:cNvSpPr/>
            <p:nvPr/>
          </p:nvSpPr>
          <p:spPr>
            <a:xfrm>
              <a:off x="3597997" y="3382802"/>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7" name="Google Shape;437;p2"/>
            <p:cNvSpPr/>
            <p:nvPr/>
          </p:nvSpPr>
          <p:spPr>
            <a:xfrm>
              <a:off x="3634443" y="338280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8" name="Google Shape;438;p2"/>
            <p:cNvSpPr/>
            <p:nvPr/>
          </p:nvSpPr>
          <p:spPr>
            <a:xfrm>
              <a:off x="3671045" y="3382802"/>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9" name="Google Shape;439;p2"/>
            <p:cNvSpPr/>
            <p:nvPr/>
          </p:nvSpPr>
          <p:spPr>
            <a:xfrm>
              <a:off x="3707490" y="338280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0" name="Google Shape;440;p2"/>
            <p:cNvSpPr/>
            <p:nvPr/>
          </p:nvSpPr>
          <p:spPr>
            <a:xfrm>
              <a:off x="3744092" y="3382802"/>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1" name="Google Shape;441;p2"/>
            <p:cNvSpPr/>
            <p:nvPr/>
          </p:nvSpPr>
          <p:spPr>
            <a:xfrm>
              <a:off x="3780537" y="3382802"/>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2" name="Google Shape;442;p2"/>
            <p:cNvSpPr/>
            <p:nvPr/>
          </p:nvSpPr>
          <p:spPr>
            <a:xfrm>
              <a:off x="3451903" y="344114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3" name="Google Shape;443;p2"/>
            <p:cNvSpPr/>
            <p:nvPr/>
          </p:nvSpPr>
          <p:spPr>
            <a:xfrm>
              <a:off x="3488505" y="3441146"/>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4" name="Google Shape;444;p2"/>
            <p:cNvSpPr/>
            <p:nvPr/>
          </p:nvSpPr>
          <p:spPr>
            <a:xfrm>
              <a:off x="3524950" y="3441146"/>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5" name="Google Shape;445;p2"/>
            <p:cNvSpPr/>
            <p:nvPr/>
          </p:nvSpPr>
          <p:spPr>
            <a:xfrm>
              <a:off x="3561396" y="344114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6" name="Google Shape;446;p2"/>
            <p:cNvSpPr/>
            <p:nvPr/>
          </p:nvSpPr>
          <p:spPr>
            <a:xfrm>
              <a:off x="3597997" y="3441146"/>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7" name="Google Shape;447;p2"/>
            <p:cNvSpPr/>
            <p:nvPr/>
          </p:nvSpPr>
          <p:spPr>
            <a:xfrm>
              <a:off x="3634443" y="344114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8" name="Google Shape;448;p2"/>
            <p:cNvSpPr/>
            <p:nvPr/>
          </p:nvSpPr>
          <p:spPr>
            <a:xfrm>
              <a:off x="3671045" y="3441146"/>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9" name="Google Shape;449;p2"/>
            <p:cNvSpPr/>
            <p:nvPr/>
          </p:nvSpPr>
          <p:spPr>
            <a:xfrm>
              <a:off x="3707490" y="344114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0" name="Google Shape;450;p2"/>
            <p:cNvSpPr/>
            <p:nvPr/>
          </p:nvSpPr>
          <p:spPr>
            <a:xfrm>
              <a:off x="3744092" y="3441146"/>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1" name="Google Shape;451;p2"/>
            <p:cNvSpPr/>
            <p:nvPr/>
          </p:nvSpPr>
          <p:spPr>
            <a:xfrm>
              <a:off x="3780537" y="3441146"/>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2" name="Google Shape;452;p2"/>
            <p:cNvSpPr/>
            <p:nvPr/>
          </p:nvSpPr>
          <p:spPr>
            <a:xfrm>
              <a:off x="3451903" y="349964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3" name="Google Shape;453;p2"/>
            <p:cNvSpPr/>
            <p:nvPr/>
          </p:nvSpPr>
          <p:spPr>
            <a:xfrm>
              <a:off x="3488505" y="3499646"/>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4" name="Google Shape;454;p2"/>
            <p:cNvSpPr/>
            <p:nvPr/>
          </p:nvSpPr>
          <p:spPr>
            <a:xfrm>
              <a:off x="3524950" y="3499646"/>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5" name="Google Shape;455;p2"/>
            <p:cNvSpPr/>
            <p:nvPr/>
          </p:nvSpPr>
          <p:spPr>
            <a:xfrm>
              <a:off x="3561396" y="349964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6" name="Google Shape;456;p2"/>
            <p:cNvSpPr/>
            <p:nvPr/>
          </p:nvSpPr>
          <p:spPr>
            <a:xfrm>
              <a:off x="3597997" y="3499646"/>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7" name="Google Shape;457;p2"/>
            <p:cNvSpPr/>
            <p:nvPr/>
          </p:nvSpPr>
          <p:spPr>
            <a:xfrm>
              <a:off x="3634443" y="349964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8" name="Google Shape;458;p2"/>
            <p:cNvSpPr/>
            <p:nvPr/>
          </p:nvSpPr>
          <p:spPr>
            <a:xfrm>
              <a:off x="3671045" y="3499646"/>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9" name="Google Shape;459;p2"/>
            <p:cNvSpPr/>
            <p:nvPr/>
          </p:nvSpPr>
          <p:spPr>
            <a:xfrm>
              <a:off x="3707490" y="349964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0" name="Google Shape;460;p2"/>
            <p:cNvSpPr/>
            <p:nvPr/>
          </p:nvSpPr>
          <p:spPr>
            <a:xfrm>
              <a:off x="3744092" y="3499646"/>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1" name="Google Shape;461;p2"/>
            <p:cNvSpPr/>
            <p:nvPr/>
          </p:nvSpPr>
          <p:spPr>
            <a:xfrm>
              <a:off x="3780537" y="3499646"/>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2" name="Google Shape;462;p2"/>
            <p:cNvSpPr/>
            <p:nvPr/>
          </p:nvSpPr>
          <p:spPr>
            <a:xfrm>
              <a:off x="3415457" y="3557990"/>
              <a:ext cx="20960" cy="39886"/>
            </a:xfrm>
            <a:custGeom>
              <a:avLst/>
              <a:gdLst/>
              <a:ahLst/>
              <a:cxnLst/>
              <a:rect l="l" t="t" r="r" b="b"/>
              <a:pathLst>
                <a:path w="134" h="255" extrusionOk="0">
                  <a:moveTo>
                    <a:pt x="0" y="1"/>
                  </a:moveTo>
                  <a:lnTo>
                    <a:pt x="0"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3" name="Google Shape;463;p2"/>
            <p:cNvSpPr/>
            <p:nvPr/>
          </p:nvSpPr>
          <p:spPr>
            <a:xfrm>
              <a:off x="3451903" y="3557990"/>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4" name="Google Shape;464;p2"/>
            <p:cNvSpPr/>
            <p:nvPr/>
          </p:nvSpPr>
          <p:spPr>
            <a:xfrm>
              <a:off x="3488505" y="3557990"/>
              <a:ext cx="20960" cy="39886"/>
            </a:xfrm>
            <a:custGeom>
              <a:avLst/>
              <a:gdLst/>
              <a:ahLst/>
              <a:cxnLst/>
              <a:rect l="l" t="t" r="r" b="b"/>
              <a:pathLst>
                <a:path w="134" h="255" extrusionOk="0">
                  <a:moveTo>
                    <a:pt x="0" y="1"/>
                  </a:moveTo>
                  <a:lnTo>
                    <a:pt x="0" y="254"/>
                  </a:lnTo>
                  <a:lnTo>
                    <a:pt x="133" y="254"/>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5" name="Google Shape;465;p2"/>
            <p:cNvSpPr/>
            <p:nvPr/>
          </p:nvSpPr>
          <p:spPr>
            <a:xfrm>
              <a:off x="3524950" y="3557990"/>
              <a:ext cx="20960" cy="39886"/>
            </a:xfrm>
            <a:custGeom>
              <a:avLst/>
              <a:gdLst/>
              <a:ahLst/>
              <a:cxnLst/>
              <a:rect l="l" t="t" r="r" b="b"/>
              <a:pathLst>
                <a:path w="134"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6" name="Google Shape;466;p2"/>
            <p:cNvSpPr/>
            <p:nvPr/>
          </p:nvSpPr>
          <p:spPr>
            <a:xfrm>
              <a:off x="3561396" y="3557990"/>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7" name="Google Shape;467;p2"/>
            <p:cNvSpPr/>
            <p:nvPr/>
          </p:nvSpPr>
          <p:spPr>
            <a:xfrm>
              <a:off x="3597997" y="3557990"/>
              <a:ext cx="20960" cy="39886"/>
            </a:xfrm>
            <a:custGeom>
              <a:avLst/>
              <a:gdLst/>
              <a:ahLst/>
              <a:cxnLst/>
              <a:rect l="l" t="t" r="r" b="b"/>
              <a:pathLst>
                <a:path w="134" h="255" extrusionOk="0">
                  <a:moveTo>
                    <a:pt x="0" y="1"/>
                  </a:moveTo>
                  <a:lnTo>
                    <a:pt x="0"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8" name="Google Shape;468;p2"/>
            <p:cNvSpPr/>
            <p:nvPr/>
          </p:nvSpPr>
          <p:spPr>
            <a:xfrm>
              <a:off x="3634443" y="3557990"/>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9" name="Google Shape;469;p2"/>
            <p:cNvSpPr/>
            <p:nvPr/>
          </p:nvSpPr>
          <p:spPr>
            <a:xfrm>
              <a:off x="3671045" y="3557990"/>
              <a:ext cx="20491" cy="39886"/>
            </a:xfrm>
            <a:custGeom>
              <a:avLst/>
              <a:gdLst/>
              <a:ahLst/>
              <a:cxnLst/>
              <a:rect l="l" t="t" r="r" b="b"/>
              <a:pathLst>
                <a:path w="131" h="255" extrusionOk="0">
                  <a:moveTo>
                    <a:pt x="0" y="1"/>
                  </a:moveTo>
                  <a:lnTo>
                    <a:pt x="0" y="254"/>
                  </a:lnTo>
                  <a:lnTo>
                    <a:pt x="130" y="254"/>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0" name="Google Shape;470;p2"/>
            <p:cNvSpPr/>
            <p:nvPr/>
          </p:nvSpPr>
          <p:spPr>
            <a:xfrm>
              <a:off x="3707490" y="3557990"/>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1" name="Google Shape;471;p2"/>
            <p:cNvSpPr/>
            <p:nvPr/>
          </p:nvSpPr>
          <p:spPr>
            <a:xfrm>
              <a:off x="3744092" y="3557990"/>
              <a:ext cx="20960" cy="39886"/>
            </a:xfrm>
            <a:custGeom>
              <a:avLst/>
              <a:gdLst/>
              <a:ahLst/>
              <a:cxnLst/>
              <a:rect l="l" t="t" r="r" b="b"/>
              <a:pathLst>
                <a:path w="134" h="255" extrusionOk="0">
                  <a:moveTo>
                    <a:pt x="0" y="1"/>
                  </a:moveTo>
                  <a:lnTo>
                    <a:pt x="0"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2" name="Google Shape;472;p2"/>
            <p:cNvSpPr/>
            <p:nvPr/>
          </p:nvSpPr>
          <p:spPr>
            <a:xfrm>
              <a:off x="3780537" y="3557990"/>
              <a:ext cx="20491" cy="39886"/>
            </a:xfrm>
            <a:custGeom>
              <a:avLst/>
              <a:gdLst/>
              <a:ahLst/>
              <a:cxnLst/>
              <a:rect l="l" t="t" r="r" b="b"/>
              <a:pathLst>
                <a:path w="131" h="255" extrusionOk="0">
                  <a:moveTo>
                    <a:pt x="1" y="1"/>
                  </a:moveTo>
                  <a:lnTo>
                    <a:pt x="1" y="254"/>
                  </a:lnTo>
                  <a:lnTo>
                    <a:pt x="131" y="254"/>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3" name="Google Shape;473;p2"/>
            <p:cNvSpPr/>
            <p:nvPr/>
          </p:nvSpPr>
          <p:spPr>
            <a:xfrm>
              <a:off x="3816513" y="3557990"/>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4" name="Google Shape;474;p2"/>
            <p:cNvSpPr/>
            <p:nvPr/>
          </p:nvSpPr>
          <p:spPr>
            <a:xfrm>
              <a:off x="3415457" y="3616959"/>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5" name="Google Shape;475;p2"/>
            <p:cNvSpPr/>
            <p:nvPr/>
          </p:nvSpPr>
          <p:spPr>
            <a:xfrm>
              <a:off x="3451903" y="3616959"/>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6" name="Google Shape;476;p2"/>
            <p:cNvSpPr/>
            <p:nvPr/>
          </p:nvSpPr>
          <p:spPr>
            <a:xfrm>
              <a:off x="3488505" y="3616959"/>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7" name="Google Shape;477;p2"/>
            <p:cNvSpPr/>
            <p:nvPr/>
          </p:nvSpPr>
          <p:spPr>
            <a:xfrm>
              <a:off x="3524950" y="3616959"/>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8" name="Google Shape;478;p2"/>
            <p:cNvSpPr/>
            <p:nvPr/>
          </p:nvSpPr>
          <p:spPr>
            <a:xfrm>
              <a:off x="3561396" y="3616959"/>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9" name="Google Shape;479;p2"/>
            <p:cNvSpPr/>
            <p:nvPr/>
          </p:nvSpPr>
          <p:spPr>
            <a:xfrm>
              <a:off x="3597997" y="3616959"/>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0" name="Google Shape;480;p2"/>
            <p:cNvSpPr/>
            <p:nvPr/>
          </p:nvSpPr>
          <p:spPr>
            <a:xfrm>
              <a:off x="3634443" y="3616959"/>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1" name="Google Shape;481;p2"/>
            <p:cNvSpPr/>
            <p:nvPr/>
          </p:nvSpPr>
          <p:spPr>
            <a:xfrm>
              <a:off x="3671045" y="3616959"/>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2" name="Google Shape;482;p2"/>
            <p:cNvSpPr/>
            <p:nvPr/>
          </p:nvSpPr>
          <p:spPr>
            <a:xfrm>
              <a:off x="3707490" y="3616959"/>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3" name="Google Shape;483;p2"/>
            <p:cNvSpPr/>
            <p:nvPr/>
          </p:nvSpPr>
          <p:spPr>
            <a:xfrm>
              <a:off x="3744092" y="3616959"/>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4" name="Google Shape;484;p2"/>
            <p:cNvSpPr/>
            <p:nvPr/>
          </p:nvSpPr>
          <p:spPr>
            <a:xfrm>
              <a:off x="3780537" y="3616959"/>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5" name="Google Shape;485;p2"/>
            <p:cNvSpPr/>
            <p:nvPr/>
          </p:nvSpPr>
          <p:spPr>
            <a:xfrm>
              <a:off x="3816513" y="3616959"/>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6" name="Google Shape;486;p2"/>
            <p:cNvSpPr/>
            <p:nvPr/>
          </p:nvSpPr>
          <p:spPr>
            <a:xfrm>
              <a:off x="3415457" y="3675460"/>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7" name="Google Shape;487;p2"/>
            <p:cNvSpPr/>
            <p:nvPr/>
          </p:nvSpPr>
          <p:spPr>
            <a:xfrm>
              <a:off x="3451903" y="3675460"/>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8" name="Google Shape;488;p2"/>
            <p:cNvSpPr/>
            <p:nvPr/>
          </p:nvSpPr>
          <p:spPr>
            <a:xfrm>
              <a:off x="3488505" y="3675460"/>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9" name="Google Shape;489;p2"/>
            <p:cNvSpPr/>
            <p:nvPr/>
          </p:nvSpPr>
          <p:spPr>
            <a:xfrm>
              <a:off x="3524950" y="3675460"/>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0" name="Google Shape;490;p2"/>
            <p:cNvSpPr/>
            <p:nvPr/>
          </p:nvSpPr>
          <p:spPr>
            <a:xfrm>
              <a:off x="3561396" y="3675460"/>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1" name="Google Shape;491;p2"/>
            <p:cNvSpPr/>
            <p:nvPr/>
          </p:nvSpPr>
          <p:spPr>
            <a:xfrm>
              <a:off x="3597997" y="3675460"/>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2" name="Google Shape;492;p2"/>
            <p:cNvSpPr/>
            <p:nvPr/>
          </p:nvSpPr>
          <p:spPr>
            <a:xfrm>
              <a:off x="3634443" y="3675460"/>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3" name="Google Shape;493;p2"/>
            <p:cNvSpPr/>
            <p:nvPr/>
          </p:nvSpPr>
          <p:spPr>
            <a:xfrm>
              <a:off x="3671045" y="3675460"/>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4" name="Google Shape;494;p2"/>
            <p:cNvSpPr/>
            <p:nvPr/>
          </p:nvSpPr>
          <p:spPr>
            <a:xfrm>
              <a:off x="3707490" y="3675460"/>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5" name="Google Shape;495;p2"/>
            <p:cNvSpPr/>
            <p:nvPr/>
          </p:nvSpPr>
          <p:spPr>
            <a:xfrm>
              <a:off x="3744092" y="3675460"/>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6" name="Google Shape;496;p2"/>
            <p:cNvSpPr/>
            <p:nvPr/>
          </p:nvSpPr>
          <p:spPr>
            <a:xfrm>
              <a:off x="3780537" y="3675460"/>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7" name="Google Shape;497;p2"/>
            <p:cNvSpPr/>
            <p:nvPr/>
          </p:nvSpPr>
          <p:spPr>
            <a:xfrm>
              <a:off x="3816513" y="3675460"/>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8" name="Google Shape;498;p2"/>
            <p:cNvSpPr/>
            <p:nvPr/>
          </p:nvSpPr>
          <p:spPr>
            <a:xfrm>
              <a:off x="3415457" y="3733804"/>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99" name="Google Shape;499;p2"/>
            <p:cNvSpPr/>
            <p:nvPr/>
          </p:nvSpPr>
          <p:spPr>
            <a:xfrm>
              <a:off x="3451903" y="3733804"/>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0" name="Google Shape;500;p2"/>
            <p:cNvSpPr/>
            <p:nvPr/>
          </p:nvSpPr>
          <p:spPr>
            <a:xfrm>
              <a:off x="3488505" y="3733804"/>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1" name="Google Shape;501;p2"/>
            <p:cNvSpPr/>
            <p:nvPr/>
          </p:nvSpPr>
          <p:spPr>
            <a:xfrm>
              <a:off x="3524950" y="3733804"/>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2" name="Google Shape;502;p2"/>
            <p:cNvSpPr/>
            <p:nvPr/>
          </p:nvSpPr>
          <p:spPr>
            <a:xfrm>
              <a:off x="3561396" y="3733804"/>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3" name="Google Shape;503;p2"/>
            <p:cNvSpPr/>
            <p:nvPr/>
          </p:nvSpPr>
          <p:spPr>
            <a:xfrm>
              <a:off x="3597997" y="3733804"/>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4" name="Google Shape;504;p2"/>
            <p:cNvSpPr/>
            <p:nvPr/>
          </p:nvSpPr>
          <p:spPr>
            <a:xfrm>
              <a:off x="3634443" y="3733804"/>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5" name="Google Shape;505;p2"/>
            <p:cNvSpPr/>
            <p:nvPr/>
          </p:nvSpPr>
          <p:spPr>
            <a:xfrm>
              <a:off x="3671045" y="3733804"/>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6" name="Google Shape;506;p2"/>
            <p:cNvSpPr/>
            <p:nvPr/>
          </p:nvSpPr>
          <p:spPr>
            <a:xfrm>
              <a:off x="3707490" y="3733804"/>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7" name="Google Shape;507;p2"/>
            <p:cNvSpPr/>
            <p:nvPr/>
          </p:nvSpPr>
          <p:spPr>
            <a:xfrm>
              <a:off x="3744092" y="3733804"/>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8" name="Google Shape;508;p2"/>
            <p:cNvSpPr/>
            <p:nvPr/>
          </p:nvSpPr>
          <p:spPr>
            <a:xfrm>
              <a:off x="3780537" y="3733804"/>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9" name="Google Shape;509;p2"/>
            <p:cNvSpPr/>
            <p:nvPr/>
          </p:nvSpPr>
          <p:spPr>
            <a:xfrm>
              <a:off x="3816513" y="3733804"/>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0" name="Google Shape;510;p2"/>
            <p:cNvSpPr/>
            <p:nvPr/>
          </p:nvSpPr>
          <p:spPr>
            <a:xfrm>
              <a:off x="3415457" y="3792304"/>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1" name="Google Shape;511;p2"/>
            <p:cNvSpPr/>
            <p:nvPr/>
          </p:nvSpPr>
          <p:spPr>
            <a:xfrm>
              <a:off x="3451903" y="3792304"/>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2" name="Google Shape;512;p2"/>
            <p:cNvSpPr/>
            <p:nvPr/>
          </p:nvSpPr>
          <p:spPr>
            <a:xfrm>
              <a:off x="3488505" y="3792304"/>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3" name="Google Shape;513;p2"/>
            <p:cNvSpPr/>
            <p:nvPr/>
          </p:nvSpPr>
          <p:spPr>
            <a:xfrm>
              <a:off x="3524950" y="3792304"/>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4" name="Google Shape;514;p2"/>
            <p:cNvSpPr/>
            <p:nvPr/>
          </p:nvSpPr>
          <p:spPr>
            <a:xfrm>
              <a:off x="3561396" y="3792304"/>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5" name="Google Shape;515;p2"/>
            <p:cNvSpPr/>
            <p:nvPr/>
          </p:nvSpPr>
          <p:spPr>
            <a:xfrm>
              <a:off x="3597997" y="3792304"/>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6" name="Google Shape;516;p2"/>
            <p:cNvSpPr/>
            <p:nvPr/>
          </p:nvSpPr>
          <p:spPr>
            <a:xfrm>
              <a:off x="3634443" y="3792304"/>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7" name="Google Shape;517;p2"/>
            <p:cNvSpPr/>
            <p:nvPr/>
          </p:nvSpPr>
          <p:spPr>
            <a:xfrm>
              <a:off x="3671045" y="3792304"/>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8" name="Google Shape;518;p2"/>
            <p:cNvSpPr/>
            <p:nvPr/>
          </p:nvSpPr>
          <p:spPr>
            <a:xfrm>
              <a:off x="3707490" y="3792304"/>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9" name="Google Shape;519;p2"/>
            <p:cNvSpPr/>
            <p:nvPr/>
          </p:nvSpPr>
          <p:spPr>
            <a:xfrm>
              <a:off x="3744092" y="3792304"/>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0" name="Google Shape;520;p2"/>
            <p:cNvSpPr/>
            <p:nvPr/>
          </p:nvSpPr>
          <p:spPr>
            <a:xfrm>
              <a:off x="3780537" y="3792304"/>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1" name="Google Shape;521;p2"/>
            <p:cNvSpPr/>
            <p:nvPr/>
          </p:nvSpPr>
          <p:spPr>
            <a:xfrm>
              <a:off x="3816513" y="3792304"/>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2" name="Google Shape;522;p2"/>
            <p:cNvSpPr/>
            <p:nvPr/>
          </p:nvSpPr>
          <p:spPr>
            <a:xfrm>
              <a:off x="3415457" y="3850648"/>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3" name="Google Shape;523;p2"/>
            <p:cNvSpPr/>
            <p:nvPr/>
          </p:nvSpPr>
          <p:spPr>
            <a:xfrm>
              <a:off x="3451903" y="3850648"/>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4" name="Google Shape;524;p2"/>
            <p:cNvSpPr/>
            <p:nvPr/>
          </p:nvSpPr>
          <p:spPr>
            <a:xfrm>
              <a:off x="3488505" y="3850648"/>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5" name="Google Shape;525;p2"/>
            <p:cNvSpPr/>
            <p:nvPr/>
          </p:nvSpPr>
          <p:spPr>
            <a:xfrm>
              <a:off x="3524950" y="3850648"/>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6" name="Google Shape;526;p2"/>
            <p:cNvSpPr/>
            <p:nvPr/>
          </p:nvSpPr>
          <p:spPr>
            <a:xfrm>
              <a:off x="3561396" y="3850648"/>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7" name="Google Shape;527;p2"/>
            <p:cNvSpPr/>
            <p:nvPr/>
          </p:nvSpPr>
          <p:spPr>
            <a:xfrm>
              <a:off x="3597997" y="3850648"/>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8" name="Google Shape;528;p2"/>
            <p:cNvSpPr/>
            <p:nvPr/>
          </p:nvSpPr>
          <p:spPr>
            <a:xfrm>
              <a:off x="3634443" y="3850648"/>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29" name="Google Shape;529;p2"/>
            <p:cNvSpPr/>
            <p:nvPr/>
          </p:nvSpPr>
          <p:spPr>
            <a:xfrm>
              <a:off x="3671045" y="3850648"/>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0" name="Google Shape;530;p2"/>
            <p:cNvSpPr/>
            <p:nvPr/>
          </p:nvSpPr>
          <p:spPr>
            <a:xfrm>
              <a:off x="3707490" y="3850648"/>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1" name="Google Shape;531;p2"/>
            <p:cNvSpPr/>
            <p:nvPr/>
          </p:nvSpPr>
          <p:spPr>
            <a:xfrm>
              <a:off x="3744092" y="3850648"/>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2" name="Google Shape;532;p2"/>
            <p:cNvSpPr/>
            <p:nvPr/>
          </p:nvSpPr>
          <p:spPr>
            <a:xfrm>
              <a:off x="3780537" y="3850648"/>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3" name="Google Shape;533;p2"/>
            <p:cNvSpPr/>
            <p:nvPr/>
          </p:nvSpPr>
          <p:spPr>
            <a:xfrm>
              <a:off x="3816513" y="3850648"/>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4" name="Google Shape;534;p2"/>
            <p:cNvSpPr/>
            <p:nvPr/>
          </p:nvSpPr>
          <p:spPr>
            <a:xfrm>
              <a:off x="3415457" y="3909148"/>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5" name="Google Shape;535;p2"/>
            <p:cNvSpPr/>
            <p:nvPr/>
          </p:nvSpPr>
          <p:spPr>
            <a:xfrm>
              <a:off x="3451903" y="3909148"/>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6" name="Google Shape;536;p2"/>
            <p:cNvSpPr/>
            <p:nvPr/>
          </p:nvSpPr>
          <p:spPr>
            <a:xfrm>
              <a:off x="3488505" y="3909148"/>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7" name="Google Shape;537;p2"/>
            <p:cNvSpPr/>
            <p:nvPr/>
          </p:nvSpPr>
          <p:spPr>
            <a:xfrm>
              <a:off x="3524950" y="3909148"/>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8" name="Google Shape;538;p2"/>
            <p:cNvSpPr/>
            <p:nvPr/>
          </p:nvSpPr>
          <p:spPr>
            <a:xfrm>
              <a:off x="3561396" y="3909148"/>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9" name="Google Shape;539;p2"/>
            <p:cNvSpPr/>
            <p:nvPr/>
          </p:nvSpPr>
          <p:spPr>
            <a:xfrm>
              <a:off x="3597997" y="3909148"/>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0" name="Google Shape;540;p2"/>
            <p:cNvSpPr/>
            <p:nvPr/>
          </p:nvSpPr>
          <p:spPr>
            <a:xfrm>
              <a:off x="3634443" y="3909148"/>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1" name="Google Shape;541;p2"/>
            <p:cNvSpPr/>
            <p:nvPr/>
          </p:nvSpPr>
          <p:spPr>
            <a:xfrm>
              <a:off x="3671045" y="3909148"/>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2" name="Google Shape;542;p2"/>
            <p:cNvSpPr/>
            <p:nvPr/>
          </p:nvSpPr>
          <p:spPr>
            <a:xfrm>
              <a:off x="3707490" y="3909148"/>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3" name="Google Shape;543;p2"/>
            <p:cNvSpPr/>
            <p:nvPr/>
          </p:nvSpPr>
          <p:spPr>
            <a:xfrm>
              <a:off x="3744092" y="3909148"/>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4" name="Google Shape;544;p2"/>
            <p:cNvSpPr/>
            <p:nvPr/>
          </p:nvSpPr>
          <p:spPr>
            <a:xfrm>
              <a:off x="3780537" y="3909148"/>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5" name="Google Shape;545;p2"/>
            <p:cNvSpPr/>
            <p:nvPr/>
          </p:nvSpPr>
          <p:spPr>
            <a:xfrm>
              <a:off x="3816513" y="3909148"/>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6" name="Google Shape;546;p2"/>
            <p:cNvSpPr/>
            <p:nvPr/>
          </p:nvSpPr>
          <p:spPr>
            <a:xfrm>
              <a:off x="3415457" y="3967492"/>
              <a:ext cx="20960" cy="39886"/>
            </a:xfrm>
            <a:custGeom>
              <a:avLst/>
              <a:gdLst/>
              <a:ahLst/>
              <a:cxnLst/>
              <a:rect l="l" t="t" r="r" b="b"/>
              <a:pathLst>
                <a:path w="134" h="255" extrusionOk="0">
                  <a:moveTo>
                    <a:pt x="0" y="1"/>
                  </a:moveTo>
                  <a:lnTo>
                    <a:pt x="0"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7" name="Google Shape;547;p2"/>
            <p:cNvSpPr/>
            <p:nvPr/>
          </p:nvSpPr>
          <p:spPr>
            <a:xfrm>
              <a:off x="3451903" y="3967492"/>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8" name="Google Shape;548;p2"/>
            <p:cNvSpPr/>
            <p:nvPr/>
          </p:nvSpPr>
          <p:spPr>
            <a:xfrm>
              <a:off x="3488505" y="3967492"/>
              <a:ext cx="20960" cy="39886"/>
            </a:xfrm>
            <a:custGeom>
              <a:avLst/>
              <a:gdLst/>
              <a:ahLst/>
              <a:cxnLst/>
              <a:rect l="l" t="t" r="r" b="b"/>
              <a:pathLst>
                <a:path w="134" h="255" extrusionOk="0">
                  <a:moveTo>
                    <a:pt x="0" y="1"/>
                  </a:moveTo>
                  <a:lnTo>
                    <a:pt x="0" y="254"/>
                  </a:lnTo>
                  <a:lnTo>
                    <a:pt x="133" y="254"/>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9" name="Google Shape;549;p2"/>
            <p:cNvSpPr/>
            <p:nvPr/>
          </p:nvSpPr>
          <p:spPr>
            <a:xfrm>
              <a:off x="3524950" y="3967492"/>
              <a:ext cx="20960" cy="39886"/>
            </a:xfrm>
            <a:custGeom>
              <a:avLst/>
              <a:gdLst/>
              <a:ahLst/>
              <a:cxnLst/>
              <a:rect l="l" t="t" r="r" b="b"/>
              <a:pathLst>
                <a:path w="134"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0" name="Google Shape;550;p2"/>
            <p:cNvSpPr/>
            <p:nvPr/>
          </p:nvSpPr>
          <p:spPr>
            <a:xfrm>
              <a:off x="3561396" y="3967492"/>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1" name="Google Shape;551;p2"/>
            <p:cNvSpPr/>
            <p:nvPr/>
          </p:nvSpPr>
          <p:spPr>
            <a:xfrm>
              <a:off x="3597997" y="3967492"/>
              <a:ext cx="20960" cy="39886"/>
            </a:xfrm>
            <a:custGeom>
              <a:avLst/>
              <a:gdLst/>
              <a:ahLst/>
              <a:cxnLst/>
              <a:rect l="l" t="t" r="r" b="b"/>
              <a:pathLst>
                <a:path w="134" h="255" extrusionOk="0">
                  <a:moveTo>
                    <a:pt x="0" y="1"/>
                  </a:moveTo>
                  <a:lnTo>
                    <a:pt x="0"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2" name="Google Shape;552;p2"/>
            <p:cNvSpPr/>
            <p:nvPr/>
          </p:nvSpPr>
          <p:spPr>
            <a:xfrm>
              <a:off x="3634443" y="3967492"/>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3" name="Google Shape;553;p2"/>
            <p:cNvSpPr/>
            <p:nvPr/>
          </p:nvSpPr>
          <p:spPr>
            <a:xfrm>
              <a:off x="3671045" y="3967492"/>
              <a:ext cx="20491" cy="39886"/>
            </a:xfrm>
            <a:custGeom>
              <a:avLst/>
              <a:gdLst/>
              <a:ahLst/>
              <a:cxnLst/>
              <a:rect l="l" t="t" r="r" b="b"/>
              <a:pathLst>
                <a:path w="131" h="255" extrusionOk="0">
                  <a:moveTo>
                    <a:pt x="0" y="1"/>
                  </a:moveTo>
                  <a:lnTo>
                    <a:pt x="0" y="254"/>
                  </a:lnTo>
                  <a:lnTo>
                    <a:pt x="130" y="254"/>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4" name="Google Shape;554;p2"/>
            <p:cNvSpPr/>
            <p:nvPr/>
          </p:nvSpPr>
          <p:spPr>
            <a:xfrm>
              <a:off x="3707490" y="3967492"/>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5" name="Google Shape;555;p2"/>
            <p:cNvSpPr/>
            <p:nvPr/>
          </p:nvSpPr>
          <p:spPr>
            <a:xfrm>
              <a:off x="3744092" y="3967492"/>
              <a:ext cx="20960" cy="39886"/>
            </a:xfrm>
            <a:custGeom>
              <a:avLst/>
              <a:gdLst/>
              <a:ahLst/>
              <a:cxnLst/>
              <a:rect l="l" t="t" r="r" b="b"/>
              <a:pathLst>
                <a:path w="134" h="255" extrusionOk="0">
                  <a:moveTo>
                    <a:pt x="0" y="1"/>
                  </a:moveTo>
                  <a:lnTo>
                    <a:pt x="0"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6" name="Google Shape;556;p2"/>
            <p:cNvSpPr/>
            <p:nvPr/>
          </p:nvSpPr>
          <p:spPr>
            <a:xfrm>
              <a:off x="3780537" y="3967492"/>
              <a:ext cx="20491" cy="39886"/>
            </a:xfrm>
            <a:custGeom>
              <a:avLst/>
              <a:gdLst/>
              <a:ahLst/>
              <a:cxnLst/>
              <a:rect l="l" t="t" r="r" b="b"/>
              <a:pathLst>
                <a:path w="131" h="255" extrusionOk="0">
                  <a:moveTo>
                    <a:pt x="1" y="1"/>
                  </a:moveTo>
                  <a:lnTo>
                    <a:pt x="1" y="254"/>
                  </a:lnTo>
                  <a:lnTo>
                    <a:pt x="131" y="254"/>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7" name="Google Shape;557;p2"/>
            <p:cNvSpPr/>
            <p:nvPr/>
          </p:nvSpPr>
          <p:spPr>
            <a:xfrm>
              <a:off x="3816513" y="3967492"/>
              <a:ext cx="21116" cy="39886"/>
            </a:xfrm>
            <a:custGeom>
              <a:avLst/>
              <a:gdLst/>
              <a:ahLst/>
              <a:cxnLst/>
              <a:rect l="l" t="t" r="r" b="b"/>
              <a:pathLst>
                <a:path w="135" h="255" extrusionOk="0">
                  <a:moveTo>
                    <a:pt x="1" y="1"/>
                  </a:moveTo>
                  <a:lnTo>
                    <a:pt x="1" y="254"/>
                  </a:lnTo>
                  <a:lnTo>
                    <a:pt x="134" y="254"/>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8" name="Google Shape;558;p2"/>
            <p:cNvSpPr/>
            <p:nvPr/>
          </p:nvSpPr>
          <p:spPr>
            <a:xfrm>
              <a:off x="3415457" y="4026462"/>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9" name="Google Shape;559;p2"/>
            <p:cNvSpPr/>
            <p:nvPr/>
          </p:nvSpPr>
          <p:spPr>
            <a:xfrm>
              <a:off x="3451903" y="4026462"/>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0" name="Google Shape;560;p2"/>
            <p:cNvSpPr/>
            <p:nvPr/>
          </p:nvSpPr>
          <p:spPr>
            <a:xfrm>
              <a:off x="3488505" y="4026462"/>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1" name="Google Shape;561;p2"/>
            <p:cNvSpPr/>
            <p:nvPr/>
          </p:nvSpPr>
          <p:spPr>
            <a:xfrm>
              <a:off x="3524950" y="4026462"/>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2" name="Google Shape;562;p2"/>
            <p:cNvSpPr/>
            <p:nvPr/>
          </p:nvSpPr>
          <p:spPr>
            <a:xfrm>
              <a:off x="3561396" y="4026462"/>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3" name="Google Shape;563;p2"/>
            <p:cNvSpPr/>
            <p:nvPr/>
          </p:nvSpPr>
          <p:spPr>
            <a:xfrm>
              <a:off x="3597997" y="4026462"/>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4" name="Google Shape;564;p2"/>
            <p:cNvSpPr/>
            <p:nvPr/>
          </p:nvSpPr>
          <p:spPr>
            <a:xfrm>
              <a:off x="3634443" y="4026462"/>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5" name="Google Shape;565;p2"/>
            <p:cNvSpPr/>
            <p:nvPr/>
          </p:nvSpPr>
          <p:spPr>
            <a:xfrm>
              <a:off x="3671045" y="4026462"/>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6" name="Google Shape;566;p2"/>
            <p:cNvSpPr/>
            <p:nvPr/>
          </p:nvSpPr>
          <p:spPr>
            <a:xfrm>
              <a:off x="3707490" y="4026462"/>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7" name="Google Shape;567;p2"/>
            <p:cNvSpPr/>
            <p:nvPr/>
          </p:nvSpPr>
          <p:spPr>
            <a:xfrm>
              <a:off x="3744092" y="4026462"/>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8" name="Google Shape;568;p2"/>
            <p:cNvSpPr/>
            <p:nvPr/>
          </p:nvSpPr>
          <p:spPr>
            <a:xfrm>
              <a:off x="3780537" y="4026462"/>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9" name="Google Shape;569;p2"/>
            <p:cNvSpPr/>
            <p:nvPr/>
          </p:nvSpPr>
          <p:spPr>
            <a:xfrm>
              <a:off x="3816513" y="4026462"/>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0" name="Google Shape;570;p2"/>
            <p:cNvSpPr/>
            <p:nvPr/>
          </p:nvSpPr>
          <p:spPr>
            <a:xfrm>
              <a:off x="3415457" y="4084962"/>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1" name="Google Shape;571;p2"/>
            <p:cNvSpPr/>
            <p:nvPr/>
          </p:nvSpPr>
          <p:spPr>
            <a:xfrm>
              <a:off x="3451903" y="408496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2" name="Google Shape;572;p2"/>
            <p:cNvSpPr/>
            <p:nvPr/>
          </p:nvSpPr>
          <p:spPr>
            <a:xfrm>
              <a:off x="3488505" y="4084962"/>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3" name="Google Shape;573;p2"/>
            <p:cNvSpPr/>
            <p:nvPr/>
          </p:nvSpPr>
          <p:spPr>
            <a:xfrm>
              <a:off x="3524950" y="4084962"/>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4" name="Google Shape;574;p2"/>
            <p:cNvSpPr/>
            <p:nvPr/>
          </p:nvSpPr>
          <p:spPr>
            <a:xfrm>
              <a:off x="3561396" y="408496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5" name="Google Shape;575;p2"/>
            <p:cNvSpPr/>
            <p:nvPr/>
          </p:nvSpPr>
          <p:spPr>
            <a:xfrm>
              <a:off x="3597997" y="4084962"/>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6" name="Google Shape;576;p2"/>
            <p:cNvSpPr/>
            <p:nvPr/>
          </p:nvSpPr>
          <p:spPr>
            <a:xfrm>
              <a:off x="3634443" y="408496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7" name="Google Shape;577;p2"/>
            <p:cNvSpPr/>
            <p:nvPr/>
          </p:nvSpPr>
          <p:spPr>
            <a:xfrm>
              <a:off x="3671045" y="4084962"/>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8" name="Google Shape;578;p2"/>
            <p:cNvSpPr/>
            <p:nvPr/>
          </p:nvSpPr>
          <p:spPr>
            <a:xfrm>
              <a:off x="3707490" y="408496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9" name="Google Shape;579;p2"/>
            <p:cNvSpPr/>
            <p:nvPr/>
          </p:nvSpPr>
          <p:spPr>
            <a:xfrm>
              <a:off x="3744092" y="4084962"/>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0" name="Google Shape;580;p2"/>
            <p:cNvSpPr/>
            <p:nvPr/>
          </p:nvSpPr>
          <p:spPr>
            <a:xfrm>
              <a:off x="3780537" y="4084962"/>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1" name="Google Shape;581;p2"/>
            <p:cNvSpPr/>
            <p:nvPr/>
          </p:nvSpPr>
          <p:spPr>
            <a:xfrm>
              <a:off x="3816513" y="4084962"/>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2" name="Google Shape;582;p2"/>
            <p:cNvSpPr/>
            <p:nvPr/>
          </p:nvSpPr>
          <p:spPr>
            <a:xfrm>
              <a:off x="3415457" y="4143306"/>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3" name="Google Shape;583;p2"/>
            <p:cNvSpPr/>
            <p:nvPr/>
          </p:nvSpPr>
          <p:spPr>
            <a:xfrm>
              <a:off x="3451903" y="414330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4" name="Google Shape;584;p2"/>
            <p:cNvSpPr/>
            <p:nvPr/>
          </p:nvSpPr>
          <p:spPr>
            <a:xfrm>
              <a:off x="3488505" y="4143306"/>
              <a:ext cx="20960" cy="39261"/>
            </a:xfrm>
            <a:custGeom>
              <a:avLst/>
              <a:gdLst/>
              <a:ahLst/>
              <a:cxnLst/>
              <a:rect l="l" t="t" r="r" b="b"/>
              <a:pathLst>
                <a:path w="134" h="251" extrusionOk="0">
                  <a:moveTo>
                    <a:pt x="0" y="1"/>
                  </a:moveTo>
                  <a:lnTo>
                    <a:pt x="0" y="251"/>
                  </a:lnTo>
                  <a:lnTo>
                    <a:pt x="133" y="251"/>
                  </a:lnTo>
                  <a:lnTo>
                    <a:pt x="13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5" name="Google Shape;585;p2"/>
            <p:cNvSpPr/>
            <p:nvPr/>
          </p:nvSpPr>
          <p:spPr>
            <a:xfrm>
              <a:off x="3524950" y="4143306"/>
              <a:ext cx="20960" cy="39261"/>
            </a:xfrm>
            <a:custGeom>
              <a:avLst/>
              <a:gdLst/>
              <a:ahLst/>
              <a:cxnLst/>
              <a:rect l="l" t="t" r="r" b="b"/>
              <a:pathLst>
                <a:path w="134"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6" name="Google Shape;586;p2"/>
            <p:cNvSpPr/>
            <p:nvPr/>
          </p:nvSpPr>
          <p:spPr>
            <a:xfrm>
              <a:off x="3561396" y="414330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7" name="Google Shape;587;p2"/>
            <p:cNvSpPr/>
            <p:nvPr/>
          </p:nvSpPr>
          <p:spPr>
            <a:xfrm>
              <a:off x="3597997" y="4143306"/>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8" name="Google Shape;588;p2"/>
            <p:cNvSpPr/>
            <p:nvPr/>
          </p:nvSpPr>
          <p:spPr>
            <a:xfrm>
              <a:off x="3634443" y="414330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9" name="Google Shape;589;p2"/>
            <p:cNvSpPr/>
            <p:nvPr/>
          </p:nvSpPr>
          <p:spPr>
            <a:xfrm>
              <a:off x="3671045" y="4143306"/>
              <a:ext cx="20491" cy="39261"/>
            </a:xfrm>
            <a:custGeom>
              <a:avLst/>
              <a:gdLst/>
              <a:ahLst/>
              <a:cxnLst/>
              <a:rect l="l" t="t" r="r" b="b"/>
              <a:pathLst>
                <a:path w="131" h="251" extrusionOk="0">
                  <a:moveTo>
                    <a:pt x="0" y="1"/>
                  </a:moveTo>
                  <a:lnTo>
                    <a:pt x="0" y="251"/>
                  </a:lnTo>
                  <a:lnTo>
                    <a:pt x="130" y="251"/>
                  </a:lnTo>
                  <a:lnTo>
                    <a:pt x="13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0" name="Google Shape;590;p2"/>
            <p:cNvSpPr/>
            <p:nvPr/>
          </p:nvSpPr>
          <p:spPr>
            <a:xfrm>
              <a:off x="3707490" y="414330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1" name="Google Shape;591;p2"/>
            <p:cNvSpPr/>
            <p:nvPr/>
          </p:nvSpPr>
          <p:spPr>
            <a:xfrm>
              <a:off x="3744092" y="4143306"/>
              <a:ext cx="20960" cy="39261"/>
            </a:xfrm>
            <a:custGeom>
              <a:avLst/>
              <a:gdLst/>
              <a:ahLst/>
              <a:cxnLst/>
              <a:rect l="l" t="t" r="r" b="b"/>
              <a:pathLst>
                <a:path w="134" h="251" extrusionOk="0">
                  <a:moveTo>
                    <a:pt x="0" y="1"/>
                  </a:moveTo>
                  <a:lnTo>
                    <a:pt x="0"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2" name="Google Shape;592;p2"/>
            <p:cNvSpPr/>
            <p:nvPr/>
          </p:nvSpPr>
          <p:spPr>
            <a:xfrm>
              <a:off x="3780537" y="4143306"/>
              <a:ext cx="20491" cy="39261"/>
            </a:xfrm>
            <a:custGeom>
              <a:avLst/>
              <a:gdLst/>
              <a:ahLst/>
              <a:cxnLst/>
              <a:rect l="l" t="t" r="r" b="b"/>
              <a:pathLst>
                <a:path w="131" h="251" extrusionOk="0">
                  <a:moveTo>
                    <a:pt x="1" y="1"/>
                  </a:moveTo>
                  <a:lnTo>
                    <a:pt x="1" y="251"/>
                  </a:lnTo>
                  <a:lnTo>
                    <a:pt x="131" y="251"/>
                  </a:lnTo>
                  <a:lnTo>
                    <a:pt x="1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3" name="Google Shape;593;p2"/>
            <p:cNvSpPr/>
            <p:nvPr/>
          </p:nvSpPr>
          <p:spPr>
            <a:xfrm>
              <a:off x="3816513" y="4143306"/>
              <a:ext cx="21116" cy="39261"/>
            </a:xfrm>
            <a:custGeom>
              <a:avLst/>
              <a:gdLst/>
              <a:ahLst/>
              <a:cxnLst/>
              <a:rect l="l" t="t" r="r" b="b"/>
              <a:pathLst>
                <a:path w="135" h="251" extrusionOk="0">
                  <a:moveTo>
                    <a:pt x="1" y="1"/>
                  </a:moveTo>
                  <a:lnTo>
                    <a:pt x="1" y="251"/>
                  </a:lnTo>
                  <a:lnTo>
                    <a:pt x="134" y="251"/>
                  </a:lnTo>
                  <a:lnTo>
                    <a:pt x="1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4" name="Google Shape;594;p2"/>
            <p:cNvSpPr/>
            <p:nvPr/>
          </p:nvSpPr>
          <p:spPr>
            <a:xfrm>
              <a:off x="3415457" y="4201806"/>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5" name="Google Shape;595;p2"/>
            <p:cNvSpPr/>
            <p:nvPr/>
          </p:nvSpPr>
          <p:spPr>
            <a:xfrm>
              <a:off x="3451903" y="420180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6" name="Google Shape;596;p2"/>
            <p:cNvSpPr/>
            <p:nvPr/>
          </p:nvSpPr>
          <p:spPr>
            <a:xfrm>
              <a:off x="3488505" y="4201806"/>
              <a:ext cx="20960" cy="39261"/>
            </a:xfrm>
            <a:custGeom>
              <a:avLst/>
              <a:gdLst/>
              <a:ahLst/>
              <a:cxnLst/>
              <a:rect l="l" t="t" r="r" b="b"/>
              <a:pathLst>
                <a:path w="134" h="251" extrusionOk="0">
                  <a:moveTo>
                    <a:pt x="0" y="0"/>
                  </a:moveTo>
                  <a:lnTo>
                    <a:pt x="0" y="250"/>
                  </a:lnTo>
                  <a:lnTo>
                    <a:pt x="133" y="250"/>
                  </a:lnTo>
                  <a:lnTo>
                    <a:pt x="13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7" name="Google Shape;597;p2"/>
            <p:cNvSpPr/>
            <p:nvPr/>
          </p:nvSpPr>
          <p:spPr>
            <a:xfrm>
              <a:off x="3524950" y="4201806"/>
              <a:ext cx="20960" cy="39261"/>
            </a:xfrm>
            <a:custGeom>
              <a:avLst/>
              <a:gdLst/>
              <a:ahLst/>
              <a:cxnLst/>
              <a:rect l="l" t="t" r="r" b="b"/>
              <a:pathLst>
                <a:path w="134"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8" name="Google Shape;598;p2"/>
            <p:cNvSpPr/>
            <p:nvPr/>
          </p:nvSpPr>
          <p:spPr>
            <a:xfrm>
              <a:off x="3561396" y="420180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9" name="Google Shape;599;p2"/>
            <p:cNvSpPr/>
            <p:nvPr/>
          </p:nvSpPr>
          <p:spPr>
            <a:xfrm>
              <a:off x="3597997" y="4201806"/>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0" name="Google Shape;600;p2"/>
            <p:cNvSpPr/>
            <p:nvPr/>
          </p:nvSpPr>
          <p:spPr>
            <a:xfrm>
              <a:off x="3634443" y="420180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1" name="Google Shape;601;p2"/>
            <p:cNvSpPr/>
            <p:nvPr/>
          </p:nvSpPr>
          <p:spPr>
            <a:xfrm>
              <a:off x="3671045" y="4201806"/>
              <a:ext cx="20491" cy="39261"/>
            </a:xfrm>
            <a:custGeom>
              <a:avLst/>
              <a:gdLst/>
              <a:ahLst/>
              <a:cxnLst/>
              <a:rect l="l" t="t" r="r" b="b"/>
              <a:pathLst>
                <a:path w="131" h="251" extrusionOk="0">
                  <a:moveTo>
                    <a:pt x="0" y="0"/>
                  </a:moveTo>
                  <a:lnTo>
                    <a:pt x="0" y="250"/>
                  </a:lnTo>
                  <a:lnTo>
                    <a:pt x="130" y="250"/>
                  </a:lnTo>
                  <a:lnTo>
                    <a:pt x="13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2" name="Google Shape;602;p2"/>
            <p:cNvSpPr/>
            <p:nvPr/>
          </p:nvSpPr>
          <p:spPr>
            <a:xfrm>
              <a:off x="3707490" y="420180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3" name="Google Shape;603;p2"/>
            <p:cNvSpPr/>
            <p:nvPr/>
          </p:nvSpPr>
          <p:spPr>
            <a:xfrm>
              <a:off x="3744092" y="4201806"/>
              <a:ext cx="20960" cy="39261"/>
            </a:xfrm>
            <a:custGeom>
              <a:avLst/>
              <a:gdLst/>
              <a:ahLst/>
              <a:cxnLst/>
              <a:rect l="l" t="t" r="r" b="b"/>
              <a:pathLst>
                <a:path w="134" h="251" extrusionOk="0">
                  <a:moveTo>
                    <a:pt x="0" y="0"/>
                  </a:moveTo>
                  <a:lnTo>
                    <a:pt x="0"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4" name="Google Shape;604;p2"/>
            <p:cNvSpPr/>
            <p:nvPr/>
          </p:nvSpPr>
          <p:spPr>
            <a:xfrm>
              <a:off x="3780537" y="4201806"/>
              <a:ext cx="20491" cy="39261"/>
            </a:xfrm>
            <a:custGeom>
              <a:avLst/>
              <a:gdLst/>
              <a:ahLst/>
              <a:cxnLst/>
              <a:rect l="l" t="t" r="r" b="b"/>
              <a:pathLst>
                <a:path w="131" h="251" extrusionOk="0">
                  <a:moveTo>
                    <a:pt x="1" y="0"/>
                  </a:moveTo>
                  <a:lnTo>
                    <a:pt x="1" y="250"/>
                  </a:lnTo>
                  <a:lnTo>
                    <a:pt x="131" y="250"/>
                  </a:lnTo>
                  <a:lnTo>
                    <a:pt x="13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5" name="Google Shape;605;p2"/>
            <p:cNvSpPr/>
            <p:nvPr/>
          </p:nvSpPr>
          <p:spPr>
            <a:xfrm>
              <a:off x="3816513" y="4201806"/>
              <a:ext cx="21116" cy="39261"/>
            </a:xfrm>
            <a:custGeom>
              <a:avLst/>
              <a:gdLst/>
              <a:ahLst/>
              <a:cxnLst/>
              <a:rect l="l" t="t" r="r" b="b"/>
              <a:pathLst>
                <a:path w="135" h="251" extrusionOk="0">
                  <a:moveTo>
                    <a:pt x="1" y="0"/>
                  </a:moveTo>
                  <a:lnTo>
                    <a:pt x="1" y="250"/>
                  </a:lnTo>
                  <a:lnTo>
                    <a:pt x="134" y="250"/>
                  </a:lnTo>
                  <a:lnTo>
                    <a:pt x="13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6" name="Google Shape;606;p2"/>
            <p:cNvSpPr/>
            <p:nvPr/>
          </p:nvSpPr>
          <p:spPr>
            <a:xfrm>
              <a:off x="3400285" y="3244528"/>
              <a:ext cx="452359" cy="34099"/>
            </a:xfrm>
            <a:custGeom>
              <a:avLst/>
              <a:gdLst/>
              <a:ahLst/>
              <a:cxnLst/>
              <a:rect l="l" t="t" r="r" b="b"/>
              <a:pathLst>
                <a:path w="2892" h="218" extrusionOk="0">
                  <a:moveTo>
                    <a:pt x="0" y="0"/>
                  </a:moveTo>
                  <a:lnTo>
                    <a:pt x="0" y="217"/>
                  </a:lnTo>
                  <a:lnTo>
                    <a:pt x="2892" y="217"/>
                  </a:lnTo>
                  <a:lnTo>
                    <a:pt x="2892"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7" name="Google Shape;607;p2"/>
            <p:cNvSpPr/>
            <p:nvPr/>
          </p:nvSpPr>
          <p:spPr>
            <a:xfrm>
              <a:off x="5363331" y="3767746"/>
              <a:ext cx="465342" cy="502569"/>
            </a:xfrm>
            <a:custGeom>
              <a:avLst/>
              <a:gdLst/>
              <a:ahLst/>
              <a:cxnLst/>
              <a:rect l="l" t="t" r="r" b="b"/>
              <a:pathLst>
                <a:path w="2975" h="3213" extrusionOk="0">
                  <a:moveTo>
                    <a:pt x="0" y="1"/>
                  </a:moveTo>
                  <a:lnTo>
                    <a:pt x="0" y="3212"/>
                  </a:lnTo>
                  <a:lnTo>
                    <a:pt x="2975" y="3212"/>
                  </a:lnTo>
                  <a:lnTo>
                    <a:pt x="297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8" name="Google Shape;608;p2"/>
            <p:cNvSpPr/>
            <p:nvPr/>
          </p:nvSpPr>
          <p:spPr>
            <a:xfrm>
              <a:off x="5406503" y="3802158"/>
              <a:ext cx="26904" cy="436248"/>
            </a:xfrm>
            <a:custGeom>
              <a:avLst/>
              <a:gdLst/>
              <a:ahLst/>
              <a:cxnLst/>
              <a:rect l="l" t="t" r="r" b="b"/>
              <a:pathLst>
                <a:path w="172" h="2789" extrusionOk="0">
                  <a:moveTo>
                    <a:pt x="1" y="1"/>
                  </a:moveTo>
                  <a:lnTo>
                    <a:pt x="1" y="2789"/>
                  </a:lnTo>
                  <a:lnTo>
                    <a:pt x="171" y="2789"/>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9" name="Google Shape;609;p2"/>
            <p:cNvSpPr/>
            <p:nvPr/>
          </p:nvSpPr>
          <p:spPr>
            <a:xfrm>
              <a:off x="5465003" y="3802158"/>
              <a:ext cx="26278" cy="436248"/>
            </a:xfrm>
            <a:custGeom>
              <a:avLst/>
              <a:gdLst/>
              <a:ahLst/>
              <a:cxnLst/>
              <a:rect l="l" t="t" r="r" b="b"/>
              <a:pathLst>
                <a:path w="168" h="2789" extrusionOk="0">
                  <a:moveTo>
                    <a:pt x="0" y="1"/>
                  </a:moveTo>
                  <a:lnTo>
                    <a:pt x="0" y="2789"/>
                  </a:lnTo>
                  <a:lnTo>
                    <a:pt x="167" y="2789"/>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0" name="Google Shape;610;p2"/>
            <p:cNvSpPr/>
            <p:nvPr/>
          </p:nvSpPr>
          <p:spPr>
            <a:xfrm>
              <a:off x="5553692" y="3802158"/>
              <a:ext cx="26747" cy="436248"/>
            </a:xfrm>
            <a:custGeom>
              <a:avLst/>
              <a:gdLst/>
              <a:ahLst/>
              <a:cxnLst/>
              <a:rect l="l" t="t" r="r" b="b"/>
              <a:pathLst>
                <a:path w="171" h="2789" extrusionOk="0">
                  <a:moveTo>
                    <a:pt x="0" y="1"/>
                  </a:moveTo>
                  <a:lnTo>
                    <a:pt x="0" y="2789"/>
                  </a:lnTo>
                  <a:lnTo>
                    <a:pt x="171" y="2789"/>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1" name="Google Shape;611;p2"/>
            <p:cNvSpPr/>
            <p:nvPr/>
          </p:nvSpPr>
          <p:spPr>
            <a:xfrm>
              <a:off x="5611567" y="3802158"/>
              <a:ext cx="26747" cy="436248"/>
            </a:xfrm>
            <a:custGeom>
              <a:avLst/>
              <a:gdLst/>
              <a:ahLst/>
              <a:cxnLst/>
              <a:rect l="l" t="t" r="r" b="b"/>
              <a:pathLst>
                <a:path w="171" h="2789" extrusionOk="0">
                  <a:moveTo>
                    <a:pt x="1" y="1"/>
                  </a:moveTo>
                  <a:lnTo>
                    <a:pt x="1" y="2789"/>
                  </a:lnTo>
                  <a:lnTo>
                    <a:pt x="171" y="2789"/>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2" name="Google Shape;612;p2"/>
            <p:cNvSpPr/>
            <p:nvPr/>
          </p:nvSpPr>
          <p:spPr>
            <a:xfrm>
              <a:off x="5700725" y="3802158"/>
              <a:ext cx="26747" cy="436248"/>
            </a:xfrm>
            <a:custGeom>
              <a:avLst/>
              <a:gdLst/>
              <a:ahLst/>
              <a:cxnLst/>
              <a:rect l="l" t="t" r="r" b="b"/>
              <a:pathLst>
                <a:path w="171" h="2789" extrusionOk="0">
                  <a:moveTo>
                    <a:pt x="1" y="1"/>
                  </a:moveTo>
                  <a:lnTo>
                    <a:pt x="1" y="2789"/>
                  </a:lnTo>
                  <a:lnTo>
                    <a:pt x="171" y="2789"/>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3" name="Google Shape;613;p2"/>
            <p:cNvSpPr/>
            <p:nvPr/>
          </p:nvSpPr>
          <p:spPr>
            <a:xfrm>
              <a:off x="5758756" y="3802158"/>
              <a:ext cx="26747" cy="436248"/>
            </a:xfrm>
            <a:custGeom>
              <a:avLst/>
              <a:gdLst/>
              <a:ahLst/>
              <a:cxnLst/>
              <a:rect l="l" t="t" r="r" b="b"/>
              <a:pathLst>
                <a:path w="171" h="2789" extrusionOk="0">
                  <a:moveTo>
                    <a:pt x="0" y="1"/>
                  </a:moveTo>
                  <a:lnTo>
                    <a:pt x="0" y="2789"/>
                  </a:lnTo>
                  <a:lnTo>
                    <a:pt x="170" y="2789"/>
                  </a:lnTo>
                  <a:lnTo>
                    <a:pt x="17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4" name="Google Shape;614;p2"/>
            <p:cNvSpPr/>
            <p:nvPr/>
          </p:nvSpPr>
          <p:spPr>
            <a:xfrm>
              <a:off x="5397118" y="3910712"/>
              <a:ext cx="428428" cy="40356"/>
            </a:xfrm>
            <a:custGeom>
              <a:avLst/>
              <a:gdLst/>
              <a:ahLst/>
              <a:cxnLst/>
              <a:rect l="l" t="t" r="r" b="b"/>
              <a:pathLst>
                <a:path w="2739" h="258" extrusionOk="0">
                  <a:moveTo>
                    <a:pt x="1" y="0"/>
                  </a:moveTo>
                  <a:lnTo>
                    <a:pt x="1" y="257"/>
                  </a:lnTo>
                  <a:lnTo>
                    <a:pt x="2739" y="257"/>
                  </a:lnTo>
                  <a:lnTo>
                    <a:pt x="2739"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5" name="Google Shape;615;p2"/>
            <p:cNvSpPr/>
            <p:nvPr/>
          </p:nvSpPr>
          <p:spPr>
            <a:xfrm>
              <a:off x="5397118" y="4084336"/>
              <a:ext cx="428428" cy="40356"/>
            </a:xfrm>
            <a:custGeom>
              <a:avLst/>
              <a:gdLst/>
              <a:ahLst/>
              <a:cxnLst/>
              <a:rect l="l" t="t" r="r" b="b"/>
              <a:pathLst>
                <a:path w="2739" h="258" extrusionOk="0">
                  <a:moveTo>
                    <a:pt x="1" y="1"/>
                  </a:moveTo>
                  <a:lnTo>
                    <a:pt x="1" y="258"/>
                  </a:lnTo>
                  <a:lnTo>
                    <a:pt x="2739" y="258"/>
                  </a:lnTo>
                  <a:lnTo>
                    <a:pt x="2739"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6" name="Google Shape;616;p2"/>
            <p:cNvSpPr/>
            <p:nvPr/>
          </p:nvSpPr>
          <p:spPr>
            <a:xfrm>
              <a:off x="5452959" y="3124086"/>
              <a:ext cx="286088" cy="547305"/>
            </a:xfrm>
            <a:custGeom>
              <a:avLst/>
              <a:gdLst/>
              <a:ahLst/>
              <a:cxnLst/>
              <a:rect l="l" t="t" r="r" b="b"/>
              <a:pathLst>
                <a:path w="1829" h="3499" extrusionOk="0">
                  <a:moveTo>
                    <a:pt x="1" y="0"/>
                  </a:moveTo>
                  <a:lnTo>
                    <a:pt x="1" y="3499"/>
                  </a:lnTo>
                  <a:lnTo>
                    <a:pt x="1828" y="3499"/>
                  </a:lnTo>
                  <a:lnTo>
                    <a:pt x="18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7" name="Google Shape;617;p2"/>
            <p:cNvSpPr/>
            <p:nvPr/>
          </p:nvSpPr>
          <p:spPr>
            <a:xfrm>
              <a:off x="5363331" y="3664980"/>
              <a:ext cx="465342" cy="102923"/>
            </a:xfrm>
            <a:custGeom>
              <a:avLst/>
              <a:gdLst/>
              <a:ahLst/>
              <a:cxnLst/>
              <a:rect l="l" t="t" r="r" b="b"/>
              <a:pathLst>
                <a:path w="2975" h="658" extrusionOk="0">
                  <a:moveTo>
                    <a:pt x="344" y="1"/>
                  </a:moveTo>
                  <a:lnTo>
                    <a:pt x="0" y="658"/>
                  </a:lnTo>
                  <a:lnTo>
                    <a:pt x="2975" y="658"/>
                  </a:lnTo>
                  <a:lnTo>
                    <a:pt x="263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8" name="Google Shape;618;p2"/>
            <p:cNvSpPr/>
            <p:nvPr/>
          </p:nvSpPr>
          <p:spPr>
            <a:xfrm>
              <a:off x="5493158" y="3151616"/>
              <a:ext cx="26747" cy="492089"/>
            </a:xfrm>
            <a:custGeom>
              <a:avLst/>
              <a:gdLst/>
              <a:ahLst/>
              <a:cxnLst/>
              <a:rect l="l" t="t" r="r" b="b"/>
              <a:pathLst>
                <a:path w="171" h="3146" extrusionOk="0">
                  <a:moveTo>
                    <a:pt x="1" y="1"/>
                  </a:moveTo>
                  <a:lnTo>
                    <a:pt x="1" y="3146"/>
                  </a:lnTo>
                  <a:lnTo>
                    <a:pt x="171" y="3146"/>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19" name="Google Shape;619;p2"/>
            <p:cNvSpPr/>
            <p:nvPr/>
          </p:nvSpPr>
          <p:spPr>
            <a:xfrm>
              <a:off x="5551659" y="3151616"/>
              <a:ext cx="26747" cy="492089"/>
            </a:xfrm>
            <a:custGeom>
              <a:avLst/>
              <a:gdLst/>
              <a:ahLst/>
              <a:cxnLst/>
              <a:rect l="l" t="t" r="r" b="b"/>
              <a:pathLst>
                <a:path w="171" h="3146" extrusionOk="0">
                  <a:moveTo>
                    <a:pt x="0" y="1"/>
                  </a:moveTo>
                  <a:lnTo>
                    <a:pt x="0" y="3146"/>
                  </a:lnTo>
                  <a:lnTo>
                    <a:pt x="170" y="3146"/>
                  </a:lnTo>
                  <a:lnTo>
                    <a:pt x="17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0" name="Google Shape;620;p2"/>
            <p:cNvSpPr/>
            <p:nvPr/>
          </p:nvSpPr>
          <p:spPr>
            <a:xfrm>
              <a:off x="5613600" y="3151616"/>
              <a:ext cx="26904" cy="492089"/>
            </a:xfrm>
            <a:custGeom>
              <a:avLst/>
              <a:gdLst/>
              <a:ahLst/>
              <a:cxnLst/>
              <a:rect l="l" t="t" r="r" b="b"/>
              <a:pathLst>
                <a:path w="172" h="3146" extrusionOk="0">
                  <a:moveTo>
                    <a:pt x="1" y="1"/>
                  </a:moveTo>
                  <a:lnTo>
                    <a:pt x="1" y="3146"/>
                  </a:lnTo>
                  <a:lnTo>
                    <a:pt x="171" y="3146"/>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1" name="Google Shape;621;p2"/>
            <p:cNvSpPr/>
            <p:nvPr/>
          </p:nvSpPr>
          <p:spPr>
            <a:xfrm>
              <a:off x="5672101" y="3151616"/>
              <a:ext cx="26747" cy="492089"/>
            </a:xfrm>
            <a:custGeom>
              <a:avLst/>
              <a:gdLst/>
              <a:ahLst/>
              <a:cxnLst/>
              <a:rect l="l" t="t" r="r" b="b"/>
              <a:pathLst>
                <a:path w="171" h="3146" extrusionOk="0">
                  <a:moveTo>
                    <a:pt x="0" y="1"/>
                  </a:moveTo>
                  <a:lnTo>
                    <a:pt x="0" y="3146"/>
                  </a:lnTo>
                  <a:lnTo>
                    <a:pt x="171" y="3146"/>
                  </a:lnTo>
                  <a:lnTo>
                    <a:pt x="17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2" name="Google Shape;622;p2"/>
            <p:cNvSpPr/>
            <p:nvPr/>
          </p:nvSpPr>
          <p:spPr>
            <a:xfrm>
              <a:off x="5518654" y="2738047"/>
              <a:ext cx="154697" cy="163456"/>
            </a:xfrm>
            <a:custGeom>
              <a:avLst/>
              <a:gdLst/>
              <a:ahLst/>
              <a:cxnLst/>
              <a:rect l="l" t="t" r="r" b="b"/>
              <a:pathLst>
                <a:path w="989" h="1045" extrusionOk="0">
                  <a:moveTo>
                    <a:pt x="1" y="0"/>
                  </a:moveTo>
                  <a:lnTo>
                    <a:pt x="1" y="1044"/>
                  </a:lnTo>
                  <a:lnTo>
                    <a:pt x="988" y="1044"/>
                  </a:lnTo>
                  <a:lnTo>
                    <a:pt x="98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3" name="Google Shape;623;p2"/>
            <p:cNvSpPr/>
            <p:nvPr/>
          </p:nvSpPr>
          <p:spPr>
            <a:xfrm>
              <a:off x="5551659" y="2764638"/>
              <a:ext cx="27686" cy="101828"/>
            </a:xfrm>
            <a:custGeom>
              <a:avLst/>
              <a:gdLst/>
              <a:ahLst/>
              <a:cxnLst/>
              <a:rect l="l" t="t" r="r" b="b"/>
              <a:pathLst>
                <a:path w="177" h="651" extrusionOk="0">
                  <a:moveTo>
                    <a:pt x="0" y="0"/>
                  </a:moveTo>
                  <a:lnTo>
                    <a:pt x="0" y="651"/>
                  </a:lnTo>
                  <a:lnTo>
                    <a:pt x="177" y="651"/>
                  </a:lnTo>
                  <a:lnTo>
                    <a:pt x="17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4" name="Google Shape;624;p2"/>
            <p:cNvSpPr/>
            <p:nvPr/>
          </p:nvSpPr>
          <p:spPr>
            <a:xfrm>
              <a:off x="5612662" y="2764638"/>
              <a:ext cx="27842" cy="101828"/>
            </a:xfrm>
            <a:custGeom>
              <a:avLst/>
              <a:gdLst/>
              <a:ahLst/>
              <a:cxnLst/>
              <a:rect l="l" t="t" r="r" b="b"/>
              <a:pathLst>
                <a:path w="178" h="651" extrusionOk="0">
                  <a:moveTo>
                    <a:pt x="0" y="0"/>
                  </a:moveTo>
                  <a:lnTo>
                    <a:pt x="0" y="651"/>
                  </a:lnTo>
                  <a:lnTo>
                    <a:pt x="177" y="651"/>
                  </a:lnTo>
                  <a:lnTo>
                    <a:pt x="17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5" name="Google Shape;625;p2"/>
            <p:cNvSpPr/>
            <p:nvPr/>
          </p:nvSpPr>
          <p:spPr>
            <a:xfrm>
              <a:off x="5477047" y="3377483"/>
              <a:ext cx="237911" cy="40356"/>
            </a:xfrm>
            <a:custGeom>
              <a:avLst/>
              <a:gdLst/>
              <a:ahLst/>
              <a:cxnLst/>
              <a:rect l="l" t="t" r="r" b="b"/>
              <a:pathLst>
                <a:path w="1521" h="258" extrusionOk="0">
                  <a:moveTo>
                    <a:pt x="0" y="1"/>
                  </a:moveTo>
                  <a:lnTo>
                    <a:pt x="0" y="258"/>
                  </a:lnTo>
                  <a:lnTo>
                    <a:pt x="1521" y="258"/>
                  </a:lnTo>
                  <a:lnTo>
                    <a:pt x="152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6" name="Google Shape;626;p2"/>
            <p:cNvSpPr/>
            <p:nvPr/>
          </p:nvSpPr>
          <p:spPr>
            <a:xfrm>
              <a:off x="5485807" y="2738047"/>
              <a:ext cx="33004" cy="151881"/>
            </a:xfrm>
            <a:custGeom>
              <a:avLst/>
              <a:gdLst/>
              <a:ahLst/>
              <a:cxnLst/>
              <a:rect l="l" t="t" r="r" b="b"/>
              <a:pathLst>
                <a:path w="211" h="971" extrusionOk="0">
                  <a:moveTo>
                    <a:pt x="1" y="0"/>
                  </a:moveTo>
                  <a:lnTo>
                    <a:pt x="1" y="971"/>
                  </a:lnTo>
                  <a:lnTo>
                    <a:pt x="211" y="971"/>
                  </a:lnTo>
                  <a:lnTo>
                    <a:pt x="21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7" name="Google Shape;627;p2"/>
            <p:cNvSpPr/>
            <p:nvPr/>
          </p:nvSpPr>
          <p:spPr>
            <a:xfrm>
              <a:off x="5485807" y="2698942"/>
              <a:ext cx="33004" cy="39261"/>
            </a:xfrm>
            <a:custGeom>
              <a:avLst/>
              <a:gdLst/>
              <a:ahLst/>
              <a:cxnLst/>
              <a:rect l="l" t="t" r="r" b="b"/>
              <a:pathLst>
                <a:path w="211" h="251" extrusionOk="0">
                  <a:moveTo>
                    <a:pt x="104" y="0"/>
                  </a:moveTo>
                  <a:lnTo>
                    <a:pt x="104" y="3"/>
                  </a:lnTo>
                  <a:lnTo>
                    <a:pt x="1" y="250"/>
                  </a:lnTo>
                  <a:lnTo>
                    <a:pt x="211" y="250"/>
                  </a:lnTo>
                  <a:lnTo>
                    <a:pt x="108" y="3"/>
                  </a:lnTo>
                  <a:lnTo>
                    <a:pt x="10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8" name="Google Shape;628;p2"/>
            <p:cNvSpPr/>
            <p:nvPr/>
          </p:nvSpPr>
          <p:spPr>
            <a:xfrm>
              <a:off x="5673196" y="2738047"/>
              <a:ext cx="33004" cy="151881"/>
            </a:xfrm>
            <a:custGeom>
              <a:avLst/>
              <a:gdLst/>
              <a:ahLst/>
              <a:cxnLst/>
              <a:rect l="l" t="t" r="r" b="b"/>
              <a:pathLst>
                <a:path w="211" h="971" extrusionOk="0">
                  <a:moveTo>
                    <a:pt x="0" y="0"/>
                  </a:moveTo>
                  <a:lnTo>
                    <a:pt x="0" y="971"/>
                  </a:lnTo>
                  <a:lnTo>
                    <a:pt x="210" y="971"/>
                  </a:lnTo>
                  <a:lnTo>
                    <a:pt x="21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29" name="Google Shape;629;p2"/>
            <p:cNvSpPr/>
            <p:nvPr/>
          </p:nvSpPr>
          <p:spPr>
            <a:xfrm>
              <a:off x="5673665" y="2699412"/>
              <a:ext cx="32535" cy="38792"/>
            </a:xfrm>
            <a:custGeom>
              <a:avLst/>
              <a:gdLst/>
              <a:ahLst/>
              <a:cxnLst/>
              <a:rect l="l" t="t" r="r" b="b"/>
              <a:pathLst>
                <a:path w="208" h="248" extrusionOk="0">
                  <a:moveTo>
                    <a:pt x="104" y="0"/>
                  </a:moveTo>
                  <a:lnTo>
                    <a:pt x="0" y="247"/>
                  </a:lnTo>
                  <a:lnTo>
                    <a:pt x="207" y="247"/>
                  </a:lnTo>
                  <a:lnTo>
                    <a:pt x="10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0" name="Google Shape;630;p2"/>
            <p:cNvSpPr/>
            <p:nvPr/>
          </p:nvSpPr>
          <p:spPr>
            <a:xfrm>
              <a:off x="5518654" y="2637314"/>
              <a:ext cx="154697" cy="100889"/>
            </a:xfrm>
            <a:custGeom>
              <a:avLst/>
              <a:gdLst/>
              <a:ahLst/>
              <a:cxnLst/>
              <a:rect l="l" t="t" r="r" b="b"/>
              <a:pathLst>
                <a:path w="989" h="645" extrusionOk="0">
                  <a:moveTo>
                    <a:pt x="495" y="0"/>
                  </a:moveTo>
                  <a:lnTo>
                    <a:pt x="1" y="644"/>
                  </a:lnTo>
                  <a:lnTo>
                    <a:pt x="988" y="644"/>
                  </a:lnTo>
                  <a:lnTo>
                    <a:pt x="49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1" name="Google Shape;631;p2"/>
            <p:cNvSpPr/>
            <p:nvPr/>
          </p:nvSpPr>
          <p:spPr>
            <a:xfrm>
              <a:off x="5485807" y="2889772"/>
              <a:ext cx="220392" cy="239162"/>
            </a:xfrm>
            <a:custGeom>
              <a:avLst/>
              <a:gdLst/>
              <a:ahLst/>
              <a:cxnLst/>
              <a:rect l="l" t="t" r="r" b="b"/>
              <a:pathLst>
                <a:path w="1409" h="1529" extrusionOk="0">
                  <a:moveTo>
                    <a:pt x="1" y="1"/>
                  </a:moveTo>
                  <a:lnTo>
                    <a:pt x="1" y="1528"/>
                  </a:lnTo>
                  <a:lnTo>
                    <a:pt x="1408" y="1528"/>
                  </a:lnTo>
                  <a:lnTo>
                    <a:pt x="140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2" name="Google Shape;632;p2"/>
            <p:cNvSpPr/>
            <p:nvPr/>
          </p:nvSpPr>
          <p:spPr>
            <a:xfrm>
              <a:off x="5522409" y="2915425"/>
              <a:ext cx="26747" cy="187857"/>
            </a:xfrm>
            <a:custGeom>
              <a:avLst/>
              <a:gdLst/>
              <a:ahLst/>
              <a:cxnLst/>
              <a:rect l="l" t="t" r="r" b="b"/>
              <a:pathLst>
                <a:path w="171" h="1201" extrusionOk="0">
                  <a:moveTo>
                    <a:pt x="0" y="0"/>
                  </a:moveTo>
                  <a:lnTo>
                    <a:pt x="0" y="1201"/>
                  </a:lnTo>
                  <a:lnTo>
                    <a:pt x="170" y="1201"/>
                  </a:lnTo>
                  <a:lnTo>
                    <a:pt x="17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3" name="Google Shape;633;p2"/>
            <p:cNvSpPr/>
            <p:nvPr/>
          </p:nvSpPr>
          <p:spPr>
            <a:xfrm>
              <a:off x="5584976" y="2915425"/>
              <a:ext cx="26278" cy="187857"/>
            </a:xfrm>
            <a:custGeom>
              <a:avLst/>
              <a:gdLst/>
              <a:ahLst/>
              <a:cxnLst/>
              <a:rect l="l" t="t" r="r" b="b"/>
              <a:pathLst>
                <a:path w="168" h="1201" extrusionOk="0">
                  <a:moveTo>
                    <a:pt x="1" y="0"/>
                  </a:moveTo>
                  <a:lnTo>
                    <a:pt x="1" y="1201"/>
                  </a:lnTo>
                  <a:lnTo>
                    <a:pt x="167" y="1201"/>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4" name="Google Shape;634;p2"/>
            <p:cNvSpPr/>
            <p:nvPr/>
          </p:nvSpPr>
          <p:spPr>
            <a:xfrm>
              <a:off x="5642850" y="2915425"/>
              <a:ext cx="26747" cy="187857"/>
            </a:xfrm>
            <a:custGeom>
              <a:avLst/>
              <a:gdLst/>
              <a:ahLst/>
              <a:cxnLst/>
              <a:rect l="l" t="t" r="r" b="b"/>
              <a:pathLst>
                <a:path w="171" h="1201" extrusionOk="0">
                  <a:moveTo>
                    <a:pt x="1" y="0"/>
                  </a:moveTo>
                  <a:lnTo>
                    <a:pt x="1" y="1201"/>
                  </a:lnTo>
                  <a:lnTo>
                    <a:pt x="171" y="1201"/>
                  </a:lnTo>
                  <a:lnTo>
                    <a:pt x="17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5" name="Google Shape;635;p2"/>
            <p:cNvSpPr/>
            <p:nvPr/>
          </p:nvSpPr>
          <p:spPr>
            <a:xfrm>
              <a:off x="5503638" y="2993634"/>
              <a:ext cx="195209" cy="26278"/>
            </a:xfrm>
            <a:custGeom>
              <a:avLst/>
              <a:gdLst/>
              <a:ahLst/>
              <a:cxnLst/>
              <a:rect l="l" t="t" r="r" b="b"/>
              <a:pathLst>
                <a:path w="1248" h="168" extrusionOk="0">
                  <a:moveTo>
                    <a:pt x="0" y="0"/>
                  </a:moveTo>
                  <a:lnTo>
                    <a:pt x="0" y="167"/>
                  </a:lnTo>
                  <a:lnTo>
                    <a:pt x="1248" y="167"/>
                  </a:lnTo>
                  <a:lnTo>
                    <a:pt x="124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6" name="Google Shape;636;p2"/>
            <p:cNvSpPr/>
            <p:nvPr/>
          </p:nvSpPr>
          <p:spPr>
            <a:xfrm>
              <a:off x="5485807" y="2698942"/>
              <a:ext cx="33004" cy="39261"/>
            </a:xfrm>
            <a:custGeom>
              <a:avLst/>
              <a:gdLst/>
              <a:ahLst/>
              <a:cxnLst/>
              <a:rect l="l" t="t" r="r" b="b"/>
              <a:pathLst>
                <a:path w="211" h="251" extrusionOk="0">
                  <a:moveTo>
                    <a:pt x="104" y="0"/>
                  </a:moveTo>
                  <a:lnTo>
                    <a:pt x="104" y="3"/>
                  </a:lnTo>
                  <a:lnTo>
                    <a:pt x="1" y="250"/>
                  </a:lnTo>
                  <a:lnTo>
                    <a:pt x="211" y="250"/>
                  </a:lnTo>
                  <a:lnTo>
                    <a:pt x="108" y="3"/>
                  </a:lnTo>
                  <a:lnTo>
                    <a:pt x="10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7" name="Google Shape;637;p2"/>
            <p:cNvSpPr/>
            <p:nvPr/>
          </p:nvSpPr>
          <p:spPr>
            <a:xfrm>
              <a:off x="4729995" y="3331184"/>
              <a:ext cx="234313" cy="198807"/>
            </a:xfrm>
            <a:custGeom>
              <a:avLst/>
              <a:gdLst/>
              <a:ahLst/>
              <a:cxnLst/>
              <a:rect l="l" t="t" r="r" b="b"/>
              <a:pathLst>
                <a:path w="1498" h="1271" extrusionOk="0">
                  <a:moveTo>
                    <a:pt x="751" y="0"/>
                  </a:moveTo>
                  <a:cubicBezTo>
                    <a:pt x="337" y="0"/>
                    <a:pt x="0" y="284"/>
                    <a:pt x="0" y="634"/>
                  </a:cubicBezTo>
                  <a:cubicBezTo>
                    <a:pt x="0" y="984"/>
                    <a:pt x="337" y="1271"/>
                    <a:pt x="751" y="1271"/>
                  </a:cubicBezTo>
                  <a:cubicBezTo>
                    <a:pt x="1161" y="1271"/>
                    <a:pt x="1498" y="984"/>
                    <a:pt x="1498" y="634"/>
                  </a:cubicBezTo>
                  <a:cubicBezTo>
                    <a:pt x="1498" y="284"/>
                    <a:pt x="1161" y="0"/>
                    <a:pt x="751"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8" name="Google Shape;638;p2"/>
            <p:cNvSpPr/>
            <p:nvPr/>
          </p:nvSpPr>
          <p:spPr>
            <a:xfrm>
              <a:off x="4627697" y="3452095"/>
              <a:ext cx="438908" cy="818220"/>
            </a:xfrm>
            <a:custGeom>
              <a:avLst/>
              <a:gdLst/>
              <a:ahLst/>
              <a:cxnLst/>
              <a:rect l="l" t="t" r="r" b="b"/>
              <a:pathLst>
                <a:path w="2806" h="5231" extrusionOk="0">
                  <a:moveTo>
                    <a:pt x="1" y="1"/>
                  </a:moveTo>
                  <a:lnTo>
                    <a:pt x="1" y="5230"/>
                  </a:lnTo>
                  <a:lnTo>
                    <a:pt x="2806" y="5230"/>
                  </a:lnTo>
                  <a:lnTo>
                    <a:pt x="2806"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39" name="Google Shape;639;p2"/>
            <p:cNvSpPr/>
            <p:nvPr/>
          </p:nvSpPr>
          <p:spPr>
            <a:xfrm>
              <a:off x="4811958" y="3430822"/>
              <a:ext cx="70544" cy="839493"/>
            </a:xfrm>
            <a:custGeom>
              <a:avLst/>
              <a:gdLst/>
              <a:ahLst/>
              <a:cxnLst/>
              <a:rect l="l" t="t" r="r" b="b"/>
              <a:pathLst>
                <a:path w="451" h="5367" extrusionOk="0">
                  <a:moveTo>
                    <a:pt x="227" y="0"/>
                  </a:moveTo>
                  <a:cubicBezTo>
                    <a:pt x="100" y="0"/>
                    <a:pt x="0" y="123"/>
                    <a:pt x="0" y="274"/>
                  </a:cubicBezTo>
                  <a:lnTo>
                    <a:pt x="0" y="5366"/>
                  </a:lnTo>
                  <a:lnTo>
                    <a:pt x="450" y="5366"/>
                  </a:lnTo>
                  <a:lnTo>
                    <a:pt x="450" y="274"/>
                  </a:lnTo>
                  <a:cubicBezTo>
                    <a:pt x="450" y="123"/>
                    <a:pt x="350" y="0"/>
                    <a:pt x="22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0" name="Google Shape;640;p2"/>
            <p:cNvSpPr/>
            <p:nvPr/>
          </p:nvSpPr>
          <p:spPr>
            <a:xfrm>
              <a:off x="4627697" y="3491199"/>
              <a:ext cx="156105" cy="779116"/>
            </a:xfrm>
            <a:custGeom>
              <a:avLst/>
              <a:gdLst/>
              <a:ahLst/>
              <a:cxnLst/>
              <a:rect l="l" t="t" r="r" b="b"/>
              <a:pathLst>
                <a:path w="998" h="4981" extrusionOk="0">
                  <a:moveTo>
                    <a:pt x="1" y="1"/>
                  </a:moveTo>
                  <a:lnTo>
                    <a:pt x="1" y="4980"/>
                  </a:lnTo>
                  <a:lnTo>
                    <a:pt x="998" y="4980"/>
                  </a:lnTo>
                  <a:lnTo>
                    <a:pt x="99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1" name="Google Shape;641;p2"/>
            <p:cNvSpPr/>
            <p:nvPr/>
          </p:nvSpPr>
          <p:spPr>
            <a:xfrm>
              <a:off x="4641775" y="3508405"/>
              <a:ext cx="26278" cy="31596"/>
            </a:xfrm>
            <a:custGeom>
              <a:avLst/>
              <a:gdLst/>
              <a:ahLst/>
              <a:cxnLst/>
              <a:rect l="l" t="t" r="r" b="b"/>
              <a:pathLst>
                <a:path w="168" h="202"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2" name="Google Shape;642;p2"/>
            <p:cNvSpPr/>
            <p:nvPr/>
          </p:nvSpPr>
          <p:spPr>
            <a:xfrm>
              <a:off x="4675718" y="3508405"/>
              <a:ext cx="26278" cy="31596"/>
            </a:xfrm>
            <a:custGeom>
              <a:avLst/>
              <a:gdLst/>
              <a:ahLst/>
              <a:cxnLst/>
              <a:rect l="l" t="t" r="r" b="b"/>
              <a:pathLst>
                <a:path w="168" h="202"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3" name="Google Shape;643;p2"/>
            <p:cNvSpPr/>
            <p:nvPr/>
          </p:nvSpPr>
          <p:spPr>
            <a:xfrm>
              <a:off x="4709660" y="3508405"/>
              <a:ext cx="26278" cy="31596"/>
            </a:xfrm>
            <a:custGeom>
              <a:avLst/>
              <a:gdLst/>
              <a:ahLst/>
              <a:cxnLst/>
              <a:rect l="l" t="t" r="r" b="b"/>
              <a:pathLst>
                <a:path w="168"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4" name="Google Shape;644;p2"/>
            <p:cNvSpPr/>
            <p:nvPr/>
          </p:nvSpPr>
          <p:spPr>
            <a:xfrm>
              <a:off x="4743603" y="3508405"/>
              <a:ext cx="26122" cy="31596"/>
            </a:xfrm>
            <a:custGeom>
              <a:avLst/>
              <a:gdLst/>
              <a:ahLst/>
              <a:cxnLst/>
              <a:rect l="l" t="t" r="r" b="b"/>
              <a:pathLst>
                <a:path w="167"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5" name="Google Shape;645;p2"/>
            <p:cNvSpPr/>
            <p:nvPr/>
          </p:nvSpPr>
          <p:spPr>
            <a:xfrm>
              <a:off x="4641775" y="3555956"/>
              <a:ext cx="26278" cy="31440"/>
            </a:xfrm>
            <a:custGeom>
              <a:avLst/>
              <a:gdLst/>
              <a:ahLst/>
              <a:cxnLst/>
              <a:rect l="l" t="t" r="r" b="b"/>
              <a:pathLst>
                <a:path w="168" h="201" extrusionOk="0">
                  <a:moveTo>
                    <a:pt x="1" y="0"/>
                  </a:moveTo>
                  <a:lnTo>
                    <a:pt x="1" y="201"/>
                  </a:lnTo>
                  <a:lnTo>
                    <a:pt x="168" y="201"/>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6" name="Google Shape;646;p2"/>
            <p:cNvSpPr/>
            <p:nvPr/>
          </p:nvSpPr>
          <p:spPr>
            <a:xfrm>
              <a:off x="4675718" y="3555956"/>
              <a:ext cx="26278" cy="31440"/>
            </a:xfrm>
            <a:custGeom>
              <a:avLst/>
              <a:gdLst/>
              <a:ahLst/>
              <a:cxnLst/>
              <a:rect l="l" t="t" r="r" b="b"/>
              <a:pathLst>
                <a:path w="168" h="201" extrusionOk="0">
                  <a:moveTo>
                    <a:pt x="1" y="0"/>
                  </a:moveTo>
                  <a:lnTo>
                    <a:pt x="1" y="201"/>
                  </a:lnTo>
                  <a:lnTo>
                    <a:pt x="167" y="201"/>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7" name="Google Shape;647;p2"/>
            <p:cNvSpPr/>
            <p:nvPr/>
          </p:nvSpPr>
          <p:spPr>
            <a:xfrm>
              <a:off x="4709660" y="3555956"/>
              <a:ext cx="26278" cy="31440"/>
            </a:xfrm>
            <a:custGeom>
              <a:avLst/>
              <a:gdLst/>
              <a:ahLst/>
              <a:cxnLst/>
              <a:rect l="l" t="t" r="r" b="b"/>
              <a:pathLst>
                <a:path w="168" h="201" extrusionOk="0">
                  <a:moveTo>
                    <a:pt x="0" y="0"/>
                  </a:moveTo>
                  <a:lnTo>
                    <a:pt x="0" y="201"/>
                  </a:lnTo>
                  <a:lnTo>
                    <a:pt x="167" y="201"/>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8" name="Google Shape;648;p2"/>
            <p:cNvSpPr/>
            <p:nvPr/>
          </p:nvSpPr>
          <p:spPr>
            <a:xfrm>
              <a:off x="4744072" y="3556426"/>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9" name="Google Shape;649;p2"/>
            <p:cNvSpPr/>
            <p:nvPr/>
          </p:nvSpPr>
          <p:spPr>
            <a:xfrm>
              <a:off x="4641775" y="3603351"/>
              <a:ext cx="26278" cy="31596"/>
            </a:xfrm>
            <a:custGeom>
              <a:avLst/>
              <a:gdLst/>
              <a:ahLst/>
              <a:cxnLst/>
              <a:rect l="l" t="t" r="r" b="b"/>
              <a:pathLst>
                <a:path w="168" h="202"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0" name="Google Shape;650;p2"/>
            <p:cNvSpPr/>
            <p:nvPr/>
          </p:nvSpPr>
          <p:spPr>
            <a:xfrm>
              <a:off x="4675718" y="3603351"/>
              <a:ext cx="26278" cy="31596"/>
            </a:xfrm>
            <a:custGeom>
              <a:avLst/>
              <a:gdLst/>
              <a:ahLst/>
              <a:cxnLst/>
              <a:rect l="l" t="t" r="r" b="b"/>
              <a:pathLst>
                <a:path w="168" h="202"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1" name="Google Shape;651;p2"/>
            <p:cNvSpPr/>
            <p:nvPr/>
          </p:nvSpPr>
          <p:spPr>
            <a:xfrm>
              <a:off x="4709660" y="3603351"/>
              <a:ext cx="26278" cy="31596"/>
            </a:xfrm>
            <a:custGeom>
              <a:avLst/>
              <a:gdLst/>
              <a:ahLst/>
              <a:cxnLst/>
              <a:rect l="l" t="t" r="r" b="b"/>
              <a:pathLst>
                <a:path w="168"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2" name="Google Shape;652;p2"/>
            <p:cNvSpPr/>
            <p:nvPr/>
          </p:nvSpPr>
          <p:spPr>
            <a:xfrm>
              <a:off x="4743603" y="3603351"/>
              <a:ext cx="26122" cy="31596"/>
            </a:xfrm>
            <a:custGeom>
              <a:avLst/>
              <a:gdLst/>
              <a:ahLst/>
              <a:cxnLst/>
              <a:rect l="l" t="t" r="r" b="b"/>
              <a:pathLst>
                <a:path w="167"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3" name="Google Shape;653;p2"/>
            <p:cNvSpPr/>
            <p:nvPr/>
          </p:nvSpPr>
          <p:spPr>
            <a:xfrm>
              <a:off x="4641775" y="3650902"/>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4" name="Google Shape;654;p2"/>
            <p:cNvSpPr/>
            <p:nvPr/>
          </p:nvSpPr>
          <p:spPr>
            <a:xfrm>
              <a:off x="4676187" y="3651371"/>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5" name="Google Shape;655;p2"/>
            <p:cNvSpPr/>
            <p:nvPr/>
          </p:nvSpPr>
          <p:spPr>
            <a:xfrm>
              <a:off x="4709660" y="3650902"/>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6" name="Google Shape;656;p2"/>
            <p:cNvSpPr/>
            <p:nvPr/>
          </p:nvSpPr>
          <p:spPr>
            <a:xfrm>
              <a:off x="4743603" y="3650902"/>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7" name="Google Shape;657;p2"/>
            <p:cNvSpPr/>
            <p:nvPr/>
          </p:nvSpPr>
          <p:spPr>
            <a:xfrm>
              <a:off x="4641775" y="3698297"/>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8" name="Google Shape;658;p2"/>
            <p:cNvSpPr/>
            <p:nvPr/>
          </p:nvSpPr>
          <p:spPr>
            <a:xfrm>
              <a:off x="4675718" y="3698297"/>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59" name="Google Shape;659;p2"/>
            <p:cNvSpPr/>
            <p:nvPr/>
          </p:nvSpPr>
          <p:spPr>
            <a:xfrm>
              <a:off x="4710130" y="3698922"/>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0" name="Google Shape;660;p2"/>
            <p:cNvSpPr/>
            <p:nvPr/>
          </p:nvSpPr>
          <p:spPr>
            <a:xfrm>
              <a:off x="4743603" y="3698297"/>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1" name="Google Shape;661;p2"/>
            <p:cNvSpPr/>
            <p:nvPr/>
          </p:nvSpPr>
          <p:spPr>
            <a:xfrm>
              <a:off x="4641775" y="3745848"/>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2" name="Google Shape;662;p2"/>
            <p:cNvSpPr/>
            <p:nvPr/>
          </p:nvSpPr>
          <p:spPr>
            <a:xfrm>
              <a:off x="4675718" y="3745848"/>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3" name="Google Shape;663;p2"/>
            <p:cNvSpPr/>
            <p:nvPr/>
          </p:nvSpPr>
          <p:spPr>
            <a:xfrm>
              <a:off x="4709660" y="3745848"/>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4" name="Google Shape;664;p2"/>
            <p:cNvSpPr/>
            <p:nvPr/>
          </p:nvSpPr>
          <p:spPr>
            <a:xfrm>
              <a:off x="4743603" y="3745848"/>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5" name="Google Shape;665;p2"/>
            <p:cNvSpPr/>
            <p:nvPr/>
          </p:nvSpPr>
          <p:spPr>
            <a:xfrm>
              <a:off x="4641775" y="3793868"/>
              <a:ext cx="26278" cy="31440"/>
            </a:xfrm>
            <a:custGeom>
              <a:avLst/>
              <a:gdLst/>
              <a:ahLst/>
              <a:cxnLst/>
              <a:rect l="l" t="t" r="r" b="b"/>
              <a:pathLst>
                <a:path w="168" h="201" extrusionOk="0">
                  <a:moveTo>
                    <a:pt x="1" y="0"/>
                  </a:moveTo>
                  <a:lnTo>
                    <a:pt x="1" y="200"/>
                  </a:lnTo>
                  <a:lnTo>
                    <a:pt x="168" y="200"/>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6" name="Google Shape;666;p2"/>
            <p:cNvSpPr/>
            <p:nvPr/>
          </p:nvSpPr>
          <p:spPr>
            <a:xfrm>
              <a:off x="4675718" y="3793868"/>
              <a:ext cx="26278" cy="31440"/>
            </a:xfrm>
            <a:custGeom>
              <a:avLst/>
              <a:gdLst/>
              <a:ahLst/>
              <a:cxnLst/>
              <a:rect l="l" t="t" r="r" b="b"/>
              <a:pathLst>
                <a:path w="168" h="201" extrusionOk="0">
                  <a:moveTo>
                    <a:pt x="1" y="0"/>
                  </a:moveTo>
                  <a:lnTo>
                    <a:pt x="1"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7" name="Google Shape;667;p2"/>
            <p:cNvSpPr/>
            <p:nvPr/>
          </p:nvSpPr>
          <p:spPr>
            <a:xfrm>
              <a:off x="4709660" y="3793868"/>
              <a:ext cx="26278" cy="31440"/>
            </a:xfrm>
            <a:custGeom>
              <a:avLst/>
              <a:gdLst/>
              <a:ahLst/>
              <a:cxnLst/>
              <a:rect l="l" t="t" r="r" b="b"/>
              <a:pathLst>
                <a:path w="168"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8" name="Google Shape;668;p2"/>
            <p:cNvSpPr/>
            <p:nvPr/>
          </p:nvSpPr>
          <p:spPr>
            <a:xfrm>
              <a:off x="4743603" y="3793868"/>
              <a:ext cx="26122" cy="31440"/>
            </a:xfrm>
            <a:custGeom>
              <a:avLst/>
              <a:gdLst/>
              <a:ahLst/>
              <a:cxnLst/>
              <a:rect l="l" t="t" r="r" b="b"/>
              <a:pathLst>
                <a:path w="167"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69" name="Google Shape;669;p2"/>
            <p:cNvSpPr/>
            <p:nvPr/>
          </p:nvSpPr>
          <p:spPr>
            <a:xfrm>
              <a:off x="4641775" y="3841263"/>
              <a:ext cx="26278" cy="31440"/>
            </a:xfrm>
            <a:custGeom>
              <a:avLst/>
              <a:gdLst/>
              <a:ahLst/>
              <a:cxnLst/>
              <a:rect l="l" t="t" r="r" b="b"/>
              <a:pathLst>
                <a:path w="168" h="201"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0" name="Google Shape;670;p2"/>
            <p:cNvSpPr/>
            <p:nvPr/>
          </p:nvSpPr>
          <p:spPr>
            <a:xfrm>
              <a:off x="4675718" y="3841263"/>
              <a:ext cx="26278" cy="31440"/>
            </a:xfrm>
            <a:custGeom>
              <a:avLst/>
              <a:gdLst/>
              <a:ahLst/>
              <a:cxnLst/>
              <a:rect l="l" t="t" r="r" b="b"/>
              <a:pathLst>
                <a:path w="168" h="201"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1" name="Google Shape;671;p2"/>
            <p:cNvSpPr/>
            <p:nvPr/>
          </p:nvSpPr>
          <p:spPr>
            <a:xfrm>
              <a:off x="4709660" y="3841263"/>
              <a:ext cx="26278" cy="31440"/>
            </a:xfrm>
            <a:custGeom>
              <a:avLst/>
              <a:gdLst/>
              <a:ahLst/>
              <a:cxnLst/>
              <a:rect l="l" t="t" r="r" b="b"/>
              <a:pathLst>
                <a:path w="168"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2" name="Google Shape;672;p2"/>
            <p:cNvSpPr/>
            <p:nvPr/>
          </p:nvSpPr>
          <p:spPr>
            <a:xfrm>
              <a:off x="4743603" y="3841263"/>
              <a:ext cx="26122" cy="31440"/>
            </a:xfrm>
            <a:custGeom>
              <a:avLst/>
              <a:gdLst/>
              <a:ahLst/>
              <a:cxnLst/>
              <a:rect l="l" t="t" r="r" b="b"/>
              <a:pathLst>
                <a:path w="167"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3" name="Google Shape;673;p2"/>
            <p:cNvSpPr/>
            <p:nvPr/>
          </p:nvSpPr>
          <p:spPr>
            <a:xfrm>
              <a:off x="4641775" y="3888814"/>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4" name="Google Shape;674;p2"/>
            <p:cNvSpPr/>
            <p:nvPr/>
          </p:nvSpPr>
          <p:spPr>
            <a:xfrm>
              <a:off x="4676187" y="3889283"/>
              <a:ext cx="26278" cy="31909"/>
            </a:xfrm>
            <a:custGeom>
              <a:avLst/>
              <a:gdLst/>
              <a:ahLst/>
              <a:cxnLst/>
              <a:rect l="l" t="t" r="r" b="b"/>
              <a:pathLst>
                <a:path w="168" h="204"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5" name="Google Shape;675;p2"/>
            <p:cNvSpPr/>
            <p:nvPr/>
          </p:nvSpPr>
          <p:spPr>
            <a:xfrm>
              <a:off x="5648169" y="4067130"/>
              <a:ext cx="13139" cy="14860"/>
            </a:xfrm>
            <a:custGeom>
              <a:avLst/>
              <a:gdLst/>
              <a:ahLst/>
              <a:cxnLst/>
              <a:rect l="l" t="t" r="r" b="b"/>
              <a:pathLst>
                <a:path w="84" h="95" extrusionOk="0">
                  <a:moveTo>
                    <a:pt x="0" y="1"/>
                  </a:moveTo>
                  <a:lnTo>
                    <a:pt x="0" y="94"/>
                  </a:lnTo>
                  <a:lnTo>
                    <a:pt x="83" y="94"/>
                  </a:lnTo>
                  <a:lnTo>
                    <a:pt x="8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6" name="Google Shape;676;p2"/>
            <p:cNvSpPr/>
            <p:nvPr/>
          </p:nvSpPr>
          <p:spPr>
            <a:xfrm>
              <a:off x="5668503" y="4058840"/>
              <a:ext cx="13139" cy="23150"/>
            </a:xfrm>
            <a:custGeom>
              <a:avLst/>
              <a:gdLst/>
              <a:ahLst/>
              <a:cxnLst/>
              <a:rect l="l" t="t" r="r" b="b"/>
              <a:pathLst>
                <a:path w="84" h="148" extrusionOk="0">
                  <a:moveTo>
                    <a:pt x="0" y="0"/>
                  </a:moveTo>
                  <a:lnTo>
                    <a:pt x="0" y="147"/>
                  </a:lnTo>
                  <a:lnTo>
                    <a:pt x="84" y="14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7" name="Google Shape;677;p2"/>
            <p:cNvSpPr/>
            <p:nvPr/>
          </p:nvSpPr>
          <p:spPr>
            <a:xfrm>
              <a:off x="5689307" y="4049455"/>
              <a:ext cx="13139" cy="32535"/>
            </a:xfrm>
            <a:custGeom>
              <a:avLst/>
              <a:gdLst/>
              <a:ahLst/>
              <a:cxnLst/>
              <a:rect l="l" t="t" r="r" b="b"/>
              <a:pathLst>
                <a:path w="84" h="208" extrusionOk="0">
                  <a:moveTo>
                    <a:pt x="1" y="0"/>
                  </a:moveTo>
                  <a:lnTo>
                    <a:pt x="1" y="207"/>
                  </a:lnTo>
                  <a:lnTo>
                    <a:pt x="84" y="20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8" name="Google Shape;678;p2"/>
            <p:cNvSpPr/>
            <p:nvPr/>
          </p:nvSpPr>
          <p:spPr>
            <a:xfrm>
              <a:off x="5709641" y="4034282"/>
              <a:ext cx="13139" cy="47707"/>
            </a:xfrm>
            <a:custGeom>
              <a:avLst/>
              <a:gdLst/>
              <a:ahLst/>
              <a:cxnLst/>
              <a:rect l="l" t="t" r="r" b="b"/>
              <a:pathLst>
                <a:path w="84" h="305" extrusionOk="0">
                  <a:moveTo>
                    <a:pt x="1" y="1"/>
                  </a:moveTo>
                  <a:lnTo>
                    <a:pt x="1" y="304"/>
                  </a:lnTo>
                  <a:lnTo>
                    <a:pt x="84" y="30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79" name="Google Shape;679;p2"/>
            <p:cNvSpPr/>
            <p:nvPr/>
          </p:nvSpPr>
          <p:spPr>
            <a:xfrm>
              <a:off x="5729975" y="4015512"/>
              <a:ext cx="13295" cy="66477"/>
            </a:xfrm>
            <a:custGeom>
              <a:avLst/>
              <a:gdLst/>
              <a:ahLst/>
              <a:cxnLst/>
              <a:rect l="l" t="t" r="r" b="b"/>
              <a:pathLst>
                <a:path w="85" h="425" extrusionOk="0">
                  <a:moveTo>
                    <a:pt x="1" y="1"/>
                  </a:moveTo>
                  <a:lnTo>
                    <a:pt x="1" y="424"/>
                  </a:lnTo>
                  <a:lnTo>
                    <a:pt x="84" y="42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0" name="Google Shape;680;p2"/>
            <p:cNvSpPr/>
            <p:nvPr/>
          </p:nvSpPr>
          <p:spPr>
            <a:xfrm>
              <a:off x="5750310" y="3984698"/>
              <a:ext cx="13295" cy="97292"/>
            </a:xfrm>
            <a:custGeom>
              <a:avLst/>
              <a:gdLst/>
              <a:ahLst/>
              <a:cxnLst/>
              <a:rect l="l" t="t" r="r" b="b"/>
              <a:pathLst>
                <a:path w="85" h="622" extrusionOk="0">
                  <a:moveTo>
                    <a:pt x="1" y="1"/>
                  </a:moveTo>
                  <a:lnTo>
                    <a:pt x="1" y="621"/>
                  </a:lnTo>
                  <a:lnTo>
                    <a:pt x="84" y="621"/>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1" name="Google Shape;681;p2"/>
            <p:cNvSpPr/>
            <p:nvPr/>
          </p:nvSpPr>
          <p:spPr>
            <a:xfrm>
              <a:off x="4709660" y="3888814"/>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2" name="Google Shape;682;p2"/>
            <p:cNvSpPr/>
            <p:nvPr/>
          </p:nvSpPr>
          <p:spPr>
            <a:xfrm>
              <a:off x="4743603" y="3888814"/>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3" name="Google Shape;683;p2"/>
            <p:cNvSpPr/>
            <p:nvPr/>
          </p:nvSpPr>
          <p:spPr>
            <a:xfrm>
              <a:off x="4641775" y="3936208"/>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4" name="Google Shape;684;p2"/>
            <p:cNvSpPr/>
            <p:nvPr/>
          </p:nvSpPr>
          <p:spPr>
            <a:xfrm>
              <a:off x="4675718" y="3936208"/>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5" name="Google Shape;685;p2"/>
            <p:cNvSpPr/>
            <p:nvPr/>
          </p:nvSpPr>
          <p:spPr>
            <a:xfrm>
              <a:off x="4709660" y="3936208"/>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6" name="Google Shape;686;p2"/>
            <p:cNvSpPr/>
            <p:nvPr/>
          </p:nvSpPr>
          <p:spPr>
            <a:xfrm>
              <a:off x="4743603" y="3936208"/>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7" name="Google Shape;687;p2"/>
            <p:cNvSpPr/>
            <p:nvPr/>
          </p:nvSpPr>
          <p:spPr>
            <a:xfrm>
              <a:off x="4641775" y="3983759"/>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8" name="Google Shape;688;p2"/>
            <p:cNvSpPr/>
            <p:nvPr/>
          </p:nvSpPr>
          <p:spPr>
            <a:xfrm>
              <a:off x="4675718" y="3983759"/>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9" name="Google Shape;689;p2"/>
            <p:cNvSpPr/>
            <p:nvPr/>
          </p:nvSpPr>
          <p:spPr>
            <a:xfrm>
              <a:off x="4709660" y="3983759"/>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0" name="Google Shape;690;p2"/>
            <p:cNvSpPr/>
            <p:nvPr/>
          </p:nvSpPr>
          <p:spPr>
            <a:xfrm>
              <a:off x="4743603" y="3983759"/>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1" name="Google Shape;691;p2"/>
            <p:cNvSpPr/>
            <p:nvPr/>
          </p:nvSpPr>
          <p:spPr>
            <a:xfrm>
              <a:off x="4641775" y="4031154"/>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2" name="Google Shape;692;p2"/>
            <p:cNvSpPr/>
            <p:nvPr/>
          </p:nvSpPr>
          <p:spPr>
            <a:xfrm>
              <a:off x="4675718" y="4031154"/>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3" name="Google Shape;693;p2"/>
            <p:cNvSpPr/>
            <p:nvPr/>
          </p:nvSpPr>
          <p:spPr>
            <a:xfrm>
              <a:off x="4709660" y="4031154"/>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4" name="Google Shape;694;p2"/>
            <p:cNvSpPr/>
            <p:nvPr/>
          </p:nvSpPr>
          <p:spPr>
            <a:xfrm>
              <a:off x="4744072" y="4032249"/>
              <a:ext cx="26278" cy="31440"/>
            </a:xfrm>
            <a:custGeom>
              <a:avLst/>
              <a:gdLst/>
              <a:ahLst/>
              <a:cxnLst/>
              <a:rect l="l" t="t" r="r" b="b"/>
              <a:pathLst>
                <a:path w="168"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5" name="Google Shape;695;p2"/>
            <p:cNvSpPr/>
            <p:nvPr/>
          </p:nvSpPr>
          <p:spPr>
            <a:xfrm>
              <a:off x="4641775" y="4079174"/>
              <a:ext cx="26278" cy="31440"/>
            </a:xfrm>
            <a:custGeom>
              <a:avLst/>
              <a:gdLst/>
              <a:ahLst/>
              <a:cxnLst/>
              <a:rect l="l" t="t" r="r" b="b"/>
              <a:pathLst>
                <a:path w="168" h="201"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6" name="Google Shape;696;p2"/>
            <p:cNvSpPr/>
            <p:nvPr/>
          </p:nvSpPr>
          <p:spPr>
            <a:xfrm>
              <a:off x="4675718" y="4079174"/>
              <a:ext cx="26278" cy="31440"/>
            </a:xfrm>
            <a:custGeom>
              <a:avLst/>
              <a:gdLst/>
              <a:ahLst/>
              <a:cxnLst/>
              <a:rect l="l" t="t" r="r" b="b"/>
              <a:pathLst>
                <a:path w="168" h="201"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7" name="Google Shape;697;p2"/>
            <p:cNvSpPr/>
            <p:nvPr/>
          </p:nvSpPr>
          <p:spPr>
            <a:xfrm>
              <a:off x="4709660" y="4079174"/>
              <a:ext cx="26278" cy="31440"/>
            </a:xfrm>
            <a:custGeom>
              <a:avLst/>
              <a:gdLst/>
              <a:ahLst/>
              <a:cxnLst/>
              <a:rect l="l" t="t" r="r" b="b"/>
              <a:pathLst>
                <a:path w="168"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8" name="Google Shape;698;p2"/>
            <p:cNvSpPr/>
            <p:nvPr/>
          </p:nvSpPr>
          <p:spPr>
            <a:xfrm>
              <a:off x="4743603" y="4079174"/>
              <a:ext cx="26122" cy="31440"/>
            </a:xfrm>
            <a:custGeom>
              <a:avLst/>
              <a:gdLst/>
              <a:ahLst/>
              <a:cxnLst/>
              <a:rect l="l" t="t" r="r" b="b"/>
              <a:pathLst>
                <a:path w="167"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99" name="Google Shape;699;p2"/>
            <p:cNvSpPr/>
            <p:nvPr/>
          </p:nvSpPr>
          <p:spPr>
            <a:xfrm>
              <a:off x="4642401" y="4127195"/>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0" name="Google Shape;700;p2"/>
            <p:cNvSpPr/>
            <p:nvPr/>
          </p:nvSpPr>
          <p:spPr>
            <a:xfrm>
              <a:off x="4675718" y="4126725"/>
              <a:ext cx="26278" cy="31440"/>
            </a:xfrm>
            <a:custGeom>
              <a:avLst/>
              <a:gdLst/>
              <a:ahLst/>
              <a:cxnLst/>
              <a:rect l="l" t="t" r="r" b="b"/>
              <a:pathLst>
                <a:path w="168" h="201" extrusionOk="0">
                  <a:moveTo>
                    <a:pt x="1" y="0"/>
                  </a:moveTo>
                  <a:lnTo>
                    <a:pt x="1"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1" name="Google Shape;701;p2"/>
            <p:cNvSpPr/>
            <p:nvPr/>
          </p:nvSpPr>
          <p:spPr>
            <a:xfrm>
              <a:off x="4709660" y="4126725"/>
              <a:ext cx="26278" cy="31440"/>
            </a:xfrm>
            <a:custGeom>
              <a:avLst/>
              <a:gdLst/>
              <a:ahLst/>
              <a:cxnLst/>
              <a:rect l="l" t="t" r="r" b="b"/>
              <a:pathLst>
                <a:path w="168"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2" name="Google Shape;702;p2"/>
            <p:cNvSpPr/>
            <p:nvPr/>
          </p:nvSpPr>
          <p:spPr>
            <a:xfrm>
              <a:off x="4743603" y="4126725"/>
              <a:ext cx="26122" cy="31440"/>
            </a:xfrm>
            <a:custGeom>
              <a:avLst/>
              <a:gdLst/>
              <a:ahLst/>
              <a:cxnLst/>
              <a:rect l="l" t="t" r="r" b="b"/>
              <a:pathLst>
                <a:path w="167"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3" name="Google Shape;703;p2"/>
            <p:cNvSpPr/>
            <p:nvPr/>
          </p:nvSpPr>
          <p:spPr>
            <a:xfrm>
              <a:off x="4641775" y="4174120"/>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4" name="Google Shape;704;p2"/>
            <p:cNvSpPr/>
            <p:nvPr/>
          </p:nvSpPr>
          <p:spPr>
            <a:xfrm>
              <a:off x="4675718" y="4174120"/>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5" name="Google Shape;705;p2"/>
            <p:cNvSpPr/>
            <p:nvPr/>
          </p:nvSpPr>
          <p:spPr>
            <a:xfrm>
              <a:off x="4709660" y="4174120"/>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6" name="Google Shape;706;p2"/>
            <p:cNvSpPr/>
            <p:nvPr/>
          </p:nvSpPr>
          <p:spPr>
            <a:xfrm>
              <a:off x="4743603" y="4174120"/>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7" name="Google Shape;707;p2"/>
            <p:cNvSpPr/>
            <p:nvPr/>
          </p:nvSpPr>
          <p:spPr>
            <a:xfrm>
              <a:off x="4641775" y="4221515"/>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8" name="Google Shape;708;p2"/>
            <p:cNvSpPr/>
            <p:nvPr/>
          </p:nvSpPr>
          <p:spPr>
            <a:xfrm>
              <a:off x="4675718" y="4221515"/>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09" name="Google Shape;709;p2"/>
            <p:cNvSpPr/>
            <p:nvPr/>
          </p:nvSpPr>
          <p:spPr>
            <a:xfrm>
              <a:off x="4709660" y="4221515"/>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0" name="Google Shape;710;p2"/>
            <p:cNvSpPr/>
            <p:nvPr/>
          </p:nvSpPr>
          <p:spPr>
            <a:xfrm>
              <a:off x="4743603" y="4221515"/>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1" name="Google Shape;711;p2"/>
            <p:cNvSpPr/>
            <p:nvPr/>
          </p:nvSpPr>
          <p:spPr>
            <a:xfrm>
              <a:off x="4910501" y="3491199"/>
              <a:ext cx="156105" cy="779116"/>
            </a:xfrm>
            <a:custGeom>
              <a:avLst/>
              <a:gdLst/>
              <a:ahLst/>
              <a:cxnLst/>
              <a:rect l="l" t="t" r="r" b="b"/>
              <a:pathLst>
                <a:path w="998" h="4981" extrusionOk="0">
                  <a:moveTo>
                    <a:pt x="0" y="1"/>
                  </a:moveTo>
                  <a:lnTo>
                    <a:pt x="0" y="4980"/>
                  </a:lnTo>
                  <a:lnTo>
                    <a:pt x="998" y="4980"/>
                  </a:lnTo>
                  <a:lnTo>
                    <a:pt x="99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2" name="Google Shape;712;p2"/>
            <p:cNvSpPr/>
            <p:nvPr/>
          </p:nvSpPr>
          <p:spPr>
            <a:xfrm>
              <a:off x="4924579" y="3508405"/>
              <a:ext cx="26278" cy="31596"/>
            </a:xfrm>
            <a:custGeom>
              <a:avLst/>
              <a:gdLst/>
              <a:ahLst/>
              <a:cxnLst/>
              <a:rect l="l" t="t" r="r" b="b"/>
              <a:pathLst>
                <a:path w="168"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3" name="Google Shape;713;p2"/>
            <p:cNvSpPr/>
            <p:nvPr/>
          </p:nvSpPr>
          <p:spPr>
            <a:xfrm>
              <a:off x="4958521" y="3508405"/>
              <a:ext cx="26122" cy="31596"/>
            </a:xfrm>
            <a:custGeom>
              <a:avLst/>
              <a:gdLst/>
              <a:ahLst/>
              <a:cxnLst/>
              <a:rect l="l" t="t" r="r" b="b"/>
              <a:pathLst>
                <a:path w="167"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4" name="Google Shape;714;p2"/>
            <p:cNvSpPr/>
            <p:nvPr/>
          </p:nvSpPr>
          <p:spPr>
            <a:xfrm>
              <a:off x="4992308" y="3508405"/>
              <a:ext cx="26278" cy="31596"/>
            </a:xfrm>
            <a:custGeom>
              <a:avLst/>
              <a:gdLst/>
              <a:ahLst/>
              <a:cxnLst/>
              <a:rect l="l" t="t" r="r" b="b"/>
              <a:pathLst>
                <a:path w="168" h="202"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5" name="Google Shape;715;p2"/>
            <p:cNvSpPr/>
            <p:nvPr/>
          </p:nvSpPr>
          <p:spPr>
            <a:xfrm>
              <a:off x="5026250" y="3508405"/>
              <a:ext cx="26278" cy="31596"/>
            </a:xfrm>
            <a:custGeom>
              <a:avLst/>
              <a:gdLst/>
              <a:ahLst/>
              <a:cxnLst/>
              <a:rect l="l" t="t" r="r" b="b"/>
              <a:pathLst>
                <a:path w="168" h="202"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6" name="Google Shape;716;p2"/>
            <p:cNvSpPr/>
            <p:nvPr/>
          </p:nvSpPr>
          <p:spPr>
            <a:xfrm>
              <a:off x="4924579" y="3555956"/>
              <a:ext cx="26278" cy="31440"/>
            </a:xfrm>
            <a:custGeom>
              <a:avLst/>
              <a:gdLst/>
              <a:ahLst/>
              <a:cxnLst/>
              <a:rect l="l" t="t" r="r" b="b"/>
              <a:pathLst>
                <a:path w="168" h="201" extrusionOk="0">
                  <a:moveTo>
                    <a:pt x="0" y="0"/>
                  </a:moveTo>
                  <a:lnTo>
                    <a:pt x="0" y="201"/>
                  </a:lnTo>
                  <a:lnTo>
                    <a:pt x="167" y="201"/>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7" name="Google Shape;717;p2"/>
            <p:cNvSpPr/>
            <p:nvPr/>
          </p:nvSpPr>
          <p:spPr>
            <a:xfrm>
              <a:off x="4958521" y="3555956"/>
              <a:ext cx="26122" cy="31440"/>
            </a:xfrm>
            <a:custGeom>
              <a:avLst/>
              <a:gdLst/>
              <a:ahLst/>
              <a:cxnLst/>
              <a:rect l="l" t="t" r="r" b="b"/>
              <a:pathLst>
                <a:path w="167" h="201" extrusionOk="0">
                  <a:moveTo>
                    <a:pt x="0" y="0"/>
                  </a:moveTo>
                  <a:lnTo>
                    <a:pt x="0" y="201"/>
                  </a:lnTo>
                  <a:lnTo>
                    <a:pt x="167" y="201"/>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8" name="Google Shape;718;p2"/>
            <p:cNvSpPr/>
            <p:nvPr/>
          </p:nvSpPr>
          <p:spPr>
            <a:xfrm>
              <a:off x="4992308" y="3555956"/>
              <a:ext cx="26278" cy="31440"/>
            </a:xfrm>
            <a:custGeom>
              <a:avLst/>
              <a:gdLst/>
              <a:ahLst/>
              <a:cxnLst/>
              <a:rect l="l" t="t" r="r" b="b"/>
              <a:pathLst>
                <a:path w="168" h="201" extrusionOk="0">
                  <a:moveTo>
                    <a:pt x="1" y="0"/>
                  </a:moveTo>
                  <a:lnTo>
                    <a:pt x="1" y="201"/>
                  </a:lnTo>
                  <a:lnTo>
                    <a:pt x="168" y="201"/>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19" name="Google Shape;719;p2"/>
            <p:cNvSpPr/>
            <p:nvPr/>
          </p:nvSpPr>
          <p:spPr>
            <a:xfrm>
              <a:off x="5026250" y="3555956"/>
              <a:ext cx="26278" cy="31440"/>
            </a:xfrm>
            <a:custGeom>
              <a:avLst/>
              <a:gdLst/>
              <a:ahLst/>
              <a:cxnLst/>
              <a:rect l="l" t="t" r="r" b="b"/>
              <a:pathLst>
                <a:path w="168" h="201" extrusionOk="0">
                  <a:moveTo>
                    <a:pt x="1" y="0"/>
                  </a:moveTo>
                  <a:lnTo>
                    <a:pt x="1" y="201"/>
                  </a:lnTo>
                  <a:lnTo>
                    <a:pt x="167" y="201"/>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0" name="Google Shape;720;p2"/>
            <p:cNvSpPr/>
            <p:nvPr/>
          </p:nvSpPr>
          <p:spPr>
            <a:xfrm>
              <a:off x="4924579" y="3603351"/>
              <a:ext cx="26278" cy="31596"/>
            </a:xfrm>
            <a:custGeom>
              <a:avLst/>
              <a:gdLst/>
              <a:ahLst/>
              <a:cxnLst/>
              <a:rect l="l" t="t" r="r" b="b"/>
              <a:pathLst>
                <a:path w="168"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1" name="Google Shape;721;p2"/>
            <p:cNvSpPr/>
            <p:nvPr/>
          </p:nvSpPr>
          <p:spPr>
            <a:xfrm>
              <a:off x="4958521" y="3603351"/>
              <a:ext cx="26122" cy="31596"/>
            </a:xfrm>
            <a:custGeom>
              <a:avLst/>
              <a:gdLst/>
              <a:ahLst/>
              <a:cxnLst/>
              <a:rect l="l" t="t" r="r" b="b"/>
              <a:pathLst>
                <a:path w="167" h="202"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2" name="Google Shape;722;p2"/>
            <p:cNvSpPr/>
            <p:nvPr/>
          </p:nvSpPr>
          <p:spPr>
            <a:xfrm>
              <a:off x="4992308" y="3603351"/>
              <a:ext cx="26278" cy="31596"/>
            </a:xfrm>
            <a:custGeom>
              <a:avLst/>
              <a:gdLst/>
              <a:ahLst/>
              <a:cxnLst/>
              <a:rect l="l" t="t" r="r" b="b"/>
              <a:pathLst>
                <a:path w="168" h="202"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3" name="Google Shape;723;p2"/>
            <p:cNvSpPr/>
            <p:nvPr/>
          </p:nvSpPr>
          <p:spPr>
            <a:xfrm>
              <a:off x="5026250" y="3603351"/>
              <a:ext cx="26278" cy="31596"/>
            </a:xfrm>
            <a:custGeom>
              <a:avLst/>
              <a:gdLst/>
              <a:ahLst/>
              <a:cxnLst/>
              <a:rect l="l" t="t" r="r" b="b"/>
              <a:pathLst>
                <a:path w="168" h="202"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4" name="Google Shape;724;p2"/>
            <p:cNvSpPr/>
            <p:nvPr/>
          </p:nvSpPr>
          <p:spPr>
            <a:xfrm>
              <a:off x="4924579" y="3650902"/>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5" name="Google Shape;725;p2"/>
            <p:cNvSpPr/>
            <p:nvPr/>
          </p:nvSpPr>
          <p:spPr>
            <a:xfrm>
              <a:off x="4958521" y="3650902"/>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6" name="Google Shape;726;p2"/>
            <p:cNvSpPr/>
            <p:nvPr/>
          </p:nvSpPr>
          <p:spPr>
            <a:xfrm>
              <a:off x="4992308" y="3650902"/>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7" name="Google Shape;727;p2"/>
            <p:cNvSpPr/>
            <p:nvPr/>
          </p:nvSpPr>
          <p:spPr>
            <a:xfrm>
              <a:off x="5026250" y="3650902"/>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8" name="Google Shape;728;p2"/>
            <p:cNvSpPr/>
            <p:nvPr/>
          </p:nvSpPr>
          <p:spPr>
            <a:xfrm>
              <a:off x="4924579" y="3698297"/>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9" name="Google Shape;729;p2"/>
            <p:cNvSpPr/>
            <p:nvPr/>
          </p:nvSpPr>
          <p:spPr>
            <a:xfrm>
              <a:off x="4958521" y="3698297"/>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0" name="Google Shape;730;p2"/>
            <p:cNvSpPr/>
            <p:nvPr/>
          </p:nvSpPr>
          <p:spPr>
            <a:xfrm>
              <a:off x="4992308" y="3698297"/>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1" name="Google Shape;731;p2"/>
            <p:cNvSpPr/>
            <p:nvPr/>
          </p:nvSpPr>
          <p:spPr>
            <a:xfrm>
              <a:off x="5026250" y="3698297"/>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2" name="Google Shape;732;p2"/>
            <p:cNvSpPr/>
            <p:nvPr/>
          </p:nvSpPr>
          <p:spPr>
            <a:xfrm>
              <a:off x="4924579" y="3745848"/>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3" name="Google Shape;733;p2"/>
            <p:cNvSpPr/>
            <p:nvPr/>
          </p:nvSpPr>
          <p:spPr>
            <a:xfrm>
              <a:off x="4958521" y="3745848"/>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4" name="Google Shape;734;p2"/>
            <p:cNvSpPr/>
            <p:nvPr/>
          </p:nvSpPr>
          <p:spPr>
            <a:xfrm>
              <a:off x="4992308" y="3745848"/>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5" name="Google Shape;735;p2"/>
            <p:cNvSpPr/>
            <p:nvPr/>
          </p:nvSpPr>
          <p:spPr>
            <a:xfrm>
              <a:off x="5026250" y="3745848"/>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6" name="Google Shape;736;p2"/>
            <p:cNvSpPr/>
            <p:nvPr/>
          </p:nvSpPr>
          <p:spPr>
            <a:xfrm>
              <a:off x="4924579" y="3793868"/>
              <a:ext cx="26278" cy="31440"/>
            </a:xfrm>
            <a:custGeom>
              <a:avLst/>
              <a:gdLst/>
              <a:ahLst/>
              <a:cxnLst/>
              <a:rect l="l" t="t" r="r" b="b"/>
              <a:pathLst>
                <a:path w="168"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7" name="Google Shape;737;p2"/>
            <p:cNvSpPr/>
            <p:nvPr/>
          </p:nvSpPr>
          <p:spPr>
            <a:xfrm>
              <a:off x="4958521" y="3793868"/>
              <a:ext cx="26122" cy="31440"/>
            </a:xfrm>
            <a:custGeom>
              <a:avLst/>
              <a:gdLst/>
              <a:ahLst/>
              <a:cxnLst/>
              <a:rect l="l" t="t" r="r" b="b"/>
              <a:pathLst>
                <a:path w="167"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8" name="Google Shape;738;p2"/>
            <p:cNvSpPr/>
            <p:nvPr/>
          </p:nvSpPr>
          <p:spPr>
            <a:xfrm>
              <a:off x="4992308" y="3793868"/>
              <a:ext cx="26278" cy="31440"/>
            </a:xfrm>
            <a:custGeom>
              <a:avLst/>
              <a:gdLst/>
              <a:ahLst/>
              <a:cxnLst/>
              <a:rect l="l" t="t" r="r" b="b"/>
              <a:pathLst>
                <a:path w="168" h="201" extrusionOk="0">
                  <a:moveTo>
                    <a:pt x="1" y="0"/>
                  </a:moveTo>
                  <a:lnTo>
                    <a:pt x="1" y="200"/>
                  </a:lnTo>
                  <a:lnTo>
                    <a:pt x="168" y="200"/>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39" name="Google Shape;739;p2"/>
            <p:cNvSpPr/>
            <p:nvPr/>
          </p:nvSpPr>
          <p:spPr>
            <a:xfrm>
              <a:off x="5026250" y="3793868"/>
              <a:ext cx="26278" cy="31440"/>
            </a:xfrm>
            <a:custGeom>
              <a:avLst/>
              <a:gdLst/>
              <a:ahLst/>
              <a:cxnLst/>
              <a:rect l="l" t="t" r="r" b="b"/>
              <a:pathLst>
                <a:path w="168" h="201" extrusionOk="0">
                  <a:moveTo>
                    <a:pt x="1" y="0"/>
                  </a:moveTo>
                  <a:lnTo>
                    <a:pt x="1"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0" name="Google Shape;740;p2"/>
            <p:cNvSpPr/>
            <p:nvPr/>
          </p:nvSpPr>
          <p:spPr>
            <a:xfrm>
              <a:off x="4924579" y="3841263"/>
              <a:ext cx="26278" cy="31440"/>
            </a:xfrm>
            <a:custGeom>
              <a:avLst/>
              <a:gdLst/>
              <a:ahLst/>
              <a:cxnLst/>
              <a:rect l="l" t="t" r="r" b="b"/>
              <a:pathLst>
                <a:path w="168"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1" name="Google Shape;741;p2"/>
            <p:cNvSpPr/>
            <p:nvPr/>
          </p:nvSpPr>
          <p:spPr>
            <a:xfrm>
              <a:off x="4958521" y="3841263"/>
              <a:ext cx="26122" cy="31440"/>
            </a:xfrm>
            <a:custGeom>
              <a:avLst/>
              <a:gdLst/>
              <a:ahLst/>
              <a:cxnLst/>
              <a:rect l="l" t="t" r="r" b="b"/>
              <a:pathLst>
                <a:path w="167"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2" name="Google Shape;742;p2"/>
            <p:cNvSpPr/>
            <p:nvPr/>
          </p:nvSpPr>
          <p:spPr>
            <a:xfrm>
              <a:off x="4992308" y="3841263"/>
              <a:ext cx="26278" cy="31440"/>
            </a:xfrm>
            <a:custGeom>
              <a:avLst/>
              <a:gdLst/>
              <a:ahLst/>
              <a:cxnLst/>
              <a:rect l="l" t="t" r="r" b="b"/>
              <a:pathLst>
                <a:path w="168" h="201"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3" name="Google Shape;743;p2"/>
            <p:cNvSpPr/>
            <p:nvPr/>
          </p:nvSpPr>
          <p:spPr>
            <a:xfrm>
              <a:off x="5026250" y="3841263"/>
              <a:ext cx="26278" cy="31440"/>
            </a:xfrm>
            <a:custGeom>
              <a:avLst/>
              <a:gdLst/>
              <a:ahLst/>
              <a:cxnLst/>
              <a:rect l="l" t="t" r="r" b="b"/>
              <a:pathLst>
                <a:path w="168" h="201"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4" name="Google Shape;744;p2"/>
            <p:cNvSpPr/>
            <p:nvPr/>
          </p:nvSpPr>
          <p:spPr>
            <a:xfrm>
              <a:off x="4924579" y="3888814"/>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5" name="Google Shape;745;p2"/>
            <p:cNvSpPr/>
            <p:nvPr/>
          </p:nvSpPr>
          <p:spPr>
            <a:xfrm>
              <a:off x="4958521" y="3888814"/>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6" name="Google Shape;746;p2"/>
            <p:cNvSpPr/>
            <p:nvPr/>
          </p:nvSpPr>
          <p:spPr>
            <a:xfrm>
              <a:off x="4992308" y="3888814"/>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7" name="Google Shape;747;p2"/>
            <p:cNvSpPr/>
            <p:nvPr/>
          </p:nvSpPr>
          <p:spPr>
            <a:xfrm>
              <a:off x="5026250" y="3888814"/>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8" name="Google Shape;748;p2"/>
            <p:cNvSpPr/>
            <p:nvPr/>
          </p:nvSpPr>
          <p:spPr>
            <a:xfrm>
              <a:off x="4924579" y="3936208"/>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49" name="Google Shape;749;p2"/>
            <p:cNvSpPr/>
            <p:nvPr/>
          </p:nvSpPr>
          <p:spPr>
            <a:xfrm>
              <a:off x="4958521" y="3936208"/>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0" name="Google Shape;750;p2"/>
            <p:cNvSpPr/>
            <p:nvPr/>
          </p:nvSpPr>
          <p:spPr>
            <a:xfrm>
              <a:off x="4992308" y="3936208"/>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1" name="Google Shape;751;p2"/>
            <p:cNvSpPr/>
            <p:nvPr/>
          </p:nvSpPr>
          <p:spPr>
            <a:xfrm>
              <a:off x="5026250" y="3936208"/>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2" name="Google Shape;752;p2"/>
            <p:cNvSpPr/>
            <p:nvPr/>
          </p:nvSpPr>
          <p:spPr>
            <a:xfrm>
              <a:off x="4924579" y="3983759"/>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3" name="Google Shape;753;p2"/>
            <p:cNvSpPr/>
            <p:nvPr/>
          </p:nvSpPr>
          <p:spPr>
            <a:xfrm>
              <a:off x="4958521" y="3983759"/>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4" name="Google Shape;754;p2"/>
            <p:cNvSpPr/>
            <p:nvPr/>
          </p:nvSpPr>
          <p:spPr>
            <a:xfrm>
              <a:off x="4992308" y="3983759"/>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5" name="Google Shape;755;p2"/>
            <p:cNvSpPr/>
            <p:nvPr/>
          </p:nvSpPr>
          <p:spPr>
            <a:xfrm>
              <a:off x="5026250" y="3983759"/>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6" name="Google Shape;756;p2"/>
            <p:cNvSpPr/>
            <p:nvPr/>
          </p:nvSpPr>
          <p:spPr>
            <a:xfrm>
              <a:off x="4924579" y="4031154"/>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7" name="Google Shape;757;p2"/>
            <p:cNvSpPr/>
            <p:nvPr/>
          </p:nvSpPr>
          <p:spPr>
            <a:xfrm>
              <a:off x="4958521" y="4031154"/>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8" name="Google Shape;758;p2"/>
            <p:cNvSpPr/>
            <p:nvPr/>
          </p:nvSpPr>
          <p:spPr>
            <a:xfrm>
              <a:off x="4992308" y="4031154"/>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59" name="Google Shape;759;p2"/>
            <p:cNvSpPr/>
            <p:nvPr/>
          </p:nvSpPr>
          <p:spPr>
            <a:xfrm>
              <a:off x="5026250" y="4031154"/>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0" name="Google Shape;760;p2"/>
            <p:cNvSpPr/>
            <p:nvPr/>
          </p:nvSpPr>
          <p:spPr>
            <a:xfrm>
              <a:off x="4924579" y="4079174"/>
              <a:ext cx="26278" cy="31440"/>
            </a:xfrm>
            <a:custGeom>
              <a:avLst/>
              <a:gdLst/>
              <a:ahLst/>
              <a:cxnLst/>
              <a:rect l="l" t="t" r="r" b="b"/>
              <a:pathLst>
                <a:path w="168"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1" name="Google Shape;761;p2"/>
            <p:cNvSpPr/>
            <p:nvPr/>
          </p:nvSpPr>
          <p:spPr>
            <a:xfrm>
              <a:off x="4958521" y="4079174"/>
              <a:ext cx="26122" cy="31440"/>
            </a:xfrm>
            <a:custGeom>
              <a:avLst/>
              <a:gdLst/>
              <a:ahLst/>
              <a:cxnLst/>
              <a:rect l="l" t="t" r="r" b="b"/>
              <a:pathLst>
                <a:path w="167" h="201" extrusionOk="0">
                  <a:moveTo>
                    <a:pt x="0" y="1"/>
                  </a:moveTo>
                  <a:lnTo>
                    <a:pt x="0"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2" name="Google Shape;762;p2"/>
            <p:cNvSpPr/>
            <p:nvPr/>
          </p:nvSpPr>
          <p:spPr>
            <a:xfrm>
              <a:off x="4992308" y="4079174"/>
              <a:ext cx="26278" cy="31440"/>
            </a:xfrm>
            <a:custGeom>
              <a:avLst/>
              <a:gdLst/>
              <a:ahLst/>
              <a:cxnLst/>
              <a:rect l="l" t="t" r="r" b="b"/>
              <a:pathLst>
                <a:path w="168" h="201" extrusionOk="0">
                  <a:moveTo>
                    <a:pt x="1" y="1"/>
                  </a:moveTo>
                  <a:lnTo>
                    <a:pt x="1" y="201"/>
                  </a:lnTo>
                  <a:lnTo>
                    <a:pt x="168" y="201"/>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3" name="Google Shape;763;p2"/>
            <p:cNvSpPr/>
            <p:nvPr/>
          </p:nvSpPr>
          <p:spPr>
            <a:xfrm>
              <a:off x="5026250" y="4079174"/>
              <a:ext cx="26278" cy="31440"/>
            </a:xfrm>
            <a:custGeom>
              <a:avLst/>
              <a:gdLst/>
              <a:ahLst/>
              <a:cxnLst/>
              <a:rect l="l" t="t" r="r" b="b"/>
              <a:pathLst>
                <a:path w="168" h="201" extrusionOk="0">
                  <a:moveTo>
                    <a:pt x="1" y="1"/>
                  </a:moveTo>
                  <a:lnTo>
                    <a:pt x="1" y="201"/>
                  </a:lnTo>
                  <a:lnTo>
                    <a:pt x="167" y="201"/>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4" name="Google Shape;764;p2"/>
            <p:cNvSpPr/>
            <p:nvPr/>
          </p:nvSpPr>
          <p:spPr>
            <a:xfrm>
              <a:off x="4924579" y="4126725"/>
              <a:ext cx="26278" cy="31440"/>
            </a:xfrm>
            <a:custGeom>
              <a:avLst/>
              <a:gdLst/>
              <a:ahLst/>
              <a:cxnLst/>
              <a:rect l="l" t="t" r="r" b="b"/>
              <a:pathLst>
                <a:path w="168" h="201" extrusionOk="0">
                  <a:moveTo>
                    <a:pt x="0" y="0"/>
                  </a:moveTo>
                  <a:lnTo>
                    <a:pt x="0"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5" name="Google Shape;765;p2"/>
            <p:cNvSpPr/>
            <p:nvPr/>
          </p:nvSpPr>
          <p:spPr>
            <a:xfrm>
              <a:off x="4958991" y="4127195"/>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6" name="Google Shape;766;p2"/>
            <p:cNvSpPr/>
            <p:nvPr/>
          </p:nvSpPr>
          <p:spPr>
            <a:xfrm>
              <a:off x="4992308" y="4126725"/>
              <a:ext cx="26278" cy="31440"/>
            </a:xfrm>
            <a:custGeom>
              <a:avLst/>
              <a:gdLst/>
              <a:ahLst/>
              <a:cxnLst/>
              <a:rect l="l" t="t" r="r" b="b"/>
              <a:pathLst>
                <a:path w="168" h="201" extrusionOk="0">
                  <a:moveTo>
                    <a:pt x="1" y="0"/>
                  </a:moveTo>
                  <a:lnTo>
                    <a:pt x="1" y="200"/>
                  </a:lnTo>
                  <a:lnTo>
                    <a:pt x="168" y="200"/>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7" name="Google Shape;767;p2"/>
            <p:cNvSpPr/>
            <p:nvPr/>
          </p:nvSpPr>
          <p:spPr>
            <a:xfrm>
              <a:off x="5026250" y="4126725"/>
              <a:ext cx="26278" cy="31440"/>
            </a:xfrm>
            <a:custGeom>
              <a:avLst/>
              <a:gdLst/>
              <a:ahLst/>
              <a:cxnLst/>
              <a:rect l="l" t="t" r="r" b="b"/>
              <a:pathLst>
                <a:path w="168" h="201" extrusionOk="0">
                  <a:moveTo>
                    <a:pt x="1" y="0"/>
                  </a:moveTo>
                  <a:lnTo>
                    <a:pt x="1" y="200"/>
                  </a:lnTo>
                  <a:lnTo>
                    <a:pt x="167" y="200"/>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8" name="Google Shape;768;p2"/>
            <p:cNvSpPr/>
            <p:nvPr/>
          </p:nvSpPr>
          <p:spPr>
            <a:xfrm>
              <a:off x="4924579" y="4174120"/>
              <a:ext cx="26278" cy="31909"/>
            </a:xfrm>
            <a:custGeom>
              <a:avLst/>
              <a:gdLst/>
              <a:ahLst/>
              <a:cxnLst/>
              <a:rect l="l" t="t" r="r" b="b"/>
              <a:pathLst>
                <a:path w="168"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69" name="Google Shape;769;p2"/>
            <p:cNvSpPr/>
            <p:nvPr/>
          </p:nvSpPr>
          <p:spPr>
            <a:xfrm>
              <a:off x="4958521" y="4174120"/>
              <a:ext cx="26122" cy="31909"/>
            </a:xfrm>
            <a:custGeom>
              <a:avLst/>
              <a:gdLst/>
              <a:ahLst/>
              <a:cxnLst/>
              <a:rect l="l" t="t" r="r" b="b"/>
              <a:pathLst>
                <a:path w="167" h="204" extrusionOk="0">
                  <a:moveTo>
                    <a:pt x="0" y="0"/>
                  </a:moveTo>
                  <a:lnTo>
                    <a:pt x="0"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0" name="Google Shape;770;p2"/>
            <p:cNvSpPr/>
            <p:nvPr/>
          </p:nvSpPr>
          <p:spPr>
            <a:xfrm>
              <a:off x="4992308" y="4174120"/>
              <a:ext cx="26278" cy="31909"/>
            </a:xfrm>
            <a:custGeom>
              <a:avLst/>
              <a:gdLst/>
              <a:ahLst/>
              <a:cxnLst/>
              <a:rect l="l" t="t" r="r" b="b"/>
              <a:pathLst>
                <a:path w="168" h="204" extrusionOk="0">
                  <a:moveTo>
                    <a:pt x="1" y="0"/>
                  </a:moveTo>
                  <a:lnTo>
                    <a:pt x="1" y="204"/>
                  </a:lnTo>
                  <a:lnTo>
                    <a:pt x="168" y="204"/>
                  </a:lnTo>
                  <a:lnTo>
                    <a:pt x="16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1" name="Google Shape;771;p2"/>
            <p:cNvSpPr/>
            <p:nvPr/>
          </p:nvSpPr>
          <p:spPr>
            <a:xfrm>
              <a:off x="5026250" y="4174120"/>
              <a:ext cx="26278" cy="31909"/>
            </a:xfrm>
            <a:custGeom>
              <a:avLst/>
              <a:gdLst/>
              <a:ahLst/>
              <a:cxnLst/>
              <a:rect l="l" t="t" r="r" b="b"/>
              <a:pathLst>
                <a:path w="168" h="204" extrusionOk="0">
                  <a:moveTo>
                    <a:pt x="1" y="0"/>
                  </a:moveTo>
                  <a:lnTo>
                    <a:pt x="1" y="204"/>
                  </a:lnTo>
                  <a:lnTo>
                    <a:pt x="167" y="204"/>
                  </a:lnTo>
                  <a:lnTo>
                    <a:pt x="16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2" name="Google Shape;772;p2"/>
            <p:cNvSpPr/>
            <p:nvPr/>
          </p:nvSpPr>
          <p:spPr>
            <a:xfrm>
              <a:off x="4924579" y="4221515"/>
              <a:ext cx="26278" cy="32066"/>
            </a:xfrm>
            <a:custGeom>
              <a:avLst/>
              <a:gdLst/>
              <a:ahLst/>
              <a:cxnLst/>
              <a:rect l="l" t="t" r="r" b="b"/>
              <a:pathLst>
                <a:path w="168"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3" name="Google Shape;773;p2"/>
            <p:cNvSpPr/>
            <p:nvPr/>
          </p:nvSpPr>
          <p:spPr>
            <a:xfrm>
              <a:off x="4958521" y="4221515"/>
              <a:ext cx="26122" cy="32066"/>
            </a:xfrm>
            <a:custGeom>
              <a:avLst/>
              <a:gdLst/>
              <a:ahLst/>
              <a:cxnLst/>
              <a:rect l="l" t="t" r="r" b="b"/>
              <a:pathLst>
                <a:path w="167" h="205" extrusionOk="0">
                  <a:moveTo>
                    <a:pt x="0" y="1"/>
                  </a:moveTo>
                  <a:lnTo>
                    <a:pt x="0"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4" name="Google Shape;774;p2"/>
            <p:cNvSpPr/>
            <p:nvPr/>
          </p:nvSpPr>
          <p:spPr>
            <a:xfrm>
              <a:off x="4992308" y="4221515"/>
              <a:ext cx="26278" cy="32066"/>
            </a:xfrm>
            <a:custGeom>
              <a:avLst/>
              <a:gdLst/>
              <a:ahLst/>
              <a:cxnLst/>
              <a:rect l="l" t="t" r="r" b="b"/>
              <a:pathLst>
                <a:path w="168" h="205" extrusionOk="0">
                  <a:moveTo>
                    <a:pt x="1" y="1"/>
                  </a:moveTo>
                  <a:lnTo>
                    <a:pt x="1" y="204"/>
                  </a:lnTo>
                  <a:lnTo>
                    <a:pt x="168" y="204"/>
                  </a:lnTo>
                  <a:lnTo>
                    <a:pt x="1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5" name="Google Shape;775;p2"/>
            <p:cNvSpPr/>
            <p:nvPr/>
          </p:nvSpPr>
          <p:spPr>
            <a:xfrm>
              <a:off x="5026250" y="4221515"/>
              <a:ext cx="26278" cy="32066"/>
            </a:xfrm>
            <a:custGeom>
              <a:avLst/>
              <a:gdLst/>
              <a:ahLst/>
              <a:cxnLst/>
              <a:rect l="l" t="t" r="r" b="b"/>
              <a:pathLst>
                <a:path w="168" h="205" extrusionOk="0">
                  <a:moveTo>
                    <a:pt x="1" y="1"/>
                  </a:moveTo>
                  <a:lnTo>
                    <a:pt x="1" y="204"/>
                  </a:lnTo>
                  <a:lnTo>
                    <a:pt x="167" y="204"/>
                  </a:lnTo>
                  <a:lnTo>
                    <a:pt x="16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6" name="Google Shape;776;p2"/>
            <p:cNvSpPr/>
            <p:nvPr/>
          </p:nvSpPr>
          <p:spPr>
            <a:xfrm>
              <a:off x="4627697" y="3358713"/>
              <a:ext cx="438908" cy="133268"/>
            </a:xfrm>
            <a:custGeom>
              <a:avLst/>
              <a:gdLst/>
              <a:ahLst/>
              <a:cxnLst/>
              <a:rect l="l" t="t" r="r" b="b"/>
              <a:pathLst>
                <a:path w="2806" h="852" extrusionOk="0">
                  <a:moveTo>
                    <a:pt x="1405" y="1"/>
                  </a:moveTo>
                  <a:cubicBezTo>
                    <a:pt x="1088" y="1"/>
                    <a:pt x="831" y="314"/>
                    <a:pt x="831" y="698"/>
                  </a:cubicBezTo>
                  <a:lnTo>
                    <a:pt x="1" y="698"/>
                  </a:lnTo>
                  <a:lnTo>
                    <a:pt x="1" y="851"/>
                  </a:lnTo>
                  <a:lnTo>
                    <a:pt x="998" y="851"/>
                  </a:lnTo>
                  <a:lnTo>
                    <a:pt x="998" y="698"/>
                  </a:lnTo>
                  <a:cubicBezTo>
                    <a:pt x="998" y="424"/>
                    <a:pt x="1178" y="204"/>
                    <a:pt x="1401" y="204"/>
                  </a:cubicBezTo>
                  <a:cubicBezTo>
                    <a:pt x="1628" y="204"/>
                    <a:pt x="1808" y="424"/>
                    <a:pt x="1808" y="698"/>
                  </a:cubicBezTo>
                  <a:lnTo>
                    <a:pt x="1808" y="851"/>
                  </a:lnTo>
                  <a:lnTo>
                    <a:pt x="2806" y="851"/>
                  </a:lnTo>
                  <a:lnTo>
                    <a:pt x="2806" y="698"/>
                  </a:lnTo>
                  <a:lnTo>
                    <a:pt x="1975" y="698"/>
                  </a:lnTo>
                  <a:cubicBezTo>
                    <a:pt x="1975" y="314"/>
                    <a:pt x="1718" y="1"/>
                    <a:pt x="1405"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7" name="Google Shape;777;p2"/>
            <p:cNvSpPr/>
            <p:nvPr/>
          </p:nvSpPr>
          <p:spPr>
            <a:xfrm>
              <a:off x="4627697" y="3301934"/>
              <a:ext cx="438908" cy="150943"/>
            </a:xfrm>
            <a:custGeom>
              <a:avLst/>
              <a:gdLst/>
              <a:ahLst/>
              <a:cxnLst/>
              <a:rect l="l" t="t" r="r" b="b"/>
              <a:pathLst>
                <a:path w="2806" h="965" extrusionOk="0">
                  <a:moveTo>
                    <a:pt x="1405" y="0"/>
                  </a:moveTo>
                  <a:cubicBezTo>
                    <a:pt x="981" y="0"/>
                    <a:pt x="631" y="354"/>
                    <a:pt x="564" y="811"/>
                  </a:cubicBezTo>
                  <a:lnTo>
                    <a:pt x="1" y="811"/>
                  </a:lnTo>
                  <a:lnTo>
                    <a:pt x="1" y="964"/>
                  </a:lnTo>
                  <a:lnTo>
                    <a:pt x="721" y="964"/>
                  </a:lnTo>
                  <a:cubicBezTo>
                    <a:pt x="721" y="537"/>
                    <a:pt x="1028" y="194"/>
                    <a:pt x="1405" y="194"/>
                  </a:cubicBezTo>
                  <a:cubicBezTo>
                    <a:pt x="1778" y="194"/>
                    <a:pt x="2085" y="537"/>
                    <a:pt x="2085" y="964"/>
                  </a:cubicBezTo>
                  <a:lnTo>
                    <a:pt x="2806" y="964"/>
                  </a:lnTo>
                  <a:lnTo>
                    <a:pt x="2806" y="811"/>
                  </a:lnTo>
                  <a:lnTo>
                    <a:pt x="2242" y="811"/>
                  </a:lnTo>
                  <a:cubicBezTo>
                    <a:pt x="2179" y="354"/>
                    <a:pt x="1825" y="0"/>
                    <a:pt x="1405"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8" name="Google Shape;778;p2"/>
            <p:cNvSpPr/>
            <p:nvPr/>
          </p:nvSpPr>
          <p:spPr>
            <a:xfrm>
              <a:off x="5121822" y="2359202"/>
              <a:ext cx="78834" cy="104487"/>
            </a:xfrm>
            <a:custGeom>
              <a:avLst/>
              <a:gdLst/>
              <a:ahLst/>
              <a:cxnLst/>
              <a:rect l="l" t="t" r="r" b="b"/>
              <a:pathLst>
                <a:path w="504" h="668" extrusionOk="0">
                  <a:moveTo>
                    <a:pt x="454" y="1"/>
                  </a:moveTo>
                  <a:lnTo>
                    <a:pt x="0" y="668"/>
                  </a:lnTo>
                  <a:lnTo>
                    <a:pt x="47" y="668"/>
                  </a:lnTo>
                  <a:lnTo>
                    <a:pt x="50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79" name="Google Shape;779;p2"/>
            <p:cNvSpPr/>
            <p:nvPr/>
          </p:nvSpPr>
          <p:spPr>
            <a:xfrm>
              <a:off x="5232409" y="2359202"/>
              <a:ext cx="78365" cy="104487"/>
            </a:xfrm>
            <a:custGeom>
              <a:avLst/>
              <a:gdLst/>
              <a:ahLst/>
              <a:cxnLst/>
              <a:rect l="l" t="t" r="r" b="b"/>
              <a:pathLst>
                <a:path w="501" h="668" extrusionOk="0">
                  <a:moveTo>
                    <a:pt x="0" y="1"/>
                  </a:moveTo>
                  <a:lnTo>
                    <a:pt x="454" y="668"/>
                  </a:lnTo>
                  <a:lnTo>
                    <a:pt x="500" y="668"/>
                  </a:lnTo>
                  <a:lnTo>
                    <a:pt x="4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0" name="Google Shape;780;p2"/>
            <p:cNvSpPr/>
            <p:nvPr/>
          </p:nvSpPr>
          <p:spPr>
            <a:xfrm>
              <a:off x="5210355" y="1924673"/>
              <a:ext cx="11731" cy="663679"/>
            </a:xfrm>
            <a:custGeom>
              <a:avLst/>
              <a:gdLst/>
              <a:ahLst/>
              <a:cxnLst/>
              <a:rect l="l" t="t" r="r" b="b"/>
              <a:pathLst>
                <a:path w="75" h="4243" extrusionOk="0">
                  <a:moveTo>
                    <a:pt x="38" y="1"/>
                  </a:moveTo>
                  <a:cubicBezTo>
                    <a:pt x="18" y="1"/>
                    <a:pt x="1" y="18"/>
                    <a:pt x="1" y="38"/>
                  </a:cubicBezTo>
                  <a:lnTo>
                    <a:pt x="1" y="4206"/>
                  </a:lnTo>
                  <a:cubicBezTo>
                    <a:pt x="1" y="4226"/>
                    <a:pt x="18" y="4243"/>
                    <a:pt x="38" y="4243"/>
                  </a:cubicBezTo>
                  <a:cubicBezTo>
                    <a:pt x="58" y="4243"/>
                    <a:pt x="74" y="4226"/>
                    <a:pt x="74" y="4206"/>
                  </a:cubicBezTo>
                  <a:lnTo>
                    <a:pt x="74" y="38"/>
                  </a:lnTo>
                  <a:cubicBezTo>
                    <a:pt x="74" y="18"/>
                    <a:pt x="58" y="1"/>
                    <a:pt x="3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1" name="Google Shape;781;p2"/>
            <p:cNvSpPr/>
            <p:nvPr/>
          </p:nvSpPr>
          <p:spPr>
            <a:xfrm>
              <a:off x="5056596" y="2540804"/>
              <a:ext cx="319874" cy="1729508"/>
            </a:xfrm>
            <a:custGeom>
              <a:avLst/>
              <a:gdLst/>
              <a:ahLst/>
              <a:cxnLst/>
              <a:rect l="l" t="t" r="r" b="b"/>
              <a:pathLst>
                <a:path w="2045" h="11057" extrusionOk="0">
                  <a:moveTo>
                    <a:pt x="0" y="1"/>
                  </a:moveTo>
                  <a:lnTo>
                    <a:pt x="0" y="11056"/>
                  </a:lnTo>
                  <a:lnTo>
                    <a:pt x="2045" y="11056"/>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2" name="Google Shape;782;p2"/>
            <p:cNvSpPr/>
            <p:nvPr/>
          </p:nvSpPr>
          <p:spPr>
            <a:xfrm>
              <a:off x="5056596" y="2540804"/>
              <a:ext cx="319874" cy="1729508"/>
            </a:xfrm>
            <a:custGeom>
              <a:avLst/>
              <a:gdLst/>
              <a:ahLst/>
              <a:cxnLst/>
              <a:rect l="l" t="t" r="r" b="b"/>
              <a:pathLst>
                <a:path w="2045" h="11057" extrusionOk="0">
                  <a:moveTo>
                    <a:pt x="1021" y="1"/>
                  </a:moveTo>
                  <a:lnTo>
                    <a:pt x="0" y="11056"/>
                  </a:lnTo>
                  <a:lnTo>
                    <a:pt x="2045" y="11056"/>
                  </a:lnTo>
                  <a:lnTo>
                    <a:pt x="102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3" name="Google Shape;783;p2"/>
            <p:cNvSpPr/>
            <p:nvPr/>
          </p:nvSpPr>
          <p:spPr>
            <a:xfrm>
              <a:off x="5056596" y="2527821"/>
              <a:ext cx="319874" cy="13139"/>
            </a:xfrm>
            <a:custGeom>
              <a:avLst/>
              <a:gdLst/>
              <a:ahLst/>
              <a:cxnLst/>
              <a:rect l="l" t="t" r="r" b="b"/>
              <a:pathLst>
                <a:path w="2045" h="84" extrusionOk="0">
                  <a:moveTo>
                    <a:pt x="0" y="0"/>
                  </a:moveTo>
                  <a:lnTo>
                    <a:pt x="0" y="84"/>
                  </a:lnTo>
                  <a:lnTo>
                    <a:pt x="2045" y="84"/>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4" name="Google Shape;784;p2"/>
            <p:cNvSpPr/>
            <p:nvPr/>
          </p:nvSpPr>
          <p:spPr>
            <a:xfrm>
              <a:off x="5092572" y="2463533"/>
              <a:ext cx="247452" cy="14234"/>
            </a:xfrm>
            <a:custGeom>
              <a:avLst/>
              <a:gdLst/>
              <a:ahLst/>
              <a:cxnLst/>
              <a:rect l="l" t="t" r="r" b="b"/>
              <a:pathLst>
                <a:path w="1582" h="91" extrusionOk="0">
                  <a:moveTo>
                    <a:pt x="0" y="1"/>
                  </a:moveTo>
                  <a:lnTo>
                    <a:pt x="0" y="91"/>
                  </a:lnTo>
                  <a:lnTo>
                    <a:pt x="1581" y="91"/>
                  </a:lnTo>
                  <a:lnTo>
                    <a:pt x="15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5" name="Google Shape;785;p2"/>
            <p:cNvSpPr/>
            <p:nvPr/>
          </p:nvSpPr>
          <p:spPr>
            <a:xfrm>
              <a:off x="5092572" y="2477611"/>
              <a:ext cx="247452" cy="50366"/>
            </a:xfrm>
            <a:custGeom>
              <a:avLst/>
              <a:gdLst/>
              <a:ahLst/>
              <a:cxnLst/>
              <a:rect l="l" t="t" r="r" b="b"/>
              <a:pathLst>
                <a:path w="1582" h="322" extrusionOk="0">
                  <a:moveTo>
                    <a:pt x="0" y="1"/>
                  </a:moveTo>
                  <a:lnTo>
                    <a:pt x="0" y="321"/>
                  </a:lnTo>
                  <a:lnTo>
                    <a:pt x="1581" y="321"/>
                  </a:lnTo>
                  <a:lnTo>
                    <a:pt x="15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6" name="Google Shape;786;p2"/>
            <p:cNvSpPr/>
            <p:nvPr/>
          </p:nvSpPr>
          <p:spPr>
            <a:xfrm>
              <a:off x="5116504" y="2493878"/>
              <a:ext cx="13295" cy="34099"/>
            </a:xfrm>
            <a:custGeom>
              <a:avLst/>
              <a:gdLst/>
              <a:ahLst/>
              <a:cxnLst/>
              <a:rect l="l" t="t" r="r" b="b"/>
              <a:pathLst>
                <a:path w="85" h="218" extrusionOk="0">
                  <a:moveTo>
                    <a:pt x="1" y="0"/>
                  </a:moveTo>
                  <a:lnTo>
                    <a:pt x="1" y="217"/>
                  </a:lnTo>
                  <a:lnTo>
                    <a:pt x="84" y="21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7" name="Google Shape;787;p2"/>
            <p:cNvSpPr/>
            <p:nvPr/>
          </p:nvSpPr>
          <p:spPr>
            <a:xfrm>
              <a:off x="5153575" y="2493878"/>
              <a:ext cx="13139" cy="34099"/>
            </a:xfrm>
            <a:custGeom>
              <a:avLst/>
              <a:gdLst/>
              <a:ahLst/>
              <a:cxnLst/>
              <a:rect l="l" t="t" r="r" b="b"/>
              <a:pathLst>
                <a:path w="84" h="218" extrusionOk="0">
                  <a:moveTo>
                    <a:pt x="0" y="0"/>
                  </a:moveTo>
                  <a:lnTo>
                    <a:pt x="0" y="217"/>
                  </a:lnTo>
                  <a:lnTo>
                    <a:pt x="84" y="21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8" name="Google Shape;788;p2"/>
            <p:cNvSpPr/>
            <p:nvPr/>
          </p:nvSpPr>
          <p:spPr>
            <a:xfrm>
              <a:off x="5191115" y="2493878"/>
              <a:ext cx="13139" cy="34099"/>
            </a:xfrm>
            <a:custGeom>
              <a:avLst/>
              <a:gdLst/>
              <a:ahLst/>
              <a:cxnLst/>
              <a:rect l="l" t="t" r="r" b="b"/>
              <a:pathLst>
                <a:path w="84" h="218" extrusionOk="0">
                  <a:moveTo>
                    <a:pt x="1" y="0"/>
                  </a:moveTo>
                  <a:lnTo>
                    <a:pt x="1" y="217"/>
                  </a:lnTo>
                  <a:lnTo>
                    <a:pt x="84" y="21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89" name="Google Shape;789;p2"/>
            <p:cNvSpPr/>
            <p:nvPr/>
          </p:nvSpPr>
          <p:spPr>
            <a:xfrm>
              <a:off x="5228186" y="2493878"/>
              <a:ext cx="13139" cy="34099"/>
            </a:xfrm>
            <a:custGeom>
              <a:avLst/>
              <a:gdLst/>
              <a:ahLst/>
              <a:cxnLst/>
              <a:rect l="l" t="t" r="r" b="b"/>
              <a:pathLst>
                <a:path w="84" h="218" extrusionOk="0">
                  <a:moveTo>
                    <a:pt x="0" y="0"/>
                  </a:moveTo>
                  <a:lnTo>
                    <a:pt x="0" y="217"/>
                  </a:lnTo>
                  <a:lnTo>
                    <a:pt x="84" y="21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0" name="Google Shape;790;p2"/>
            <p:cNvSpPr/>
            <p:nvPr/>
          </p:nvSpPr>
          <p:spPr>
            <a:xfrm>
              <a:off x="5265727" y="2493878"/>
              <a:ext cx="13139" cy="34099"/>
            </a:xfrm>
            <a:custGeom>
              <a:avLst/>
              <a:gdLst/>
              <a:ahLst/>
              <a:cxnLst/>
              <a:rect l="l" t="t" r="r" b="b"/>
              <a:pathLst>
                <a:path w="84" h="218" extrusionOk="0">
                  <a:moveTo>
                    <a:pt x="0" y="0"/>
                  </a:moveTo>
                  <a:lnTo>
                    <a:pt x="0" y="217"/>
                  </a:lnTo>
                  <a:lnTo>
                    <a:pt x="84" y="21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1" name="Google Shape;791;p2"/>
            <p:cNvSpPr/>
            <p:nvPr/>
          </p:nvSpPr>
          <p:spPr>
            <a:xfrm>
              <a:off x="5302798" y="2493878"/>
              <a:ext cx="13608" cy="34099"/>
            </a:xfrm>
            <a:custGeom>
              <a:avLst/>
              <a:gdLst/>
              <a:ahLst/>
              <a:cxnLst/>
              <a:rect l="l" t="t" r="r" b="b"/>
              <a:pathLst>
                <a:path w="87" h="218" extrusionOk="0">
                  <a:moveTo>
                    <a:pt x="0" y="0"/>
                  </a:moveTo>
                  <a:lnTo>
                    <a:pt x="0" y="217"/>
                  </a:lnTo>
                  <a:lnTo>
                    <a:pt x="87" y="217"/>
                  </a:lnTo>
                  <a:lnTo>
                    <a:pt x="8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2" name="Google Shape;792;p2"/>
            <p:cNvSpPr/>
            <p:nvPr/>
          </p:nvSpPr>
          <p:spPr>
            <a:xfrm>
              <a:off x="5166557" y="2336835"/>
              <a:ext cx="99325" cy="25652"/>
            </a:xfrm>
            <a:custGeom>
              <a:avLst/>
              <a:gdLst/>
              <a:ahLst/>
              <a:cxnLst/>
              <a:rect l="l" t="t" r="r" b="b"/>
              <a:pathLst>
                <a:path w="635" h="164" extrusionOk="0">
                  <a:moveTo>
                    <a:pt x="1" y="1"/>
                  </a:moveTo>
                  <a:lnTo>
                    <a:pt x="1" y="164"/>
                  </a:lnTo>
                  <a:lnTo>
                    <a:pt x="634" y="164"/>
                  </a:lnTo>
                  <a:lnTo>
                    <a:pt x="63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3" name="Google Shape;793;p2"/>
            <p:cNvSpPr/>
            <p:nvPr/>
          </p:nvSpPr>
          <p:spPr>
            <a:xfrm>
              <a:off x="5197372" y="2253307"/>
              <a:ext cx="37697" cy="11106"/>
            </a:xfrm>
            <a:custGeom>
              <a:avLst/>
              <a:gdLst/>
              <a:ahLst/>
              <a:cxnLst/>
              <a:rect l="l" t="t" r="r" b="b"/>
              <a:pathLst>
                <a:path w="241" h="71" extrusionOk="0">
                  <a:moveTo>
                    <a:pt x="1" y="1"/>
                  </a:moveTo>
                  <a:lnTo>
                    <a:pt x="1" y="71"/>
                  </a:lnTo>
                  <a:lnTo>
                    <a:pt x="241" y="71"/>
                  </a:lnTo>
                  <a:lnTo>
                    <a:pt x="24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4" name="Google Shape;794;p2"/>
            <p:cNvSpPr/>
            <p:nvPr/>
          </p:nvSpPr>
          <p:spPr>
            <a:xfrm>
              <a:off x="5197372" y="2159926"/>
              <a:ext cx="37697" cy="11106"/>
            </a:xfrm>
            <a:custGeom>
              <a:avLst/>
              <a:gdLst/>
              <a:ahLst/>
              <a:cxnLst/>
              <a:rect l="l" t="t" r="r" b="b"/>
              <a:pathLst>
                <a:path w="241" h="71" extrusionOk="0">
                  <a:moveTo>
                    <a:pt x="1" y="1"/>
                  </a:moveTo>
                  <a:lnTo>
                    <a:pt x="1" y="71"/>
                  </a:lnTo>
                  <a:lnTo>
                    <a:pt x="241" y="71"/>
                  </a:lnTo>
                  <a:lnTo>
                    <a:pt x="24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5" name="Google Shape;795;p2"/>
            <p:cNvSpPr/>
            <p:nvPr/>
          </p:nvSpPr>
          <p:spPr>
            <a:xfrm>
              <a:off x="5197372" y="2067170"/>
              <a:ext cx="37697" cy="10480"/>
            </a:xfrm>
            <a:custGeom>
              <a:avLst/>
              <a:gdLst/>
              <a:ahLst/>
              <a:cxnLst/>
              <a:rect l="l" t="t" r="r" b="b"/>
              <a:pathLst>
                <a:path w="241" h="67" extrusionOk="0">
                  <a:moveTo>
                    <a:pt x="1" y="0"/>
                  </a:moveTo>
                  <a:lnTo>
                    <a:pt x="1" y="67"/>
                  </a:lnTo>
                  <a:lnTo>
                    <a:pt x="241" y="67"/>
                  </a:lnTo>
                  <a:lnTo>
                    <a:pt x="24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6" name="Google Shape;796;p2"/>
            <p:cNvSpPr/>
            <p:nvPr/>
          </p:nvSpPr>
          <p:spPr>
            <a:xfrm>
              <a:off x="5056596" y="2571618"/>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7" name="Google Shape;797;p2"/>
            <p:cNvSpPr/>
            <p:nvPr/>
          </p:nvSpPr>
          <p:spPr>
            <a:xfrm>
              <a:off x="5056596" y="2616979"/>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8" name="Google Shape;798;p2"/>
            <p:cNvSpPr/>
            <p:nvPr/>
          </p:nvSpPr>
          <p:spPr>
            <a:xfrm>
              <a:off x="5056596" y="2662810"/>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99" name="Google Shape;799;p2"/>
            <p:cNvSpPr/>
            <p:nvPr/>
          </p:nvSpPr>
          <p:spPr>
            <a:xfrm>
              <a:off x="5056596" y="2708327"/>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0" name="Google Shape;800;p2"/>
            <p:cNvSpPr/>
            <p:nvPr/>
          </p:nvSpPr>
          <p:spPr>
            <a:xfrm>
              <a:off x="5056596" y="2754158"/>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1" name="Google Shape;801;p2"/>
            <p:cNvSpPr/>
            <p:nvPr/>
          </p:nvSpPr>
          <p:spPr>
            <a:xfrm>
              <a:off x="5056596" y="2799519"/>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2" name="Google Shape;802;p2"/>
            <p:cNvSpPr/>
            <p:nvPr/>
          </p:nvSpPr>
          <p:spPr>
            <a:xfrm>
              <a:off x="5056596" y="2845506"/>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3" name="Google Shape;803;p2"/>
            <p:cNvSpPr/>
            <p:nvPr/>
          </p:nvSpPr>
          <p:spPr>
            <a:xfrm>
              <a:off x="5056596" y="2890867"/>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4" name="Google Shape;804;p2"/>
            <p:cNvSpPr/>
            <p:nvPr/>
          </p:nvSpPr>
          <p:spPr>
            <a:xfrm>
              <a:off x="5056596" y="2936698"/>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5" name="Google Shape;805;p2"/>
            <p:cNvSpPr/>
            <p:nvPr/>
          </p:nvSpPr>
          <p:spPr>
            <a:xfrm>
              <a:off x="5056596" y="2982059"/>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6" name="Google Shape;806;p2"/>
            <p:cNvSpPr/>
            <p:nvPr/>
          </p:nvSpPr>
          <p:spPr>
            <a:xfrm>
              <a:off x="5056596" y="3028046"/>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7" name="Google Shape;807;p2"/>
            <p:cNvSpPr/>
            <p:nvPr/>
          </p:nvSpPr>
          <p:spPr>
            <a:xfrm>
              <a:off x="5056596" y="3073407"/>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8" name="Google Shape;808;p2"/>
            <p:cNvSpPr/>
            <p:nvPr/>
          </p:nvSpPr>
          <p:spPr>
            <a:xfrm>
              <a:off x="5056596" y="3119394"/>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9" name="Google Shape;809;p2"/>
            <p:cNvSpPr/>
            <p:nvPr/>
          </p:nvSpPr>
          <p:spPr>
            <a:xfrm>
              <a:off x="5056596" y="3164755"/>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0" name="Google Shape;810;p2"/>
            <p:cNvSpPr/>
            <p:nvPr/>
          </p:nvSpPr>
          <p:spPr>
            <a:xfrm>
              <a:off x="5056596" y="3210585"/>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1" name="Google Shape;811;p2"/>
            <p:cNvSpPr/>
            <p:nvPr/>
          </p:nvSpPr>
          <p:spPr>
            <a:xfrm>
              <a:off x="5056596" y="3255947"/>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2" name="Google Shape;812;p2"/>
            <p:cNvSpPr/>
            <p:nvPr/>
          </p:nvSpPr>
          <p:spPr>
            <a:xfrm>
              <a:off x="5056596" y="3301934"/>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3" name="Google Shape;813;p2"/>
            <p:cNvSpPr/>
            <p:nvPr/>
          </p:nvSpPr>
          <p:spPr>
            <a:xfrm>
              <a:off x="5056596" y="3347295"/>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4" name="Google Shape;814;p2"/>
            <p:cNvSpPr/>
            <p:nvPr/>
          </p:nvSpPr>
          <p:spPr>
            <a:xfrm>
              <a:off x="5056596" y="3393125"/>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5" name="Google Shape;815;p2"/>
            <p:cNvSpPr/>
            <p:nvPr/>
          </p:nvSpPr>
          <p:spPr>
            <a:xfrm>
              <a:off x="5056596" y="3438643"/>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6" name="Google Shape;816;p2"/>
            <p:cNvSpPr/>
            <p:nvPr/>
          </p:nvSpPr>
          <p:spPr>
            <a:xfrm>
              <a:off x="5056596" y="3484004"/>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7" name="Google Shape;817;p2"/>
            <p:cNvSpPr/>
            <p:nvPr/>
          </p:nvSpPr>
          <p:spPr>
            <a:xfrm>
              <a:off x="5056596" y="3529835"/>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8" name="Google Shape;818;p2"/>
            <p:cNvSpPr/>
            <p:nvPr/>
          </p:nvSpPr>
          <p:spPr>
            <a:xfrm>
              <a:off x="5056596" y="3575196"/>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9" name="Google Shape;819;p2"/>
            <p:cNvSpPr/>
            <p:nvPr/>
          </p:nvSpPr>
          <p:spPr>
            <a:xfrm>
              <a:off x="5056596" y="3621183"/>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0" name="Google Shape;820;p2"/>
            <p:cNvSpPr/>
            <p:nvPr/>
          </p:nvSpPr>
          <p:spPr>
            <a:xfrm>
              <a:off x="5056596" y="3666544"/>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1" name="Google Shape;821;p2"/>
            <p:cNvSpPr/>
            <p:nvPr/>
          </p:nvSpPr>
          <p:spPr>
            <a:xfrm>
              <a:off x="5056596" y="3712374"/>
              <a:ext cx="319874" cy="8134"/>
            </a:xfrm>
            <a:custGeom>
              <a:avLst/>
              <a:gdLst/>
              <a:ahLst/>
              <a:cxnLst/>
              <a:rect l="l" t="t" r="r" b="b"/>
              <a:pathLst>
                <a:path w="2045" h="52"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2" name="Google Shape;822;p2"/>
            <p:cNvSpPr/>
            <p:nvPr/>
          </p:nvSpPr>
          <p:spPr>
            <a:xfrm>
              <a:off x="5056596" y="3757892"/>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3" name="Google Shape;823;p2"/>
            <p:cNvSpPr/>
            <p:nvPr/>
          </p:nvSpPr>
          <p:spPr>
            <a:xfrm>
              <a:off x="5056596" y="3803722"/>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4" name="Google Shape;824;p2"/>
            <p:cNvSpPr/>
            <p:nvPr/>
          </p:nvSpPr>
          <p:spPr>
            <a:xfrm>
              <a:off x="5056596" y="3849084"/>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5" name="Google Shape;825;p2"/>
            <p:cNvSpPr/>
            <p:nvPr/>
          </p:nvSpPr>
          <p:spPr>
            <a:xfrm>
              <a:off x="5056596" y="3895070"/>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6" name="Google Shape;826;p2"/>
            <p:cNvSpPr/>
            <p:nvPr/>
          </p:nvSpPr>
          <p:spPr>
            <a:xfrm>
              <a:off x="5056596" y="3940432"/>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7" name="Google Shape;827;p2"/>
            <p:cNvSpPr/>
            <p:nvPr/>
          </p:nvSpPr>
          <p:spPr>
            <a:xfrm>
              <a:off x="5056596" y="3986262"/>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8" name="Google Shape;828;p2"/>
            <p:cNvSpPr/>
            <p:nvPr/>
          </p:nvSpPr>
          <p:spPr>
            <a:xfrm>
              <a:off x="5056596" y="4031780"/>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29" name="Google Shape;829;p2"/>
            <p:cNvSpPr/>
            <p:nvPr/>
          </p:nvSpPr>
          <p:spPr>
            <a:xfrm>
              <a:off x="5056596" y="4077610"/>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0" name="Google Shape;830;p2"/>
            <p:cNvSpPr/>
            <p:nvPr/>
          </p:nvSpPr>
          <p:spPr>
            <a:xfrm>
              <a:off x="5056596" y="4122971"/>
              <a:ext cx="319874" cy="7977"/>
            </a:xfrm>
            <a:custGeom>
              <a:avLst/>
              <a:gdLst/>
              <a:ahLst/>
              <a:cxnLst/>
              <a:rect l="l" t="t" r="r" b="b"/>
              <a:pathLst>
                <a:path w="2045" h="51" extrusionOk="0">
                  <a:moveTo>
                    <a:pt x="0" y="1"/>
                  </a:moveTo>
                  <a:lnTo>
                    <a:pt x="0" y="51"/>
                  </a:lnTo>
                  <a:lnTo>
                    <a:pt x="2045" y="51"/>
                  </a:lnTo>
                  <a:lnTo>
                    <a:pt x="2045"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1" name="Google Shape;831;p2"/>
            <p:cNvSpPr/>
            <p:nvPr/>
          </p:nvSpPr>
          <p:spPr>
            <a:xfrm>
              <a:off x="5056596" y="4168958"/>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2" name="Google Shape;832;p2"/>
            <p:cNvSpPr/>
            <p:nvPr/>
          </p:nvSpPr>
          <p:spPr>
            <a:xfrm>
              <a:off x="5056596" y="4214320"/>
              <a:ext cx="319874" cy="7977"/>
            </a:xfrm>
            <a:custGeom>
              <a:avLst/>
              <a:gdLst/>
              <a:ahLst/>
              <a:cxnLst/>
              <a:rect l="l" t="t" r="r" b="b"/>
              <a:pathLst>
                <a:path w="2045" h="51" extrusionOk="0">
                  <a:moveTo>
                    <a:pt x="0" y="0"/>
                  </a:moveTo>
                  <a:lnTo>
                    <a:pt x="0" y="50"/>
                  </a:lnTo>
                  <a:lnTo>
                    <a:pt x="2045" y="50"/>
                  </a:lnTo>
                  <a:lnTo>
                    <a:pt x="2045"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3" name="Google Shape;833;p2"/>
            <p:cNvSpPr/>
            <p:nvPr/>
          </p:nvSpPr>
          <p:spPr>
            <a:xfrm>
              <a:off x="4313766" y="3864725"/>
              <a:ext cx="25652" cy="123883"/>
            </a:xfrm>
            <a:custGeom>
              <a:avLst/>
              <a:gdLst/>
              <a:ahLst/>
              <a:cxnLst/>
              <a:rect l="l" t="t" r="r" b="b"/>
              <a:pathLst>
                <a:path w="164" h="792" extrusionOk="0">
                  <a:moveTo>
                    <a:pt x="82" y="1"/>
                  </a:moveTo>
                  <a:cubicBezTo>
                    <a:pt x="41" y="1"/>
                    <a:pt x="0" y="28"/>
                    <a:pt x="0" y="81"/>
                  </a:cubicBezTo>
                  <a:lnTo>
                    <a:pt x="0" y="791"/>
                  </a:lnTo>
                  <a:lnTo>
                    <a:pt x="164" y="791"/>
                  </a:lnTo>
                  <a:lnTo>
                    <a:pt x="164" y="81"/>
                  </a:lnTo>
                  <a:cubicBezTo>
                    <a:pt x="164" y="28"/>
                    <a:pt x="123" y="1"/>
                    <a:pt x="82"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4" name="Google Shape;834;p2"/>
            <p:cNvSpPr/>
            <p:nvPr/>
          </p:nvSpPr>
          <p:spPr>
            <a:xfrm>
              <a:off x="4527121" y="3864725"/>
              <a:ext cx="25652" cy="123883"/>
            </a:xfrm>
            <a:custGeom>
              <a:avLst/>
              <a:gdLst/>
              <a:ahLst/>
              <a:cxnLst/>
              <a:rect l="l" t="t" r="r" b="b"/>
              <a:pathLst>
                <a:path w="164" h="792" extrusionOk="0">
                  <a:moveTo>
                    <a:pt x="82" y="1"/>
                  </a:moveTo>
                  <a:cubicBezTo>
                    <a:pt x="41" y="1"/>
                    <a:pt x="0" y="28"/>
                    <a:pt x="0" y="81"/>
                  </a:cubicBezTo>
                  <a:lnTo>
                    <a:pt x="0" y="791"/>
                  </a:lnTo>
                  <a:lnTo>
                    <a:pt x="164" y="791"/>
                  </a:lnTo>
                  <a:lnTo>
                    <a:pt x="164" y="81"/>
                  </a:lnTo>
                  <a:cubicBezTo>
                    <a:pt x="164" y="28"/>
                    <a:pt x="123" y="1"/>
                    <a:pt x="82"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5" name="Google Shape;835;p2"/>
            <p:cNvSpPr/>
            <p:nvPr/>
          </p:nvSpPr>
          <p:spPr>
            <a:xfrm>
              <a:off x="4580772" y="3864725"/>
              <a:ext cx="25183" cy="123883"/>
            </a:xfrm>
            <a:custGeom>
              <a:avLst/>
              <a:gdLst/>
              <a:ahLst/>
              <a:cxnLst/>
              <a:rect l="l" t="t" r="r" b="b"/>
              <a:pathLst>
                <a:path w="161" h="792" extrusionOk="0">
                  <a:moveTo>
                    <a:pt x="81" y="1"/>
                  </a:moveTo>
                  <a:cubicBezTo>
                    <a:pt x="41" y="1"/>
                    <a:pt x="1" y="28"/>
                    <a:pt x="1" y="81"/>
                  </a:cubicBezTo>
                  <a:lnTo>
                    <a:pt x="1" y="791"/>
                  </a:lnTo>
                  <a:lnTo>
                    <a:pt x="161" y="791"/>
                  </a:lnTo>
                  <a:lnTo>
                    <a:pt x="161" y="81"/>
                  </a:lnTo>
                  <a:cubicBezTo>
                    <a:pt x="161" y="28"/>
                    <a:pt x="121" y="1"/>
                    <a:pt x="8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836" name="Google Shape;836;p2"/>
            <p:cNvGrpSpPr/>
            <p:nvPr/>
          </p:nvGrpSpPr>
          <p:grpSpPr>
            <a:xfrm>
              <a:off x="4211938" y="2638878"/>
              <a:ext cx="495843" cy="1631438"/>
              <a:chOff x="2970438" y="2537128"/>
              <a:chExt cx="495843" cy="1631438"/>
            </a:xfrm>
          </p:grpSpPr>
          <p:sp>
            <p:nvSpPr>
              <p:cNvPr id="837" name="Google Shape;837;p2"/>
              <p:cNvSpPr/>
              <p:nvPr/>
            </p:nvSpPr>
            <p:spPr>
              <a:xfrm>
                <a:off x="3323630" y="3064569"/>
                <a:ext cx="131078" cy="175344"/>
              </a:xfrm>
              <a:custGeom>
                <a:avLst/>
                <a:gdLst/>
                <a:ahLst/>
                <a:cxnLst/>
                <a:rect l="l" t="t" r="r" b="b"/>
                <a:pathLst>
                  <a:path w="838" h="1121" extrusionOk="0">
                    <a:moveTo>
                      <a:pt x="404" y="0"/>
                    </a:moveTo>
                    <a:lnTo>
                      <a:pt x="44" y="414"/>
                    </a:lnTo>
                    <a:lnTo>
                      <a:pt x="1" y="854"/>
                    </a:lnTo>
                    <a:lnTo>
                      <a:pt x="1" y="957"/>
                    </a:lnTo>
                    <a:lnTo>
                      <a:pt x="194" y="1121"/>
                    </a:lnTo>
                    <a:lnTo>
                      <a:pt x="838" y="377"/>
                    </a:lnTo>
                    <a:lnTo>
                      <a:pt x="838" y="280"/>
                    </a:lnTo>
                    <a:lnTo>
                      <a:pt x="40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8" name="Google Shape;838;p2"/>
              <p:cNvSpPr/>
              <p:nvPr/>
            </p:nvSpPr>
            <p:spPr>
              <a:xfrm>
                <a:off x="3323630" y="3056123"/>
                <a:ext cx="131078" cy="168774"/>
              </a:xfrm>
              <a:custGeom>
                <a:avLst/>
                <a:gdLst/>
                <a:ahLst/>
                <a:cxnLst/>
                <a:rect l="l" t="t" r="r" b="b"/>
                <a:pathLst>
                  <a:path w="838" h="1079" extrusionOk="0">
                    <a:moveTo>
                      <a:pt x="421" y="1"/>
                    </a:moveTo>
                    <a:lnTo>
                      <a:pt x="1" y="401"/>
                    </a:lnTo>
                    <a:lnTo>
                      <a:pt x="1" y="915"/>
                    </a:lnTo>
                    <a:lnTo>
                      <a:pt x="194" y="1078"/>
                    </a:lnTo>
                    <a:lnTo>
                      <a:pt x="838" y="334"/>
                    </a:lnTo>
                    <a:lnTo>
                      <a:pt x="42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39" name="Google Shape;839;p2"/>
              <p:cNvSpPr/>
              <p:nvPr/>
            </p:nvSpPr>
            <p:spPr>
              <a:xfrm>
                <a:off x="3395582" y="3129795"/>
                <a:ext cx="46143" cy="44735"/>
              </a:xfrm>
              <a:custGeom>
                <a:avLst/>
                <a:gdLst/>
                <a:ahLst/>
                <a:cxnLst/>
                <a:rect l="l" t="t" r="r" b="b"/>
                <a:pathLst>
                  <a:path w="295" h="286" extrusionOk="0">
                    <a:moveTo>
                      <a:pt x="191" y="1"/>
                    </a:moveTo>
                    <a:cubicBezTo>
                      <a:pt x="166" y="1"/>
                      <a:pt x="141" y="12"/>
                      <a:pt x="124" y="33"/>
                    </a:cubicBezTo>
                    <a:lnTo>
                      <a:pt x="34" y="133"/>
                    </a:lnTo>
                    <a:cubicBezTo>
                      <a:pt x="1" y="174"/>
                      <a:pt x="4" y="230"/>
                      <a:pt x="44" y="264"/>
                    </a:cubicBezTo>
                    <a:cubicBezTo>
                      <a:pt x="60" y="278"/>
                      <a:pt x="81" y="285"/>
                      <a:pt x="102" y="285"/>
                    </a:cubicBezTo>
                    <a:cubicBezTo>
                      <a:pt x="128" y="285"/>
                      <a:pt x="154" y="274"/>
                      <a:pt x="171" y="254"/>
                    </a:cubicBezTo>
                    <a:lnTo>
                      <a:pt x="261" y="154"/>
                    </a:lnTo>
                    <a:cubicBezTo>
                      <a:pt x="294" y="113"/>
                      <a:pt x="288" y="57"/>
                      <a:pt x="251" y="23"/>
                    </a:cubicBezTo>
                    <a:cubicBezTo>
                      <a:pt x="234" y="8"/>
                      <a:pt x="213" y="1"/>
                      <a:pt x="19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840" name="Google Shape;840;p2"/>
              <p:cNvGrpSpPr/>
              <p:nvPr/>
            </p:nvGrpSpPr>
            <p:grpSpPr>
              <a:xfrm>
                <a:off x="2970438" y="2537128"/>
                <a:ext cx="495843" cy="1631438"/>
                <a:chOff x="2970438" y="2537128"/>
                <a:chExt cx="495843" cy="1631438"/>
              </a:xfrm>
            </p:grpSpPr>
            <p:sp>
              <p:nvSpPr>
                <p:cNvPr id="841" name="Google Shape;841;p2"/>
                <p:cNvSpPr/>
                <p:nvPr/>
              </p:nvSpPr>
              <p:spPr>
                <a:xfrm>
                  <a:off x="3212573" y="2768783"/>
                  <a:ext cx="15172" cy="72108"/>
                </a:xfrm>
                <a:custGeom>
                  <a:avLst/>
                  <a:gdLst/>
                  <a:ahLst/>
                  <a:cxnLst/>
                  <a:rect l="l" t="t" r="r" b="b"/>
                  <a:pathLst>
                    <a:path w="97" h="461" extrusionOk="0">
                      <a:moveTo>
                        <a:pt x="50" y="0"/>
                      </a:moveTo>
                      <a:lnTo>
                        <a:pt x="0" y="460"/>
                      </a:lnTo>
                      <a:lnTo>
                        <a:pt x="97" y="460"/>
                      </a:lnTo>
                      <a:lnTo>
                        <a:pt x="5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2" name="Google Shape;842;p2"/>
                <p:cNvSpPr/>
                <p:nvPr/>
              </p:nvSpPr>
              <p:spPr>
                <a:xfrm>
                  <a:off x="3260594" y="2872019"/>
                  <a:ext cx="72108" cy="15329"/>
                </a:xfrm>
                <a:custGeom>
                  <a:avLst/>
                  <a:gdLst/>
                  <a:ahLst/>
                  <a:cxnLst/>
                  <a:rect l="l" t="t" r="r" b="b"/>
                  <a:pathLst>
                    <a:path w="461" h="98" extrusionOk="0">
                      <a:moveTo>
                        <a:pt x="0" y="1"/>
                      </a:moveTo>
                      <a:lnTo>
                        <a:pt x="0" y="47"/>
                      </a:lnTo>
                      <a:lnTo>
                        <a:pt x="0" y="97"/>
                      </a:lnTo>
                      <a:lnTo>
                        <a:pt x="460" y="47"/>
                      </a:lnTo>
                      <a:lnTo>
                        <a:pt x="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3" name="Google Shape;843;p2"/>
                <p:cNvSpPr/>
                <p:nvPr/>
              </p:nvSpPr>
              <p:spPr>
                <a:xfrm>
                  <a:off x="3107617" y="2872019"/>
                  <a:ext cx="72265" cy="15329"/>
                </a:xfrm>
                <a:custGeom>
                  <a:avLst/>
                  <a:gdLst/>
                  <a:ahLst/>
                  <a:cxnLst/>
                  <a:rect l="l" t="t" r="r" b="b"/>
                  <a:pathLst>
                    <a:path w="462" h="98" extrusionOk="0">
                      <a:moveTo>
                        <a:pt x="461" y="1"/>
                      </a:moveTo>
                      <a:lnTo>
                        <a:pt x="1" y="47"/>
                      </a:lnTo>
                      <a:lnTo>
                        <a:pt x="461" y="97"/>
                      </a:lnTo>
                      <a:lnTo>
                        <a:pt x="461" y="47"/>
                      </a:lnTo>
                      <a:lnTo>
                        <a:pt x="46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4" name="Google Shape;844;p2"/>
                <p:cNvSpPr/>
                <p:nvPr/>
              </p:nvSpPr>
              <p:spPr>
                <a:xfrm>
                  <a:off x="3118566" y="2835573"/>
                  <a:ext cx="69606" cy="34568"/>
                </a:xfrm>
                <a:custGeom>
                  <a:avLst/>
                  <a:gdLst/>
                  <a:ahLst/>
                  <a:cxnLst/>
                  <a:rect l="l" t="t" r="r" b="b"/>
                  <a:pathLst>
                    <a:path w="445" h="221" extrusionOk="0">
                      <a:moveTo>
                        <a:pt x="1" y="0"/>
                      </a:moveTo>
                      <a:lnTo>
                        <a:pt x="408" y="220"/>
                      </a:lnTo>
                      <a:lnTo>
                        <a:pt x="424" y="174"/>
                      </a:lnTo>
                      <a:lnTo>
                        <a:pt x="444" y="130"/>
                      </a:lnTo>
                      <a:lnTo>
                        <a:pt x="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5" name="Google Shape;845;p2"/>
                <p:cNvSpPr/>
                <p:nvPr/>
              </p:nvSpPr>
              <p:spPr>
                <a:xfrm>
                  <a:off x="3252773" y="2835573"/>
                  <a:ext cx="69449" cy="34568"/>
                </a:xfrm>
                <a:custGeom>
                  <a:avLst/>
                  <a:gdLst/>
                  <a:ahLst/>
                  <a:cxnLst/>
                  <a:rect l="l" t="t" r="r" b="b"/>
                  <a:pathLst>
                    <a:path w="444" h="221" extrusionOk="0">
                      <a:moveTo>
                        <a:pt x="444" y="0"/>
                      </a:moveTo>
                      <a:lnTo>
                        <a:pt x="0" y="130"/>
                      </a:lnTo>
                      <a:lnTo>
                        <a:pt x="17" y="174"/>
                      </a:lnTo>
                      <a:lnTo>
                        <a:pt x="37" y="220"/>
                      </a:lnTo>
                      <a:lnTo>
                        <a:pt x="44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6" name="Google Shape;846;p2"/>
                <p:cNvSpPr/>
                <p:nvPr/>
              </p:nvSpPr>
              <p:spPr>
                <a:xfrm>
                  <a:off x="3145157" y="2802725"/>
                  <a:ext cx="59751" cy="52243"/>
                </a:xfrm>
                <a:custGeom>
                  <a:avLst/>
                  <a:gdLst/>
                  <a:ahLst/>
                  <a:cxnLst/>
                  <a:rect l="l" t="t" r="r" b="b"/>
                  <a:pathLst>
                    <a:path w="382" h="334" extrusionOk="0">
                      <a:moveTo>
                        <a:pt x="1" y="0"/>
                      </a:moveTo>
                      <a:lnTo>
                        <a:pt x="318" y="334"/>
                      </a:lnTo>
                      <a:lnTo>
                        <a:pt x="351" y="297"/>
                      </a:lnTo>
                      <a:lnTo>
                        <a:pt x="381" y="260"/>
                      </a:lnTo>
                      <a:lnTo>
                        <a:pt x="1"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7" name="Google Shape;847;p2"/>
                <p:cNvSpPr/>
                <p:nvPr/>
              </p:nvSpPr>
              <p:spPr>
                <a:xfrm>
                  <a:off x="3235410" y="2802725"/>
                  <a:ext cx="60221" cy="52243"/>
                </a:xfrm>
                <a:custGeom>
                  <a:avLst/>
                  <a:gdLst/>
                  <a:ahLst/>
                  <a:cxnLst/>
                  <a:rect l="l" t="t" r="r" b="b"/>
                  <a:pathLst>
                    <a:path w="385" h="334" extrusionOk="0">
                      <a:moveTo>
                        <a:pt x="384" y="0"/>
                      </a:moveTo>
                      <a:lnTo>
                        <a:pt x="1" y="260"/>
                      </a:lnTo>
                      <a:lnTo>
                        <a:pt x="34" y="297"/>
                      </a:lnTo>
                      <a:lnTo>
                        <a:pt x="64" y="334"/>
                      </a:lnTo>
                      <a:lnTo>
                        <a:pt x="3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8" name="Google Shape;848;p2"/>
                <p:cNvSpPr/>
                <p:nvPr/>
              </p:nvSpPr>
              <p:spPr>
                <a:xfrm>
                  <a:off x="3157201" y="2859505"/>
                  <a:ext cx="126385" cy="165020"/>
                </a:xfrm>
                <a:custGeom>
                  <a:avLst/>
                  <a:gdLst/>
                  <a:ahLst/>
                  <a:cxnLst/>
                  <a:rect l="l" t="t" r="r" b="b"/>
                  <a:pathLst>
                    <a:path w="808" h="1055" extrusionOk="0">
                      <a:moveTo>
                        <a:pt x="404" y="1"/>
                      </a:moveTo>
                      <a:lnTo>
                        <a:pt x="91" y="54"/>
                      </a:lnTo>
                      <a:lnTo>
                        <a:pt x="1" y="1054"/>
                      </a:lnTo>
                      <a:lnTo>
                        <a:pt x="808" y="1054"/>
                      </a:lnTo>
                      <a:lnTo>
                        <a:pt x="718" y="54"/>
                      </a:lnTo>
                      <a:lnTo>
                        <a:pt x="40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49" name="Google Shape;849;p2"/>
                <p:cNvSpPr/>
                <p:nvPr/>
              </p:nvSpPr>
              <p:spPr>
                <a:xfrm>
                  <a:off x="3189111" y="2927391"/>
                  <a:ext cx="62098" cy="68354"/>
                </a:xfrm>
                <a:custGeom>
                  <a:avLst/>
                  <a:gdLst/>
                  <a:ahLst/>
                  <a:cxnLst/>
                  <a:rect l="l" t="t" r="r" b="b"/>
                  <a:pathLst>
                    <a:path w="397" h="437" extrusionOk="0">
                      <a:moveTo>
                        <a:pt x="77" y="0"/>
                      </a:moveTo>
                      <a:lnTo>
                        <a:pt x="0" y="437"/>
                      </a:lnTo>
                      <a:lnTo>
                        <a:pt x="397" y="437"/>
                      </a:lnTo>
                      <a:lnTo>
                        <a:pt x="32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0" name="Google Shape;850;p2"/>
                <p:cNvSpPr/>
                <p:nvPr/>
              </p:nvSpPr>
              <p:spPr>
                <a:xfrm>
                  <a:off x="3166117" y="2835573"/>
                  <a:ext cx="108084" cy="78365"/>
                </a:xfrm>
                <a:custGeom>
                  <a:avLst/>
                  <a:gdLst/>
                  <a:ahLst/>
                  <a:cxnLst/>
                  <a:rect l="l" t="t" r="r" b="b"/>
                  <a:pathLst>
                    <a:path w="691" h="501" extrusionOk="0">
                      <a:moveTo>
                        <a:pt x="347" y="0"/>
                      </a:moveTo>
                      <a:cubicBezTo>
                        <a:pt x="157" y="0"/>
                        <a:pt x="0" y="114"/>
                        <a:pt x="0" y="250"/>
                      </a:cubicBezTo>
                      <a:cubicBezTo>
                        <a:pt x="0" y="387"/>
                        <a:pt x="157" y="500"/>
                        <a:pt x="347" y="500"/>
                      </a:cubicBezTo>
                      <a:cubicBezTo>
                        <a:pt x="537" y="500"/>
                        <a:pt x="691" y="387"/>
                        <a:pt x="691" y="250"/>
                      </a:cubicBezTo>
                      <a:cubicBezTo>
                        <a:pt x="691" y="114"/>
                        <a:pt x="537" y="0"/>
                        <a:pt x="34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1" name="Google Shape;851;p2"/>
                <p:cNvSpPr/>
                <p:nvPr/>
              </p:nvSpPr>
              <p:spPr>
                <a:xfrm>
                  <a:off x="3167212" y="2850120"/>
                  <a:ext cx="106520" cy="63818"/>
                </a:xfrm>
                <a:custGeom>
                  <a:avLst/>
                  <a:gdLst/>
                  <a:ahLst/>
                  <a:cxnLst/>
                  <a:rect l="l" t="t" r="r" b="b"/>
                  <a:pathLst>
                    <a:path w="681" h="408" extrusionOk="0">
                      <a:moveTo>
                        <a:pt x="340" y="1"/>
                      </a:moveTo>
                      <a:cubicBezTo>
                        <a:pt x="163" y="1"/>
                        <a:pt x="23" y="101"/>
                        <a:pt x="0" y="194"/>
                      </a:cubicBezTo>
                      <a:cubicBezTo>
                        <a:pt x="23" y="314"/>
                        <a:pt x="167" y="407"/>
                        <a:pt x="340" y="407"/>
                      </a:cubicBezTo>
                      <a:cubicBezTo>
                        <a:pt x="514" y="407"/>
                        <a:pt x="657" y="314"/>
                        <a:pt x="680" y="194"/>
                      </a:cubicBezTo>
                      <a:cubicBezTo>
                        <a:pt x="657" y="101"/>
                        <a:pt x="514" y="1"/>
                        <a:pt x="34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2" name="Google Shape;852;p2"/>
                <p:cNvSpPr/>
                <p:nvPr/>
              </p:nvSpPr>
              <p:spPr>
                <a:xfrm>
                  <a:off x="3181759" y="2866857"/>
                  <a:ext cx="76801" cy="90879"/>
                </a:xfrm>
                <a:custGeom>
                  <a:avLst/>
                  <a:gdLst/>
                  <a:ahLst/>
                  <a:cxnLst/>
                  <a:rect l="l" t="t" r="r" b="b"/>
                  <a:pathLst>
                    <a:path w="491" h="581" extrusionOk="0">
                      <a:moveTo>
                        <a:pt x="247" y="0"/>
                      </a:moveTo>
                      <a:cubicBezTo>
                        <a:pt x="217" y="0"/>
                        <a:pt x="0" y="84"/>
                        <a:pt x="0" y="177"/>
                      </a:cubicBezTo>
                      <a:cubicBezTo>
                        <a:pt x="0" y="310"/>
                        <a:pt x="110" y="581"/>
                        <a:pt x="247" y="581"/>
                      </a:cubicBezTo>
                      <a:cubicBezTo>
                        <a:pt x="381" y="581"/>
                        <a:pt x="491" y="270"/>
                        <a:pt x="491" y="177"/>
                      </a:cubicBezTo>
                      <a:cubicBezTo>
                        <a:pt x="491" y="74"/>
                        <a:pt x="274" y="0"/>
                        <a:pt x="247"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3" name="Google Shape;853;p2"/>
                <p:cNvSpPr/>
                <p:nvPr/>
              </p:nvSpPr>
              <p:spPr>
                <a:xfrm>
                  <a:off x="3193177" y="2896420"/>
                  <a:ext cx="22055" cy="13139"/>
                </a:xfrm>
                <a:custGeom>
                  <a:avLst/>
                  <a:gdLst/>
                  <a:ahLst/>
                  <a:cxnLst/>
                  <a:rect l="l" t="t" r="r" b="b"/>
                  <a:pathLst>
                    <a:path w="141" h="84" extrusionOk="0">
                      <a:moveTo>
                        <a:pt x="42" y="1"/>
                      </a:moveTo>
                      <a:cubicBezTo>
                        <a:pt x="21" y="1"/>
                        <a:pt x="1" y="16"/>
                        <a:pt x="1" y="41"/>
                      </a:cubicBezTo>
                      <a:cubicBezTo>
                        <a:pt x="1" y="66"/>
                        <a:pt x="21" y="84"/>
                        <a:pt x="42" y="84"/>
                      </a:cubicBezTo>
                      <a:cubicBezTo>
                        <a:pt x="52" y="84"/>
                        <a:pt x="62" y="80"/>
                        <a:pt x="71" y="71"/>
                      </a:cubicBezTo>
                      <a:cubicBezTo>
                        <a:pt x="98" y="71"/>
                        <a:pt x="121" y="61"/>
                        <a:pt x="141" y="41"/>
                      </a:cubicBezTo>
                      <a:cubicBezTo>
                        <a:pt x="121" y="25"/>
                        <a:pt x="98" y="15"/>
                        <a:pt x="71" y="11"/>
                      </a:cubicBezTo>
                      <a:cubicBezTo>
                        <a:pt x="62" y="4"/>
                        <a:pt x="52" y="1"/>
                        <a:pt x="42"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4" name="Google Shape;854;p2"/>
                <p:cNvSpPr/>
                <p:nvPr/>
              </p:nvSpPr>
              <p:spPr>
                <a:xfrm>
                  <a:off x="3215702" y="2898140"/>
                  <a:ext cx="40825" cy="30032"/>
                </a:xfrm>
                <a:custGeom>
                  <a:avLst/>
                  <a:gdLst/>
                  <a:ahLst/>
                  <a:cxnLst/>
                  <a:rect l="l" t="t" r="r" b="b"/>
                  <a:pathLst>
                    <a:path w="261" h="192" extrusionOk="0">
                      <a:moveTo>
                        <a:pt x="130" y="0"/>
                      </a:moveTo>
                      <a:cubicBezTo>
                        <a:pt x="30" y="0"/>
                        <a:pt x="0" y="140"/>
                        <a:pt x="94" y="184"/>
                      </a:cubicBezTo>
                      <a:cubicBezTo>
                        <a:pt x="107" y="189"/>
                        <a:pt x="120" y="192"/>
                        <a:pt x="132" y="192"/>
                      </a:cubicBezTo>
                      <a:cubicBezTo>
                        <a:pt x="207" y="192"/>
                        <a:pt x="261" y="96"/>
                        <a:pt x="200" y="30"/>
                      </a:cubicBezTo>
                      <a:cubicBezTo>
                        <a:pt x="180" y="14"/>
                        <a:pt x="157" y="4"/>
                        <a:pt x="130"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5" name="Google Shape;855;p2"/>
                <p:cNvSpPr/>
                <p:nvPr/>
              </p:nvSpPr>
              <p:spPr>
                <a:xfrm>
                  <a:off x="3215076" y="2924262"/>
                  <a:ext cx="10167" cy="4223"/>
                </a:xfrm>
                <a:custGeom>
                  <a:avLst/>
                  <a:gdLst/>
                  <a:ahLst/>
                  <a:cxnLst/>
                  <a:rect l="l" t="t" r="r" b="b"/>
                  <a:pathLst>
                    <a:path w="65" h="27" extrusionOk="0">
                      <a:moveTo>
                        <a:pt x="64" y="0"/>
                      </a:moveTo>
                      <a:lnTo>
                        <a:pt x="64" y="0"/>
                      </a:lnTo>
                      <a:cubicBezTo>
                        <a:pt x="64" y="0"/>
                        <a:pt x="63" y="2"/>
                        <a:pt x="61" y="4"/>
                      </a:cubicBezTo>
                      <a:lnTo>
                        <a:pt x="61" y="4"/>
                      </a:lnTo>
                      <a:cubicBezTo>
                        <a:pt x="62" y="3"/>
                        <a:pt x="63" y="1"/>
                        <a:pt x="64" y="0"/>
                      </a:cubicBezTo>
                      <a:close/>
                      <a:moveTo>
                        <a:pt x="1" y="0"/>
                      </a:moveTo>
                      <a:cubicBezTo>
                        <a:pt x="1" y="0"/>
                        <a:pt x="21" y="27"/>
                        <a:pt x="34" y="27"/>
                      </a:cubicBezTo>
                      <a:cubicBezTo>
                        <a:pt x="42" y="27"/>
                        <a:pt x="55" y="11"/>
                        <a:pt x="61" y="4"/>
                      </a:cubicBezTo>
                      <a:lnTo>
                        <a:pt x="61" y="4"/>
                      </a:lnTo>
                      <a:cubicBezTo>
                        <a:pt x="54" y="11"/>
                        <a:pt x="44" y="15"/>
                        <a:pt x="34" y="15"/>
                      </a:cubicBezTo>
                      <a:cubicBezTo>
                        <a:pt x="22" y="15"/>
                        <a:pt x="9" y="10"/>
                        <a:pt x="1"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6" name="Google Shape;856;p2"/>
                <p:cNvSpPr/>
                <p:nvPr/>
              </p:nvSpPr>
              <p:spPr>
                <a:xfrm>
                  <a:off x="3203657" y="2934117"/>
                  <a:ext cx="33473" cy="2816"/>
                </a:xfrm>
                <a:custGeom>
                  <a:avLst/>
                  <a:gdLst/>
                  <a:ahLst/>
                  <a:cxnLst/>
                  <a:rect l="l" t="t" r="r" b="b"/>
                  <a:pathLst>
                    <a:path w="214" h="18" extrusionOk="0">
                      <a:moveTo>
                        <a:pt x="214" y="0"/>
                      </a:moveTo>
                      <a:lnTo>
                        <a:pt x="214" y="0"/>
                      </a:lnTo>
                      <a:cubicBezTo>
                        <a:pt x="177" y="7"/>
                        <a:pt x="141" y="7"/>
                        <a:pt x="104" y="7"/>
                      </a:cubicBezTo>
                      <a:cubicBezTo>
                        <a:pt x="67" y="7"/>
                        <a:pt x="34" y="7"/>
                        <a:pt x="1" y="0"/>
                      </a:cubicBezTo>
                      <a:lnTo>
                        <a:pt x="1" y="0"/>
                      </a:lnTo>
                      <a:cubicBezTo>
                        <a:pt x="36" y="12"/>
                        <a:pt x="71" y="18"/>
                        <a:pt x="107" y="18"/>
                      </a:cubicBezTo>
                      <a:cubicBezTo>
                        <a:pt x="143" y="18"/>
                        <a:pt x="179" y="12"/>
                        <a:pt x="21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7" name="Google Shape;857;p2"/>
                <p:cNvSpPr/>
                <p:nvPr/>
              </p:nvSpPr>
              <p:spPr>
                <a:xfrm>
                  <a:off x="3211478" y="2939278"/>
                  <a:ext cx="17832" cy="1251"/>
                </a:xfrm>
                <a:custGeom>
                  <a:avLst/>
                  <a:gdLst/>
                  <a:ahLst/>
                  <a:cxnLst/>
                  <a:rect l="l" t="t" r="r" b="b"/>
                  <a:pathLst>
                    <a:path w="114" h="8" extrusionOk="0">
                      <a:moveTo>
                        <a:pt x="1" y="1"/>
                      </a:moveTo>
                      <a:cubicBezTo>
                        <a:pt x="21" y="4"/>
                        <a:pt x="37" y="7"/>
                        <a:pt x="57" y="7"/>
                      </a:cubicBezTo>
                      <a:cubicBezTo>
                        <a:pt x="74" y="7"/>
                        <a:pt x="94" y="4"/>
                        <a:pt x="114" y="1"/>
                      </a:cubicBezTo>
                      <a:cubicBezTo>
                        <a:pt x="94" y="1"/>
                        <a:pt x="74" y="4"/>
                        <a:pt x="57" y="4"/>
                      </a:cubicBezTo>
                      <a:cubicBezTo>
                        <a:pt x="37" y="4"/>
                        <a:pt x="21" y="1"/>
                        <a:pt x="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8" name="Google Shape;858;p2"/>
                <p:cNvSpPr/>
                <p:nvPr/>
              </p:nvSpPr>
              <p:spPr>
                <a:xfrm>
                  <a:off x="3204127" y="2898453"/>
                  <a:ext cx="14234" cy="12357"/>
                </a:xfrm>
                <a:custGeom>
                  <a:avLst/>
                  <a:gdLst/>
                  <a:ahLst/>
                  <a:cxnLst/>
                  <a:rect l="l" t="t" r="r" b="b"/>
                  <a:pathLst>
                    <a:path w="91" h="79" extrusionOk="0">
                      <a:moveTo>
                        <a:pt x="12" y="1"/>
                      </a:moveTo>
                      <a:cubicBezTo>
                        <a:pt x="8" y="1"/>
                        <a:pt x="5" y="1"/>
                        <a:pt x="1" y="2"/>
                      </a:cubicBezTo>
                      <a:cubicBezTo>
                        <a:pt x="44" y="5"/>
                        <a:pt x="78" y="38"/>
                        <a:pt x="84" y="78"/>
                      </a:cubicBezTo>
                      <a:cubicBezTo>
                        <a:pt x="90" y="35"/>
                        <a:pt x="54" y="1"/>
                        <a:pt x="12"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59" name="Google Shape;859;p2"/>
                <p:cNvSpPr/>
                <p:nvPr/>
              </p:nvSpPr>
              <p:spPr>
                <a:xfrm>
                  <a:off x="3222428" y="2898453"/>
                  <a:ext cx="13765" cy="12357"/>
                </a:xfrm>
                <a:custGeom>
                  <a:avLst/>
                  <a:gdLst/>
                  <a:ahLst/>
                  <a:cxnLst/>
                  <a:rect l="l" t="t" r="r" b="b"/>
                  <a:pathLst>
                    <a:path w="88" h="79" extrusionOk="0">
                      <a:moveTo>
                        <a:pt x="76" y="1"/>
                      </a:moveTo>
                      <a:cubicBezTo>
                        <a:pt x="35" y="1"/>
                        <a:pt x="1" y="35"/>
                        <a:pt x="4" y="78"/>
                      </a:cubicBezTo>
                      <a:cubicBezTo>
                        <a:pt x="11" y="38"/>
                        <a:pt x="44" y="5"/>
                        <a:pt x="87" y="2"/>
                      </a:cubicBezTo>
                      <a:cubicBezTo>
                        <a:pt x="84" y="1"/>
                        <a:pt x="80" y="1"/>
                        <a:pt x="76"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0" name="Google Shape;860;p2"/>
                <p:cNvSpPr/>
                <p:nvPr/>
              </p:nvSpPr>
              <p:spPr>
                <a:xfrm>
                  <a:off x="3060691" y="2868890"/>
                  <a:ext cx="294847" cy="725777"/>
                </a:xfrm>
                <a:custGeom>
                  <a:avLst/>
                  <a:gdLst/>
                  <a:ahLst/>
                  <a:cxnLst/>
                  <a:rect l="l" t="t" r="r" b="b"/>
                  <a:pathLst>
                    <a:path w="1885" h="4640" extrusionOk="0">
                      <a:moveTo>
                        <a:pt x="364" y="1"/>
                      </a:moveTo>
                      <a:cubicBezTo>
                        <a:pt x="364" y="1"/>
                        <a:pt x="27" y="1"/>
                        <a:pt x="1" y="424"/>
                      </a:cubicBezTo>
                      <a:cubicBezTo>
                        <a:pt x="1" y="424"/>
                        <a:pt x="84" y="638"/>
                        <a:pt x="197" y="861"/>
                      </a:cubicBezTo>
                      <a:cubicBezTo>
                        <a:pt x="311" y="1084"/>
                        <a:pt x="361" y="1195"/>
                        <a:pt x="361" y="1548"/>
                      </a:cubicBezTo>
                      <a:lnTo>
                        <a:pt x="361" y="4640"/>
                      </a:lnTo>
                      <a:lnTo>
                        <a:pt x="1685" y="4636"/>
                      </a:lnTo>
                      <a:lnTo>
                        <a:pt x="1682" y="1598"/>
                      </a:lnTo>
                      <a:lnTo>
                        <a:pt x="1885" y="1405"/>
                      </a:lnTo>
                      <a:cubicBezTo>
                        <a:pt x="1885" y="1405"/>
                        <a:pt x="1652" y="1265"/>
                        <a:pt x="1652" y="1245"/>
                      </a:cubicBezTo>
                      <a:cubicBezTo>
                        <a:pt x="1635" y="1094"/>
                        <a:pt x="1662" y="824"/>
                        <a:pt x="1525" y="761"/>
                      </a:cubicBezTo>
                      <a:cubicBezTo>
                        <a:pt x="1325" y="668"/>
                        <a:pt x="748" y="851"/>
                        <a:pt x="364"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1" name="Google Shape;861;p2"/>
                <p:cNvSpPr/>
                <p:nvPr/>
              </p:nvSpPr>
              <p:spPr>
                <a:xfrm>
                  <a:off x="3054435" y="2537128"/>
                  <a:ext cx="64913" cy="73203"/>
                </a:xfrm>
                <a:custGeom>
                  <a:avLst/>
                  <a:gdLst/>
                  <a:ahLst/>
                  <a:cxnLst/>
                  <a:rect l="l" t="t" r="r" b="b"/>
                  <a:pathLst>
                    <a:path w="415" h="468" extrusionOk="0">
                      <a:moveTo>
                        <a:pt x="174" y="0"/>
                      </a:moveTo>
                      <a:lnTo>
                        <a:pt x="174" y="0"/>
                      </a:lnTo>
                      <a:cubicBezTo>
                        <a:pt x="184" y="121"/>
                        <a:pt x="127" y="184"/>
                        <a:pt x="47" y="287"/>
                      </a:cubicBezTo>
                      <a:cubicBezTo>
                        <a:pt x="1" y="337"/>
                        <a:pt x="1" y="417"/>
                        <a:pt x="47" y="467"/>
                      </a:cubicBezTo>
                      <a:lnTo>
                        <a:pt x="207" y="467"/>
                      </a:lnTo>
                      <a:cubicBezTo>
                        <a:pt x="414" y="334"/>
                        <a:pt x="174" y="1"/>
                        <a:pt x="174"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2" name="Google Shape;862;p2"/>
                <p:cNvSpPr/>
                <p:nvPr/>
              </p:nvSpPr>
              <p:spPr>
                <a:xfrm>
                  <a:off x="3060691" y="2694641"/>
                  <a:ext cx="57092" cy="231341"/>
                </a:xfrm>
                <a:custGeom>
                  <a:avLst/>
                  <a:gdLst/>
                  <a:ahLst/>
                  <a:cxnLst/>
                  <a:rect l="l" t="t" r="r" b="b"/>
                  <a:pathLst>
                    <a:path w="365" h="1479" extrusionOk="0">
                      <a:moveTo>
                        <a:pt x="87" y="1"/>
                      </a:moveTo>
                      <a:lnTo>
                        <a:pt x="27" y="137"/>
                      </a:lnTo>
                      <a:cubicBezTo>
                        <a:pt x="1" y="584"/>
                        <a:pt x="31" y="1035"/>
                        <a:pt x="114" y="1478"/>
                      </a:cubicBezTo>
                      <a:cubicBezTo>
                        <a:pt x="231" y="1415"/>
                        <a:pt x="321" y="1308"/>
                        <a:pt x="364" y="1181"/>
                      </a:cubicBezTo>
                      <a:cubicBezTo>
                        <a:pt x="197" y="754"/>
                        <a:pt x="151" y="454"/>
                        <a:pt x="151" y="237"/>
                      </a:cubicBezTo>
                      <a:cubicBezTo>
                        <a:pt x="151" y="211"/>
                        <a:pt x="197" y="187"/>
                        <a:pt x="197" y="164"/>
                      </a:cubicBezTo>
                      <a:lnTo>
                        <a:pt x="197"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3" name="Google Shape;863;p2"/>
                <p:cNvSpPr/>
                <p:nvPr/>
              </p:nvSpPr>
              <p:spPr>
                <a:xfrm>
                  <a:off x="3055060" y="3592949"/>
                  <a:ext cx="326600" cy="90879"/>
                </a:xfrm>
                <a:custGeom>
                  <a:avLst/>
                  <a:gdLst/>
                  <a:ahLst/>
                  <a:cxnLst/>
                  <a:rect l="l" t="t" r="r" b="b"/>
                  <a:pathLst>
                    <a:path w="2088" h="581" extrusionOk="0">
                      <a:moveTo>
                        <a:pt x="0" y="1"/>
                      </a:moveTo>
                      <a:lnTo>
                        <a:pt x="0" y="581"/>
                      </a:lnTo>
                      <a:lnTo>
                        <a:pt x="2088" y="581"/>
                      </a:lnTo>
                      <a:lnTo>
                        <a:pt x="208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4" name="Google Shape;864;p2"/>
                <p:cNvSpPr/>
                <p:nvPr/>
              </p:nvSpPr>
              <p:spPr>
                <a:xfrm>
                  <a:off x="3043016" y="3624233"/>
                  <a:ext cx="350688" cy="28312"/>
                </a:xfrm>
                <a:custGeom>
                  <a:avLst/>
                  <a:gdLst/>
                  <a:ahLst/>
                  <a:cxnLst/>
                  <a:rect l="l" t="t" r="r" b="b"/>
                  <a:pathLst>
                    <a:path w="2242" h="181" extrusionOk="0">
                      <a:moveTo>
                        <a:pt x="0" y="1"/>
                      </a:moveTo>
                      <a:lnTo>
                        <a:pt x="0" y="181"/>
                      </a:lnTo>
                      <a:lnTo>
                        <a:pt x="2241" y="181"/>
                      </a:lnTo>
                      <a:lnTo>
                        <a:pt x="224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5" name="Google Shape;865;p2"/>
                <p:cNvSpPr/>
                <p:nvPr/>
              </p:nvSpPr>
              <p:spPr>
                <a:xfrm>
                  <a:off x="3043016" y="3700408"/>
                  <a:ext cx="350688" cy="188952"/>
                </a:xfrm>
                <a:custGeom>
                  <a:avLst/>
                  <a:gdLst/>
                  <a:ahLst/>
                  <a:cxnLst/>
                  <a:rect l="l" t="t" r="r" b="b"/>
                  <a:pathLst>
                    <a:path w="2242" h="1208" extrusionOk="0">
                      <a:moveTo>
                        <a:pt x="0" y="1"/>
                      </a:moveTo>
                      <a:lnTo>
                        <a:pt x="0" y="1208"/>
                      </a:lnTo>
                      <a:lnTo>
                        <a:pt x="2241" y="1208"/>
                      </a:lnTo>
                      <a:lnTo>
                        <a:pt x="224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6" name="Google Shape;866;p2"/>
                <p:cNvSpPr/>
                <p:nvPr/>
              </p:nvSpPr>
              <p:spPr>
                <a:xfrm>
                  <a:off x="2970438" y="3993535"/>
                  <a:ext cx="495843" cy="175031"/>
                </a:xfrm>
                <a:custGeom>
                  <a:avLst/>
                  <a:gdLst/>
                  <a:ahLst/>
                  <a:cxnLst/>
                  <a:rect l="l" t="t" r="r" b="b"/>
                  <a:pathLst>
                    <a:path w="3170" h="1119" extrusionOk="0">
                      <a:moveTo>
                        <a:pt x="1" y="1"/>
                      </a:moveTo>
                      <a:lnTo>
                        <a:pt x="1" y="1118"/>
                      </a:lnTo>
                      <a:lnTo>
                        <a:pt x="3169" y="1118"/>
                      </a:lnTo>
                      <a:lnTo>
                        <a:pt x="3169"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7" name="Google Shape;867;p2"/>
                <p:cNvSpPr/>
                <p:nvPr/>
              </p:nvSpPr>
              <p:spPr>
                <a:xfrm>
                  <a:off x="2970438" y="3961783"/>
                  <a:ext cx="495843" cy="31909"/>
                </a:xfrm>
                <a:custGeom>
                  <a:avLst/>
                  <a:gdLst/>
                  <a:ahLst/>
                  <a:cxnLst/>
                  <a:rect l="l" t="t" r="r" b="b"/>
                  <a:pathLst>
                    <a:path w="3170" h="204" extrusionOk="0">
                      <a:moveTo>
                        <a:pt x="1" y="0"/>
                      </a:moveTo>
                      <a:lnTo>
                        <a:pt x="1" y="204"/>
                      </a:lnTo>
                      <a:lnTo>
                        <a:pt x="3169" y="204"/>
                      </a:lnTo>
                      <a:lnTo>
                        <a:pt x="3169"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8" name="Google Shape;868;p2"/>
                <p:cNvSpPr/>
                <p:nvPr/>
              </p:nvSpPr>
              <p:spPr>
                <a:xfrm>
                  <a:off x="3011733" y="3886702"/>
                  <a:ext cx="413255" cy="32378"/>
                </a:xfrm>
                <a:custGeom>
                  <a:avLst/>
                  <a:gdLst/>
                  <a:ahLst/>
                  <a:cxnLst/>
                  <a:rect l="l" t="t" r="r" b="b"/>
                  <a:pathLst>
                    <a:path w="2642" h="207" extrusionOk="0">
                      <a:moveTo>
                        <a:pt x="0" y="0"/>
                      </a:moveTo>
                      <a:lnTo>
                        <a:pt x="0" y="207"/>
                      </a:lnTo>
                      <a:lnTo>
                        <a:pt x="2642" y="207"/>
                      </a:lnTo>
                      <a:lnTo>
                        <a:pt x="2642"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69" name="Google Shape;869;p2"/>
                <p:cNvSpPr/>
                <p:nvPr/>
              </p:nvSpPr>
              <p:spPr>
                <a:xfrm>
                  <a:off x="3033631" y="3683671"/>
                  <a:ext cx="369458" cy="16893"/>
                </a:xfrm>
                <a:custGeom>
                  <a:avLst/>
                  <a:gdLst/>
                  <a:ahLst/>
                  <a:cxnLst/>
                  <a:rect l="l" t="t" r="r" b="b"/>
                  <a:pathLst>
                    <a:path w="2362" h="108" extrusionOk="0">
                      <a:moveTo>
                        <a:pt x="54" y="1"/>
                      </a:moveTo>
                      <a:cubicBezTo>
                        <a:pt x="24" y="1"/>
                        <a:pt x="0" y="24"/>
                        <a:pt x="0" y="54"/>
                      </a:cubicBezTo>
                      <a:cubicBezTo>
                        <a:pt x="0" y="84"/>
                        <a:pt x="24" y="108"/>
                        <a:pt x="54" y="108"/>
                      </a:cubicBezTo>
                      <a:lnTo>
                        <a:pt x="2308" y="108"/>
                      </a:lnTo>
                      <a:cubicBezTo>
                        <a:pt x="2338" y="108"/>
                        <a:pt x="2361" y="84"/>
                        <a:pt x="2361" y="54"/>
                      </a:cubicBezTo>
                      <a:cubicBezTo>
                        <a:pt x="2361" y="24"/>
                        <a:pt x="2338" y="1"/>
                        <a:pt x="230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0" name="Google Shape;870;p2"/>
                <p:cNvSpPr/>
                <p:nvPr/>
              </p:nvSpPr>
              <p:spPr>
                <a:xfrm>
                  <a:off x="3061786" y="2610175"/>
                  <a:ext cx="25183" cy="138899"/>
                </a:xfrm>
                <a:custGeom>
                  <a:avLst/>
                  <a:gdLst/>
                  <a:ahLst/>
                  <a:cxnLst/>
                  <a:rect l="l" t="t" r="r" b="b"/>
                  <a:pathLst>
                    <a:path w="161" h="888" extrusionOk="0">
                      <a:moveTo>
                        <a:pt x="0" y="0"/>
                      </a:moveTo>
                      <a:lnTo>
                        <a:pt x="34" y="888"/>
                      </a:lnTo>
                      <a:lnTo>
                        <a:pt x="130" y="888"/>
                      </a:lnTo>
                      <a:lnTo>
                        <a:pt x="160"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1" name="Google Shape;871;p2"/>
                <p:cNvSpPr/>
                <p:nvPr/>
              </p:nvSpPr>
              <p:spPr>
                <a:xfrm>
                  <a:off x="3052870" y="2681658"/>
                  <a:ext cx="25809" cy="43953"/>
                </a:xfrm>
                <a:custGeom>
                  <a:avLst/>
                  <a:gdLst/>
                  <a:ahLst/>
                  <a:cxnLst/>
                  <a:rect l="l" t="t" r="r" b="b"/>
                  <a:pathLst>
                    <a:path w="165" h="281" extrusionOk="0">
                      <a:moveTo>
                        <a:pt x="81" y="0"/>
                      </a:moveTo>
                      <a:cubicBezTo>
                        <a:pt x="37" y="0"/>
                        <a:pt x="1" y="37"/>
                        <a:pt x="1" y="80"/>
                      </a:cubicBezTo>
                      <a:lnTo>
                        <a:pt x="1" y="200"/>
                      </a:lnTo>
                      <a:cubicBezTo>
                        <a:pt x="1" y="244"/>
                        <a:pt x="37" y="280"/>
                        <a:pt x="81" y="280"/>
                      </a:cubicBezTo>
                      <a:cubicBezTo>
                        <a:pt x="127" y="280"/>
                        <a:pt x="164" y="244"/>
                        <a:pt x="164" y="200"/>
                      </a:cubicBezTo>
                      <a:lnTo>
                        <a:pt x="164" y="80"/>
                      </a:lnTo>
                      <a:cubicBezTo>
                        <a:pt x="164" y="37"/>
                        <a:pt x="127" y="0"/>
                        <a:pt x="81"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2" name="Google Shape;872;p2"/>
                <p:cNvSpPr/>
                <p:nvPr/>
              </p:nvSpPr>
              <p:spPr>
                <a:xfrm>
                  <a:off x="3081026" y="2687758"/>
                  <a:ext cx="10636" cy="14390"/>
                </a:xfrm>
                <a:custGeom>
                  <a:avLst/>
                  <a:gdLst/>
                  <a:ahLst/>
                  <a:cxnLst/>
                  <a:rect l="l" t="t" r="r" b="b"/>
                  <a:pathLst>
                    <a:path w="68" h="92" extrusionOk="0">
                      <a:moveTo>
                        <a:pt x="38" y="1"/>
                      </a:moveTo>
                      <a:cubicBezTo>
                        <a:pt x="37" y="1"/>
                        <a:pt x="36" y="1"/>
                        <a:pt x="34" y="1"/>
                      </a:cubicBezTo>
                      <a:cubicBezTo>
                        <a:pt x="17" y="1"/>
                        <a:pt x="1" y="15"/>
                        <a:pt x="1" y="31"/>
                      </a:cubicBezTo>
                      <a:lnTo>
                        <a:pt x="1" y="61"/>
                      </a:lnTo>
                      <a:cubicBezTo>
                        <a:pt x="1" y="78"/>
                        <a:pt x="17" y="91"/>
                        <a:pt x="34" y="91"/>
                      </a:cubicBezTo>
                      <a:cubicBezTo>
                        <a:pt x="51" y="91"/>
                        <a:pt x="67" y="78"/>
                        <a:pt x="67" y="61"/>
                      </a:cubicBezTo>
                      <a:lnTo>
                        <a:pt x="67" y="31"/>
                      </a:lnTo>
                      <a:cubicBezTo>
                        <a:pt x="67" y="16"/>
                        <a:pt x="54" y="1"/>
                        <a:pt x="3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3" name="Google Shape;873;p2"/>
                <p:cNvSpPr/>
                <p:nvPr/>
              </p:nvSpPr>
              <p:spPr>
                <a:xfrm>
                  <a:off x="3037698" y="2624722"/>
                  <a:ext cx="73203" cy="29876"/>
                </a:xfrm>
                <a:custGeom>
                  <a:avLst/>
                  <a:gdLst/>
                  <a:ahLst/>
                  <a:cxnLst/>
                  <a:rect l="l" t="t" r="r" b="b"/>
                  <a:pathLst>
                    <a:path w="468" h="191" extrusionOk="0">
                      <a:moveTo>
                        <a:pt x="1" y="1"/>
                      </a:moveTo>
                      <a:lnTo>
                        <a:pt x="1" y="191"/>
                      </a:lnTo>
                      <a:lnTo>
                        <a:pt x="468" y="191"/>
                      </a:lnTo>
                      <a:lnTo>
                        <a:pt x="46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4" name="Google Shape;874;p2"/>
                <p:cNvSpPr/>
                <p:nvPr/>
              </p:nvSpPr>
              <p:spPr>
                <a:xfrm>
                  <a:off x="3125918" y="3762975"/>
                  <a:ext cx="25183" cy="123883"/>
                </a:xfrm>
                <a:custGeom>
                  <a:avLst/>
                  <a:gdLst/>
                  <a:ahLst/>
                  <a:cxnLst/>
                  <a:rect l="l" t="t" r="r" b="b"/>
                  <a:pathLst>
                    <a:path w="161" h="792" extrusionOk="0">
                      <a:moveTo>
                        <a:pt x="81" y="1"/>
                      </a:moveTo>
                      <a:cubicBezTo>
                        <a:pt x="41" y="1"/>
                        <a:pt x="1" y="28"/>
                        <a:pt x="1" y="81"/>
                      </a:cubicBezTo>
                      <a:lnTo>
                        <a:pt x="1" y="791"/>
                      </a:lnTo>
                      <a:lnTo>
                        <a:pt x="161" y="791"/>
                      </a:lnTo>
                      <a:lnTo>
                        <a:pt x="161" y="81"/>
                      </a:lnTo>
                      <a:cubicBezTo>
                        <a:pt x="161" y="28"/>
                        <a:pt x="121" y="1"/>
                        <a:pt x="8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5" name="Google Shape;875;p2"/>
                <p:cNvSpPr/>
                <p:nvPr/>
              </p:nvSpPr>
              <p:spPr>
                <a:xfrm>
                  <a:off x="3179100" y="3762975"/>
                  <a:ext cx="25183" cy="123883"/>
                </a:xfrm>
                <a:custGeom>
                  <a:avLst/>
                  <a:gdLst/>
                  <a:ahLst/>
                  <a:cxnLst/>
                  <a:rect l="l" t="t" r="r" b="b"/>
                  <a:pathLst>
                    <a:path w="161" h="792" extrusionOk="0">
                      <a:moveTo>
                        <a:pt x="81" y="1"/>
                      </a:moveTo>
                      <a:cubicBezTo>
                        <a:pt x="41" y="1"/>
                        <a:pt x="1" y="28"/>
                        <a:pt x="1" y="81"/>
                      </a:cubicBezTo>
                      <a:lnTo>
                        <a:pt x="1" y="791"/>
                      </a:lnTo>
                      <a:lnTo>
                        <a:pt x="161" y="791"/>
                      </a:lnTo>
                      <a:lnTo>
                        <a:pt x="161" y="81"/>
                      </a:lnTo>
                      <a:cubicBezTo>
                        <a:pt x="161" y="28"/>
                        <a:pt x="121" y="1"/>
                        <a:pt x="8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6" name="Google Shape;876;p2"/>
                <p:cNvSpPr/>
                <p:nvPr/>
              </p:nvSpPr>
              <p:spPr>
                <a:xfrm>
                  <a:off x="3232282" y="3762975"/>
                  <a:ext cx="25809" cy="123883"/>
                </a:xfrm>
                <a:custGeom>
                  <a:avLst/>
                  <a:gdLst/>
                  <a:ahLst/>
                  <a:cxnLst/>
                  <a:rect l="l" t="t" r="r" b="b"/>
                  <a:pathLst>
                    <a:path w="165" h="792" extrusionOk="0">
                      <a:moveTo>
                        <a:pt x="83" y="1"/>
                      </a:moveTo>
                      <a:cubicBezTo>
                        <a:pt x="42" y="1"/>
                        <a:pt x="1" y="28"/>
                        <a:pt x="1" y="81"/>
                      </a:cubicBezTo>
                      <a:lnTo>
                        <a:pt x="1" y="791"/>
                      </a:lnTo>
                      <a:lnTo>
                        <a:pt x="164" y="791"/>
                      </a:lnTo>
                      <a:lnTo>
                        <a:pt x="164" y="81"/>
                      </a:lnTo>
                      <a:cubicBezTo>
                        <a:pt x="164" y="28"/>
                        <a:pt x="124" y="1"/>
                        <a:pt x="83"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7" name="Google Shape;877;p2"/>
                <p:cNvSpPr/>
                <p:nvPr/>
              </p:nvSpPr>
              <p:spPr>
                <a:xfrm>
                  <a:off x="2970438" y="3918924"/>
                  <a:ext cx="495843" cy="43015"/>
                </a:xfrm>
                <a:custGeom>
                  <a:avLst/>
                  <a:gdLst/>
                  <a:ahLst/>
                  <a:cxnLst/>
                  <a:rect l="l" t="t" r="r" b="b"/>
                  <a:pathLst>
                    <a:path w="3170" h="275" extrusionOk="0">
                      <a:moveTo>
                        <a:pt x="264" y="1"/>
                      </a:moveTo>
                      <a:lnTo>
                        <a:pt x="1" y="274"/>
                      </a:lnTo>
                      <a:lnTo>
                        <a:pt x="3169" y="274"/>
                      </a:lnTo>
                      <a:lnTo>
                        <a:pt x="2906"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8" name="Google Shape;878;p2"/>
                <p:cNvSpPr/>
                <p:nvPr/>
              </p:nvSpPr>
              <p:spPr>
                <a:xfrm>
                  <a:off x="3086813" y="3064569"/>
                  <a:ext cx="176439" cy="528535"/>
                </a:xfrm>
                <a:custGeom>
                  <a:avLst/>
                  <a:gdLst/>
                  <a:ahLst/>
                  <a:cxnLst/>
                  <a:rect l="l" t="t" r="r" b="b"/>
                  <a:pathLst>
                    <a:path w="1128" h="3379" extrusionOk="0">
                      <a:moveTo>
                        <a:pt x="1128" y="0"/>
                      </a:moveTo>
                      <a:lnTo>
                        <a:pt x="0" y="1274"/>
                      </a:lnTo>
                      <a:lnTo>
                        <a:pt x="0" y="3379"/>
                      </a:lnTo>
                      <a:lnTo>
                        <a:pt x="1128" y="3379"/>
                      </a:lnTo>
                      <a:lnTo>
                        <a:pt x="1128"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79" name="Google Shape;879;p2"/>
                <p:cNvSpPr/>
                <p:nvPr/>
              </p:nvSpPr>
              <p:spPr>
                <a:xfrm>
                  <a:off x="3180664" y="3271041"/>
                  <a:ext cx="170182" cy="322064"/>
                </a:xfrm>
                <a:custGeom>
                  <a:avLst/>
                  <a:gdLst/>
                  <a:ahLst/>
                  <a:cxnLst/>
                  <a:rect l="l" t="t" r="r" b="b"/>
                  <a:pathLst>
                    <a:path w="1088" h="2059" extrusionOk="0">
                      <a:moveTo>
                        <a:pt x="1" y="1"/>
                      </a:moveTo>
                      <a:lnTo>
                        <a:pt x="1" y="2059"/>
                      </a:lnTo>
                      <a:lnTo>
                        <a:pt x="1088" y="2059"/>
                      </a:lnTo>
                      <a:lnTo>
                        <a:pt x="1088" y="871"/>
                      </a:lnTo>
                      <a:lnTo>
                        <a:pt x="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880" name="Google Shape;880;p2"/>
            <p:cNvSpPr/>
            <p:nvPr/>
          </p:nvSpPr>
          <p:spPr>
            <a:xfrm>
              <a:off x="5811938" y="3945124"/>
              <a:ext cx="13139" cy="136865"/>
            </a:xfrm>
            <a:custGeom>
              <a:avLst/>
              <a:gdLst/>
              <a:ahLst/>
              <a:cxnLst/>
              <a:rect l="l" t="t" r="r" b="b"/>
              <a:pathLst>
                <a:path w="84" h="875" extrusionOk="0">
                  <a:moveTo>
                    <a:pt x="0" y="0"/>
                  </a:moveTo>
                  <a:lnTo>
                    <a:pt x="0" y="874"/>
                  </a:lnTo>
                  <a:lnTo>
                    <a:pt x="84" y="874"/>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1" name="Google Shape;881;p2"/>
            <p:cNvSpPr/>
            <p:nvPr/>
          </p:nvSpPr>
          <p:spPr>
            <a:xfrm>
              <a:off x="5832742" y="3975313"/>
              <a:ext cx="13295" cy="106677"/>
            </a:xfrm>
            <a:custGeom>
              <a:avLst/>
              <a:gdLst/>
              <a:ahLst/>
              <a:cxnLst/>
              <a:rect l="l" t="t" r="r" b="b"/>
              <a:pathLst>
                <a:path w="85" h="682" extrusionOk="0">
                  <a:moveTo>
                    <a:pt x="1" y="1"/>
                  </a:moveTo>
                  <a:lnTo>
                    <a:pt x="1" y="681"/>
                  </a:lnTo>
                  <a:lnTo>
                    <a:pt x="84" y="681"/>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2" name="Google Shape;882;p2"/>
            <p:cNvSpPr/>
            <p:nvPr/>
          </p:nvSpPr>
          <p:spPr>
            <a:xfrm>
              <a:off x="5853076" y="3993145"/>
              <a:ext cx="13295" cy="88845"/>
            </a:xfrm>
            <a:custGeom>
              <a:avLst/>
              <a:gdLst/>
              <a:ahLst/>
              <a:cxnLst/>
              <a:rect l="l" t="t" r="r" b="b"/>
              <a:pathLst>
                <a:path w="85" h="568" extrusionOk="0">
                  <a:moveTo>
                    <a:pt x="1" y="0"/>
                  </a:moveTo>
                  <a:lnTo>
                    <a:pt x="1" y="567"/>
                  </a:lnTo>
                  <a:lnTo>
                    <a:pt x="84" y="56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3" name="Google Shape;883;p2"/>
            <p:cNvSpPr/>
            <p:nvPr/>
          </p:nvSpPr>
          <p:spPr>
            <a:xfrm>
              <a:off x="5873411" y="4008161"/>
              <a:ext cx="13295" cy="73829"/>
            </a:xfrm>
            <a:custGeom>
              <a:avLst/>
              <a:gdLst/>
              <a:ahLst/>
              <a:cxnLst/>
              <a:rect l="l" t="t" r="r" b="b"/>
              <a:pathLst>
                <a:path w="85" h="472" extrusionOk="0">
                  <a:moveTo>
                    <a:pt x="1" y="1"/>
                  </a:moveTo>
                  <a:lnTo>
                    <a:pt x="1" y="471"/>
                  </a:lnTo>
                  <a:lnTo>
                    <a:pt x="84" y="471"/>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4" name="Google Shape;884;p2"/>
            <p:cNvSpPr/>
            <p:nvPr/>
          </p:nvSpPr>
          <p:spPr>
            <a:xfrm>
              <a:off x="5894371" y="4018171"/>
              <a:ext cx="13139" cy="63818"/>
            </a:xfrm>
            <a:custGeom>
              <a:avLst/>
              <a:gdLst/>
              <a:ahLst/>
              <a:cxnLst/>
              <a:rect l="l" t="t" r="r" b="b"/>
              <a:pathLst>
                <a:path w="84" h="408" extrusionOk="0">
                  <a:moveTo>
                    <a:pt x="0" y="0"/>
                  </a:moveTo>
                  <a:lnTo>
                    <a:pt x="0" y="407"/>
                  </a:lnTo>
                  <a:lnTo>
                    <a:pt x="84" y="40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5" name="Google Shape;885;p2"/>
            <p:cNvSpPr/>
            <p:nvPr/>
          </p:nvSpPr>
          <p:spPr>
            <a:xfrm>
              <a:off x="5914705" y="4028651"/>
              <a:ext cx="13139" cy="53338"/>
            </a:xfrm>
            <a:custGeom>
              <a:avLst/>
              <a:gdLst/>
              <a:ahLst/>
              <a:cxnLst/>
              <a:rect l="l" t="t" r="r" b="b"/>
              <a:pathLst>
                <a:path w="84" h="341" extrusionOk="0">
                  <a:moveTo>
                    <a:pt x="0" y="0"/>
                  </a:moveTo>
                  <a:lnTo>
                    <a:pt x="0" y="340"/>
                  </a:lnTo>
                  <a:lnTo>
                    <a:pt x="84" y="340"/>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6" name="Google Shape;886;p2"/>
            <p:cNvSpPr/>
            <p:nvPr/>
          </p:nvSpPr>
          <p:spPr>
            <a:xfrm>
              <a:off x="5935039" y="4035847"/>
              <a:ext cx="13139" cy="46143"/>
            </a:xfrm>
            <a:custGeom>
              <a:avLst/>
              <a:gdLst/>
              <a:ahLst/>
              <a:cxnLst/>
              <a:rect l="l" t="t" r="r" b="b"/>
              <a:pathLst>
                <a:path w="84" h="295" extrusionOk="0">
                  <a:moveTo>
                    <a:pt x="0" y="1"/>
                  </a:moveTo>
                  <a:lnTo>
                    <a:pt x="0" y="294"/>
                  </a:lnTo>
                  <a:lnTo>
                    <a:pt x="84" y="29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7" name="Google Shape;887;p2"/>
            <p:cNvSpPr/>
            <p:nvPr/>
          </p:nvSpPr>
          <p:spPr>
            <a:xfrm>
              <a:off x="5955374" y="4038506"/>
              <a:ext cx="13139" cy="43484"/>
            </a:xfrm>
            <a:custGeom>
              <a:avLst/>
              <a:gdLst/>
              <a:ahLst/>
              <a:cxnLst/>
              <a:rect l="l" t="t" r="r" b="b"/>
              <a:pathLst>
                <a:path w="84" h="278" extrusionOk="0">
                  <a:moveTo>
                    <a:pt x="0" y="0"/>
                  </a:moveTo>
                  <a:lnTo>
                    <a:pt x="0" y="277"/>
                  </a:lnTo>
                  <a:lnTo>
                    <a:pt x="84" y="27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8" name="Google Shape;888;p2"/>
            <p:cNvSpPr/>
            <p:nvPr/>
          </p:nvSpPr>
          <p:spPr>
            <a:xfrm>
              <a:off x="5976177" y="4042103"/>
              <a:ext cx="13295" cy="39886"/>
            </a:xfrm>
            <a:custGeom>
              <a:avLst/>
              <a:gdLst/>
              <a:ahLst/>
              <a:cxnLst/>
              <a:rect l="l" t="t" r="r" b="b"/>
              <a:pathLst>
                <a:path w="85" h="255" extrusionOk="0">
                  <a:moveTo>
                    <a:pt x="1" y="1"/>
                  </a:moveTo>
                  <a:lnTo>
                    <a:pt x="1" y="254"/>
                  </a:lnTo>
                  <a:lnTo>
                    <a:pt x="84" y="25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89" name="Google Shape;889;p2"/>
            <p:cNvSpPr/>
            <p:nvPr/>
          </p:nvSpPr>
          <p:spPr>
            <a:xfrm>
              <a:off x="5996512" y="4043668"/>
              <a:ext cx="13295" cy="38322"/>
            </a:xfrm>
            <a:custGeom>
              <a:avLst/>
              <a:gdLst/>
              <a:ahLst/>
              <a:cxnLst/>
              <a:rect l="l" t="t" r="r" b="b"/>
              <a:pathLst>
                <a:path w="85" h="245" extrusionOk="0">
                  <a:moveTo>
                    <a:pt x="1" y="1"/>
                  </a:moveTo>
                  <a:lnTo>
                    <a:pt x="1" y="244"/>
                  </a:lnTo>
                  <a:lnTo>
                    <a:pt x="84" y="24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0" name="Google Shape;890;p2"/>
            <p:cNvSpPr/>
            <p:nvPr/>
          </p:nvSpPr>
          <p:spPr>
            <a:xfrm>
              <a:off x="6016846" y="4046796"/>
              <a:ext cx="13295" cy="35194"/>
            </a:xfrm>
            <a:custGeom>
              <a:avLst/>
              <a:gdLst/>
              <a:ahLst/>
              <a:cxnLst/>
              <a:rect l="l" t="t" r="r" b="b"/>
              <a:pathLst>
                <a:path w="85" h="225" extrusionOk="0">
                  <a:moveTo>
                    <a:pt x="1" y="1"/>
                  </a:moveTo>
                  <a:lnTo>
                    <a:pt x="1" y="224"/>
                  </a:lnTo>
                  <a:lnTo>
                    <a:pt x="84" y="22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1" name="Google Shape;891;p2"/>
            <p:cNvSpPr/>
            <p:nvPr/>
          </p:nvSpPr>
          <p:spPr>
            <a:xfrm>
              <a:off x="6037806" y="4046796"/>
              <a:ext cx="13139" cy="35194"/>
            </a:xfrm>
            <a:custGeom>
              <a:avLst/>
              <a:gdLst/>
              <a:ahLst/>
              <a:cxnLst/>
              <a:rect l="l" t="t" r="r" b="b"/>
              <a:pathLst>
                <a:path w="84" h="225" extrusionOk="0">
                  <a:moveTo>
                    <a:pt x="0" y="1"/>
                  </a:moveTo>
                  <a:lnTo>
                    <a:pt x="0" y="224"/>
                  </a:lnTo>
                  <a:lnTo>
                    <a:pt x="84" y="22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2" name="Google Shape;892;p2"/>
            <p:cNvSpPr/>
            <p:nvPr/>
          </p:nvSpPr>
          <p:spPr>
            <a:xfrm>
              <a:off x="6058140" y="4043668"/>
              <a:ext cx="13139" cy="38322"/>
            </a:xfrm>
            <a:custGeom>
              <a:avLst/>
              <a:gdLst/>
              <a:ahLst/>
              <a:cxnLst/>
              <a:rect l="l" t="t" r="r" b="b"/>
              <a:pathLst>
                <a:path w="84" h="245" extrusionOk="0">
                  <a:moveTo>
                    <a:pt x="0" y="1"/>
                  </a:moveTo>
                  <a:lnTo>
                    <a:pt x="0" y="244"/>
                  </a:lnTo>
                  <a:lnTo>
                    <a:pt x="84" y="24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3" name="Google Shape;893;p2"/>
            <p:cNvSpPr/>
            <p:nvPr/>
          </p:nvSpPr>
          <p:spPr>
            <a:xfrm>
              <a:off x="6078475" y="4042103"/>
              <a:ext cx="13139" cy="39886"/>
            </a:xfrm>
            <a:custGeom>
              <a:avLst/>
              <a:gdLst/>
              <a:ahLst/>
              <a:cxnLst/>
              <a:rect l="l" t="t" r="r" b="b"/>
              <a:pathLst>
                <a:path w="84" h="255" extrusionOk="0">
                  <a:moveTo>
                    <a:pt x="0" y="1"/>
                  </a:moveTo>
                  <a:lnTo>
                    <a:pt x="0" y="254"/>
                  </a:lnTo>
                  <a:lnTo>
                    <a:pt x="84" y="25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4" name="Google Shape;894;p2"/>
            <p:cNvSpPr/>
            <p:nvPr/>
          </p:nvSpPr>
          <p:spPr>
            <a:xfrm>
              <a:off x="6099278" y="4038506"/>
              <a:ext cx="13295" cy="43484"/>
            </a:xfrm>
            <a:custGeom>
              <a:avLst/>
              <a:gdLst/>
              <a:ahLst/>
              <a:cxnLst/>
              <a:rect l="l" t="t" r="r" b="b"/>
              <a:pathLst>
                <a:path w="85" h="278" extrusionOk="0">
                  <a:moveTo>
                    <a:pt x="1" y="0"/>
                  </a:moveTo>
                  <a:lnTo>
                    <a:pt x="1" y="277"/>
                  </a:lnTo>
                  <a:lnTo>
                    <a:pt x="84" y="27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5" name="Google Shape;895;p2"/>
            <p:cNvSpPr/>
            <p:nvPr/>
          </p:nvSpPr>
          <p:spPr>
            <a:xfrm>
              <a:off x="6119613" y="4035847"/>
              <a:ext cx="13295" cy="46143"/>
            </a:xfrm>
            <a:custGeom>
              <a:avLst/>
              <a:gdLst/>
              <a:ahLst/>
              <a:cxnLst/>
              <a:rect l="l" t="t" r="r" b="b"/>
              <a:pathLst>
                <a:path w="85" h="295" extrusionOk="0">
                  <a:moveTo>
                    <a:pt x="1" y="1"/>
                  </a:moveTo>
                  <a:lnTo>
                    <a:pt x="1" y="294"/>
                  </a:lnTo>
                  <a:lnTo>
                    <a:pt x="84" y="29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6" name="Google Shape;896;p2"/>
            <p:cNvSpPr/>
            <p:nvPr/>
          </p:nvSpPr>
          <p:spPr>
            <a:xfrm>
              <a:off x="6139947" y="4028651"/>
              <a:ext cx="13295" cy="53338"/>
            </a:xfrm>
            <a:custGeom>
              <a:avLst/>
              <a:gdLst/>
              <a:ahLst/>
              <a:cxnLst/>
              <a:rect l="l" t="t" r="r" b="b"/>
              <a:pathLst>
                <a:path w="85" h="341" extrusionOk="0">
                  <a:moveTo>
                    <a:pt x="1" y="0"/>
                  </a:moveTo>
                  <a:lnTo>
                    <a:pt x="1" y="340"/>
                  </a:lnTo>
                  <a:lnTo>
                    <a:pt x="84" y="340"/>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7" name="Google Shape;897;p2"/>
            <p:cNvSpPr/>
            <p:nvPr/>
          </p:nvSpPr>
          <p:spPr>
            <a:xfrm>
              <a:off x="6160907" y="4018171"/>
              <a:ext cx="13139" cy="63818"/>
            </a:xfrm>
            <a:custGeom>
              <a:avLst/>
              <a:gdLst/>
              <a:ahLst/>
              <a:cxnLst/>
              <a:rect l="l" t="t" r="r" b="b"/>
              <a:pathLst>
                <a:path w="84" h="408" extrusionOk="0">
                  <a:moveTo>
                    <a:pt x="0" y="0"/>
                  </a:moveTo>
                  <a:lnTo>
                    <a:pt x="0" y="407"/>
                  </a:lnTo>
                  <a:lnTo>
                    <a:pt x="84" y="40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8" name="Google Shape;898;p2"/>
            <p:cNvSpPr/>
            <p:nvPr/>
          </p:nvSpPr>
          <p:spPr>
            <a:xfrm>
              <a:off x="6181241" y="4008161"/>
              <a:ext cx="13139" cy="73829"/>
            </a:xfrm>
            <a:custGeom>
              <a:avLst/>
              <a:gdLst/>
              <a:ahLst/>
              <a:cxnLst/>
              <a:rect l="l" t="t" r="r" b="b"/>
              <a:pathLst>
                <a:path w="84" h="472" extrusionOk="0">
                  <a:moveTo>
                    <a:pt x="0" y="1"/>
                  </a:moveTo>
                  <a:lnTo>
                    <a:pt x="0" y="471"/>
                  </a:lnTo>
                  <a:lnTo>
                    <a:pt x="84" y="471"/>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99" name="Google Shape;899;p2"/>
            <p:cNvSpPr/>
            <p:nvPr/>
          </p:nvSpPr>
          <p:spPr>
            <a:xfrm>
              <a:off x="6201576" y="3993145"/>
              <a:ext cx="13139" cy="88845"/>
            </a:xfrm>
            <a:custGeom>
              <a:avLst/>
              <a:gdLst/>
              <a:ahLst/>
              <a:cxnLst/>
              <a:rect l="l" t="t" r="r" b="b"/>
              <a:pathLst>
                <a:path w="84" h="568" extrusionOk="0">
                  <a:moveTo>
                    <a:pt x="1" y="0"/>
                  </a:moveTo>
                  <a:lnTo>
                    <a:pt x="1" y="567"/>
                  </a:lnTo>
                  <a:lnTo>
                    <a:pt x="84" y="56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0" name="Google Shape;900;p2"/>
            <p:cNvSpPr/>
            <p:nvPr/>
          </p:nvSpPr>
          <p:spPr>
            <a:xfrm>
              <a:off x="6221910" y="3975313"/>
              <a:ext cx="13139" cy="106677"/>
            </a:xfrm>
            <a:custGeom>
              <a:avLst/>
              <a:gdLst/>
              <a:ahLst/>
              <a:cxnLst/>
              <a:rect l="l" t="t" r="r" b="b"/>
              <a:pathLst>
                <a:path w="84" h="682" extrusionOk="0">
                  <a:moveTo>
                    <a:pt x="1" y="1"/>
                  </a:moveTo>
                  <a:lnTo>
                    <a:pt x="1" y="681"/>
                  </a:lnTo>
                  <a:lnTo>
                    <a:pt x="84" y="681"/>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1" name="Google Shape;901;p2"/>
            <p:cNvSpPr/>
            <p:nvPr/>
          </p:nvSpPr>
          <p:spPr>
            <a:xfrm>
              <a:off x="6242714" y="3945124"/>
              <a:ext cx="13295" cy="136865"/>
            </a:xfrm>
            <a:custGeom>
              <a:avLst/>
              <a:gdLst/>
              <a:ahLst/>
              <a:cxnLst/>
              <a:rect l="l" t="t" r="r" b="b"/>
              <a:pathLst>
                <a:path w="85" h="875" extrusionOk="0">
                  <a:moveTo>
                    <a:pt x="1" y="0"/>
                  </a:moveTo>
                  <a:lnTo>
                    <a:pt x="1" y="874"/>
                  </a:lnTo>
                  <a:lnTo>
                    <a:pt x="84" y="874"/>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2" name="Google Shape;902;p2"/>
            <p:cNvSpPr/>
            <p:nvPr/>
          </p:nvSpPr>
          <p:spPr>
            <a:xfrm>
              <a:off x="6304342" y="3985324"/>
              <a:ext cx="13139" cy="96666"/>
            </a:xfrm>
            <a:custGeom>
              <a:avLst/>
              <a:gdLst/>
              <a:ahLst/>
              <a:cxnLst/>
              <a:rect l="l" t="t" r="r" b="b"/>
              <a:pathLst>
                <a:path w="84" h="618" extrusionOk="0">
                  <a:moveTo>
                    <a:pt x="1" y="0"/>
                  </a:moveTo>
                  <a:lnTo>
                    <a:pt x="1" y="617"/>
                  </a:lnTo>
                  <a:lnTo>
                    <a:pt x="84" y="61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3" name="Google Shape;903;p2"/>
            <p:cNvSpPr/>
            <p:nvPr/>
          </p:nvSpPr>
          <p:spPr>
            <a:xfrm>
              <a:off x="6324677" y="4011915"/>
              <a:ext cx="13139" cy="70075"/>
            </a:xfrm>
            <a:custGeom>
              <a:avLst/>
              <a:gdLst/>
              <a:ahLst/>
              <a:cxnLst/>
              <a:rect l="l" t="t" r="r" b="b"/>
              <a:pathLst>
                <a:path w="84" h="448" extrusionOk="0">
                  <a:moveTo>
                    <a:pt x="1" y="0"/>
                  </a:moveTo>
                  <a:lnTo>
                    <a:pt x="1" y="447"/>
                  </a:lnTo>
                  <a:lnTo>
                    <a:pt x="84" y="44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4" name="Google Shape;904;p2"/>
            <p:cNvSpPr/>
            <p:nvPr/>
          </p:nvSpPr>
          <p:spPr>
            <a:xfrm>
              <a:off x="6345011" y="4030685"/>
              <a:ext cx="13295" cy="51305"/>
            </a:xfrm>
            <a:custGeom>
              <a:avLst/>
              <a:gdLst/>
              <a:ahLst/>
              <a:cxnLst/>
              <a:rect l="l" t="t" r="r" b="b"/>
              <a:pathLst>
                <a:path w="85" h="328" extrusionOk="0">
                  <a:moveTo>
                    <a:pt x="1" y="0"/>
                  </a:moveTo>
                  <a:lnTo>
                    <a:pt x="1" y="327"/>
                  </a:lnTo>
                  <a:lnTo>
                    <a:pt x="84" y="327"/>
                  </a:lnTo>
                  <a:lnTo>
                    <a:pt x="8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5" name="Google Shape;905;p2"/>
            <p:cNvSpPr/>
            <p:nvPr/>
          </p:nvSpPr>
          <p:spPr>
            <a:xfrm>
              <a:off x="6365971" y="4046796"/>
              <a:ext cx="13139" cy="35194"/>
            </a:xfrm>
            <a:custGeom>
              <a:avLst/>
              <a:gdLst/>
              <a:ahLst/>
              <a:cxnLst/>
              <a:rect l="l" t="t" r="r" b="b"/>
              <a:pathLst>
                <a:path w="84" h="225" extrusionOk="0">
                  <a:moveTo>
                    <a:pt x="0" y="1"/>
                  </a:moveTo>
                  <a:lnTo>
                    <a:pt x="0" y="224"/>
                  </a:lnTo>
                  <a:lnTo>
                    <a:pt x="83" y="224"/>
                  </a:lnTo>
                  <a:lnTo>
                    <a:pt x="8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6" name="Google Shape;906;p2"/>
            <p:cNvSpPr/>
            <p:nvPr/>
          </p:nvSpPr>
          <p:spPr>
            <a:xfrm>
              <a:off x="6386305" y="4056807"/>
              <a:ext cx="13139" cy="25183"/>
            </a:xfrm>
            <a:custGeom>
              <a:avLst/>
              <a:gdLst/>
              <a:ahLst/>
              <a:cxnLst/>
              <a:rect l="l" t="t" r="r" b="b"/>
              <a:pathLst>
                <a:path w="84" h="161" extrusionOk="0">
                  <a:moveTo>
                    <a:pt x="0" y="0"/>
                  </a:moveTo>
                  <a:lnTo>
                    <a:pt x="0" y="160"/>
                  </a:lnTo>
                  <a:lnTo>
                    <a:pt x="83" y="160"/>
                  </a:lnTo>
                  <a:lnTo>
                    <a:pt x="83"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7" name="Google Shape;907;p2"/>
            <p:cNvSpPr/>
            <p:nvPr/>
          </p:nvSpPr>
          <p:spPr>
            <a:xfrm>
              <a:off x="6406640" y="4065566"/>
              <a:ext cx="13139" cy="16424"/>
            </a:xfrm>
            <a:custGeom>
              <a:avLst/>
              <a:gdLst/>
              <a:ahLst/>
              <a:cxnLst/>
              <a:rect l="l" t="t" r="r" b="b"/>
              <a:pathLst>
                <a:path w="84" h="105" extrusionOk="0">
                  <a:moveTo>
                    <a:pt x="0" y="1"/>
                  </a:moveTo>
                  <a:lnTo>
                    <a:pt x="0" y="104"/>
                  </a:lnTo>
                  <a:lnTo>
                    <a:pt x="84" y="104"/>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8" name="Google Shape;908;p2"/>
            <p:cNvSpPr/>
            <p:nvPr/>
          </p:nvSpPr>
          <p:spPr>
            <a:xfrm>
              <a:off x="5587635" y="3911178"/>
              <a:ext cx="198807" cy="186450"/>
            </a:xfrm>
            <a:custGeom>
              <a:avLst/>
              <a:gdLst/>
              <a:ahLst/>
              <a:cxnLst/>
              <a:rect l="l" t="t" r="r" b="b"/>
              <a:pathLst>
                <a:path w="1271" h="1192" extrusionOk="0">
                  <a:moveTo>
                    <a:pt x="1144" y="1"/>
                  </a:moveTo>
                  <a:cubicBezTo>
                    <a:pt x="1144" y="908"/>
                    <a:pt x="47" y="1058"/>
                    <a:pt x="0" y="1065"/>
                  </a:cubicBezTo>
                  <a:lnTo>
                    <a:pt x="17" y="1191"/>
                  </a:lnTo>
                  <a:cubicBezTo>
                    <a:pt x="30" y="1188"/>
                    <a:pt x="1271" y="1018"/>
                    <a:pt x="127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9" name="Google Shape;909;p2"/>
            <p:cNvSpPr/>
            <p:nvPr/>
          </p:nvSpPr>
          <p:spPr>
            <a:xfrm>
              <a:off x="6281975" y="3908522"/>
              <a:ext cx="198337" cy="185980"/>
            </a:xfrm>
            <a:custGeom>
              <a:avLst/>
              <a:gdLst/>
              <a:ahLst/>
              <a:cxnLst/>
              <a:rect l="l" t="t" r="r" b="b"/>
              <a:pathLst>
                <a:path w="1268" h="1189" extrusionOk="0">
                  <a:moveTo>
                    <a:pt x="0" y="1"/>
                  </a:moveTo>
                  <a:cubicBezTo>
                    <a:pt x="0" y="1015"/>
                    <a:pt x="1237" y="1188"/>
                    <a:pt x="1251" y="1188"/>
                  </a:cubicBezTo>
                  <a:lnTo>
                    <a:pt x="1267" y="1065"/>
                  </a:lnTo>
                  <a:cubicBezTo>
                    <a:pt x="1221" y="1058"/>
                    <a:pt x="123" y="905"/>
                    <a:pt x="123"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0" name="Google Shape;910;p2"/>
            <p:cNvSpPr/>
            <p:nvPr/>
          </p:nvSpPr>
          <p:spPr>
            <a:xfrm>
              <a:off x="5786286" y="3898668"/>
              <a:ext cx="495843" cy="158295"/>
            </a:xfrm>
            <a:custGeom>
              <a:avLst/>
              <a:gdLst/>
              <a:ahLst/>
              <a:cxnLst/>
              <a:rect l="l" t="t" r="r" b="b"/>
              <a:pathLst>
                <a:path w="3170" h="1012" extrusionOk="0">
                  <a:moveTo>
                    <a:pt x="121" y="1"/>
                  </a:moveTo>
                  <a:lnTo>
                    <a:pt x="1" y="34"/>
                  </a:lnTo>
                  <a:cubicBezTo>
                    <a:pt x="1" y="44"/>
                    <a:pt x="284" y="1011"/>
                    <a:pt x="1585" y="1011"/>
                  </a:cubicBezTo>
                  <a:cubicBezTo>
                    <a:pt x="2882" y="1011"/>
                    <a:pt x="3166" y="44"/>
                    <a:pt x="3169" y="34"/>
                  </a:cubicBezTo>
                  <a:lnTo>
                    <a:pt x="3049" y="1"/>
                  </a:lnTo>
                  <a:cubicBezTo>
                    <a:pt x="3039" y="37"/>
                    <a:pt x="2786" y="888"/>
                    <a:pt x="1585" y="888"/>
                  </a:cubicBezTo>
                  <a:cubicBezTo>
                    <a:pt x="384" y="888"/>
                    <a:pt x="131" y="37"/>
                    <a:pt x="12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1" name="Google Shape;911;p2"/>
            <p:cNvSpPr/>
            <p:nvPr/>
          </p:nvSpPr>
          <p:spPr>
            <a:xfrm>
              <a:off x="5581847" y="4079174"/>
              <a:ext cx="904250" cy="46612"/>
            </a:xfrm>
            <a:custGeom>
              <a:avLst/>
              <a:gdLst/>
              <a:ahLst/>
              <a:cxnLst/>
              <a:rect l="l" t="t" r="r" b="b"/>
              <a:pathLst>
                <a:path w="5781" h="298" extrusionOk="0">
                  <a:moveTo>
                    <a:pt x="1" y="1"/>
                  </a:moveTo>
                  <a:lnTo>
                    <a:pt x="1" y="297"/>
                  </a:lnTo>
                  <a:lnTo>
                    <a:pt x="5780" y="297"/>
                  </a:lnTo>
                  <a:lnTo>
                    <a:pt x="578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2" name="Google Shape;912;p2"/>
            <p:cNvSpPr/>
            <p:nvPr/>
          </p:nvSpPr>
          <p:spPr>
            <a:xfrm>
              <a:off x="5581847" y="4077374"/>
              <a:ext cx="904250" cy="23619"/>
            </a:xfrm>
            <a:custGeom>
              <a:avLst/>
              <a:gdLst/>
              <a:ahLst/>
              <a:cxnLst/>
              <a:rect l="l" t="t" r="r" b="b"/>
              <a:pathLst>
                <a:path w="5781" h="151" extrusionOk="0">
                  <a:moveTo>
                    <a:pt x="1" y="1"/>
                  </a:moveTo>
                  <a:lnTo>
                    <a:pt x="1" y="151"/>
                  </a:lnTo>
                  <a:lnTo>
                    <a:pt x="5780" y="151"/>
                  </a:lnTo>
                  <a:lnTo>
                    <a:pt x="578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3" name="Google Shape;913;p2"/>
            <p:cNvSpPr/>
            <p:nvPr/>
          </p:nvSpPr>
          <p:spPr>
            <a:xfrm>
              <a:off x="5672101"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4" name="Google Shape;914;p2"/>
            <p:cNvSpPr/>
            <p:nvPr/>
          </p:nvSpPr>
          <p:spPr>
            <a:xfrm>
              <a:off x="5721685"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5" name="Google Shape;915;p2"/>
            <p:cNvSpPr/>
            <p:nvPr/>
          </p:nvSpPr>
          <p:spPr>
            <a:xfrm>
              <a:off x="5622516"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6" name="Google Shape;916;p2"/>
            <p:cNvSpPr/>
            <p:nvPr/>
          </p:nvSpPr>
          <p:spPr>
            <a:xfrm>
              <a:off x="5771270"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7" name="Google Shape;917;p2"/>
            <p:cNvSpPr/>
            <p:nvPr/>
          </p:nvSpPr>
          <p:spPr>
            <a:xfrm>
              <a:off x="5820698"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8" name="Google Shape;918;p2"/>
            <p:cNvSpPr/>
            <p:nvPr/>
          </p:nvSpPr>
          <p:spPr>
            <a:xfrm>
              <a:off x="5870282"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19" name="Google Shape;919;p2"/>
            <p:cNvSpPr/>
            <p:nvPr/>
          </p:nvSpPr>
          <p:spPr>
            <a:xfrm>
              <a:off x="5919867"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0" name="Google Shape;920;p2"/>
            <p:cNvSpPr/>
            <p:nvPr/>
          </p:nvSpPr>
          <p:spPr>
            <a:xfrm>
              <a:off x="5969451"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1" name="Google Shape;921;p2"/>
            <p:cNvSpPr/>
            <p:nvPr/>
          </p:nvSpPr>
          <p:spPr>
            <a:xfrm>
              <a:off x="6019036"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2" name="Google Shape;922;p2"/>
            <p:cNvSpPr/>
            <p:nvPr/>
          </p:nvSpPr>
          <p:spPr>
            <a:xfrm>
              <a:off x="6067995"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3" name="Google Shape;923;p2"/>
            <p:cNvSpPr/>
            <p:nvPr/>
          </p:nvSpPr>
          <p:spPr>
            <a:xfrm>
              <a:off x="6117579" y="4087465"/>
              <a:ext cx="30345" cy="30501"/>
            </a:xfrm>
            <a:custGeom>
              <a:avLst/>
              <a:gdLst/>
              <a:ahLst/>
              <a:cxnLst/>
              <a:rect l="l" t="t" r="r" b="b"/>
              <a:pathLst>
                <a:path w="194"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4" name="Google Shape;924;p2"/>
            <p:cNvSpPr/>
            <p:nvPr/>
          </p:nvSpPr>
          <p:spPr>
            <a:xfrm>
              <a:off x="6167164"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5" name="Google Shape;925;p2"/>
            <p:cNvSpPr/>
            <p:nvPr/>
          </p:nvSpPr>
          <p:spPr>
            <a:xfrm>
              <a:off x="6216748"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6" name="Google Shape;926;p2"/>
            <p:cNvSpPr/>
            <p:nvPr/>
          </p:nvSpPr>
          <p:spPr>
            <a:xfrm>
              <a:off x="6266333" y="4087465"/>
              <a:ext cx="30345" cy="30501"/>
            </a:xfrm>
            <a:custGeom>
              <a:avLst/>
              <a:gdLst/>
              <a:ahLst/>
              <a:cxnLst/>
              <a:rect l="l" t="t" r="r" b="b"/>
              <a:pathLst>
                <a:path w="194" h="195" extrusionOk="0">
                  <a:moveTo>
                    <a:pt x="0" y="1"/>
                  </a:moveTo>
                  <a:lnTo>
                    <a:pt x="0" y="194"/>
                  </a:lnTo>
                  <a:lnTo>
                    <a:pt x="193" y="194"/>
                  </a:lnTo>
                  <a:lnTo>
                    <a:pt x="19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7" name="Google Shape;927;p2"/>
            <p:cNvSpPr/>
            <p:nvPr/>
          </p:nvSpPr>
          <p:spPr>
            <a:xfrm>
              <a:off x="6315761"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8" name="Google Shape;928;p2"/>
            <p:cNvSpPr/>
            <p:nvPr/>
          </p:nvSpPr>
          <p:spPr>
            <a:xfrm>
              <a:off x="6365345" y="4087465"/>
              <a:ext cx="30501" cy="30501"/>
            </a:xfrm>
            <a:custGeom>
              <a:avLst/>
              <a:gdLst/>
              <a:ahLst/>
              <a:cxnLst/>
              <a:rect l="l" t="t" r="r" b="b"/>
              <a:pathLst>
                <a:path w="195" h="195" extrusionOk="0">
                  <a:moveTo>
                    <a:pt x="1" y="1"/>
                  </a:moveTo>
                  <a:lnTo>
                    <a:pt x="1"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9" name="Google Shape;929;p2"/>
            <p:cNvSpPr/>
            <p:nvPr/>
          </p:nvSpPr>
          <p:spPr>
            <a:xfrm>
              <a:off x="6414461" y="4087465"/>
              <a:ext cx="30345" cy="30501"/>
            </a:xfrm>
            <a:custGeom>
              <a:avLst/>
              <a:gdLst/>
              <a:ahLst/>
              <a:cxnLst/>
              <a:rect l="l" t="t" r="r" b="b"/>
              <a:pathLst>
                <a:path w="194" h="195" extrusionOk="0">
                  <a:moveTo>
                    <a:pt x="0" y="1"/>
                  </a:moveTo>
                  <a:lnTo>
                    <a:pt x="0" y="194"/>
                  </a:lnTo>
                  <a:lnTo>
                    <a:pt x="194" y="194"/>
                  </a:lnTo>
                  <a:lnTo>
                    <a:pt x="19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0" name="Google Shape;930;p2"/>
            <p:cNvSpPr/>
            <p:nvPr/>
          </p:nvSpPr>
          <p:spPr>
            <a:xfrm>
              <a:off x="6265238" y="3891942"/>
              <a:ext cx="32535" cy="375246"/>
            </a:xfrm>
            <a:custGeom>
              <a:avLst/>
              <a:gdLst/>
              <a:ahLst/>
              <a:cxnLst/>
              <a:rect l="l" t="t" r="r" b="b"/>
              <a:pathLst>
                <a:path w="208" h="2399" extrusionOk="0">
                  <a:moveTo>
                    <a:pt x="0" y="0"/>
                  </a:moveTo>
                  <a:lnTo>
                    <a:pt x="0" y="2398"/>
                  </a:lnTo>
                  <a:lnTo>
                    <a:pt x="207" y="2398"/>
                  </a:lnTo>
                  <a:lnTo>
                    <a:pt x="20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1" name="Google Shape;931;p2"/>
            <p:cNvSpPr/>
            <p:nvPr/>
          </p:nvSpPr>
          <p:spPr>
            <a:xfrm>
              <a:off x="6265238" y="3891942"/>
              <a:ext cx="16267" cy="375246"/>
            </a:xfrm>
            <a:custGeom>
              <a:avLst/>
              <a:gdLst/>
              <a:ahLst/>
              <a:cxnLst/>
              <a:rect l="l" t="t" r="r" b="b"/>
              <a:pathLst>
                <a:path w="104" h="2399" extrusionOk="0">
                  <a:moveTo>
                    <a:pt x="0" y="0"/>
                  </a:moveTo>
                  <a:lnTo>
                    <a:pt x="0" y="2398"/>
                  </a:lnTo>
                  <a:lnTo>
                    <a:pt x="104" y="2398"/>
                  </a:lnTo>
                  <a:lnTo>
                    <a:pt x="10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2" name="Google Shape;932;p2"/>
            <p:cNvSpPr/>
            <p:nvPr/>
          </p:nvSpPr>
          <p:spPr>
            <a:xfrm>
              <a:off x="6259450" y="3881462"/>
              <a:ext cx="43953" cy="24714"/>
            </a:xfrm>
            <a:custGeom>
              <a:avLst/>
              <a:gdLst/>
              <a:ahLst/>
              <a:cxnLst/>
              <a:rect l="l" t="t" r="r" b="b"/>
              <a:pathLst>
                <a:path w="281" h="158" extrusionOk="0">
                  <a:moveTo>
                    <a:pt x="1" y="1"/>
                  </a:moveTo>
                  <a:lnTo>
                    <a:pt x="1" y="157"/>
                  </a:lnTo>
                  <a:lnTo>
                    <a:pt x="281" y="157"/>
                  </a:lnTo>
                  <a:lnTo>
                    <a:pt x="2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3" name="Google Shape;933;p2"/>
            <p:cNvSpPr/>
            <p:nvPr/>
          </p:nvSpPr>
          <p:spPr>
            <a:xfrm>
              <a:off x="6259450" y="3881462"/>
              <a:ext cx="43953" cy="12201"/>
            </a:xfrm>
            <a:custGeom>
              <a:avLst/>
              <a:gdLst/>
              <a:ahLst/>
              <a:cxnLst/>
              <a:rect l="l" t="t" r="r" b="b"/>
              <a:pathLst>
                <a:path w="281" h="78" extrusionOk="0">
                  <a:moveTo>
                    <a:pt x="1" y="1"/>
                  </a:moveTo>
                  <a:lnTo>
                    <a:pt x="1" y="77"/>
                  </a:lnTo>
                  <a:lnTo>
                    <a:pt x="281" y="77"/>
                  </a:lnTo>
                  <a:lnTo>
                    <a:pt x="2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4" name="Google Shape;934;p2"/>
            <p:cNvSpPr/>
            <p:nvPr/>
          </p:nvSpPr>
          <p:spPr>
            <a:xfrm>
              <a:off x="5770175" y="3891942"/>
              <a:ext cx="32535" cy="375246"/>
            </a:xfrm>
            <a:custGeom>
              <a:avLst/>
              <a:gdLst/>
              <a:ahLst/>
              <a:cxnLst/>
              <a:rect l="l" t="t" r="r" b="b"/>
              <a:pathLst>
                <a:path w="208" h="2399" extrusionOk="0">
                  <a:moveTo>
                    <a:pt x="0" y="0"/>
                  </a:moveTo>
                  <a:lnTo>
                    <a:pt x="0" y="2398"/>
                  </a:lnTo>
                  <a:lnTo>
                    <a:pt x="207" y="2398"/>
                  </a:lnTo>
                  <a:lnTo>
                    <a:pt x="207"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5" name="Google Shape;935;p2"/>
            <p:cNvSpPr/>
            <p:nvPr/>
          </p:nvSpPr>
          <p:spPr>
            <a:xfrm>
              <a:off x="5770175" y="3891942"/>
              <a:ext cx="16267" cy="375246"/>
            </a:xfrm>
            <a:custGeom>
              <a:avLst/>
              <a:gdLst/>
              <a:ahLst/>
              <a:cxnLst/>
              <a:rect l="l" t="t" r="r" b="b"/>
              <a:pathLst>
                <a:path w="104" h="2399" extrusionOk="0">
                  <a:moveTo>
                    <a:pt x="0" y="0"/>
                  </a:moveTo>
                  <a:lnTo>
                    <a:pt x="0" y="2398"/>
                  </a:lnTo>
                  <a:lnTo>
                    <a:pt x="104" y="2398"/>
                  </a:lnTo>
                  <a:lnTo>
                    <a:pt x="104" y="0"/>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6" name="Google Shape;936;p2"/>
            <p:cNvSpPr/>
            <p:nvPr/>
          </p:nvSpPr>
          <p:spPr>
            <a:xfrm>
              <a:off x="5764387" y="3881462"/>
              <a:ext cx="43953" cy="24714"/>
            </a:xfrm>
            <a:custGeom>
              <a:avLst/>
              <a:gdLst/>
              <a:ahLst/>
              <a:cxnLst/>
              <a:rect l="l" t="t" r="r" b="b"/>
              <a:pathLst>
                <a:path w="281" h="158" extrusionOk="0">
                  <a:moveTo>
                    <a:pt x="1" y="1"/>
                  </a:moveTo>
                  <a:lnTo>
                    <a:pt x="1" y="157"/>
                  </a:lnTo>
                  <a:lnTo>
                    <a:pt x="281" y="157"/>
                  </a:lnTo>
                  <a:lnTo>
                    <a:pt x="2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7" name="Google Shape;937;p2"/>
            <p:cNvSpPr/>
            <p:nvPr/>
          </p:nvSpPr>
          <p:spPr>
            <a:xfrm>
              <a:off x="5764387" y="3881462"/>
              <a:ext cx="43953" cy="12201"/>
            </a:xfrm>
            <a:custGeom>
              <a:avLst/>
              <a:gdLst/>
              <a:ahLst/>
              <a:cxnLst/>
              <a:rect l="l" t="t" r="r" b="b"/>
              <a:pathLst>
                <a:path w="281" h="78" extrusionOk="0">
                  <a:moveTo>
                    <a:pt x="1" y="1"/>
                  </a:moveTo>
                  <a:lnTo>
                    <a:pt x="1" y="77"/>
                  </a:lnTo>
                  <a:lnTo>
                    <a:pt x="281" y="77"/>
                  </a:lnTo>
                  <a:lnTo>
                    <a:pt x="2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8" name="Google Shape;938;p2"/>
            <p:cNvSpPr/>
            <p:nvPr/>
          </p:nvSpPr>
          <p:spPr>
            <a:xfrm>
              <a:off x="3456126" y="4096850"/>
              <a:ext cx="13139" cy="173467"/>
            </a:xfrm>
            <a:custGeom>
              <a:avLst/>
              <a:gdLst/>
              <a:ahLst/>
              <a:cxnLst/>
              <a:rect l="l" t="t" r="r" b="b"/>
              <a:pathLst>
                <a:path w="84" h="1109" extrusionOk="0">
                  <a:moveTo>
                    <a:pt x="0" y="1"/>
                  </a:moveTo>
                  <a:lnTo>
                    <a:pt x="0" y="1108"/>
                  </a:lnTo>
                  <a:lnTo>
                    <a:pt x="84" y="1108"/>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39" name="Google Shape;939;p2"/>
            <p:cNvSpPr/>
            <p:nvPr/>
          </p:nvSpPr>
          <p:spPr>
            <a:xfrm>
              <a:off x="3403883" y="4038975"/>
              <a:ext cx="117626" cy="98856"/>
            </a:xfrm>
            <a:custGeom>
              <a:avLst/>
              <a:gdLst/>
              <a:ahLst/>
              <a:cxnLst/>
              <a:rect l="l" t="t" r="r" b="b"/>
              <a:pathLst>
                <a:path w="752" h="632" extrusionOk="0">
                  <a:moveTo>
                    <a:pt x="378" y="1"/>
                  </a:moveTo>
                  <a:cubicBezTo>
                    <a:pt x="168" y="1"/>
                    <a:pt x="1" y="141"/>
                    <a:pt x="1" y="314"/>
                  </a:cubicBezTo>
                  <a:cubicBezTo>
                    <a:pt x="1" y="491"/>
                    <a:pt x="168" y="631"/>
                    <a:pt x="378" y="631"/>
                  </a:cubicBezTo>
                  <a:cubicBezTo>
                    <a:pt x="584" y="631"/>
                    <a:pt x="751" y="491"/>
                    <a:pt x="751" y="314"/>
                  </a:cubicBezTo>
                  <a:cubicBezTo>
                    <a:pt x="751" y="141"/>
                    <a:pt x="584" y="1"/>
                    <a:pt x="37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0" name="Google Shape;940;p2"/>
            <p:cNvSpPr/>
            <p:nvPr/>
          </p:nvSpPr>
          <p:spPr>
            <a:xfrm>
              <a:off x="3403883" y="4038975"/>
              <a:ext cx="59126" cy="231341"/>
            </a:xfrm>
            <a:custGeom>
              <a:avLst/>
              <a:gdLst/>
              <a:ahLst/>
              <a:cxnLst/>
              <a:rect l="l" t="t" r="r" b="b"/>
              <a:pathLst>
                <a:path w="378" h="1479" extrusionOk="0">
                  <a:moveTo>
                    <a:pt x="378" y="1"/>
                  </a:moveTo>
                  <a:cubicBezTo>
                    <a:pt x="168" y="1"/>
                    <a:pt x="1" y="141"/>
                    <a:pt x="1" y="314"/>
                  </a:cubicBezTo>
                  <a:cubicBezTo>
                    <a:pt x="1" y="478"/>
                    <a:pt x="148" y="611"/>
                    <a:pt x="334" y="628"/>
                  </a:cubicBezTo>
                  <a:lnTo>
                    <a:pt x="334" y="1478"/>
                  </a:lnTo>
                  <a:lnTo>
                    <a:pt x="378" y="1478"/>
                  </a:lnTo>
                  <a:lnTo>
                    <a:pt x="378"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1" name="Google Shape;941;p2"/>
            <p:cNvSpPr/>
            <p:nvPr/>
          </p:nvSpPr>
          <p:spPr>
            <a:xfrm>
              <a:off x="3386207" y="4191326"/>
              <a:ext cx="9541" cy="78991"/>
            </a:xfrm>
            <a:custGeom>
              <a:avLst/>
              <a:gdLst/>
              <a:ahLst/>
              <a:cxnLst/>
              <a:rect l="l" t="t" r="r" b="b"/>
              <a:pathLst>
                <a:path w="61" h="505" extrusionOk="0">
                  <a:moveTo>
                    <a:pt x="0" y="1"/>
                  </a:moveTo>
                  <a:lnTo>
                    <a:pt x="0" y="504"/>
                  </a:lnTo>
                  <a:lnTo>
                    <a:pt x="60" y="504"/>
                  </a:lnTo>
                  <a:lnTo>
                    <a:pt x="6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2" name="Google Shape;942;p2"/>
            <p:cNvSpPr/>
            <p:nvPr/>
          </p:nvSpPr>
          <p:spPr>
            <a:xfrm>
              <a:off x="3347103" y="4147998"/>
              <a:ext cx="87750" cy="73673"/>
            </a:xfrm>
            <a:custGeom>
              <a:avLst/>
              <a:gdLst/>
              <a:ahLst/>
              <a:cxnLst/>
              <a:rect l="l" t="t" r="r" b="b"/>
              <a:pathLst>
                <a:path w="561" h="471" extrusionOk="0">
                  <a:moveTo>
                    <a:pt x="280" y="1"/>
                  </a:moveTo>
                  <a:cubicBezTo>
                    <a:pt x="127" y="1"/>
                    <a:pt x="0" y="107"/>
                    <a:pt x="0" y="234"/>
                  </a:cubicBezTo>
                  <a:cubicBezTo>
                    <a:pt x="0" y="364"/>
                    <a:pt x="127" y="471"/>
                    <a:pt x="280" y="471"/>
                  </a:cubicBezTo>
                  <a:cubicBezTo>
                    <a:pt x="437" y="471"/>
                    <a:pt x="561" y="364"/>
                    <a:pt x="561" y="234"/>
                  </a:cubicBezTo>
                  <a:cubicBezTo>
                    <a:pt x="561" y="107"/>
                    <a:pt x="437" y="1"/>
                    <a:pt x="28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3" name="Google Shape;943;p2"/>
            <p:cNvSpPr/>
            <p:nvPr/>
          </p:nvSpPr>
          <p:spPr>
            <a:xfrm>
              <a:off x="3347103" y="4147998"/>
              <a:ext cx="43953" cy="122318"/>
            </a:xfrm>
            <a:custGeom>
              <a:avLst/>
              <a:gdLst/>
              <a:ahLst/>
              <a:cxnLst/>
              <a:rect l="l" t="t" r="r" b="b"/>
              <a:pathLst>
                <a:path w="281" h="782" extrusionOk="0">
                  <a:moveTo>
                    <a:pt x="280" y="1"/>
                  </a:moveTo>
                  <a:cubicBezTo>
                    <a:pt x="127" y="1"/>
                    <a:pt x="0" y="107"/>
                    <a:pt x="0" y="234"/>
                  </a:cubicBezTo>
                  <a:cubicBezTo>
                    <a:pt x="0" y="358"/>
                    <a:pt x="110" y="454"/>
                    <a:pt x="250" y="468"/>
                  </a:cubicBezTo>
                  <a:lnTo>
                    <a:pt x="250" y="781"/>
                  </a:lnTo>
                  <a:lnTo>
                    <a:pt x="280" y="781"/>
                  </a:lnTo>
                  <a:lnTo>
                    <a:pt x="28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4" name="Google Shape;944;p2"/>
            <p:cNvSpPr/>
            <p:nvPr/>
          </p:nvSpPr>
          <p:spPr>
            <a:xfrm>
              <a:off x="5108683" y="4096850"/>
              <a:ext cx="13295" cy="173467"/>
            </a:xfrm>
            <a:custGeom>
              <a:avLst/>
              <a:gdLst/>
              <a:ahLst/>
              <a:cxnLst/>
              <a:rect l="l" t="t" r="r" b="b"/>
              <a:pathLst>
                <a:path w="85" h="1109" extrusionOk="0">
                  <a:moveTo>
                    <a:pt x="1" y="1"/>
                  </a:moveTo>
                  <a:lnTo>
                    <a:pt x="1" y="1108"/>
                  </a:lnTo>
                  <a:lnTo>
                    <a:pt x="84" y="1108"/>
                  </a:lnTo>
                  <a:lnTo>
                    <a:pt x="8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5" name="Google Shape;945;p2"/>
            <p:cNvSpPr/>
            <p:nvPr/>
          </p:nvSpPr>
          <p:spPr>
            <a:xfrm>
              <a:off x="5056596" y="4038975"/>
              <a:ext cx="58500" cy="231341"/>
            </a:xfrm>
            <a:custGeom>
              <a:avLst/>
              <a:gdLst/>
              <a:ahLst/>
              <a:cxnLst/>
              <a:rect l="l" t="t" r="r" b="b"/>
              <a:pathLst>
                <a:path w="374" h="1479" extrusionOk="0">
                  <a:moveTo>
                    <a:pt x="374" y="1"/>
                  </a:moveTo>
                  <a:cubicBezTo>
                    <a:pt x="167" y="1"/>
                    <a:pt x="0" y="141"/>
                    <a:pt x="0" y="314"/>
                  </a:cubicBezTo>
                  <a:cubicBezTo>
                    <a:pt x="0" y="478"/>
                    <a:pt x="147" y="611"/>
                    <a:pt x="334" y="628"/>
                  </a:cubicBezTo>
                  <a:lnTo>
                    <a:pt x="334" y="1478"/>
                  </a:lnTo>
                  <a:lnTo>
                    <a:pt x="374" y="1478"/>
                  </a:lnTo>
                  <a:lnTo>
                    <a:pt x="374"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6" name="Google Shape;946;p2"/>
            <p:cNvSpPr/>
            <p:nvPr/>
          </p:nvSpPr>
          <p:spPr>
            <a:xfrm>
              <a:off x="5324227" y="4191326"/>
              <a:ext cx="10011" cy="78991"/>
            </a:xfrm>
            <a:custGeom>
              <a:avLst/>
              <a:gdLst/>
              <a:ahLst/>
              <a:cxnLst/>
              <a:rect l="l" t="t" r="r" b="b"/>
              <a:pathLst>
                <a:path w="64" h="505" extrusionOk="0">
                  <a:moveTo>
                    <a:pt x="0" y="1"/>
                  </a:moveTo>
                  <a:lnTo>
                    <a:pt x="0" y="504"/>
                  </a:lnTo>
                  <a:lnTo>
                    <a:pt x="63" y="504"/>
                  </a:lnTo>
                  <a:lnTo>
                    <a:pt x="63"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7" name="Google Shape;947;p2"/>
            <p:cNvSpPr/>
            <p:nvPr/>
          </p:nvSpPr>
          <p:spPr>
            <a:xfrm>
              <a:off x="5285592" y="4147998"/>
              <a:ext cx="87281" cy="73673"/>
            </a:xfrm>
            <a:custGeom>
              <a:avLst/>
              <a:gdLst/>
              <a:ahLst/>
              <a:cxnLst/>
              <a:rect l="l" t="t" r="r" b="b"/>
              <a:pathLst>
                <a:path w="558" h="471" extrusionOk="0">
                  <a:moveTo>
                    <a:pt x="280" y="1"/>
                  </a:moveTo>
                  <a:cubicBezTo>
                    <a:pt x="124" y="1"/>
                    <a:pt x="0" y="107"/>
                    <a:pt x="0" y="234"/>
                  </a:cubicBezTo>
                  <a:cubicBezTo>
                    <a:pt x="0" y="364"/>
                    <a:pt x="124" y="471"/>
                    <a:pt x="280" y="471"/>
                  </a:cubicBezTo>
                  <a:cubicBezTo>
                    <a:pt x="434" y="471"/>
                    <a:pt x="557" y="364"/>
                    <a:pt x="557" y="234"/>
                  </a:cubicBezTo>
                  <a:cubicBezTo>
                    <a:pt x="557" y="107"/>
                    <a:pt x="434" y="1"/>
                    <a:pt x="28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8" name="Google Shape;948;p2"/>
            <p:cNvSpPr/>
            <p:nvPr/>
          </p:nvSpPr>
          <p:spPr>
            <a:xfrm>
              <a:off x="5285592" y="4147998"/>
              <a:ext cx="43953" cy="122318"/>
            </a:xfrm>
            <a:custGeom>
              <a:avLst/>
              <a:gdLst/>
              <a:ahLst/>
              <a:cxnLst/>
              <a:rect l="l" t="t" r="r" b="b"/>
              <a:pathLst>
                <a:path w="281" h="782" extrusionOk="0">
                  <a:moveTo>
                    <a:pt x="280" y="1"/>
                  </a:moveTo>
                  <a:cubicBezTo>
                    <a:pt x="124" y="1"/>
                    <a:pt x="0" y="107"/>
                    <a:pt x="0" y="234"/>
                  </a:cubicBezTo>
                  <a:cubicBezTo>
                    <a:pt x="0" y="358"/>
                    <a:pt x="107" y="454"/>
                    <a:pt x="250" y="468"/>
                  </a:cubicBezTo>
                  <a:lnTo>
                    <a:pt x="250" y="781"/>
                  </a:lnTo>
                  <a:lnTo>
                    <a:pt x="280" y="781"/>
                  </a:lnTo>
                  <a:lnTo>
                    <a:pt x="28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49" name="Google Shape;949;p2"/>
            <p:cNvSpPr/>
            <p:nvPr/>
          </p:nvSpPr>
          <p:spPr>
            <a:xfrm>
              <a:off x="5455149" y="4191326"/>
              <a:ext cx="9541" cy="78991"/>
            </a:xfrm>
            <a:custGeom>
              <a:avLst/>
              <a:gdLst/>
              <a:ahLst/>
              <a:cxnLst/>
              <a:rect l="l" t="t" r="r" b="b"/>
              <a:pathLst>
                <a:path w="61" h="505" extrusionOk="0">
                  <a:moveTo>
                    <a:pt x="0" y="1"/>
                  </a:moveTo>
                  <a:lnTo>
                    <a:pt x="0" y="504"/>
                  </a:lnTo>
                  <a:lnTo>
                    <a:pt x="60" y="504"/>
                  </a:lnTo>
                  <a:lnTo>
                    <a:pt x="6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0" name="Google Shape;950;p2"/>
            <p:cNvSpPr/>
            <p:nvPr/>
          </p:nvSpPr>
          <p:spPr>
            <a:xfrm>
              <a:off x="5415888" y="4147998"/>
              <a:ext cx="87907" cy="73673"/>
            </a:xfrm>
            <a:custGeom>
              <a:avLst/>
              <a:gdLst/>
              <a:ahLst/>
              <a:cxnLst/>
              <a:rect l="l" t="t" r="r" b="b"/>
              <a:pathLst>
                <a:path w="562" h="471" extrusionOk="0">
                  <a:moveTo>
                    <a:pt x="281" y="1"/>
                  </a:moveTo>
                  <a:cubicBezTo>
                    <a:pt x="128" y="1"/>
                    <a:pt x="1" y="107"/>
                    <a:pt x="1" y="234"/>
                  </a:cubicBezTo>
                  <a:cubicBezTo>
                    <a:pt x="1" y="364"/>
                    <a:pt x="128" y="471"/>
                    <a:pt x="281" y="471"/>
                  </a:cubicBezTo>
                  <a:cubicBezTo>
                    <a:pt x="435" y="471"/>
                    <a:pt x="561" y="364"/>
                    <a:pt x="561" y="234"/>
                  </a:cubicBezTo>
                  <a:cubicBezTo>
                    <a:pt x="561" y="107"/>
                    <a:pt x="435" y="1"/>
                    <a:pt x="28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1" name="Google Shape;951;p2"/>
            <p:cNvSpPr/>
            <p:nvPr/>
          </p:nvSpPr>
          <p:spPr>
            <a:xfrm>
              <a:off x="5415888" y="4147998"/>
              <a:ext cx="44110" cy="122318"/>
            </a:xfrm>
            <a:custGeom>
              <a:avLst/>
              <a:gdLst/>
              <a:ahLst/>
              <a:cxnLst/>
              <a:rect l="l" t="t" r="r" b="b"/>
              <a:pathLst>
                <a:path w="282" h="782" extrusionOk="0">
                  <a:moveTo>
                    <a:pt x="281" y="1"/>
                  </a:moveTo>
                  <a:cubicBezTo>
                    <a:pt x="128" y="1"/>
                    <a:pt x="1" y="107"/>
                    <a:pt x="1" y="234"/>
                  </a:cubicBezTo>
                  <a:cubicBezTo>
                    <a:pt x="1" y="358"/>
                    <a:pt x="111" y="454"/>
                    <a:pt x="251" y="468"/>
                  </a:cubicBezTo>
                  <a:lnTo>
                    <a:pt x="251" y="781"/>
                  </a:lnTo>
                  <a:lnTo>
                    <a:pt x="281" y="781"/>
                  </a:lnTo>
                  <a:lnTo>
                    <a:pt x="2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2" name="Google Shape;952;p2"/>
            <p:cNvSpPr/>
            <p:nvPr/>
          </p:nvSpPr>
          <p:spPr>
            <a:xfrm>
              <a:off x="4193168" y="4191326"/>
              <a:ext cx="9541" cy="78991"/>
            </a:xfrm>
            <a:custGeom>
              <a:avLst/>
              <a:gdLst/>
              <a:ahLst/>
              <a:cxnLst/>
              <a:rect l="l" t="t" r="r" b="b"/>
              <a:pathLst>
                <a:path w="61" h="505" extrusionOk="0">
                  <a:moveTo>
                    <a:pt x="1" y="1"/>
                  </a:moveTo>
                  <a:lnTo>
                    <a:pt x="1" y="504"/>
                  </a:lnTo>
                  <a:lnTo>
                    <a:pt x="61" y="504"/>
                  </a:lnTo>
                  <a:lnTo>
                    <a:pt x="6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3" name="Google Shape;953;p2"/>
            <p:cNvSpPr/>
            <p:nvPr/>
          </p:nvSpPr>
          <p:spPr>
            <a:xfrm>
              <a:off x="4154063" y="4147998"/>
              <a:ext cx="87750" cy="73673"/>
            </a:xfrm>
            <a:custGeom>
              <a:avLst/>
              <a:gdLst/>
              <a:ahLst/>
              <a:cxnLst/>
              <a:rect l="l" t="t" r="r" b="b"/>
              <a:pathLst>
                <a:path w="561" h="471" extrusionOk="0">
                  <a:moveTo>
                    <a:pt x="281" y="1"/>
                  </a:moveTo>
                  <a:cubicBezTo>
                    <a:pt x="124" y="1"/>
                    <a:pt x="1" y="107"/>
                    <a:pt x="1" y="234"/>
                  </a:cubicBezTo>
                  <a:cubicBezTo>
                    <a:pt x="1" y="364"/>
                    <a:pt x="124" y="471"/>
                    <a:pt x="281" y="471"/>
                  </a:cubicBezTo>
                  <a:cubicBezTo>
                    <a:pt x="434" y="471"/>
                    <a:pt x="561" y="364"/>
                    <a:pt x="561" y="234"/>
                  </a:cubicBezTo>
                  <a:cubicBezTo>
                    <a:pt x="561" y="107"/>
                    <a:pt x="434" y="1"/>
                    <a:pt x="281"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4" name="Google Shape;954;p2"/>
            <p:cNvSpPr/>
            <p:nvPr/>
          </p:nvSpPr>
          <p:spPr>
            <a:xfrm>
              <a:off x="4154063" y="4147998"/>
              <a:ext cx="43953" cy="122318"/>
            </a:xfrm>
            <a:custGeom>
              <a:avLst/>
              <a:gdLst/>
              <a:ahLst/>
              <a:cxnLst/>
              <a:rect l="l" t="t" r="r" b="b"/>
              <a:pathLst>
                <a:path w="281" h="782" extrusionOk="0">
                  <a:moveTo>
                    <a:pt x="281" y="1"/>
                  </a:moveTo>
                  <a:cubicBezTo>
                    <a:pt x="127" y="1"/>
                    <a:pt x="1" y="107"/>
                    <a:pt x="1" y="234"/>
                  </a:cubicBezTo>
                  <a:cubicBezTo>
                    <a:pt x="1" y="358"/>
                    <a:pt x="111" y="454"/>
                    <a:pt x="251" y="468"/>
                  </a:cubicBezTo>
                  <a:lnTo>
                    <a:pt x="251" y="781"/>
                  </a:lnTo>
                  <a:lnTo>
                    <a:pt x="281" y="781"/>
                  </a:lnTo>
                  <a:lnTo>
                    <a:pt x="281"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5" name="Google Shape;955;p2"/>
            <p:cNvSpPr/>
            <p:nvPr/>
          </p:nvSpPr>
          <p:spPr>
            <a:xfrm>
              <a:off x="4290773" y="4191326"/>
              <a:ext cx="9541" cy="78991"/>
            </a:xfrm>
            <a:custGeom>
              <a:avLst/>
              <a:gdLst/>
              <a:ahLst/>
              <a:cxnLst/>
              <a:rect l="l" t="t" r="r" b="b"/>
              <a:pathLst>
                <a:path w="61" h="505" extrusionOk="0">
                  <a:moveTo>
                    <a:pt x="0" y="1"/>
                  </a:moveTo>
                  <a:lnTo>
                    <a:pt x="0" y="504"/>
                  </a:lnTo>
                  <a:lnTo>
                    <a:pt x="60" y="504"/>
                  </a:lnTo>
                  <a:lnTo>
                    <a:pt x="6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6" name="Google Shape;956;p2"/>
            <p:cNvSpPr/>
            <p:nvPr/>
          </p:nvSpPr>
          <p:spPr>
            <a:xfrm>
              <a:off x="4251668" y="4147998"/>
              <a:ext cx="87750" cy="73673"/>
            </a:xfrm>
            <a:custGeom>
              <a:avLst/>
              <a:gdLst/>
              <a:ahLst/>
              <a:cxnLst/>
              <a:rect l="l" t="t" r="r" b="b"/>
              <a:pathLst>
                <a:path w="561" h="471" extrusionOk="0">
                  <a:moveTo>
                    <a:pt x="280" y="1"/>
                  </a:moveTo>
                  <a:cubicBezTo>
                    <a:pt x="127" y="1"/>
                    <a:pt x="0" y="107"/>
                    <a:pt x="0" y="234"/>
                  </a:cubicBezTo>
                  <a:cubicBezTo>
                    <a:pt x="0" y="364"/>
                    <a:pt x="127" y="471"/>
                    <a:pt x="280" y="471"/>
                  </a:cubicBezTo>
                  <a:cubicBezTo>
                    <a:pt x="437" y="471"/>
                    <a:pt x="561" y="364"/>
                    <a:pt x="561" y="234"/>
                  </a:cubicBezTo>
                  <a:cubicBezTo>
                    <a:pt x="561" y="107"/>
                    <a:pt x="437" y="1"/>
                    <a:pt x="280"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7" name="Google Shape;957;p2"/>
            <p:cNvSpPr/>
            <p:nvPr/>
          </p:nvSpPr>
          <p:spPr>
            <a:xfrm>
              <a:off x="4251668" y="4147998"/>
              <a:ext cx="43953" cy="122318"/>
            </a:xfrm>
            <a:custGeom>
              <a:avLst/>
              <a:gdLst/>
              <a:ahLst/>
              <a:cxnLst/>
              <a:rect l="l" t="t" r="r" b="b"/>
              <a:pathLst>
                <a:path w="281" h="782" extrusionOk="0">
                  <a:moveTo>
                    <a:pt x="280" y="1"/>
                  </a:moveTo>
                  <a:cubicBezTo>
                    <a:pt x="127" y="1"/>
                    <a:pt x="0" y="107"/>
                    <a:pt x="0" y="234"/>
                  </a:cubicBezTo>
                  <a:cubicBezTo>
                    <a:pt x="0" y="358"/>
                    <a:pt x="110" y="454"/>
                    <a:pt x="250" y="468"/>
                  </a:cubicBezTo>
                  <a:lnTo>
                    <a:pt x="250" y="781"/>
                  </a:lnTo>
                  <a:lnTo>
                    <a:pt x="280" y="781"/>
                  </a:lnTo>
                  <a:lnTo>
                    <a:pt x="280" y="1"/>
                  </a:ln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8" name="Google Shape;958;p2"/>
            <p:cNvSpPr/>
            <p:nvPr/>
          </p:nvSpPr>
          <p:spPr>
            <a:xfrm>
              <a:off x="2775864" y="4231056"/>
              <a:ext cx="419042" cy="39261"/>
            </a:xfrm>
            <a:custGeom>
              <a:avLst/>
              <a:gdLst/>
              <a:ahLst/>
              <a:cxnLst/>
              <a:rect l="l" t="t" r="r" b="b"/>
              <a:pathLst>
                <a:path w="2679" h="251" extrusionOk="0">
                  <a:moveTo>
                    <a:pt x="127" y="0"/>
                  </a:moveTo>
                  <a:cubicBezTo>
                    <a:pt x="57" y="0"/>
                    <a:pt x="0" y="57"/>
                    <a:pt x="0" y="127"/>
                  </a:cubicBezTo>
                  <a:cubicBezTo>
                    <a:pt x="0" y="193"/>
                    <a:pt x="57" y="250"/>
                    <a:pt x="127" y="250"/>
                  </a:cubicBezTo>
                  <a:lnTo>
                    <a:pt x="2555" y="250"/>
                  </a:lnTo>
                  <a:cubicBezTo>
                    <a:pt x="2622" y="250"/>
                    <a:pt x="2678" y="193"/>
                    <a:pt x="2678" y="127"/>
                  </a:cubicBezTo>
                  <a:cubicBezTo>
                    <a:pt x="2678" y="57"/>
                    <a:pt x="2622" y="0"/>
                    <a:pt x="2555"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59" name="Google Shape;959;p2"/>
            <p:cNvSpPr/>
            <p:nvPr/>
          </p:nvSpPr>
          <p:spPr>
            <a:xfrm>
              <a:off x="4585934" y="4231056"/>
              <a:ext cx="419668" cy="39261"/>
            </a:xfrm>
            <a:custGeom>
              <a:avLst/>
              <a:gdLst/>
              <a:ahLst/>
              <a:cxnLst/>
              <a:rect l="l" t="t" r="r" b="b"/>
              <a:pathLst>
                <a:path w="2683" h="251" extrusionOk="0">
                  <a:moveTo>
                    <a:pt x="128" y="0"/>
                  </a:moveTo>
                  <a:cubicBezTo>
                    <a:pt x="58" y="0"/>
                    <a:pt x="1" y="57"/>
                    <a:pt x="1" y="127"/>
                  </a:cubicBezTo>
                  <a:cubicBezTo>
                    <a:pt x="1" y="193"/>
                    <a:pt x="58" y="250"/>
                    <a:pt x="128" y="250"/>
                  </a:cubicBezTo>
                  <a:lnTo>
                    <a:pt x="2556" y="250"/>
                  </a:lnTo>
                  <a:cubicBezTo>
                    <a:pt x="2626" y="250"/>
                    <a:pt x="2682" y="193"/>
                    <a:pt x="2682" y="127"/>
                  </a:cubicBezTo>
                  <a:cubicBezTo>
                    <a:pt x="2682" y="57"/>
                    <a:pt x="2626" y="0"/>
                    <a:pt x="2556"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60" name="Google Shape;960;p2"/>
            <p:cNvSpPr/>
            <p:nvPr/>
          </p:nvSpPr>
          <p:spPr>
            <a:xfrm>
              <a:off x="5055970" y="4038975"/>
              <a:ext cx="118095" cy="98856"/>
            </a:xfrm>
            <a:custGeom>
              <a:avLst/>
              <a:gdLst/>
              <a:ahLst/>
              <a:cxnLst/>
              <a:rect l="l" t="t" r="r" b="b"/>
              <a:pathLst>
                <a:path w="755" h="632" extrusionOk="0">
                  <a:moveTo>
                    <a:pt x="378" y="1"/>
                  </a:moveTo>
                  <a:cubicBezTo>
                    <a:pt x="171" y="1"/>
                    <a:pt x="1" y="141"/>
                    <a:pt x="1" y="314"/>
                  </a:cubicBezTo>
                  <a:cubicBezTo>
                    <a:pt x="1" y="491"/>
                    <a:pt x="171" y="631"/>
                    <a:pt x="378" y="631"/>
                  </a:cubicBezTo>
                  <a:cubicBezTo>
                    <a:pt x="588" y="631"/>
                    <a:pt x="755" y="491"/>
                    <a:pt x="755" y="314"/>
                  </a:cubicBezTo>
                  <a:cubicBezTo>
                    <a:pt x="755" y="141"/>
                    <a:pt x="588" y="1"/>
                    <a:pt x="378" y="1"/>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61" name="Google Shape;961;p2"/>
            <p:cNvSpPr/>
            <p:nvPr/>
          </p:nvSpPr>
          <p:spPr>
            <a:xfrm>
              <a:off x="5940784" y="4231056"/>
              <a:ext cx="419668" cy="39261"/>
            </a:xfrm>
            <a:custGeom>
              <a:avLst/>
              <a:gdLst/>
              <a:ahLst/>
              <a:cxnLst/>
              <a:rect l="l" t="t" r="r" b="b"/>
              <a:pathLst>
                <a:path w="2683" h="251" extrusionOk="0">
                  <a:moveTo>
                    <a:pt x="128" y="0"/>
                  </a:moveTo>
                  <a:cubicBezTo>
                    <a:pt x="58" y="0"/>
                    <a:pt x="1" y="57"/>
                    <a:pt x="1" y="127"/>
                  </a:cubicBezTo>
                  <a:cubicBezTo>
                    <a:pt x="1" y="193"/>
                    <a:pt x="58" y="250"/>
                    <a:pt x="128" y="250"/>
                  </a:cubicBezTo>
                  <a:lnTo>
                    <a:pt x="2556" y="250"/>
                  </a:lnTo>
                  <a:cubicBezTo>
                    <a:pt x="2626" y="250"/>
                    <a:pt x="2682" y="193"/>
                    <a:pt x="2682" y="127"/>
                  </a:cubicBezTo>
                  <a:cubicBezTo>
                    <a:pt x="2682" y="57"/>
                    <a:pt x="2626" y="0"/>
                    <a:pt x="2556" y="0"/>
                  </a:cubicBezTo>
                  <a:close/>
                </a:path>
              </a:pathLst>
            </a:custGeom>
            <a:solidFill>
              <a:schemeClr val="lt1"/>
            </a:solidFill>
            <a:ln w="9525" cap="flat" cmpd="sng">
              <a:solidFill>
                <a:srgbClr val="BD2D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962" name="Google Shape;962;p2"/>
          <p:cNvSpPr txBox="1"/>
          <p:nvPr/>
        </p:nvSpPr>
        <p:spPr>
          <a:xfrm>
            <a:off x="3952480" y="2010813"/>
            <a:ext cx="3004454" cy="4969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FFFF"/>
              </a:buClr>
              <a:buSzPts val="2000"/>
              <a:buFont typeface="Arial"/>
              <a:buNone/>
            </a:pPr>
            <a:r>
              <a:rPr lang="it-IT" sz="2000" b="1" i="0" u="none" strike="noStrike" cap="none">
                <a:solidFill>
                  <a:srgbClr val="FFFFFF"/>
                </a:solidFill>
                <a:latin typeface="Arial"/>
                <a:ea typeface="Arial"/>
                <a:cs typeface="Arial"/>
                <a:sym typeface="Arial"/>
              </a:rPr>
              <a:t>02  </a:t>
            </a:r>
            <a:r>
              <a:rPr lang="it-IT" sz="2000" b="0" i="0" u="none" strike="noStrike" cap="none">
                <a:solidFill>
                  <a:srgbClr val="FFFFFF"/>
                </a:solidFill>
                <a:latin typeface="Arial"/>
                <a:ea typeface="Arial"/>
                <a:cs typeface="Arial"/>
                <a:sym typeface="Arial"/>
              </a:rPr>
              <a:t>Forecasting Models</a:t>
            </a:r>
            <a:endParaRPr/>
          </a:p>
        </p:txBody>
      </p:sp>
      <p:sp>
        <p:nvSpPr>
          <p:cNvPr id="963" name="Google Shape;963;p2"/>
          <p:cNvSpPr txBox="1"/>
          <p:nvPr/>
        </p:nvSpPr>
        <p:spPr>
          <a:xfrm>
            <a:off x="7256636" y="2012277"/>
            <a:ext cx="2425861" cy="4969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FFFF"/>
              </a:buClr>
              <a:buSzPts val="2000"/>
              <a:buFont typeface="Arial"/>
              <a:buNone/>
            </a:pPr>
            <a:r>
              <a:rPr lang="it-IT" sz="2000" b="1" i="0" u="none" strike="noStrike" cap="none">
                <a:solidFill>
                  <a:srgbClr val="FFFFFF"/>
                </a:solidFill>
                <a:latin typeface="Arial"/>
                <a:ea typeface="Arial"/>
                <a:cs typeface="Arial"/>
                <a:sym typeface="Arial"/>
              </a:rPr>
              <a:t>03  </a:t>
            </a:r>
            <a:r>
              <a:rPr lang="it-IT" sz="2000" b="0" i="0" u="none" strike="noStrike" cap="none">
                <a:solidFill>
                  <a:srgbClr val="FFFFFF"/>
                </a:solidFill>
                <a:latin typeface="Arial"/>
                <a:ea typeface="Arial"/>
                <a:cs typeface="Arial"/>
                <a:sym typeface="Arial"/>
              </a:rPr>
              <a:t>Neural Network</a:t>
            </a:r>
            <a:endParaRPr/>
          </a:p>
        </p:txBody>
      </p:sp>
      <p:sp>
        <p:nvSpPr>
          <p:cNvPr id="964" name="Google Shape;964;p2"/>
          <p:cNvSpPr txBox="1"/>
          <p:nvPr/>
        </p:nvSpPr>
        <p:spPr>
          <a:xfrm>
            <a:off x="9982200" y="2008596"/>
            <a:ext cx="2091813" cy="4969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FFFF"/>
              </a:buClr>
              <a:buSzPts val="2000"/>
              <a:buFont typeface="Arial"/>
              <a:buNone/>
            </a:pPr>
            <a:r>
              <a:rPr lang="it-IT" sz="2000" b="1" i="0" u="none" strike="noStrike" cap="none">
                <a:solidFill>
                  <a:srgbClr val="FFFFFF"/>
                </a:solidFill>
                <a:latin typeface="Arial"/>
                <a:ea typeface="Arial"/>
                <a:cs typeface="Arial"/>
                <a:sym typeface="Arial"/>
              </a:rPr>
              <a:t>04  </a:t>
            </a:r>
            <a:r>
              <a:rPr lang="it-IT" sz="2000" b="0" i="0" u="none" strike="noStrike" cap="none">
                <a:solidFill>
                  <a:srgbClr val="FFFFFF"/>
                </a:solidFill>
                <a:latin typeface="Arial"/>
                <a:ea typeface="Arial"/>
                <a:cs typeface="Arial"/>
                <a:sym typeface="Arial"/>
              </a:rPr>
              <a:t>Conclusions</a:t>
            </a:r>
            <a:endParaRPr sz="2000" b="0" i="0" u="none" strike="noStrike" cap="none">
              <a:solidFill>
                <a:srgbClr val="FFFFFF"/>
              </a:solidFill>
              <a:latin typeface="Arial"/>
              <a:ea typeface="Arial"/>
              <a:cs typeface="Arial"/>
              <a:sym typeface="Arial"/>
            </a:endParaRPr>
          </a:p>
        </p:txBody>
      </p:sp>
      <p:cxnSp>
        <p:nvCxnSpPr>
          <p:cNvPr id="965" name="Google Shape;965;p2"/>
          <p:cNvCxnSpPr>
            <a:endCxn id="186" idx="2"/>
          </p:cNvCxnSpPr>
          <p:nvPr/>
        </p:nvCxnSpPr>
        <p:spPr>
          <a:xfrm rot="5400000" flipH="1">
            <a:off x="1955028" y="2539854"/>
            <a:ext cx="1878600" cy="1821300"/>
          </a:xfrm>
          <a:prstGeom prst="bentConnector3">
            <a:avLst>
              <a:gd name="adj1" fmla="val -1292"/>
            </a:avLst>
          </a:prstGeom>
          <a:noFill/>
          <a:ln w="9525" cap="flat" cmpd="sng">
            <a:solidFill>
              <a:schemeClr val="lt1"/>
            </a:solidFill>
            <a:prstDash val="solid"/>
            <a:miter lim="800000"/>
            <a:headEnd type="none" w="sm" len="sm"/>
            <a:tailEnd type="triangle" w="med" len="med"/>
          </a:ln>
        </p:spPr>
      </p:cxnSp>
      <p:cxnSp>
        <p:nvCxnSpPr>
          <p:cNvPr id="966" name="Google Shape;966;p2"/>
          <p:cNvCxnSpPr>
            <a:endCxn id="962" idx="2"/>
          </p:cNvCxnSpPr>
          <p:nvPr/>
        </p:nvCxnSpPr>
        <p:spPr>
          <a:xfrm rot="-5400000">
            <a:off x="4806407" y="3155509"/>
            <a:ext cx="1296000" cy="600"/>
          </a:xfrm>
          <a:prstGeom prst="bentConnector3">
            <a:avLst>
              <a:gd name="adj1" fmla="val 50000"/>
            </a:avLst>
          </a:prstGeom>
          <a:noFill/>
          <a:ln w="9525" cap="flat" cmpd="sng">
            <a:solidFill>
              <a:schemeClr val="lt1"/>
            </a:solidFill>
            <a:prstDash val="solid"/>
            <a:miter lim="800000"/>
            <a:headEnd type="none" w="sm" len="sm"/>
            <a:tailEnd type="triangle" w="med" len="med"/>
          </a:ln>
        </p:spPr>
      </p:cxnSp>
      <p:cxnSp>
        <p:nvCxnSpPr>
          <p:cNvPr id="967" name="Google Shape;967;p2"/>
          <p:cNvCxnSpPr>
            <a:endCxn id="963" idx="2"/>
          </p:cNvCxnSpPr>
          <p:nvPr/>
        </p:nvCxnSpPr>
        <p:spPr>
          <a:xfrm rot="-5400000">
            <a:off x="7375016" y="3348223"/>
            <a:ext cx="1933500" cy="255600"/>
          </a:xfrm>
          <a:prstGeom prst="bentConnector3">
            <a:avLst>
              <a:gd name="adj1" fmla="val 50000"/>
            </a:avLst>
          </a:prstGeom>
          <a:noFill/>
          <a:ln w="9525" cap="flat" cmpd="sng">
            <a:solidFill>
              <a:schemeClr val="lt1"/>
            </a:solidFill>
            <a:prstDash val="solid"/>
            <a:miter lim="800000"/>
            <a:headEnd type="none" w="sm" len="sm"/>
            <a:tailEnd type="triangle" w="med" len="med"/>
          </a:ln>
        </p:spPr>
      </p:cxnSp>
      <p:cxnSp>
        <p:nvCxnSpPr>
          <p:cNvPr id="968" name="Google Shape;968;p2"/>
          <p:cNvCxnSpPr>
            <a:endCxn id="964" idx="2"/>
          </p:cNvCxnSpPr>
          <p:nvPr/>
        </p:nvCxnSpPr>
        <p:spPr>
          <a:xfrm rot="10800000" flipH="1">
            <a:off x="8464007" y="2505592"/>
            <a:ext cx="2564100" cy="1950900"/>
          </a:xfrm>
          <a:prstGeom prst="bentConnector2">
            <a:avLst/>
          </a:prstGeom>
          <a:noFill/>
          <a:ln w="9525" cap="flat" cmpd="sng">
            <a:solidFill>
              <a:schemeClr val="lt1"/>
            </a:solidFill>
            <a:prstDash val="solid"/>
            <a:miter lim="800000"/>
            <a:headEnd type="none" w="sm" len="sm"/>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19"/>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Forecasting Models – General Overview</a:t>
            </a:r>
            <a:br>
              <a:rPr lang="it-IT" sz="3600" b="1">
                <a:latin typeface="Arial"/>
                <a:ea typeface="Arial"/>
                <a:cs typeface="Arial"/>
                <a:sym typeface="Arial"/>
              </a:rPr>
            </a:br>
            <a:r>
              <a:rPr lang="it-IT" sz="2000">
                <a:latin typeface="Arial"/>
                <a:ea typeface="Arial"/>
                <a:cs typeface="Arial"/>
                <a:sym typeface="Arial"/>
              </a:rPr>
              <a:t>Once cleaned, these are the models that we decided to use</a:t>
            </a:r>
            <a:endParaRPr sz="3600">
              <a:latin typeface="Arial"/>
              <a:ea typeface="Arial"/>
              <a:cs typeface="Arial"/>
              <a:sym typeface="Arial"/>
            </a:endParaRPr>
          </a:p>
        </p:txBody>
      </p:sp>
      <p:cxnSp>
        <p:nvCxnSpPr>
          <p:cNvPr id="1375" name="Google Shape;1375;p19"/>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376" name="Google Shape;1376;p19"/>
          <p:cNvSpPr/>
          <p:nvPr/>
        </p:nvSpPr>
        <p:spPr>
          <a:xfrm>
            <a:off x="2295175" y="6174450"/>
            <a:ext cx="7745700" cy="523200"/>
          </a:xfrm>
          <a:prstGeom prst="rect">
            <a:avLst/>
          </a:prstGeom>
          <a:solidFill>
            <a:srgbClr val="FF5A60"/>
          </a:solidFill>
          <a:ln w="12700" cap="flat" cmpd="sng">
            <a:solidFill>
              <a:srgbClr val="E286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it-IT" sz="1600">
                <a:solidFill>
                  <a:schemeClr val="lt1"/>
                </a:solidFill>
                <a:latin typeface="Arial"/>
                <a:ea typeface="Arial"/>
                <a:cs typeface="Arial"/>
                <a:sym typeface="Arial"/>
              </a:rPr>
              <a:t>In order to decide the </a:t>
            </a:r>
            <a:r>
              <a:rPr lang="it-IT" sz="1600" u="sng">
                <a:solidFill>
                  <a:schemeClr val="lt1"/>
                </a:solidFill>
                <a:latin typeface="Arial"/>
                <a:ea typeface="Arial"/>
                <a:cs typeface="Arial"/>
                <a:sym typeface="Arial"/>
              </a:rPr>
              <a:t>best model</a:t>
            </a:r>
            <a:r>
              <a:rPr lang="it-IT" sz="1600">
                <a:solidFill>
                  <a:schemeClr val="lt1"/>
                </a:solidFill>
                <a:latin typeface="Arial"/>
                <a:ea typeface="Arial"/>
                <a:cs typeface="Arial"/>
                <a:sym typeface="Arial"/>
              </a:rPr>
              <a:t> overall, for every model we will look for</a:t>
            </a:r>
            <a:r>
              <a:rPr lang="it-IT" sz="1600" i="1">
                <a:solidFill>
                  <a:schemeClr val="lt1"/>
                </a:solidFill>
                <a:latin typeface="Arial"/>
                <a:ea typeface="Arial"/>
                <a:cs typeface="Arial"/>
                <a:sym typeface="Arial"/>
              </a:rPr>
              <a:t> Accuracy</a:t>
            </a:r>
            <a:endParaRPr/>
          </a:p>
        </p:txBody>
      </p:sp>
      <p:sp>
        <p:nvSpPr>
          <p:cNvPr id="1377" name="Google Shape;1377;p19"/>
          <p:cNvSpPr txBox="1"/>
          <p:nvPr/>
        </p:nvSpPr>
        <p:spPr>
          <a:xfrm>
            <a:off x="334297" y="4105579"/>
            <a:ext cx="11595900" cy="2031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a:solidFill>
                  <a:schemeClr val="dk1"/>
                </a:solidFill>
                <a:latin typeface="Arial"/>
                <a:ea typeface="Arial"/>
                <a:cs typeface="Arial"/>
                <a:sym typeface="Arial"/>
              </a:rPr>
              <a:t>b)</a:t>
            </a:r>
            <a:r>
              <a:rPr lang="it-IT" sz="1400">
                <a:solidFill>
                  <a:schemeClr val="dk1"/>
                </a:solidFill>
                <a:latin typeface="Arial"/>
                <a:ea typeface="Arial"/>
                <a:cs typeface="Arial"/>
                <a:sym typeface="Arial"/>
              </a:rPr>
              <a:t> We did a division of the dataset into 60/20/20:</a:t>
            </a:r>
            <a:endParaRPr/>
          </a:p>
          <a:p>
            <a:pPr marL="742950" marR="0" lvl="1" indent="-285750" algn="just" rtl="0">
              <a:spcBef>
                <a:spcPts val="0"/>
              </a:spcBef>
              <a:spcAft>
                <a:spcPts val="0"/>
              </a:spcAft>
              <a:buClr>
                <a:schemeClr val="dk1"/>
              </a:buClr>
              <a:buSzPts val="1400"/>
              <a:buFont typeface="Arial"/>
              <a:buChar char="•"/>
            </a:pPr>
            <a:r>
              <a:rPr lang="it-IT" sz="1400" b="0" i="0" u="none" strike="noStrike" cap="none">
                <a:solidFill>
                  <a:schemeClr val="dk1"/>
                </a:solidFill>
                <a:latin typeface="Arial"/>
                <a:ea typeface="Arial"/>
                <a:cs typeface="Arial"/>
                <a:sym typeface="Arial"/>
              </a:rPr>
              <a:t>60% of the data has been given to the </a:t>
            </a:r>
            <a:r>
              <a:rPr lang="it-IT" sz="1400" b="1" i="1" u="none" strike="noStrike" cap="none">
                <a:solidFill>
                  <a:schemeClr val="dk1"/>
                </a:solidFill>
                <a:latin typeface="Arial"/>
                <a:ea typeface="Arial"/>
                <a:cs typeface="Arial"/>
                <a:sym typeface="Arial"/>
              </a:rPr>
              <a:t>train set</a:t>
            </a:r>
            <a:endParaRPr/>
          </a:p>
          <a:p>
            <a:pPr marL="742950" marR="0" lvl="1" indent="-285750" algn="just" rtl="0">
              <a:spcBef>
                <a:spcPts val="0"/>
              </a:spcBef>
              <a:spcAft>
                <a:spcPts val="0"/>
              </a:spcAft>
              <a:buClr>
                <a:schemeClr val="dk1"/>
              </a:buClr>
              <a:buSzPts val="1400"/>
              <a:buFont typeface="Arial"/>
              <a:buChar char="•"/>
            </a:pPr>
            <a:r>
              <a:rPr lang="it-IT" sz="1400" b="0" i="0" u="none" strike="noStrike" cap="none">
                <a:solidFill>
                  <a:schemeClr val="dk1"/>
                </a:solidFill>
                <a:latin typeface="Arial"/>
                <a:ea typeface="Arial"/>
                <a:cs typeface="Arial"/>
                <a:sym typeface="Arial"/>
              </a:rPr>
              <a:t>20% of the data has been given to the </a:t>
            </a:r>
            <a:r>
              <a:rPr lang="it-IT" sz="1400" b="1" i="1" u="none" strike="noStrike" cap="none">
                <a:solidFill>
                  <a:schemeClr val="dk1"/>
                </a:solidFill>
                <a:latin typeface="Arial"/>
                <a:ea typeface="Arial"/>
                <a:cs typeface="Arial"/>
                <a:sym typeface="Arial"/>
              </a:rPr>
              <a:t>validation set</a:t>
            </a:r>
            <a:endParaRPr/>
          </a:p>
          <a:p>
            <a:pPr marL="742950" marR="0" lvl="1" indent="-285750" algn="just" rtl="0">
              <a:spcBef>
                <a:spcPts val="0"/>
              </a:spcBef>
              <a:spcAft>
                <a:spcPts val="0"/>
              </a:spcAft>
              <a:buClr>
                <a:schemeClr val="dk1"/>
              </a:buClr>
              <a:buSzPts val="1400"/>
              <a:buFont typeface="Arial"/>
              <a:buChar char="•"/>
            </a:pPr>
            <a:r>
              <a:rPr lang="it-IT" sz="1400" b="0" i="0" u="none" strike="noStrike" cap="none">
                <a:solidFill>
                  <a:schemeClr val="dk1"/>
                </a:solidFill>
                <a:latin typeface="Arial"/>
                <a:ea typeface="Arial"/>
                <a:cs typeface="Arial"/>
                <a:sym typeface="Arial"/>
              </a:rPr>
              <a:t>20% of the data has been given to the </a:t>
            </a:r>
            <a:r>
              <a:rPr lang="it-IT" sz="1400" b="1" i="1" u="none" strike="noStrike" cap="none">
                <a:solidFill>
                  <a:schemeClr val="dk1"/>
                </a:solidFill>
                <a:latin typeface="Arial"/>
                <a:ea typeface="Arial"/>
                <a:cs typeface="Arial"/>
                <a:sym typeface="Arial"/>
              </a:rPr>
              <a:t>test set</a:t>
            </a:r>
            <a:endParaRPr/>
          </a:p>
          <a:p>
            <a:pPr marL="0" marR="0" lvl="0" indent="0" algn="just" rtl="0">
              <a:spcBef>
                <a:spcPts val="0"/>
              </a:spcBef>
              <a:spcAft>
                <a:spcPts val="0"/>
              </a:spcAft>
              <a:buNone/>
            </a:pPr>
            <a:endParaRPr sz="1400" b="1" i="1">
              <a:solidFill>
                <a:schemeClr val="dk1"/>
              </a:solidFill>
              <a:latin typeface="Arial"/>
              <a:ea typeface="Arial"/>
              <a:cs typeface="Arial"/>
              <a:sym typeface="Arial"/>
            </a:endParaRPr>
          </a:p>
          <a:p>
            <a:pPr marL="0" marR="0" lvl="0" indent="0" algn="just" rtl="0">
              <a:spcBef>
                <a:spcPts val="0"/>
              </a:spcBef>
              <a:spcAft>
                <a:spcPts val="0"/>
              </a:spcAft>
              <a:buNone/>
            </a:pPr>
            <a:r>
              <a:rPr lang="it-IT" sz="1400" b="1">
                <a:solidFill>
                  <a:schemeClr val="dk1"/>
                </a:solidFill>
                <a:latin typeface="Arial"/>
                <a:ea typeface="Arial"/>
                <a:cs typeface="Arial"/>
                <a:sym typeface="Arial"/>
              </a:rPr>
              <a:t>c) </a:t>
            </a:r>
            <a:r>
              <a:rPr lang="it-IT" sz="1400">
                <a:solidFill>
                  <a:schemeClr val="dk1"/>
                </a:solidFill>
                <a:latin typeface="Arial"/>
                <a:ea typeface="Arial"/>
                <a:cs typeface="Arial"/>
                <a:sym typeface="Arial"/>
              </a:rPr>
              <a:t>We then selected all the variables that were integer, float and categorical as the linear model does not work with qualitative data.</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b="1">
                <a:solidFill>
                  <a:schemeClr val="dk1"/>
                </a:solidFill>
                <a:latin typeface="Arial"/>
                <a:ea typeface="Arial"/>
                <a:cs typeface="Arial"/>
                <a:sym typeface="Arial"/>
              </a:rPr>
              <a:t>d) </a:t>
            </a:r>
            <a:r>
              <a:rPr lang="it-IT" sz="1400">
                <a:solidFill>
                  <a:schemeClr val="dk1"/>
                </a:solidFill>
                <a:latin typeface="Arial"/>
                <a:ea typeface="Arial"/>
                <a:cs typeface="Arial"/>
                <a:sym typeface="Arial"/>
              </a:rPr>
              <a:t>Furthermore, we will use 2 different datasets. We will initially use the entire one, and only after we selected a few important variables and tested the models with that. </a:t>
            </a:r>
            <a:endParaRPr/>
          </a:p>
        </p:txBody>
      </p:sp>
      <p:graphicFrame>
        <p:nvGraphicFramePr>
          <p:cNvPr id="1378" name="Google Shape;1378;p19"/>
          <p:cNvGraphicFramePr/>
          <p:nvPr/>
        </p:nvGraphicFramePr>
        <p:xfrm>
          <a:off x="9925308" y="3582720"/>
          <a:ext cx="1898053" cy="1929067"/>
        </p:xfrm>
        <a:graphic>
          <a:graphicData uri="http://schemas.openxmlformats.org/drawingml/2006/chart">
            <c:chart xmlns:c="http://schemas.openxmlformats.org/drawingml/2006/chart" xmlns:r="http://schemas.openxmlformats.org/officeDocument/2006/relationships" r:id="rId3"/>
          </a:graphicData>
        </a:graphic>
      </p:graphicFrame>
      <p:sp>
        <p:nvSpPr>
          <p:cNvPr id="1379" name="Google Shape;1379;p19"/>
          <p:cNvSpPr/>
          <p:nvPr/>
        </p:nvSpPr>
        <p:spPr>
          <a:xfrm>
            <a:off x="5248504" y="4299996"/>
            <a:ext cx="411844" cy="789482"/>
          </a:xfrm>
          <a:prstGeom prst="rightBrace">
            <a:avLst>
              <a:gd name="adj1" fmla="val 23926"/>
              <a:gd name="adj2" fmla="val 50000"/>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80" name="Google Shape;1380;p19"/>
          <p:cNvSpPr txBox="1"/>
          <p:nvPr/>
        </p:nvSpPr>
        <p:spPr>
          <a:xfrm>
            <a:off x="334297" y="1300042"/>
            <a:ext cx="4166845"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a:solidFill>
                  <a:schemeClr val="dk1"/>
                </a:solidFill>
                <a:latin typeface="Arial"/>
                <a:ea typeface="Arial"/>
                <a:cs typeface="Arial"/>
                <a:sym typeface="Arial"/>
              </a:rPr>
              <a:t>a)</a:t>
            </a:r>
            <a:r>
              <a:rPr lang="it-IT" sz="1400">
                <a:solidFill>
                  <a:schemeClr val="dk1"/>
                </a:solidFill>
                <a:latin typeface="Arial"/>
                <a:ea typeface="Arial"/>
                <a:cs typeface="Arial"/>
                <a:sym typeface="Arial"/>
              </a:rPr>
              <a:t> We decided to proceed with 4 different models:</a:t>
            </a:r>
            <a:endParaRPr/>
          </a:p>
        </p:txBody>
      </p:sp>
      <p:sp>
        <p:nvSpPr>
          <p:cNvPr id="1381" name="Google Shape;1381;p19"/>
          <p:cNvSpPr txBox="1"/>
          <p:nvPr/>
        </p:nvSpPr>
        <p:spPr>
          <a:xfrm>
            <a:off x="2224037" y="1922543"/>
            <a:ext cx="2291201"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a:solidFill>
                  <a:srgbClr val="FF5A60"/>
                </a:solidFill>
                <a:latin typeface="Arial"/>
                <a:ea typeface="Arial"/>
                <a:cs typeface="Arial"/>
                <a:sym typeface="Arial"/>
              </a:rPr>
              <a:t>1. LINEAR REGRESSION</a:t>
            </a:r>
            <a:endParaRPr/>
          </a:p>
        </p:txBody>
      </p:sp>
      <p:sp>
        <p:nvSpPr>
          <p:cNvPr id="1382" name="Google Shape;1382;p19"/>
          <p:cNvSpPr txBox="1"/>
          <p:nvPr/>
        </p:nvSpPr>
        <p:spPr>
          <a:xfrm>
            <a:off x="7812549" y="1942193"/>
            <a:ext cx="1842974"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a:solidFill>
                  <a:srgbClr val="C00000"/>
                </a:solidFill>
                <a:latin typeface="Arial"/>
                <a:ea typeface="Arial"/>
                <a:cs typeface="Arial"/>
                <a:sym typeface="Arial"/>
              </a:rPr>
              <a:t>2. DECISION TREE</a:t>
            </a:r>
            <a:endParaRPr/>
          </a:p>
        </p:txBody>
      </p:sp>
      <p:sp>
        <p:nvSpPr>
          <p:cNvPr id="1383" name="Google Shape;1383;p19"/>
          <p:cNvSpPr txBox="1"/>
          <p:nvPr/>
        </p:nvSpPr>
        <p:spPr>
          <a:xfrm>
            <a:off x="7812548" y="3428003"/>
            <a:ext cx="2005985"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a:solidFill>
                  <a:srgbClr val="E28686"/>
                </a:solidFill>
                <a:latin typeface="Arial"/>
                <a:ea typeface="Arial"/>
                <a:cs typeface="Arial"/>
                <a:sym typeface="Arial"/>
              </a:rPr>
              <a:t>3. RANDOM FOREST</a:t>
            </a:r>
            <a:endParaRPr/>
          </a:p>
        </p:txBody>
      </p:sp>
      <p:sp>
        <p:nvSpPr>
          <p:cNvPr id="1384" name="Google Shape;1384;p19"/>
          <p:cNvSpPr txBox="1"/>
          <p:nvPr/>
        </p:nvSpPr>
        <p:spPr>
          <a:xfrm>
            <a:off x="2224037" y="3428003"/>
            <a:ext cx="2291200"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a:solidFill>
                  <a:srgbClr val="F2C8C8"/>
                </a:solidFill>
                <a:latin typeface="Arial"/>
                <a:ea typeface="Arial"/>
                <a:cs typeface="Arial"/>
                <a:sym typeface="Arial"/>
              </a:rPr>
              <a:t>4. NEURAL NETWORKS</a:t>
            </a:r>
            <a:endParaRPr/>
          </a:p>
        </p:txBody>
      </p:sp>
      <p:cxnSp>
        <p:nvCxnSpPr>
          <p:cNvPr id="1385" name="Google Shape;1385;p19"/>
          <p:cNvCxnSpPr>
            <a:stCxn id="1379" idx="1"/>
          </p:cNvCxnSpPr>
          <p:nvPr/>
        </p:nvCxnSpPr>
        <p:spPr>
          <a:xfrm>
            <a:off x="5660348" y="4694737"/>
            <a:ext cx="4265100" cy="0"/>
          </a:xfrm>
          <a:prstGeom prst="straightConnector1">
            <a:avLst/>
          </a:prstGeom>
          <a:noFill/>
          <a:ln w="12700" cap="flat" cmpd="sng">
            <a:solidFill>
              <a:srgbClr val="C00000"/>
            </a:solidFill>
            <a:prstDash val="solid"/>
            <a:miter lim="800000"/>
            <a:headEnd type="none" w="sm" len="sm"/>
            <a:tailEnd type="triangle" w="med" len="med"/>
          </a:ln>
        </p:spPr>
      </p:cxnSp>
      <p:sp>
        <p:nvSpPr>
          <p:cNvPr id="1386" name="Google Shape;138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20</a:t>
            </a:fld>
            <a:endParaRPr/>
          </a:p>
        </p:txBody>
      </p:sp>
      <p:sp>
        <p:nvSpPr>
          <p:cNvPr id="1387" name="Google Shape;1387;p19"/>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pic>
        <p:nvPicPr>
          <p:cNvPr id="1388" name="Google Shape;1388;p19"/>
          <p:cNvPicPr preferRelativeResize="0"/>
          <p:nvPr/>
        </p:nvPicPr>
        <p:blipFill>
          <a:blip r:embed="rId4">
            <a:alphaModFix/>
          </a:blip>
          <a:stretch>
            <a:fillRect/>
          </a:stretch>
        </p:blipFill>
        <p:spPr>
          <a:xfrm>
            <a:off x="4682826" y="1309618"/>
            <a:ext cx="2948038" cy="2811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20"/>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Linear Regression (1/2)</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first one chosen has been the linear regression. )</a:t>
            </a:r>
            <a:endParaRPr sz="12800">
              <a:solidFill>
                <a:schemeClr val="dk1"/>
              </a:solidFill>
              <a:latin typeface="Arial"/>
              <a:ea typeface="Arial"/>
              <a:cs typeface="Arial"/>
              <a:sym typeface="Arial"/>
            </a:endParaRPr>
          </a:p>
        </p:txBody>
      </p:sp>
      <p:cxnSp>
        <p:nvCxnSpPr>
          <p:cNvPr id="1394" name="Google Shape;1394;p20"/>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395" name="Google Shape;1395;p20"/>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396" name="Google Shape;139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21</a:t>
            </a:fld>
            <a:endParaRPr/>
          </a:p>
        </p:txBody>
      </p:sp>
      <p:sp>
        <p:nvSpPr>
          <p:cNvPr id="1397" name="Google Shape;1397;p20"/>
          <p:cNvSpPr txBox="1"/>
          <p:nvPr/>
        </p:nvSpPr>
        <p:spPr>
          <a:xfrm>
            <a:off x="412955" y="4178150"/>
            <a:ext cx="5343833" cy="160043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92929"/>
              </a:buClr>
              <a:buSzPts val="1400"/>
              <a:buFont typeface="Arial"/>
              <a:buChar char="•"/>
            </a:pPr>
            <a:r>
              <a:rPr lang="it-IT" sz="1400">
                <a:solidFill>
                  <a:srgbClr val="292929"/>
                </a:solidFill>
                <a:latin typeface="Arial"/>
                <a:ea typeface="Arial"/>
                <a:cs typeface="Arial"/>
                <a:sym typeface="Arial"/>
              </a:rPr>
              <a:t>It is a </a:t>
            </a:r>
            <a:r>
              <a:rPr lang="it-IT" sz="1400" b="0" i="0">
                <a:solidFill>
                  <a:srgbClr val="292929"/>
                </a:solidFill>
                <a:latin typeface="Arial"/>
                <a:ea typeface="Arial"/>
                <a:cs typeface="Arial"/>
                <a:sym typeface="Arial"/>
              </a:rPr>
              <a:t>simple model that studies the relationship between the multiple predictor variables and predicted variable.</a:t>
            </a:r>
            <a:endParaRPr/>
          </a:p>
          <a:p>
            <a:pPr marL="285750" marR="0" lvl="0" indent="-285750" algn="just" rtl="0">
              <a:spcBef>
                <a:spcPts val="0"/>
              </a:spcBef>
              <a:spcAft>
                <a:spcPts val="0"/>
              </a:spcAft>
              <a:buClr>
                <a:srgbClr val="292929"/>
              </a:buClr>
              <a:buSzPts val="1400"/>
              <a:buFont typeface="Arial"/>
              <a:buChar char="•"/>
            </a:pPr>
            <a:r>
              <a:rPr lang="it-IT" sz="1400" b="0" i="0">
                <a:solidFill>
                  <a:srgbClr val="292929"/>
                </a:solidFill>
                <a:latin typeface="Arial"/>
                <a:ea typeface="Arial"/>
                <a:cs typeface="Arial"/>
                <a:sym typeface="Arial"/>
              </a:rPr>
              <a:t>The modeling speed is fast, </a:t>
            </a:r>
            <a:r>
              <a:rPr lang="it-IT" sz="1400">
                <a:solidFill>
                  <a:srgbClr val="292929"/>
                </a:solidFill>
                <a:latin typeface="Arial"/>
                <a:ea typeface="Arial"/>
                <a:cs typeface="Arial"/>
                <a:sym typeface="Arial"/>
              </a:rPr>
              <a:t>so it does not </a:t>
            </a:r>
            <a:r>
              <a:rPr lang="it-IT" sz="1400" b="0" i="0">
                <a:solidFill>
                  <a:srgbClr val="292929"/>
                </a:solidFill>
                <a:latin typeface="Arial"/>
                <a:ea typeface="Arial"/>
                <a:cs typeface="Arial"/>
                <a:sym typeface="Arial"/>
              </a:rPr>
              <a:t>require complicated calculations.</a:t>
            </a:r>
            <a:endParaRPr/>
          </a:p>
          <a:p>
            <a:pPr marL="285750" marR="0" lvl="0" indent="-285750" algn="just" rtl="0">
              <a:spcBef>
                <a:spcPts val="0"/>
              </a:spcBef>
              <a:spcAft>
                <a:spcPts val="0"/>
              </a:spcAft>
              <a:buClr>
                <a:srgbClr val="292929"/>
              </a:buClr>
              <a:buSzPts val="1400"/>
              <a:buFont typeface="Arial"/>
              <a:buChar char="•"/>
            </a:pPr>
            <a:r>
              <a:rPr lang="it-IT" sz="1400">
                <a:solidFill>
                  <a:srgbClr val="292929"/>
                </a:solidFill>
                <a:latin typeface="Arial"/>
                <a:ea typeface="Arial"/>
                <a:cs typeface="Arial"/>
                <a:sym typeface="Arial"/>
              </a:rPr>
              <a:t>A</a:t>
            </a:r>
            <a:r>
              <a:rPr lang="it-IT" sz="1400" b="0" i="0">
                <a:solidFill>
                  <a:srgbClr val="292929"/>
                </a:solidFill>
                <a:latin typeface="Arial"/>
                <a:ea typeface="Arial"/>
                <a:cs typeface="Arial"/>
                <a:sym typeface="Arial"/>
              </a:rPr>
              <a:t>bility to determine the relative influence of one or more predictor variables to the predicted value when the predictors are independent of each other. </a:t>
            </a:r>
            <a:endParaRPr sz="1400">
              <a:solidFill>
                <a:schemeClr val="dk1"/>
              </a:solidFill>
              <a:latin typeface="Arial"/>
              <a:ea typeface="Arial"/>
              <a:cs typeface="Arial"/>
              <a:sym typeface="Arial"/>
            </a:endParaRPr>
          </a:p>
        </p:txBody>
      </p:sp>
      <p:sp>
        <p:nvSpPr>
          <p:cNvPr id="1398" name="Google Shape;1398;p20"/>
          <p:cNvSpPr txBox="1"/>
          <p:nvPr/>
        </p:nvSpPr>
        <p:spPr>
          <a:xfrm>
            <a:off x="6435212" y="4178150"/>
            <a:ext cx="5343833" cy="203132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92929"/>
              </a:buClr>
              <a:buSzPts val="1400"/>
              <a:buFont typeface="Arial"/>
              <a:buChar char="•"/>
            </a:pPr>
            <a:r>
              <a:rPr lang="it-IT" sz="1400" b="0" i="0">
                <a:solidFill>
                  <a:srgbClr val="292929"/>
                </a:solidFill>
                <a:latin typeface="Arial"/>
                <a:ea typeface="Arial"/>
                <a:cs typeface="Arial"/>
                <a:sym typeface="Arial"/>
              </a:rPr>
              <a:t>It is too simplistic to capture real world complexity.</a:t>
            </a:r>
            <a:endParaRPr/>
          </a:p>
          <a:p>
            <a:pPr marL="285750" marR="0" lvl="0" indent="-285750" algn="just" rtl="0">
              <a:spcBef>
                <a:spcPts val="0"/>
              </a:spcBef>
              <a:spcAft>
                <a:spcPts val="0"/>
              </a:spcAft>
              <a:buClr>
                <a:srgbClr val="292929"/>
              </a:buClr>
              <a:buSzPts val="1400"/>
              <a:buFont typeface="Arial"/>
              <a:buChar char="•"/>
            </a:pPr>
            <a:r>
              <a:rPr lang="it-IT" sz="1400" b="0" i="0">
                <a:solidFill>
                  <a:srgbClr val="292929"/>
                </a:solidFill>
                <a:latin typeface="Arial"/>
                <a:ea typeface="Arial"/>
                <a:cs typeface="Arial"/>
                <a:sym typeface="Arial"/>
              </a:rPr>
              <a:t>It makes strong assumptions that there is Predictor and Predicted variables are linearly related which may not be the case.</a:t>
            </a:r>
            <a:endParaRPr/>
          </a:p>
          <a:p>
            <a:pPr marL="285750" marR="0" lvl="0" indent="-285750" algn="just" rtl="0">
              <a:spcBef>
                <a:spcPts val="0"/>
              </a:spcBef>
              <a:spcAft>
                <a:spcPts val="0"/>
              </a:spcAft>
              <a:buClr>
                <a:srgbClr val="292929"/>
              </a:buClr>
              <a:buSzPts val="1400"/>
              <a:buFont typeface="Arial"/>
              <a:buChar char="•"/>
            </a:pPr>
            <a:r>
              <a:rPr lang="it-IT" sz="1400" b="0" i="0">
                <a:solidFill>
                  <a:srgbClr val="292929"/>
                </a:solidFill>
                <a:latin typeface="Arial"/>
                <a:ea typeface="Arial"/>
                <a:cs typeface="Arial"/>
                <a:sym typeface="Arial"/>
              </a:rPr>
              <a:t>Outliers can have a large effect on the output</a:t>
            </a:r>
            <a:r>
              <a:rPr lang="it-IT" sz="1400">
                <a:solidFill>
                  <a:srgbClr val="292929"/>
                </a:solidFill>
                <a:latin typeface="Arial"/>
                <a:ea typeface="Arial"/>
                <a:cs typeface="Arial"/>
                <a:sym typeface="Arial"/>
              </a:rPr>
              <a:t>. </a:t>
            </a:r>
            <a:endParaRPr/>
          </a:p>
          <a:p>
            <a:pPr marL="285750" marR="0" lvl="0" indent="-285750" algn="just" rtl="0">
              <a:spcBef>
                <a:spcPts val="0"/>
              </a:spcBef>
              <a:spcAft>
                <a:spcPts val="0"/>
              </a:spcAft>
              <a:buClr>
                <a:srgbClr val="292929"/>
              </a:buClr>
              <a:buSzPts val="1400"/>
              <a:buFont typeface="Arial"/>
              <a:buChar char="•"/>
            </a:pPr>
            <a:r>
              <a:rPr lang="it-IT" sz="1400" i="0">
                <a:solidFill>
                  <a:srgbClr val="292929"/>
                </a:solidFill>
                <a:latin typeface="Arial"/>
                <a:ea typeface="Arial"/>
                <a:cs typeface="Arial"/>
                <a:sym typeface="Arial"/>
              </a:rPr>
              <a:t>It </a:t>
            </a:r>
            <a:r>
              <a:rPr lang="it-IT" sz="1400">
                <a:solidFill>
                  <a:srgbClr val="292929"/>
                </a:solidFill>
                <a:latin typeface="Arial"/>
                <a:ea typeface="Arial"/>
                <a:cs typeface="Arial"/>
                <a:sym typeface="Arial"/>
              </a:rPr>
              <a:t>a</a:t>
            </a:r>
            <a:r>
              <a:rPr lang="it-IT" sz="1400" b="0" i="0">
                <a:solidFill>
                  <a:srgbClr val="292929"/>
                </a:solidFill>
                <a:latin typeface="Arial"/>
                <a:ea typeface="Arial"/>
                <a:cs typeface="Arial"/>
                <a:sym typeface="Arial"/>
              </a:rPr>
              <a:t>ssumes that the predictor variables are not correlated which is rarely true. </a:t>
            </a:r>
            <a:endParaRPr/>
          </a:p>
          <a:p>
            <a:pPr marL="285750" marR="0" lvl="0" indent="-285750" algn="just" rtl="0">
              <a:spcBef>
                <a:spcPts val="0"/>
              </a:spcBef>
              <a:spcAft>
                <a:spcPts val="0"/>
              </a:spcAft>
              <a:buClr>
                <a:srgbClr val="292929"/>
              </a:buClr>
              <a:buSzPts val="1400"/>
              <a:buFont typeface="Arial"/>
              <a:buChar char="•"/>
            </a:pPr>
            <a:r>
              <a:rPr lang="it-IT" sz="1400">
                <a:solidFill>
                  <a:srgbClr val="292929"/>
                </a:solidFill>
                <a:latin typeface="Arial"/>
                <a:ea typeface="Arial"/>
                <a:cs typeface="Arial"/>
                <a:sym typeface="Arial"/>
              </a:rPr>
              <a:t>It </a:t>
            </a:r>
            <a:r>
              <a:rPr lang="it-IT" sz="1400" b="0" i="0">
                <a:solidFill>
                  <a:srgbClr val="292929"/>
                </a:solidFill>
                <a:latin typeface="Arial"/>
                <a:ea typeface="Arial"/>
                <a:cs typeface="Arial"/>
                <a:sym typeface="Arial"/>
              </a:rPr>
              <a:t>assumes constant variance around the mean which is unrealistic in most cases.</a:t>
            </a:r>
            <a:endParaRPr/>
          </a:p>
        </p:txBody>
      </p:sp>
      <p:pic>
        <p:nvPicPr>
          <p:cNvPr id="1399" name="Google Shape;1399;p20" descr="Thumbs Down outline"/>
          <p:cNvPicPr preferRelativeResize="0"/>
          <p:nvPr/>
        </p:nvPicPr>
        <p:blipFill rotWithShape="1">
          <a:blip r:embed="rId3">
            <a:alphaModFix/>
          </a:blip>
          <a:srcRect/>
          <a:stretch/>
        </p:blipFill>
        <p:spPr>
          <a:xfrm>
            <a:off x="6435212" y="3197942"/>
            <a:ext cx="914400" cy="914400"/>
          </a:xfrm>
          <a:prstGeom prst="rect">
            <a:avLst/>
          </a:prstGeom>
          <a:noFill/>
          <a:ln>
            <a:noFill/>
          </a:ln>
        </p:spPr>
      </p:pic>
      <p:pic>
        <p:nvPicPr>
          <p:cNvPr id="1400" name="Google Shape;1400;p20" descr="Thumbs up sign outline"/>
          <p:cNvPicPr preferRelativeResize="0"/>
          <p:nvPr/>
        </p:nvPicPr>
        <p:blipFill rotWithShape="1">
          <a:blip r:embed="rId4">
            <a:alphaModFix/>
          </a:blip>
          <a:srcRect/>
          <a:stretch/>
        </p:blipFill>
        <p:spPr>
          <a:xfrm>
            <a:off x="412955" y="3119284"/>
            <a:ext cx="914400" cy="914400"/>
          </a:xfrm>
          <a:prstGeom prst="rect">
            <a:avLst/>
          </a:prstGeom>
          <a:noFill/>
          <a:ln>
            <a:noFill/>
          </a:ln>
        </p:spPr>
      </p:pic>
      <p:sp>
        <p:nvSpPr>
          <p:cNvPr id="1401" name="Google Shape;1401;p20"/>
          <p:cNvSpPr txBox="1"/>
          <p:nvPr/>
        </p:nvSpPr>
        <p:spPr>
          <a:xfrm>
            <a:off x="1327355" y="3362063"/>
            <a:ext cx="1592826"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b="1">
                <a:solidFill>
                  <a:schemeClr val="dk1"/>
                </a:solidFill>
                <a:latin typeface="Arial"/>
                <a:ea typeface="Arial"/>
                <a:cs typeface="Arial"/>
                <a:sym typeface="Arial"/>
              </a:rPr>
              <a:t>Advantages:</a:t>
            </a:r>
            <a:endParaRPr/>
          </a:p>
        </p:txBody>
      </p:sp>
      <p:sp>
        <p:nvSpPr>
          <p:cNvPr id="1402" name="Google Shape;1402;p20"/>
          <p:cNvSpPr txBox="1"/>
          <p:nvPr/>
        </p:nvSpPr>
        <p:spPr>
          <a:xfrm>
            <a:off x="7349612" y="3362063"/>
            <a:ext cx="1877961"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b="1">
                <a:solidFill>
                  <a:schemeClr val="dk1"/>
                </a:solidFill>
                <a:latin typeface="Arial"/>
                <a:ea typeface="Arial"/>
                <a:cs typeface="Arial"/>
                <a:sym typeface="Arial"/>
              </a:rPr>
              <a:t>Disadvantages:</a:t>
            </a:r>
            <a:endParaRPr/>
          </a:p>
        </p:txBody>
      </p:sp>
      <p:sp>
        <p:nvSpPr>
          <p:cNvPr id="1403" name="Google Shape;1403;p20"/>
          <p:cNvSpPr txBox="1"/>
          <p:nvPr/>
        </p:nvSpPr>
        <p:spPr>
          <a:xfrm>
            <a:off x="412955" y="1736441"/>
            <a:ext cx="11484077" cy="1169551"/>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0" i="0">
                <a:solidFill>
                  <a:srgbClr val="222222"/>
                </a:solidFill>
                <a:latin typeface="Arial"/>
                <a:ea typeface="Arial"/>
                <a:cs typeface="Arial"/>
                <a:sym typeface="Arial"/>
              </a:rPr>
              <a:t>Regression analysis is one of the most important fields in statistics and machine learning. Between the many regression methods available, we started our analysis with the Linear regression. In fact, we used this model as an initial starting point. </a:t>
            </a:r>
            <a:endParaRPr/>
          </a:p>
          <a:p>
            <a:pPr marL="0" marR="0" lvl="0" indent="0" algn="just" rtl="0">
              <a:spcBef>
                <a:spcPts val="0"/>
              </a:spcBef>
              <a:spcAft>
                <a:spcPts val="0"/>
              </a:spcAft>
              <a:buNone/>
            </a:pPr>
            <a:r>
              <a:rPr lang="it-IT" sz="1400" b="0" i="0">
                <a:solidFill>
                  <a:srgbClr val="222222"/>
                </a:solidFill>
                <a:latin typeface="Arial"/>
                <a:ea typeface="Arial"/>
                <a:cs typeface="Arial"/>
                <a:sym typeface="Arial"/>
              </a:rPr>
              <a:t>Regression searches for relationships among </a:t>
            </a:r>
            <a:r>
              <a:rPr lang="it-IT" sz="1400" b="1" i="0">
                <a:solidFill>
                  <a:srgbClr val="222222"/>
                </a:solidFill>
                <a:latin typeface="Arial"/>
                <a:ea typeface="Arial"/>
                <a:cs typeface="Arial"/>
                <a:sym typeface="Arial"/>
              </a:rPr>
              <a:t>variables</a:t>
            </a:r>
            <a:r>
              <a:rPr lang="it-IT" sz="1400" b="0" i="0">
                <a:solidFill>
                  <a:srgbClr val="222222"/>
                </a:solidFill>
                <a:latin typeface="Arial"/>
                <a:ea typeface="Arial"/>
                <a:cs typeface="Arial"/>
                <a:sym typeface="Arial"/>
              </a:rPr>
              <a:t>. You need regression to answer whether and how some phenomenon influences the other or how </a:t>
            </a:r>
            <a:r>
              <a:rPr lang="it-IT" sz="1400" b="1" i="0">
                <a:solidFill>
                  <a:srgbClr val="222222"/>
                </a:solidFill>
                <a:latin typeface="Arial"/>
                <a:ea typeface="Arial"/>
                <a:cs typeface="Arial"/>
                <a:sym typeface="Arial"/>
              </a:rPr>
              <a:t>several</a:t>
            </a:r>
            <a:r>
              <a:rPr lang="it-IT" sz="1400" b="0" i="0">
                <a:solidFill>
                  <a:srgbClr val="222222"/>
                </a:solidFill>
                <a:latin typeface="Arial"/>
                <a:ea typeface="Arial"/>
                <a:cs typeface="Arial"/>
                <a:sym typeface="Arial"/>
              </a:rPr>
              <a:t> variables are related. </a:t>
            </a:r>
            <a:endParaRPr/>
          </a:p>
          <a:p>
            <a:pPr marL="0" marR="0" lvl="0" indent="0" algn="just" rtl="0">
              <a:spcBef>
                <a:spcPts val="0"/>
              </a:spcBef>
              <a:spcAft>
                <a:spcPts val="0"/>
              </a:spcAft>
              <a:buNone/>
            </a:pPr>
            <a:r>
              <a:rPr lang="it-IT" sz="1400" b="0" i="0">
                <a:solidFill>
                  <a:srgbClr val="222222"/>
                </a:solidFill>
                <a:latin typeface="Arial"/>
                <a:ea typeface="Arial"/>
                <a:cs typeface="Arial"/>
                <a:sym typeface="Arial"/>
              </a:rPr>
              <a:t>Regression is also useful when you want to </a:t>
            </a:r>
            <a:r>
              <a:rPr lang="it-IT" sz="1400" b="1" i="0">
                <a:solidFill>
                  <a:srgbClr val="222222"/>
                </a:solidFill>
                <a:latin typeface="Arial"/>
                <a:ea typeface="Arial"/>
                <a:cs typeface="Arial"/>
                <a:sym typeface="Arial"/>
              </a:rPr>
              <a:t>forecast</a:t>
            </a:r>
            <a:r>
              <a:rPr lang="it-IT" sz="1400" b="0" i="0">
                <a:solidFill>
                  <a:srgbClr val="222222"/>
                </a:solidFill>
                <a:latin typeface="Arial"/>
                <a:ea typeface="Arial"/>
                <a:cs typeface="Arial"/>
                <a:sym typeface="Arial"/>
              </a:rPr>
              <a:t> a response using a set of predictors. </a:t>
            </a:r>
            <a:endParaRPr sz="1400">
              <a:solidFill>
                <a:srgbClr val="222222"/>
              </a:solidFill>
              <a:latin typeface="Arial"/>
              <a:ea typeface="Arial"/>
              <a:cs typeface="Arial"/>
              <a:sym typeface="Arial"/>
            </a:endParaRPr>
          </a:p>
        </p:txBody>
      </p:sp>
      <p:sp>
        <p:nvSpPr>
          <p:cNvPr id="1404" name="Google Shape;1404;p20"/>
          <p:cNvSpPr txBox="1"/>
          <p:nvPr/>
        </p:nvSpPr>
        <p:spPr>
          <a:xfrm>
            <a:off x="334296" y="1268065"/>
            <a:ext cx="361827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000" b="1">
                <a:solidFill>
                  <a:srgbClr val="FF5A60"/>
                </a:solidFill>
                <a:latin typeface="Calibri"/>
                <a:ea typeface="Calibri"/>
                <a:cs typeface="Calibri"/>
                <a:sym typeface="Calibri"/>
              </a:rPr>
              <a:t>How did we proceed?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21"/>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Linear Regression (2/2)</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first one chosen has been the linear regression.</a:t>
            </a:r>
            <a:endParaRPr sz="12800">
              <a:solidFill>
                <a:schemeClr val="dk1"/>
              </a:solidFill>
              <a:latin typeface="Arial"/>
              <a:ea typeface="Arial"/>
              <a:cs typeface="Arial"/>
              <a:sym typeface="Arial"/>
            </a:endParaRPr>
          </a:p>
        </p:txBody>
      </p:sp>
      <p:cxnSp>
        <p:nvCxnSpPr>
          <p:cNvPr id="1410" name="Google Shape;1410;p21"/>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411" name="Google Shape;1411;p21"/>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412" name="Google Shape;141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22</a:t>
            </a:fld>
            <a:endParaRPr/>
          </a:p>
        </p:txBody>
      </p:sp>
      <p:sp>
        <p:nvSpPr>
          <p:cNvPr id="1413" name="Google Shape;1413;p21"/>
          <p:cNvSpPr txBox="1"/>
          <p:nvPr/>
        </p:nvSpPr>
        <p:spPr>
          <a:xfrm>
            <a:off x="2209142" y="4588538"/>
            <a:ext cx="967494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Looking on the values we that our results are </a:t>
            </a:r>
            <a:r>
              <a:rPr lang="it-IT" sz="1400" b="1">
                <a:solidFill>
                  <a:schemeClr val="dk1"/>
                </a:solidFill>
                <a:latin typeface="Arial"/>
                <a:ea typeface="Arial"/>
                <a:cs typeface="Arial"/>
                <a:sym typeface="Arial"/>
              </a:rPr>
              <a:t>not that good </a:t>
            </a:r>
            <a:r>
              <a:rPr lang="it-IT" sz="1400">
                <a:solidFill>
                  <a:schemeClr val="dk1"/>
                </a:solidFill>
                <a:latin typeface="Arial"/>
                <a:ea typeface="Arial"/>
                <a:cs typeface="Arial"/>
                <a:sym typeface="Arial"/>
              </a:rPr>
              <a:t>at predicting.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In fact, it ends up overfitting the model so for this reason, we moved on to the Decision Tree.</a:t>
            </a:r>
            <a:endParaRPr sz="1400">
              <a:solidFill>
                <a:schemeClr val="dk1"/>
              </a:solidFill>
              <a:latin typeface="Arial"/>
              <a:ea typeface="Arial"/>
              <a:cs typeface="Arial"/>
              <a:sym typeface="Arial"/>
            </a:endParaRPr>
          </a:p>
        </p:txBody>
      </p:sp>
      <p:sp>
        <p:nvSpPr>
          <p:cNvPr id="1414" name="Google Shape;1414;p21"/>
          <p:cNvSpPr txBox="1"/>
          <p:nvPr/>
        </p:nvSpPr>
        <p:spPr>
          <a:xfrm>
            <a:off x="2222090" y="2325842"/>
            <a:ext cx="9675000" cy="2031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Our dependent variable is ‘</a:t>
            </a:r>
            <a:r>
              <a:rPr lang="it-IT" sz="1400" i="1">
                <a:solidFill>
                  <a:schemeClr val="dk1"/>
                </a:solidFill>
                <a:latin typeface="Arial"/>
                <a:ea typeface="Arial"/>
                <a:cs typeface="Arial"/>
                <a:sym typeface="Arial"/>
              </a:rPr>
              <a:t>occupation_class</a:t>
            </a:r>
            <a:r>
              <a:rPr lang="it-IT" sz="1400">
                <a:solidFill>
                  <a:schemeClr val="dk1"/>
                </a:solidFill>
                <a:latin typeface="Arial"/>
                <a:ea typeface="Arial"/>
                <a:cs typeface="Arial"/>
                <a:sym typeface="Arial"/>
              </a:rPr>
              <a:t>’ while, the regressors are variables correlated with hosts and apartments characteristics.</a:t>
            </a:r>
            <a:endParaRPr sz="1400">
              <a:solidFill>
                <a:schemeClr val="dk1"/>
              </a:solidFill>
              <a:latin typeface="Arial"/>
              <a:ea typeface="Arial"/>
              <a:cs typeface="Arial"/>
              <a:sym typeface="Arial"/>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import the ‘</a:t>
            </a:r>
            <a:r>
              <a:rPr lang="it-IT" sz="1400" b="1">
                <a:solidFill>
                  <a:schemeClr val="dk1"/>
                </a:solidFill>
              </a:rPr>
              <a:t>train_test_split</a:t>
            </a:r>
            <a:r>
              <a:rPr lang="it-IT" sz="1400">
                <a:solidFill>
                  <a:schemeClr val="dk1"/>
                </a:solidFill>
                <a:latin typeface="Arial"/>
                <a:ea typeface="Arial"/>
                <a:cs typeface="Arial"/>
                <a:sym typeface="Arial"/>
              </a:rPr>
              <a:t>’ and </a:t>
            </a:r>
            <a:r>
              <a:rPr lang="it-IT" sz="1400">
                <a:solidFill>
                  <a:schemeClr val="dk1"/>
                </a:solidFill>
              </a:rPr>
              <a:t>‘</a:t>
            </a:r>
            <a:r>
              <a:rPr lang="it-IT" sz="1400" b="1">
                <a:solidFill>
                  <a:schemeClr val="dk1"/>
                </a:solidFill>
              </a:rPr>
              <a:t>LinearRegression</a:t>
            </a:r>
            <a:r>
              <a:rPr lang="it-IT" sz="1400">
                <a:solidFill>
                  <a:schemeClr val="dk1"/>
                </a:solidFill>
                <a:latin typeface="Arial"/>
                <a:ea typeface="Arial"/>
                <a:cs typeface="Arial"/>
                <a:sym typeface="Arial"/>
              </a:rPr>
              <a:t>’ from sklearn</a:t>
            </a: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split the dataset into train and test set with the size of the test equal to 20% of the entire dataset</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b="0" i="0">
                <a:solidFill>
                  <a:srgbClr val="212121"/>
                </a:solidFill>
                <a:latin typeface="Arial"/>
                <a:ea typeface="Arial"/>
                <a:cs typeface="Arial"/>
                <a:sym typeface="Arial"/>
              </a:rPr>
              <a:t>We wanted </a:t>
            </a:r>
            <a:r>
              <a:rPr lang="it-IT" sz="1400">
                <a:solidFill>
                  <a:srgbClr val="212121"/>
                </a:solidFill>
                <a:latin typeface="Arial"/>
                <a:ea typeface="Arial"/>
                <a:cs typeface="Arial"/>
                <a:sym typeface="Arial"/>
              </a:rPr>
              <a:t>the linear model to be a basis level of prediction</a:t>
            </a:r>
            <a:r>
              <a:rPr lang="it-IT" sz="1400" b="0" i="0">
                <a:solidFill>
                  <a:srgbClr val="212121"/>
                </a:solidFill>
                <a:latin typeface="Arial"/>
                <a:ea typeface="Arial"/>
                <a:cs typeface="Arial"/>
                <a:sym typeface="Arial"/>
              </a:rPr>
              <a:t>. Unfortunately, as our mission is to detect the occupation class (4 classes), we had to change our response variable Y using ‘</a:t>
            </a:r>
            <a:r>
              <a:rPr lang="it-IT" sz="1400" b="0" i="1">
                <a:solidFill>
                  <a:srgbClr val="212121"/>
                </a:solidFill>
                <a:latin typeface="Arial"/>
                <a:ea typeface="Arial"/>
                <a:cs typeface="Arial"/>
                <a:sym typeface="Arial"/>
              </a:rPr>
              <a:t>occupation_rate</a:t>
            </a:r>
            <a:r>
              <a:rPr lang="it-IT" sz="1400" b="0" i="0">
                <a:solidFill>
                  <a:srgbClr val="212121"/>
                </a:solidFill>
                <a:latin typeface="Arial"/>
                <a:ea typeface="Arial"/>
                <a:cs typeface="Arial"/>
                <a:sym typeface="Arial"/>
              </a:rPr>
              <a:t>’. This value is a generic percentage in a range of 0-100%, which is highly correlated with the occupation class since they have a linear relationship.</a:t>
            </a:r>
            <a:endParaRPr sz="1400">
              <a:solidFill>
                <a:schemeClr val="dk1"/>
              </a:solidFill>
              <a:latin typeface="Arial"/>
              <a:ea typeface="Arial"/>
              <a:cs typeface="Arial"/>
              <a:sym typeface="Arial"/>
            </a:endParaRPr>
          </a:p>
        </p:txBody>
      </p:sp>
      <p:sp>
        <p:nvSpPr>
          <p:cNvPr id="1415" name="Google Shape;1415;p21"/>
          <p:cNvSpPr/>
          <p:nvPr/>
        </p:nvSpPr>
        <p:spPr>
          <a:xfrm>
            <a:off x="334297" y="2306077"/>
            <a:ext cx="1612490" cy="2031324"/>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
        <p:nvSpPr>
          <p:cNvPr id="1416" name="Google Shape;1416;p21"/>
          <p:cNvSpPr/>
          <p:nvPr/>
        </p:nvSpPr>
        <p:spPr>
          <a:xfrm>
            <a:off x="301195" y="4588538"/>
            <a:ext cx="1645592" cy="1767805"/>
          </a:xfrm>
          <a:prstGeom prst="rect">
            <a:avLst/>
          </a:prstGeom>
          <a:solidFill>
            <a:srgbClr val="F0BE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Results</a:t>
            </a:r>
            <a:endParaRPr/>
          </a:p>
        </p:txBody>
      </p:sp>
      <p:graphicFrame>
        <p:nvGraphicFramePr>
          <p:cNvPr id="1417" name="Google Shape;1417;p21"/>
          <p:cNvGraphicFramePr/>
          <p:nvPr/>
        </p:nvGraphicFramePr>
        <p:xfrm>
          <a:off x="5851992" y="5196409"/>
          <a:ext cx="2389250" cy="1159950"/>
        </p:xfrm>
        <a:graphic>
          <a:graphicData uri="http://schemas.openxmlformats.org/drawingml/2006/table">
            <a:tbl>
              <a:tblPr firstRow="1" bandRow="1">
                <a:noFill/>
                <a:tableStyleId>{A81752B6-DA18-42AC-915F-26339B8E0C88}</a:tableStyleId>
              </a:tblPr>
              <a:tblGrid>
                <a:gridCol w="1531550">
                  <a:extLst>
                    <a:ext uri="{9D8B030D-6E8A-4147-A177-3AD203B41FA5}">
                      <a16:colId xmlns:a16="http://schemas.microsoft.com/office/drawing/2014/main" val="20000"/>
                    </a:ext>
                  </a:extLst>
                </a:gridCol>
                <a:gridCol w="857700">
                  <a:extLst>
                    <a:ext uri="{9D8B030D-6E8A-4147-A177-3AD203B41FA5}">
                      <a16:colId xmlns:a16="http://schemas.microsoft.com/office/drawing/2014/main" val="20001"/>
                    </a:ext>
                  </a:extLst>
                </a:gridCol>
              </a:tblGrid>
              <a:tr h="418250">
                <a:tc>
                  <a:txBody>
                    <a:bodyPr/>
                    <a:lstStyle/>
                    <a:p>
                      <a:pPr marL="0" marR="0" lvl="0" indent="0" algn="l" rtl="0">
                        <a:spcBef>
                          <a:spcPts val="0"/>
                        </a:spcBef>
                        <a:spcAft>
                          <a:spcPts val="0"/>
                        </a:spcAft>
                        <a:buNone/>
                      </a:pPr>
                      <a:r>
                        <a:rPr lang="it-IT" sz="1400" u="none" strike="noStrike" cap="none">
                          <a:latin typeface="Arial"/>
                          <a:ea typeface="Arial"/>
                          <a:cs typeface="Arial"/>
                          <a:sym typeface="Arial"/>
                        </a:rPr>
                        <a:t>Train Error</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sz="1400">
                          <a:latin typeface="Arial"/>
                          <a:ea typeface="Arial"/>
                          <a:cs typeface="Arial"/>
                          <a:sym typeface="Arial"/>
                        </a:rPr>
                        <a:t>0.09</a:t>
                      </a:r>
                      <a:r>
                        <a:rPr lang="it-IT">
                          <a:latin typeface="Arial"/>
                          <a:ea typeface="Arial"/>
                          <a:cs typeface="Arial"/>
                          <a:sym typeface="Arial"/>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it-IT" sz="1400">
                          <a:latin typeface="Arial"/>
                          <a:ea typeface="Arial"/>
                          <a:cs typeface="Arial"/>
                          <a:sym typeface="Arial"/>
                        </a:rPr>
                        <a:t>Validation Error</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sz="1400">
                          <a:latin typeface="Arial"/>
                          <a:ea typeface="Arial"/>
                          <a:cs typeface="Arial"/>
                          <a:sym typeface="Arial"/>
                        </a:rPr>
                        <a:t>0.096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it-IT" sz="1400">
                          <a:latin typeface="Arial"/>
                          <a:ea typeface="Arial"/>
                          <a:cs typeface="Arial"/>
                          <a:sym typeface="Arial"/>
                        </a:rPr>
                        <a:t>Test Error</a:t>
                      </a:r>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spcBef>
                          <a:spcPts val="0"/>
                        </a:spcBef>
                        <a:spcAft>
                          <a:spcPts val="0"/>
                        </a:spcAft>
                        <a:buNone/>
                      </a:pPr>
                      <a:r>
                        <a:rPr lang="it-IT" sz="1400">
                          <a:latin typeface="Arial"/>
                          <a:ea typeface="Arial"/>
                          <a:cs typeface="Arial"/>
                          <a:sym typeface="Arial"/>
                        </a:rPr>
                        <a:t>0.095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
        <p:nvSpPr>
          <p:cNvPr id="1418" name="Google Shape;1418;p21"/>
          <p:cNvSpPr/>
          <p:nvPr/>
        </p:nvSpPr>
        <p:spPr>
          <a:xfrm>
            <a:off x="340522" y="1548111"/>
            <a:ext cx="1612490" cy="506829"/>
          </a:xfrm>
          <a:prstGeom prst="rect">
            <a:avLst/>
          </a:prstGeom>
          <a:solidFill>
            <a:srgbClr val="BD2D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Why we did it</a:t>
            </a:r>
            <a:endParaRPr/>
          </a:p>
        </p:txBody>
      </p:sp>
      <p:sp>
        <p:nvSpPr>
          <p:cNvPr id="1419" name="Google Shape;1419;p21"/>
          <p:cNvSpPr txBox="1"/>
          <p:nvPr/>
        </p:nvSpPr>
        <p:spPr>
          <a:xfrm>
            <a:off x="2222089" y="1590587"/>
            <a:ext cx="9674941"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We tried to proceed with the Linear Regression in order to avoid overfitting. </a:t>
            </a:r>
            <a:endParaRPr/>
          </a:p>
        </p:txBody>
      </p:sp>
      <p:cxnSp>
        <p:nvCxnSpPr>
          <p:cNvPr id="1420" name="Google Shape;1420;p21"/>
          <p:cNvCxnSpPr/>
          <p:nvPr/>
        </p:nvCxnSpPr>
        <p:spPr>
          <a:xfrm>
            <a:off x="334297" y="2172929"/>
            <a:ext cx="11549786" cy="0"/>
          </a:xfrm>
          <a:prstGeom prst="straightConnector1">
            <a:avLst/>
          </a:prstGeom>
          <a:noFill/>
          <a:ln w="9525" cap="flat" cmpd="sng">
            <a:solidFill>
              <a:srgbClr val="D8D8D8"/>
            </a:solidFill>
            <a:prstDash val="solid"/>
            <a:miter lim="800000"/>
            <a:headEnd type="none" w="sm" len="sm"/>
            <a:tailEnd type="none" w="sm" len="sm"/>
          </a:ln>
        </p:spPr>
      </p:cxnSp>
      <p:cxnSp>
        <p:nvCxnSpPr>
          <p:cNvPr id="1421" name="Google Shape;1421;p21"/>
          <p:cNvCxnSpPr/>
          <p:nvPr/>
        </p:nvCxnSpPr>
        <p:spPr>
          <a:xfrm>
            <a:off x="321107" y="4449097"/>
            <a:ext cx="11549786" cy="0"/>
          </a:xfrm>
          <a:prstGeom prst="straightConnector1">
            <a:avLst/>
          </a:prstGeom>
          <a:noFill/>
          <a:ln w="9525" cap="flat" cmpd="sng">
            <a:solidFill>
              <a:srgbClr val="D8D8D8"/>
            </a:solidFill>
            <a:prstDash val="solid"/>
            <a:miter lim="800000"/>
            <a:headEnd type="none" w="sm" len="sm"/>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2"/>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Decision Tree (1/</a:t>
            </a:r>
            <a:r>
              <a:rPr lang="it-IT" sz="12000" b="1">
                <a:solidFill>
                  <a:srgbClr val="FF5A60"/>
                </a:solidFill>
              </a:rPr>
              <a:t>3</a:t>
            </a:r>
            <a:r>
              <a:rPr lang="it-IT" sz="12000" b="1">
                <a:solidFill>
                  <a:srgbClr val="FF5A60"/>
                </a:solidFill>
                <a:latin typeface="Arial"/>
                <a:ea typeface="Arial"/>
                <a:cs typeface="Arial"/>
                <a:sym typeface="Arial"/>
              </a:rPr>
              <a:t>)</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second one chosen has been the Decision Tree </a:t>
            </a:r>
            <a:endParaRPr sz="12800">
              <a:solidFill>
                <a:schemeClr val="dk1"/>
              </a:solidFill>
              <a:latin typeface="Arial"/>
              <a:ea typeface="Arial"/>
              <a:cs typeface="Arial"/>
              <a:sym typeface="Arial"/>
            </a:endParaRPr>
          </a:p>
        </p:txBody>
      </p:sp>
      <p:cxnSp>
        <p:nvCxnSpPr>
          <p:cNvPr id="1427" name="Google Shape;1427;p22"/>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428" name="Google Shape;1428;p22"/>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429" name="Google Shape;142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23</a:t>
            </a:fld>
            <a:endParaRPr/>
          </a:p>
        </p:txBody>
      </p:sp>
      <p:sp>
        <p:nvSpPr>
          <p:cNvPr id="1430" name="Google Shape;1430;p22"/>
          <p:cNvSpPr txBox="1"/>
          <p:nvPr/>
        </p:nvSpPr>
        <p:spPr>
          <a:xfrm>
            <a:off x="412955" y="1435510"/>
            <a:ext cx="11415251" cy="954107"/>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rgbClr val="212529"/>
                </a:solidFill>
                <a:latin typeface="Arial"/>
                <a:ea typeface="Arial"/>
                <a:cs typeface="Arial"/>
                <a:sym typeface="Arial"/>
              </a:rPr>
              <a:t>The second model that we decided to use was the </a:t>
            </a:r>
            <a:r>
              <a:rPr lang="it-IT" sz="1400" b="1" i="0">
                <a:solidFill>
                  <a:srgbClr val="212529"/>
                </a:solidFill>
                <a:latin typeface="Arial"/>
                <a:ea typeface="Arial"/>
                <a:cs typeface="Arial"/>
                <a:sym typeface="Arial"/>
              </a:rPr>
              <a:t>Decision Trees (DTs)</a:t>
            </a:r>
            <a:r>
              <a:rPr lang="it-IT" sz="1400" i="0">
                <a:solidFill>
                  <a:srgbClr val="212529"/>
                </a:solidFill>
                <a:latin typeface="Arial"/>
                <a:ea typeface="Arial"/>
                <a:cs typeface="Arial"/>
                <a:sym typeface="Arial"/>
              </a:rPr>
              <a:t>.</a:t>
            </a:r>
            <a:endParaRPr/>
          </a:p>
          <a:p>
            <a:pPr marL="0" marR="0" lvl="0" indent="0" algn="just" rtl="0">
              <a:spcBef>
                <a:spcPts val="0"/>
              </a:spcBef>
              <a:spcAft>
                <a:spcPts val="0"/>
              </a:spcAft>
              <a:buNone/>
            </a:pPr>
            <a:r>
              <a:rPr lang="it-IT" sz="1400">
                <a:solidFill>
                  <a:srgbClr val="212529"/>
                </a:solidFill>
                <a:latin typeface="Arial"/>
                <a:ea typeface="Arial"/>
                <a:cs typeface="Arial"/>
                <a:sym typeface="Arial"/>
              </a:rPr>
              <a:t>Decision Trees </a:t>
            </a:r>
            <a:r>
              <a:rPr lang="it-IT" sz="1400" b="0" i="0">
                <a:solidFill>
                  <a:srgbClr val="212529"/>
                </a:solidFill>
                <a:latin typeface="Arial"/>
                <a:ea typeface="Arial"/>
                <a:cs typeface="Arial"/>
                <a:sym typeface="Arial"/>
              </a:rPr>
              <a:t>are a non-parametric supervised learning method used for </a:t>
            </a:r>
            <a:r>
              <a:rPr lang="it-IT" sz="1400" u="sng">
                <a:solidFill>
                  <a:srgbClr val="212529"/>
                </a:solidFill>
                <a:latin typeface="Arial"/>
                <a:ea typeface="Arial"/>
                <a:cs typeface="Arial"/>
                <a:sym typeface="Arial"/>
                <a:hlinkClick r:id="rId3">
                  <a:extLst>
                    <a:ext uri="{A12FA001-AC4F-418D-AE19-62706E023703}">
                      <ahyp:hlinkClr xmlns:ahyp="http://schemas.microsoft.com/office/drawing/2018/hyperlinkcolor" val="tx"/>
                    </a:ext>
                  </a:extLst>
                </a:hlinkClick>
              </a:rPr>
              <a:t>classification</a:t>
            </a:r>
            <a:r>
              <a:rPr lang="it-IT" sz="1400">
                <a:solidFill>
                  <a:srgbClr val="212529"/>
                </a:solidFill>
                <a:latin typeface="Arial"/>
                <a:ea typeface="Arial"/>
                <a:cs typeface="Arial"/>
                <a:sym typeface="Arial"/>
              </a:rPr>
              <a:t> and </a:t>
            </a:r>
            <a:r>
              <a:rPr lang="it-IT" sz="1400" u="sng">
                <a:solidFill>
                  <a:srgbClr val="212529"/>
                </a:solidFill>
                <a:latin typeface="Arial"/>
                <a:ea typeface="Arial"/>
                <a:cs typeface="Arial"/>
                <a:sym typeface="Arial"/>
                <a:hlinkClick r:id="rId4">
                  <a:extLst>
                    <a:ext uri="{A12FA001-AC4F-418D-AE19-62706E023703}">
                      <ahyp:hlinkClr xmlns:ahyp="http://schemas.microsoft.com/office/drawing/2018/hyperlinkcolor" val="tx"/>
                    </a:ext>
                  </a:extLst>
                </a:hlinkClick>
              </a:rPr>
              <a:t>regression</a:t>
            </a:r>
            <a:r>
              <a:rPr lang="it-IT" sz="1400">
                <a:solidFill>
                  <a:srgbClr val="212529"/>
                </a:solidFill>
                <a:latin typeface="Arial"/>
                <a:ea typeface="Arial"/>
                <a:cs typeface="Arial"/>
                <a:sym typeface="Arial"/>
              </a:rPr>
              <a:t>. </a:t>
            </a:r>
            <a:endParaRPr/>
          </a:p>
          <a:p>
            <a:pPr marL="0" marR="0" lvl="0" indent="0" algn="just" rtl="0">
              <a:spcBef>
                <a:spcPts val="0"/>
              </a:spcBef>
              <a:spcAft>
                <a:spcPts val="0"/>
              </a:spcAft>
              <a:buNone/>
            </a:pPr>
            <a:r>
              <a:rPr lang="it-IT" sz="1400" b="0" i="0">
                <a:solidFill>
                  <a:srgbClr val="212529"/>
                </a:solidFill>
                <a:latin typeface="Arial"/>
                <a:ea typeface="Arial"/>
                <a:cs typeface="Arial"/>
                <a:sym typeface="Arial"/>
              </a:rPr>
              <a:t>The goal is to create a model that predicts the value of a target variable by learning simple decision rules inferred from the data features.</a:t>
            </a:r>
            <a:endParaRPr/>
          </a:p>
          <a:p>
            <a:pPr marL="0" marR="0" lvl="0" indent="0" algn="just" rtl="0">
              <a:spcBef>
                <a:spcPts val="0"/>
              </a:spcBef>
              <a:spcAft>
                <a:spcPts val="0"/>
              </a:spcAft>
              <a:buNone/>
            </a:pPr>
            <a:r>
              <a:rPr lang="it-IT" sz="1400">
                <a:solidFill>
                  <a:srgbClr val="212529"/>
                </a:solidFill>
                <a:latin typeface="Arial"/>
                <a:ea typeface="Arial"/>
                <a:cs typeface="Arial"/>
                <a:sym typeface="Arial"/>
              </a:rPr>
              <a:t>They are easy to interpret since they can be visualized and are capable of handling multi-output problems. </a:t>
            </a:r>
            <a:endParaRPr sz="1400">
              <a:solidFill>
                <a:schemeClr val="dk1"/>
              </a:solidFill>
              <a:latin typeface="Arial"/>
              <a:ea typeface="Arial"/>
              <a:cs typeface="Arial"/>
              <a:sym typeface="Arial"/>
            </a:endParaRPr>
          </a:p>
        </p:txBody>
      </p:sp>
      <p:sp>
        <p:nvSpPr>
          <p:cNvPr id="1431" name="Google Shape;1431;p22"/>
          <p:cNvSpPr txBox="1"/>
          <p:nvPr/>
        </p:nvSpPr>
        <p:spPr>
          <a:xfrm>
            <a:off x="412955" y="3952008"/>
            <a:ext cx="5343833" cy="160043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It can easily capture Non-linear patterns.</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It requires fewer data preprocessing from the user, for example, there is no need to normalize columns.</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It can be used for feature engineering such as predicting missing values, suitable for variable selection.</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decision tree has no assumptions about distribution because of the non-parametric nature of the algorithm. </a:t>
            </a:r>
            <a:endParaRPr/>
          </a:p>
        </p:txBody>
      </p:sp>
      <p:sp>
        <p:nvSpPr>
          <p:cNvPr id="1432" name="Google Shape;1432;p22"/>
          <p:cNvSpPr txBox="1"/>
          <p:nvPr/>
        </p:nvSpPr>
        <p:spPr>
          <a:xfrm>
            <a:off x="6435212" y="3952008"/>
            <a:ext cx="5343833" cy="160043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Sensitive to noisy data. It can overfit noisy data.</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small variation(or variance) in data can result in the different decision tree. This can be reduced by bagging and boosting algorithms.</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Decision trees are biased with imbalance dataset, so it is recommended that balance out the dataset before creating the decision tree.</a:t>
            </a:r>
            <a:endParaRPr/>
          </a:p>
        </p:txBody>
      </p:sp>
      <p:pic>
        <p:nvPicPr>
          <p:cNvPr id="1433" name="Google Shape;1433;p22" descr="Thumbs Down outline"/>
          <p:cNvPicPr preferRelativeResize="0"/>
          <p:nvPr/>
        </p:nvPicPr>
        <p:blipFill rotWithShape="1">
          <a:blip r:embed="rId5">
            <a:alphaModFix/>
          </a:blip>
          <a:srcRect/>
          <a:stretch/>
        </p:blipFill>
        <p:spPr>
          <a:xfrm>
            <a:off x="6435212" y="2893142"/>
            <a:ext cx="914400" cy="914400"/>
          </a:xfrm>
          <a:prstGeom prst="rect">
            <a:avLst/>
          </a:prstGeom>
          <a:noFill/>
          <a:ln>
            <a:noFill/>
          </a:ln>
        </p:spPr>
      </p:pic>
      <p:pic>
        <p:nvPicPr>
          <p:cNvPr id="1434" name="Google Shape;1434;p22" descr="Thumbs up sign outline"/>
          <p:cNvPicPr preferRelativeResize="0"/>
          <p:nvPr/>
        </p:nvPicPr>
        <p:blipFill rotWithShape="1">
          <a:blip r:embed="rId6">
            <a:alphaModFix/>
          </a:blip>
          <a:srcRect/>
          <a:stretch/>
        </p:blipFill>
        <p:spPr>
          <a:xfrm>
            <a:off x="412955" y="2893142"/>
            <a:ext cx="914400" cy="914400"/>
          </a:xfrm>
          <a:prstGeom prst="rect">
            <a:avLst/>
          </a:prstGeom>
          <a:noFill/>
          <a:ln>
            <a:noFill/>
          </a:ln>
        </p:spPr>
      </p:pic>
      <p:sp>
        <p:nvSpPr>
          <p:cNvPr id="1435" name="Google Shape;1435;p22"/>
          <p:cNvSpPr txBox="1"/>
          <p:nvPr/>
        </p:nvSpPr>
        <p:spPr>
          <a:xfrm>
            <a:off x="1327355" y="3135921"/>
            <a:ext cx="1592826"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b="1">
                <a:solidFill>
                  <a:schemeClr val="dk1"/>
                </a:solidFill>
                <a:latin typeface="Arial"/>
                <a:ea typeface="Arial"/>
                <a:cs typeface="Arial"/>
                <a:sym typeface="Arial"/>
              </a:rPr>
              <a:t>Advantages:</a:t>
            </a:r>
            <a:endParaRPr/>
          </a:p>
        </p:txBody>
      </p:sp>
      <p:sp>
        <p:nvSpPr>
          <p:cNvPr id="1436" name="Google Shape;1436;p22"/>
          <p:cNvSpPr txBox="1"/>
          <p:nvPr/>
        </p:nvSpPr>
        <p:spPr>
          <a:xfrm>
            <a:off x="7349612" y="3135921"/>
            <a:ext cx="1877961"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800" b="1">
                <a:solidFill>
                  <a:schemeClr val="dk1"/>
                </a:solidFill>
                <a:latin typeface="Arial"/>
                <a:ea typeface="Arial"/>
                <a:cs typeface="Arial"/>
                <a:sym typeface="Arial"/>
              </a:rPr>
              <a:t>Disadvantages: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23"/>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Decision Tree (2/</a:t>
            </a:r>
            <a:r>
              <a:rPr lang="it-IT" sz="12000" b="1">
                <a:solidFill>
                  <a:srgbClr val="FF5A60"/>
                </a:solidFill>
              </a:rPr>
              <a:t>3</a:t>
            </a:r>
            <a:r>
              <a:rPr lang="it-IT" sz="12000" b="1">
                <a:solidFill>
                  <a:srgbClr val="FF5A60"/>
                </a:solidFill>
                <a:latin typeface="Arial"/>
                <a:ea typeface="Arial"/>
                <a:cs typeface="Arial"/>
                <a:sym typeface="Arial"/>
              </a:rPr>
              <a:t>)</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second one chosen has been the Decision Tree </a:t>
            </a:r>
            <a:endParaRPr sz="12800">
              <a:solidFill>
                <a:schemeClr val="dk1"/>
              </a:solidFill>
              <a:latin typeface="Arial"/>
              <a:ea typeface="Arial"/>
              <a:cs typeface="Arial"/>
              <a:sym typeface="Arial"/>
            </a:endParaRPr>
          </a:p>
        </p:txBody>
      </p:sp>
      <p:cxnSp>
        <p:nvCxnSpPr>
          <p:cNvPr id="1442" name="Google Shape;1442;p23"/>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443" name="Google Shape;1443;p23"/>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444" name="Google Shape;1444;p23"/>
          <p:cNvSpPr txBox="1">
            <a:spLocks noGrp="1"/>
          </p:cNvSpPr>
          <p:nvPr>
            <p:ph type="sldNum" idx="12"/>
          </p:nvPr>
        </p:nvSpPr>
        <p:spPr>
          <a:xfrm>
            <a:off x="8610600" y="63564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24</a:t>
            </a:fld>
            <a:endParaRPr/>
          </a:p>
        </p:txBody>
      </p:sp>
      <p:sp>
        <p:nvSpPr>
          <p:cNvPr id="1445" name="Google Shape;1445;p23"/>
          <p:cNvSpPr/>
          <p:nvPr/>
        </p:nvSpPr>
        <p:spPr>
          <a:xfrm>
            <a:off x="3246450" y="2409313"/>
            <a:ext cx="8538600" cy="5232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212121"/>
              </a:buClr>
              <a:buSzPts val="1400"/>
              <a:buFont typeface="Arial"/>
              <a:buNone/>
            </a:pPr>
            <a:r>
              <a:rPr lang="it-IT">
                <a:solidFill>
                  <a:srgbClr val="212121"/>
                </a:solidFill>
              </a:rPr>
              <a:t>W</a:t>
            </a:r>
            <a:r>
              <a:rPr lang="it-IT" sz="1400" b="0" i="0" u="none" strike="noStrike" cap="none">
                <a:solidFill>
                  <a:srgbClr val="212121"/>
                </a:solidFill>
                <a:latin typeface="Arial"/>
                <a:ea typeface="Arial"/>
                <a:cs typeface="Arial"/>
                <a:sym typeface="Arial"/>
              </a:rPr>
              <a:t>e tuned the max number of final leaves, detecting the best performance</a:t>
            </a:r>
            <a:r>
              <a:rPr lang="it-IT" sz="1400">
                <a:solidFill>
                  <a:srgbClr val="212121"/>
                </a:solidFill>
                <a:latin typeface="Arial"/>
                <a:ea typeface="Arial"/>
                <a:cs typeface="Arial"/>
                <a:sym typeface="Arial"/>
              </a:rPr>
              <a:t> and from the output we select the tree with the best value of accuracy: the one with </a:t>
            </a:r>
            <a:r>
              <a:rPr lang="it-IT" sz="1400" b="1">
                <a:solidFill>
                  <a:srgbClr val="212121"/>
                </a:solidFill>
                <a:latin typeface="Arial"/>
                <a:ea typeface="Arial"/>
                <a:cs typeface="Arial"/>
                <a:sym typeface="Arial"/>
              </a:rPr>
              <a:t>2</a:t>
            </a:r>
            <a:r>
              <a:rPr lang="it-IT" b="1">
                <a:solidFill>
                  <a:srgbClr val="212121"/>
                </a:solidFill>
              </a:rPr>
              <a:t>6</a:t>
            </a:r>
            <a:r>
              <a:rPr lang="it-IT" sz="1400">
                <a:solidFill>
                  <a:srgbClr val="212121"/>
                </a:solidFill>
                <a:latin typeface="Arial"/>
                <a:ea typeface="Arial"/>
                <a:cs typeface="Arial"/>
                <a:sym typeface="Arial"/>
              </a:rPr>
              <a:t> leaves</a:t>
            </a:r>
            <a:endParaRPr sz="1400" b="0" i="0" u="none" strike="noStrike" cap="none">
              <a:solidFill>
                <a:srgbClr val="212121"/>
              </a:solidFill>
              <a:latin typeface="Arial"/>
              <a:ea typeface="Arial"/>
              <a:cs typeface="Arial"/>
              <a:sym typeface="Arial"/>
            </a:endParaRPr>
          </a:p>
        </p:txBody>
      </p:sp>
      <p:graphicFrame>
        <p:nvGraphicFramePr>
          <p:cNvPr id="1446" name="Google Shape;1446;p23"/>
          <p:cNvGraphicFramePr/>
          <p:nvPr/>
        </p:nvGraphicFramePr>
        <p:xfrm>
          <a:off x="4641479" y="3151735"/>
          <a:ext cx="5748550" cy="1761375"/>
        </p:xfrm>
        <a:graphic>
          <a:graphicData uri="http://schemas.openxmlformats.org/drawingml/2006/table">
            <a:tbl>
              <a:tblPr firstRow="1" bandRow="1">
                <a:noFill/>
                <a:tableStyleId>{ADD64EF5-8418-421F-8EA7-B90D10255025}</a:tableStyleId>
              </a:tblPr>
              <a:tblGrid>
                <a:gridCol w="1067800">
                  <a:extLst>
                    <a:ext uri="{9D8B030D-6E8A-4147-A177-3AD203B41FA5}">
                      <a16:colId xmlns:a16="http://schemas.microsoft.com/office/drawing/2014/main" val="20000"/>
                    </a:ext>
                  </a:extLst>
                </a:gridCol>
                <a:gridCol w="1453775">
                  <a:extLst>
                    <a:ext uri="{9D8B030D-6E8A-4147-A177-3AD203B41FA5}">
                      <a16:colId xmlns:a16="http://schemas.microsoft.com/office/drawing/2014/main" val="20001"/>
                    </a:ext>
                  </a:extLst>
                </a:gridCol>
                <a:gridCol w="1799700">
                  <a:extLst>
                    <a:ext uri="{9D8B030D-6E8A-4147-A177-3AD203B41FA5}">
                      <a16:colId xmlns:a16="http://schemas.microsoft.com/office/drawing/2014/main" val="20002"/>
                    </a:ext>
                  </a:extLst>
                </a:gridCol>
                <a:gridCol w="1427275">
                  <a:extLst>
                    <a:ext uri="{9D8B030D-6E8A-4147-A177-3AD203B41FA5}">
                      <a16:colId xmlns:a16="http://schemas.microsoft.com/office/drawing/2014/main" val="20003"/>
                    </a:ext>
                  </a:extLst>
                </a:gridCol>
              </a:tblGrid>
              <a:tr h="383275">
                <a:tc>
                  <a:txBody>
                    <a:bodyPr/>
                    <a:lstStyle/>
                    <a:p>
                      <a:pPr marL="0" marR="0" lvl="0" indent="0" algn="l" rtl="0">
                        <a:spcBef>
                          <a:spcPts val="0"/>
                        </a:spcBef>
                        <a:spcAft>
                          <a:spcPts val="0"/>
                        </a:spcAft>
                        <a:buNone/>
                      </a:pPr>
                      <a:r>
                        <a:rPr lang="it-IT">
                          <a:solidFill>
                            <a:schemeClr val="lt1"/>
                          </a:solidFill>
                          <a:latin typeface="Arial"/>
                          <a:ea typeface="Arial"/>
                          <a:cs typeface="Arial"/>
                          <a:sym typeface="Arial"/>
                        </a:rPr>
                        <a:t># of leaves</a:t>
                      </a:r>
                      <a:endParaRPr>
                        <a:solidFill>
                          <a:schemeClr val="lt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tc>
                  <a:txBody>
                    <a:bodyPr/>
                    <a:lstStyle/>
                    <a:p>
                      <a:pPr marL="0" marR="0" lvl="0" indent="0" algn="l" rtl="0">
                        <a:spcBef>
                          <a:spcPts val="0"/>
                        </a:spcBef>
                        <a:spcAft>
                          <a:spcPts val="0"/>
                        </a:spcAft>
                        <a:buNone/>
                      </a:pPr>
                      <a:r>
                        <a:rPr lang="it-IT">
                          <a:solidFill>
                            <a:schemeClr val="lt1"/>
                          </a:solidFill>
                          <a:latin typeface="Arial"/>
                          <a:ea typeface="Arial"/>
                          <a:cs typeface="Arial"/>
                          <a:sym typeface="Arial"/>
                        </a:rPr>
                        <a:t>Train Accuracy </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tc>
                  <a:txBody>
                    <a:bodyPr/>
                    <a:lstStyle/>
                    <a:p>
                      <a:pPr marL="0" marR="0" lvl="0" indent="0" algn="l" rtl="0">
                        <a:spcBef>
                          <a:spcPts val="0"/>
                        </a:spcBef>
                        <a:spcAft>
                          <a:spcPts val="0"/>
                        </a:spcAft>
                        <a:buNone/>
                      </a:pPr>
                      <a:r>
                        <a:rPr lang="it-IT">
                          <a:solidFill>
                            <a:schemeClr val="lt1"/>
                          </a:solidFill>
                          <a:latin typeface="Arial"/>
                          <a:ea typeface="Arial"/>
                          <a:cs typeface="Arial"/>
                          <a:sym typeface="Arial"/>
                        </a:rPr>
                        <a:t>Validation Accuracy</a:t>
                      </a:r>
                      <a:endParaRPr>
                        <a:solidFill>
                          <a:schemeClr val="lt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tc>
                  <a:txBody>
                    <a:bodyPr/>
                    <a:lstStyle/>
                    <a:p>
                      <a:pPr marL="0" marR="0" lvl="0" indent="0" algn="l" rtl="0">
                        <a:spcBef>
                          <a:spcPts val="0"/>
                        </a:spcBef>
                        <a:spcAft>
                          <a:spcPts val="0"/>
                        </a:spcAft>
                        <a:buNone/>
                      </a:pPr>
                      <a:r>
                        <a:rPr lang="it-IT">
                          <a:solidFill>
                            <a:schemeClr val="lt1"/>
                          </a:solidFill>
                          <a:latin typeface="Arial"/>
                          <a:ea typeface="Arial"/>
                          <a:cs typeface="Arial"/>
                          <a:sym typeface="Arial"/>
                        </a:rPr>
                        <a:t>Test Accuracy</a:t>
                      </a:r>
                      <a:endParaRPr>
                        <a:solidFill>
                          <a:schemeClr val="lt1"/>
                        </a:solidFill>
                        <a:latin typeface="Arial"/>
                        <a:ea typeface="Arial"/>
                        <a:cs typeface="Arial"/>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extLst>
                  <a:ext uri="{0D108BD9-81ED-4DB2-BD59-A6C34878D82A}">
                    <a16:rowId xmlns:a16="http://schemas.microsoft.com/office/drawing/2014/main" val="10000"/>
                  </a:ext>
                </a:extLst>
              </a:tr>
              <a:tr h="344525">
                <a:tc>
                  <a:txBody>
                    <a:bodyPr/>
                    <a:lstStyle/>
                    <a:p>
                      <a:pPr marL="0" marR="0" lvl="0" indent="0" algn="l" rtl="0">
                        <a:spcBef>
                          <a:spcPts val="0"/>
                        </a:spcBef>
                        <a:spcAft>
                          <a:spcPts val="0"/>
                        </a:spcAft>
                        <a:buNone/>
                      </a:pPr>
                      <a:r>
                        <a:rPr lang="it-IT">
                          <a:latin typeface="Arial"/>
                          <a:ea typeface="Arial"/>
                          <a:cs typeface="Arial"/>
                          <a:sym typeface="Arial"/>
                        </a:rPr>
                        <a:t>2</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0.387</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0.380</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0.392</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1"/>
                  </a:ext>
                </a:extLst>
              </a:tr>
              <a:tr h="344525">
                <a:tc>
                  <a:txBody>
                    <a:bodyPr/>
                    <a:lstStyle/>
                    <a:p>
                      <a:pPr marL="0" marR="0" lvl="0" indent="0" algn="l" rtl="0">
                        <a:spcBef>
                          <a:spcPts val="0"/>
                        </a:spcBef>
                        <a:spcAft>
                          <a:spcPts val="0"/>
                        </a:spcAft>
                        <a:buNone/>
                      </a:pPr>
                      <a:r>
                        <a:rPr lang="it-IT">
                          <a:latin typeface="Arial"/>
                          <a:ea typeface="Arial"/>
                          <a:cs typeface="Arial"/>
                          <a:sym typeface="Arial"/>
                        </a:rPr>
                        <a:t>10</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0.460</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0.448</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0.462</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2"/>
                  </a:ext>
                </a:extLst>
              </a:tr>
              <a:tr h="344525">
                <a:tc>
                  <a:txBody>
                    <a:bodyPr/>
                    <a:lstStyle/>
                    <a:p>
                      <a:pPr marL="0" marR="0" lvl="0" indent="0" algn="l" rtl="0">
                        <a:spcBef>
                          <a:spcPts val="0"/>
                        </a:spcBef>
                        <a:spcAft>
                          <a:spcPts val="0"/>
                        </a:spcAft>
                        <a:buNone/>
                      </a:pPr>
                      <a:r>
                        <a:rPr lang="it-IT" b="1">
                          <a:latin typeface="Arial"/>
                          <a:ea typeface="Arial"/>
                          <a:cs typeface="Arial"/>
                          <a:sym typeface="Arial"/>
                        </a:rPr>
                        <a:t>26</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b="1">
                          <a:latin typeface="Arial"/>
                          <a:ea typeface="Arial"/>
                          <a:cs typeface="Arial"/>
                          <a:sym typeface="Arial"/>
                        </a:rPr>
                        <a:t>0.486</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b="1">
                          <a:latin typeface="Arial"/>
                          <a:ea typeface="Arial"/>
                          <a:cs typeface="Arial"/>
                          <a:sym typeface="Arial"/>
                        </a:rPr>
                        <a:t>0.475</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it-IT" b="1">
                          <a:latin typeface="Arial"/>
                          <a:ea typeface="Arial"/>
                          <a:cs typeface="Arial"/>
                          <a:sym typeface="Arial"/>
                        </a:rPr>
                        <a:t>0.482</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3"/>
                  </a:ext>
                </a:extLst>
              </a:tr>
              <a:tr h="344525">
                <a:tc>
                  <a:txBody>
                    <a:bodyPr/>
                    <a:lstStyle/>
                    <a:p>
                      <a:pPr marL="0" marR="0" lvl="0" indent="0" algn="l" rtl="0">
                        <a:spcBef>
                          <a:spcPts val="0"/>
                        </a:spcBef>
                        <a:spcAft>
                          <a:spcPts val="0"/>
                        </a:spcAft>
                        <a:buNone/>
                      </a:pPr>
                      <a:r>
                        <a:rPr lang="it-IT">
                          <a:latin typeface="Arial"/>
                          <a:ea typeface="Arial"/>
                          <a:cs typeface="Arial"/>
                          <a:sym typeface="Arial"/>
                        </a:rPr>
                        <a:t>29</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0.487</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0.477</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a:latin typeface="Arial"/>
                          <a:ea typeface="Arial"/>
                          <a:cs typeface="Arial"/>
                          <a:sym typeface="Arial"/>
                        </a:rPr>
                        <a:t>0.481</a:t>
                      </a:r>
                      <a:endParaRPr sz="12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47" name="Google Shape;1447;p23"/>
          <p:cNvSpPr/>
          <p:nvPr/>
        </p:nvSpPr>
        <p:spPr>
          <a:xfrm>
            <a:off x="334300" y="2312000"/>
            <a:ext cx="1612500" cy="4107600"/>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
        <p:nvSpPr>
          <p:cNvPr id="1448" name="Google Shape;1448;p23"/>
          <p:cNvSpPr/>
          <p:nvPr/>
        </p:nvSpPr>
        <p:spPr>
          <a:xfrm>
            <a:off x="334300" y="1424451"/>
            <a:ext cx="1612500" cy="643800"/>
          </a:xfrm>
          <a:prstGeom prst="rect">
            <a:avLst/>
          </a:prstGeom>
          <a:solidFill>
            <a:srgbClr val="BD2D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Why we did it</a:t>
            </a:r>
            <a:endParaRPr/>
          </a:p>
        </p:txBody>
      </p:sp>
      <p:sp>
        <p:nvSpPr>
          <p:cNvPr id="1449" name="Google Shape;1449;p23"/>
          <p:cNvSpPr txBox="1"/>
          <p:nvPr/>
        </p:nvSpPr>
        <p:spPr>
          <a:xfrm>
            <a:off x="2084789" y="1484751"/>
            <a:ext cx="9675000" cy="523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rPr>
              <a:t>We tried to proceed with the Decision Tree in order to avoid overfitting.  </a:t>
            </a:r>
            <a:endParaRPr sz="1400">
              <a:solidFill>
                <a:schemeClr val="dk1"/>
              </a:solidFill>
            </a:endParaRPr>
          </a:p>
          <a:p>
            <a:pPr marL="0" marR="0" lvl="0" indent="0" algn="just" rtl="0">
              <a:spcBef>
                <a:spcPts val="0"/>
              </a:spcBef>
              <a:spcAft>
                <a:spcPts val="0"/>
              </a:spcAft>
              <a:buNone/>
            </a:pPr>
            <a:r>
              <a:rPr lang="it-IT">
                <a:solidFill>
                  <a:schemeClr val="dk1"/>
                </a:solidFill>
              </a:rPr>
              <a:t>Also, having non-linear patterns, we used Decision Trees to try to find the correct classification model.</a:t>
            </a:r>
            <a:endParaRPr>
              <a:solidFill>
                <a:schemeClr val="dk1"/>
              </a:solidFill>
            </a:endParaRPr>
          </a:p>
        </p:txBody>
      </p:sp>
      <p:cxnSp>
        <p:nvCxnSpPr>
          <p:cNvPr id="1450" name="Google Shape;1450;p23"/>
          <p:cNvCxnSpPr/>
          <p:nvPr/>
        </p:nvCxnSpPr>
        <p:spPr>
          <a:xfrm>
            <a:off x="334297" y="2190136"/>
            <a:ext cx="11549700" cy="0"/>
          </a:xfrm>
          <a:prstGeom prst="straightConnector1">
            <a:avLst/>
          </a:prstGeom>
          <a:noFill/>
          <a:ln w="9525" cap="flat" cmpd="sng">
            <a:solidFill>
              <a:srgbClr val="D8D8D8"/>
            </a:solidFill>
            <a:prstDash val="solid"/>
            <a:miter lim="800000"/>
            <a:headEnd type="none" w="sm" len="sm"/>
            <a:tailEnd type="none" w="sm" len="sm"/>
          </a:ln>
        </p:spPr>
      </p:cxnSp>
      <p:sp>
        <p:nvSpPr>
          <p:cNvPr id="1451" name="Google Shape;1451;p23"/>
          <p:cNvSpPr/>
          <p:nvPr/>
        </p:nvSpPr>
        <p:spPr>
          <a:xfrm>
            <a:off x="2084800" y="2449275"/>
            <a:ext cx="923700" cy="3907200"/>
          </a:xfrm>
          <a:prstGeom prst="rect">
            <a:avLst/>
          </a:prstGeom>
          <a:solidFill>
            <a:srgbClr val="DD2B27"/>
          </a:solidFill>
          <a:ln w="12700" cap="flat" cmpd="sng">
            <a:solidFill>
              <a:srgbClr val="DD2B2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1</a:t>
            </a:r>
            <a:endParaRPr/>
          </a:p>
        </p:txBody>
      </p:sp>
      <p:graphicFrame>
        <p:nvGraphicFramePr>
          <p:cNvPr id="1452" name="Google Shape;1452;p23"/>
          <p:cNvGraphicFramePr/>
          <p:nvPr/>
        </p:nvGraphicFramePr>
        <p:xfrm>
          <a:off x="8847597" y="5337542"/>
          <a:ext cx="2638650" cy="1082050"/>
        </p:xfrm>
        <a:graphic>
          <a:graphicData uri="http://schemas.openxmlformats.org/drawingml/2006/table">
            <a:tbl>
              <a:tblPr firstRow="1" bandRow="1">
                <a:noFill/>
                <a:tableStyleId>{A81752B6-DA18-42AC-915F-26339B8E0C88}</a:tableStyleId>
              </a:tblPr>
              <a:tblGrid>
                <a:gridCol w="1828800">
                  <a:extLst>
                    <a:ext uri="{9D8B030D-6E8A-4147-A177-3AD203B41FA5}">
                      <a16:colId xmlns:a16="http://schemas.microsoft.com/office/drawing/2014/main" val="20000"/>
                    </a:ext>
                  </a:extLst>
                </a:gridCol>
                <a:gridCol w="809850">
                  <a:extLst>
                    <a:ext uri="{9D8B030D-6E8A-4147-A177-3AD203B41FA5}">
                      <a16:colId xmlns:a16="http://schemas.microsoft.com/office/drawing/2014/main" val="20001"/>
                    </a:ext>
                  </a:extLst>
                </a:gridCol>
              </a:tblGrid>
              <a:tr h="358850">
                <a:tc>
                  <a:txBody>
                    <a:bodyPr/>
                    <a:lstStyle/>
                    <a:p>
                      <a:pPr marL="0" marR="0" lvl="0" indent="0" algn="l" rtl="0">
                        <a:spcBef>
                          <a:spcPts val="0"/>
                        </a:spcBef>
                        <a:spcAft>
                          <a:spcPts val="0"/>
                        </a:spcAft>
                        <a:buNone/>
                      </a:pPr>
                      <a:r>
                        <a:rPr lang="it-IT" sz="1400">
                          <a:latin typeface="Arial"/>
                          <a:ea typeface="Arial"/>
                          <a:cs typeface="Arial"/>
                          <a:sym typeface="Arial"/>
                        </a:rPr>
                        <a:t>Train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sz="1400">
                          <a:solidFill>
                            <a:schemeClr val="dk1"/>
                          </a:solidFill>
                          <a:latin typeface="Arial"/>
                          <a:ea typeface="Arial"/>
                          <a:cs typeface="Arial"/>
                          <a:sym typeface="Arial"/>
                        </a:rPr>
                        <a:t>0.999</a:t>
                      </a:r>
                      <a:r>
                        <a:rPr lang="it-IT">
                          <a:latin typeface="Arial"/>
                          <a:ea typeface="Arial"/>
                          <a:cs typeface="Arial"/>
                          <a:sym typeface="Arial"/>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361600">
                <a:tc>
                  <a:txBody>
                    <a:bodyPr/>
                    <a:lstStyle/>
                    <a:p>
                      <a:pPr marL="0" marR="0" lvl="0" indent="0" algn="l" rtl="0">
                        <a:spcBef>
                          <a:spcPts val="0"/>
                        </a:spcBef>
                        <a:spcAft>
                          <a:spcPts val="0"/>
                        </a:spcAft>
                        <a:buNone/>
                      </a:pPr>
                      <a:r>
                        <a:rPr lang="it-IT" sz="1400">
                          <a:latin typeface="Arial"/>
                          <a:ea typeface="Arial"/>
                          <a:cs typeface="Arial"/>
                          <a:sym typeface="Arial"/>
                        </a:rPr>
                        <a:t>Validation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sz="1400">
                          <a:solidFill>
                            <a:schemeClr val="dk1"/>
                          </a:solidFill>
                          <a:latin typeface="Arial"/>
                          <a:ea typeface="Arial"/>
                          <a:cs typeface="Arial"/>
                          <a:sym typeface="Arial"/>
                        </a:rPr>
                        <a:t>0.9</a:t>
                      </a:r>
                      <a:r>
                        <a:rPr lang="it-IT">
                          <a:latin typeface="Arial"/>
                          <a:ea typeface="Arial"/>
                          <a:cs typeface="Arial"/>
                          <a:sym typeface="Arial"/>
                        </a:rPr>
                        <a:t>087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361600">
                <a:tc>
                  <a:txBody>
                    <a:bodyPr/>
                    <a:lstStyle/>
                    <a:p>
                      <a:pPr marL="0" marR="0" lvl="0" indent="0" algn="l" rtl="0">
                        <a:spcBef>
                          <a:spcPts val="0"/>
                        </a:spcBef>
                        <a:spcAft>
                          <a:spcPts val="0"/>
                        </a:spcAft>
                        <a:buNone/>
                      </a:pPr>
                      <a:r>
                        <a:rPr lang="it-IT" sz="1400">
                          <a:latin typeface="Arial"/>
                          <a:ea typeface="Arial"/>
                          <a:cs typeface="Arial"/>
                          <a:sym typeface="Arial"/>
                        </a:rPr>
                        <a:t>Test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spcBef>
                          <a:spcPts val="0"/>
                        </a:spcBef>
                        <a:spcAft>
                          <a:spcPts val="0"/>
                        </a:spcAft>
                        <a:buNone/>
                      </a:pPr>
                      <a:r>
                        <a:rPr lang="it-IT" sz="1400">
                          <a:solidFill>
                            <a:schemeClr val="dk1"/>
                          </a:solidFill>
                          <a:latin typeface="Arial"/>
                          <a:ea typeface="Arial"/>
                          <a:cs typeface="Arial"/>
                          <a:sym typeface="Arial"/>
                        </a:rPr>
                        <a:t>0.</a:t>
                      </a:r>
                      <a:r>
                        <a:rPr lang="it-IT">
                          <a:latin typeface="Arial"/>
                          <a:ea typeface="Arial"/>
                          <a:cs typeface="Arial"/>
                          <a:sym typeface="Arial"/>
                        </a:rPr>
                        <a:t>4326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sp>
        <p:nvSpPr>
          <p:cNvPr id="1453" name="Google Shape;1453;p23"/>
          <p:cNvSpPr txBox="1"/>
          <p:nvPr/>
        </p:nvSpPr>
        <p:spPr>
          <a:xfrm>
            <a:off x="3152588" y="5243600"/>
            <a:ext cx="5550900" cy="11760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0"/>
              </a:spcBef>
              <a:spcAft>
                <a:spcPts val="0"/>
              </a:spcAft>
              <a:buNone/>
            </a:pPr>
            <a:r>
              <a:rPr lang="it-IT">
                <a:solidFill>
                  <a:schemeClr val="dk1"/>
                </a:solidFill>
              </a:rPr>
              <a:t>From the table we can see that we got a good level of accuracy both in the train and in the validation set.</a:t>
            </a:r>
            <a:endParaRPr>
              <a:solidFill>
                <a:schemeClr val="dk1"/>
              </a:solidFill>
            </a:endParaRPr>
          </a:p>
          <a:p>
            <a:pPr marL="0" lvl="0" indent="0" algn="just" rtl="0">
              <a:lnSpc>
                <a:spcPct val="120000"/>
              </a:lnSpc>
              <a:spcBef>
                <a:spcPts val="0"/>
              </a:spcBef>
              <a:spcAft>
                <a:spcPts val="0"/>
              </a:spcAft>
              <a:buNone/>
            </a:pPr>
            <a:r>
              <a:rPr lang="it-IT">
                <a:solidFill>
                  <a:schemeClr val="dk1"/>
                </a:solidFill>
              </a:rPr>
              <a:t>However, the accuracy level in the test is </a:t>
            </a:r>
            <a:r>
              <a:rPr lang="it-IT" b="1">
                <a:solidFill>
                  <a:schemeClr val="dk1"/>
                </a:solidFill>
              </a:rPr>
              <a:t>one of the worst overall</a:t>
            </a:r>
            <a:r>
              <a:rPr lang="it-IT">
                <a:solidFill>
                  <a:schemeClr val="dk1"/>
                </a:solidFill>
              </a:rPr>
              <a:t>. </a:t>
            </a:r>
            <a:endParaRPr>
              <a:solidFill>
                <a:schemeClr val="dk1"/>
              </a:solidFill>
            </a:endParaRPr>
          </a:p>
          <a:p>
            <a:pPr marL="0" lvl="0" indent="0" algn="just" rtl="0">
              <a:lnSpc>
                <a:spcPct val="120000"/>
              </a:lnSpc>
              <a:spcBef>
                <a:spcPts val="0"/>
              </a:spcBef>
              <a:spcAft>
                <a:spcPts val="0"/>
              </a:spcAft>
              <a:buNone/>
            </a:pPr>
            <a:r>
              <a:rPr lang="it-IT">
                <a:solidFill>
                  <a:schemeClr val="dk1"/>
                </a:solidFill>
              </a:rPr>
              <a:t>For this reason, we moved on to the Random Forest.</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pic>
        <p:nvPicPr>
          <p:cNvPr id="1458" name="Google Shape;1458;p24"/>
          <p:cNvPicPr preferRelativeResize="0"/>
          <p:nvPr/>
        </p:nvPicPr>
        <p:blipFill>
          <a:blip r:embed="rId3">
            <a:alphaModFix/>
          </a:blip>
          <a:stretch>
            <a:fillRect/>
          </a:stretch>
        </p:blipFill>
        <p:spPr>
          <a:xfrm>
            <a:off x="8530800" y="4101097"/>
            <a:ext cx="3137050" cy="2533750"/>
          </a:xfrm>
          <a:prstGeom prst="rect">
            <a:avLst/>
          </a:prstGeom>
          <a:noFill/>
          <a:ln>
            <a:noFill/>
          </a:ln>
        </p:spPr>
      </p:pic>
      <p:sp>
        <p:nvSpPr>
          <p:cNvPr id="1459" name="Google Shape;1459;p24"/>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Decision Tree (3/</a:t>
            </a:r>
            <a:r>
              <a:rPr lang="it-IT" sz="12000" b="1">
                <a:solidFill>
                  <a:srgbClr val="FF5A60"/>
                </a:solidFill>
              </a:rPr>
              <a:t>3</a:t>
            </a:r>
            <a:r>
              <a:rPr lang="it-IT" sz="12000" b="1">
                <a:solidFill>
                  <a:srgbClr val="FF5A60"/>
                </a:solidFill>
                <a:latin typeface="Arial"/>
                <a:ea typeface="Arial"/>
                <a:cs typeface="Arial"/>
                <a:sym typeface="Arial"/>
              </a:rPr>
              <a:t>)</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second one chosen has been the Decision Tree </a:t>
            </a:r>
            <a:endParaRPr sz="12800">
              <a:solidFill>
                <a:schemeClr val="dk1"/>
              </a:solidFill>
              <a:latin typeface="Arial"/>
              <a:ea typeface="Arial"/>
              <a:cs typeface="Arial"/>
              <a:sym typeface="Arial"/>
            </a:endParaRPr>
          </a:p>
        </p:txBody>
      </p:sp>
      <p:cxnSp>
        <p:nvCxnSpPr>
          <p:cNvPr id="1460" name="Google Shape;1460;p24"/>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461" name="Google Shape;1461;p24"/>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462" name="Google Shape;146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25</a:t>
            </a:fld>
            <a:endParaRPr/>
          </a:p>
        </p:txBody>
      </p:sp>
      <p:sp>
        <p:nvSpPr>
          <p:cNvPr id="1463" name="Google Shape;1463;p24"/>
          <p:cNvSpPr txBox="1"/>
          <p:nvPr/>
        </p:nvSpPr>
        <p:spPr>
          <a:xfrm>
            <a:off x="3326300" y="2567925"/>
            <a:ext cx="4639200" cy="738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a:solidFill>
                  <a:schemeClr val="dk1"/>
                </a:solidFill>
              </a:rPr>
              <a:t>But analysing the results with 26 different leaves</a:t>
            </a:r>
            <a:r>
              <a:rPr lang="it-IT" sz="1400">
                <a:solidFill>
                  <a:schemeClr val="dk1"/>
                </a:solidFill>
                <a:latin typeface="Arial"/>
                <a:ea typeface="Arial"/>
                <a:cs typeface="Arial"/>
                <a:sym typeface="Arial"/>
              </a:rPr>
              <a:t>,</a:t>
            </a:r>
            <a:r>
              <a:rPr lang="it-IT">
                <a:solidFill>
                  <a:schemeClr val="dk1"/>
                </a:solidFill>
              </a:rPr>
              <a:t> </a:t>
            </a:r>
            <a:r>
              <a:rPr lang="it-IT" sz="1400">
                <a:solidFill>
                  <a:schemeClr val="dk1"/>
                </a:solidFill>
                <a:latin typeface="Arial"/>
                <a:ea typeface="Arial"/>
                <a:cs typeface="Arial"/>
                <a:sym typeface="Arial"/>
              </a:rPr>
              <a:t>there </a:t>
            </a:r>
            <a:r>
              <a:rPr lang="it-IT">
                <a:solidFill>
                  <a:schemeClr val="dk1"/>
                </a:solidFill>
              </a:rPr>
              <a:t>were </a:t>
            </a:r>
            <a:r>
              <a:rPr lang="it-IT" sz="1400">
                <a:solidFill>
                  <a:schemeClr val="dk1"/>
                </a:solidFill>
                <a:latin typeface="Arial"/>
                <a:ea typeface="Arial"/>
                <a:cs typeface="Arial"/>
                <a:sym typeface="Arial"/>
              </a:rPr>
              <a:t>not big improvements in accuracy, therefore we tried to focus on </a:t>
            </a:r>
            <a:r>
              <a:rPr lang="it-IT" sz="1400" b="1">
                <a:solidFill>
                  <a:schemeClr val="dk1"/>
                </a:solidFill>
              </a:rPr>
              <a:t>full grown trees</a:t>
            </a:r>
            <a:r>
              <a:rPr lang="it-IT"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1464" name="Google Shape;1464;p24"/>
          <p:cNvSpPr/>
          <p:nvPr/>
        </p:nvSpPr>
        <p:spPr>
          <a:xfrm>
            <a:off x="294975" y="1390125"/>
            <a:ext cx="1651800" cy="4966200"/>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
        <p:nvSpPr>
          <p:cNvPr id="1465" name="Google Shape;1465;p24"/>
          <p:cNvSpPr/>
          <p:nvPr/>
        </p:nvSpPr>
        <p:spPr>
          <a:xfrm>
            <a:off x="2084800" y="1449350"/>
            <a:ext cx="923700" cy="2482800"/>
          </a:xfrm>
          <a:prstGeom prst="rect">
            <a:avLst/>
          </a:prstGeom>
          <a:solidFill>
            <a:srgbClr val="DD2B27"/>
          </a:solidFill>
          <a:ln w="12700" cap="flat" cmpd="sng">
            <a:solidFill>
              <a:srgbClr val="DD2B2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1</a:t>
            </a:r>
            <a:endParaRPr/>
          </a:p>
        </p:txBody>
      </p:sp>
      <p:sp>
        <p:nvSpPr>
          <p:cNvPr id="1466" name="Google Shape;1466;p24"/>
          <p:cNvSpPr txBox="1"/>
          <p:nvPr/>
        </p:nvSpPr>
        <p:spPr>
          <a:xfrm>
            <a:off x="3318925" y="1507800"/>
            <a:ext cx="4639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t>We also created a confusion matrix for Decision Tree classifier, to better visualize the results of the classification:</a:t>
            </a:r>
            <a:endParaRPr/>
          </a:p>
        </p:txBody>
      </p:sp>
      <p:pic>
        <p:nvPicPr>
          <p:cNvPr id="1467" name="Google Shape;1467;p24"/>
          <p:cNvPicPr preferRelativeResize="0"/>
          <p:nvPr/>
        </p:nvPicPr>
        <p:blipFill>
          <a:blip r:embed="rId4">
            <a:alphaModFix/>
          </a:blip>
          <a:stretch>
            <a:fillRect/>
          </a:stretch>
        </p:blipFill>
        <p:spPr>
          <a:xfrm>
            <a:off x="8530799" y="1421524"/>
            <a:ext cx="3137050" cy="2538455"/>
          </a:xfrm>
          <a:prstGeom prst="rect">
            <a:avLst/>
          </a:prstGeom>
          <a:noFill/>
          <a:ln>
            <a:noFill/>
          </a:ln>
        </p:spPr>
      </p:pic>
      <p:sp>
        <p:nvSpPr>
          <p:cNvPr id="1468" name="Google Shape;1468;p24"/>
          <p:cNvSpPr txBox="1"/>
          <p:nvPr/>
        </p:nvSpPr>
        <p:spPr>
          <a:xfrm>
            <a:off x="3318925" y="4101100"/>
            <a:ext cx="4639200" cy="8535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0"/>
              </a:spcBef>
              <a:spcAft>
                <a:spcPts val="0"/>
              </a:spcAft>
              <a:buNone/>
            </a:pPr>
            <a:r>
              <a:rPr lang="it-IT">
                <a:solidFill>
                  <a:schemeClr val="dk1"/>
                </a:solidFill>
              </a:rPr>
              <a:t>We set </a:t>
            </a:r>
            <a:r>
              <a:rPr lang="it-IT" b="1">
                <a:solidFill>
                  <a:schemeClr val="dk1"/>
                </a:solidFill>
              </a:rPr>
              <a:t>maximum depth</a:t>
            </a:r>
            <a:r>
              <a:rPr lang="it-IT">
                <a:solidFill>
                  <a:schemeClr val="dk1"/>
                </a:solidFill>
              </a:rPr>
              <a:t> in a range between 20 and 30.</a:t>
            </a:r>
            <a:endParaRPr>
              <a:solidFill>
                <a:schemeClr val="dk1"/>
              </a:solidFill>
            </a:endParaRPr>
          </a:p>
          <a:p>
            <a:pPr marL="0" lvl="0" indent="0" algn="l" rtl="0">
              <a:lnSpc>
                <a:spcPct val="115000"/>
              </a:lnSpc>
              <a:spcBef>
                <a:spcPts val="0"/>
              </a:spcBef>
              <a:spcAft>
                <a:spcPts val="0"/>
              </a:spcAft>
              <a:buNone/>
            </a:pPr>
            <a:endParaRPr sz="1100">
              <a:solidFill>
                <a:schemeClr val="dk1"/>
              </a:solidFill>
            </a:endParaRPr>
          </a:p>
          <a:p>
            <a:pPr marL="0" lvl="0" indent="0" algn="just" rtl="0">
              <a:lnSpc>
                <a:spcPct val="120000"/>
              </a:lnSpc>
              <a:spcBef>
                <a:spcPts val="0"/>
              </a:spcBef>
              <a:spcAft>
                <a:spcPts val="0"/>
              </a:spcAft>
              <a:buNone/>
            </a:pPr>
            <a:r>
              <a:rPr lang="it-IT">
                <a:solidFill>
                  <a:schemeClr val="dk1"/>
                </a:solidFill>
              </a:rPr>
              <a:t>Again, we visualized results in a confusion matrix:</a:t>
            </a:r>
            <a:endParaRPr>
              <a:solidFill>
                <a:schemeClr val="dk1"/>
              </a:solidFill>
            </a:endParaRPr>
          </a:p>
        </p:txBody>
      </p:sp>
      <p:sp>
        <p:nvSpPr>
          <p:cNvPr id="1469" name="Google Shape;1469;p24"/>
          <p:cNvSpPr/>
          <p:nvPr/>
        </p:nvSpPr>
        <p:spPr>
          <a:xfrm>
            <a:off x="2084800" y="4101100"/>
            <a:ext cx="923700" cy="2255100"/>
          </a:xfrm>
          <a:prstGeom prst="rect">
            <a:avLst/>
          </a:prstGeom>
          <a:solidFill>
            <a:srgbClr val="E3534F"/>
          </a:solidFill>
          <a:ln w="12700" cap="flat" cmpd="sng">
            <a:solidFill>
              <a:srgbClr val="DD2B2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25"/>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Random Forest (1/2)</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third one chosen has been the Random Forest. </a:t>
            </a:r>
            <a:endParaRPr sz="12800">
              <a:solidFill>
                <a:schemeClr val="dk1"/>
              </a:solidFill>
              <a:latin typeface="Arial"/>
              <a:ea typeface="Arial"/>
              <a:cs typeface="Arial"/>
              <a:sym typeface="Arial"/>
            </a:endParaRPr>
          </a:p>
        </p:txBody>
      </p:sp>
      <p:cxnSp>
        <p:nvCxnSpPr>
          <p:cNvPr id="1475" name="Google Shape;1475;p25"/>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476" name="Google Shape;1476;p25"/>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477" name="Google Shape;14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26</a:t>
            </a:fld>
            <a:endParaRPr/>
          </a:p>
        </p:txBody>
      </p:sp>
      <p:sp>
        <p:nvSpPr>
          <p:cNvPr id="1478" name="Google Shape;1478;p25"/>
          <p:cNvSpPr txBox="1"/>
          <p:nvPr/>
        </p:nvSpPr>
        <p:spPr>
          <a:xfrm>
            <a:off x="412955" y="1421299"/>
            <a:ext cx="11415251" cy="1169551"/>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For our third forecasting supervised model, we performed a </a:t>
            </a:r>
            <a:r>
              <a:rPr lang="it-IT" sz="1400" b="1">
                <a:solidFill>
                  <a:schemeClr val="dk1"/>
                </a:solidFill>
                <a:latin typeface="Arial"/>
                <a:ea typeface="Arial"/>
                <a:cs typeface="Arial"/>
                <a:sym typeface="Arial"/>
              </a:rPr>
              <a:t>Random Forest</a:t>
            </a:r>
            <a:r>
              <a:rPr lang="it-IT" sz="1400">
                <a:solidFill>
                  <a:schemeClr val="dk1"/>
                </a:solidFill>
                <a:latin typeface="Arial"/>
                <a:ea typeface="Arial"/>
                <a:cs typeface="Arial"/>
                <a:sym typeface="Arial"/>
              </a:rPr>
              <a:t>.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We thought about it as the reason that the random forest model works so well is that a large number of relatively uncorrelated models (trees) operating as a committee will outperform any of the individual constituent models.</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In fact, we have low correlation between models, and this is the key to perform Random Forest at its best.</a:t>
            </a:r>
            <a:endParaRPr sz="1400">
              <a:solidFill>
                <a:schemeClr val="dk1"/>
              </a:solidFill>
              <a:latin typeface="Arial"/>
              <a:ea typeface="Arial"/>
              <a:cs typeface="Arial"/>
              <a:sym typeface="Arial"/>
            </a:endParaRPr>
          </a:p>
        </p:txBody>
      </p:sp>
      <p:sp>
        <p:nvSpPr>
          <p:cNvPr id="1479" name="Google Shape;1479;p25"/>
          <p:cNvSpPr txBox="1"/>
          <p:nvPr/>
        </p:nvSpPr>
        <p:spPr>
          <a:xfrm>
            <a:off x="412955" y="3952008"/>
            <a:ext cx="5343833" cy="224676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Highly accurate and robust method because of the number of decision trees participating in the process.</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It does not suffer from the overfitting problem. The main reason is that it takes the average of all the predictions, which cancels out the biases.</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algorithm can be used in both classification and regression problems.</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Can handle missing values. </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You can get the relative feature importance, which helps in selecting the most contributing features for the classifier.</a:t>
            </a:r>
            <a:endParaRPr/>
          </a:p>
        </p:txBody>
      </p:sp>
      <p:sp>
        <p:nvSpPr>
          <p:cNvPr id="1480" name="Google Shape;1480;p25"/>
          <p:cNvSpPr txBox="1"/>
          <p:nvPr/>
        </p:nvSpPr>
        <p:spPr>
          <a:xfrm>
            <a:off x="6435212" y="3952008"/>
            <a:ext cx="5343833" cy="95410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Slow in generating predictions because it has multiple decision trees. The whole process is time-consuming.</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The model is difficult to interpret compared to a decision tree, where you can easily decide by following the path in the tree.</a:t>
            </a:r>
            <a:endParaRPr sz="1400">
              <a:solidFill>
                <a:schemeClr val="dk1"/>
              </a:solidFill>
              <a:latin typeface="Arial"/>
              <a:ea typeface="Arial"/>
              <a:cs typeface="Arial"/>
              <a:sym typeface="Arial"/>
            </a:endParaRPr>
          </a:p>
        </p:txBody>
      </p:sp>
      <p:pic>
        <p:nvPicPr>
          <p:cNvPr id="1481" name="Google Shape;1481;p25" descr="Thumbs Down outline"/>
          <p:cNvPicPr preferRelativeResize="0"/>
          <p:nvPr/>
        </p:nvPicPr>
        <p:blipFill rotWithShape="1">
          <a:blip r:embed="rId3">
            <a:alphaModFix/>
          </a:blip>
          <a:srcRect/>
          <a:stretch/>
        </p:blipFill>
        <p:spPr>
          <a:xfrm>
            <a:off x="6435212" y="2893142"/>
            <a:ext cx="914400" cy="914400"/>
          </a:xfrm>
          <a:prstGeom prst="rect">
            <a:avLst/>
          </a:prstGeom>
          <a:noFill/>
          <a:ln>
            <a:noFill/>
          </a:ln>
        </p:spPr>
      </p:pic>
      <p:pic>
        <p:nvPicPr>
          <p:cNvPr id="1482" name="Google Shape;1482;p25" descr="Thumbs up sign outline"/>
          <p:cNvPicPr preferRelativeResize="0"/>
          <p:nvPr/>
        </p:nvPicPr>
        <p:blipFill rotWithShape="1">
          <a:blip r:embed="rId4">
            <a:alphaModFix/>
          </a:blip>
          <a:srcRect/>
          <a:stretch/>
        </p:blipFill>
        <p:spPr>
          <a:xfrm>
            <a:off x="412955" y="2893142"/>
            <a:ext cx="914400" cy="914400"/>
          </a:xfrm>
          <a:prstGeom prst="rect">
            <a:avLst/>
          </a:prstGeom>
          <a:noFill/>
          <a:ln>
            <a:noFill/>
          </a:ln>
        </p:spPr>
      </p:pic>
      <p:sp>
        <p:nvSpPr>
          <p:cNvPr id="1483" name="Google Shape;1483;p25"/>
          <p:cNvSpPr txBox="1"/>
          <p:nvPr/>
        </p:nvSpPr>
        <p:spPr>
          <a:xfrm>
            <a:off x="1327355" y="3135921"/>
            <a:ext cx="15928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a:solidFill>
                  <a:schemeClr val="dk1"/>
                </a:solidFill>
                <a:latin typeface="Arial"/>
                <a:ea typeface="Arial"/>
                <a:cs typeface="Arial"/>
                <a:sym typeface="Arial"/>
              </a:rPr>
              <a:t>Advantages:</a:t>
            </a:r>
            <a:endParaRPr/>
          </a:p>
        </p:txBody>
      </p:sp>
      <p:sp>
        <p:nvSpPr>
          <p:cNvPr id="1484" name="Google Shape;1484;p25"/>
          <p:cNvSpPr txBox="1"/>
          <p:nvPr/>
        </p:nvSpPr>
        <p:spPr>
          <a:xfrm>
            <a:off x="7349612" y="3135921"/>
            <a:ext cx="1877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a:solidFill>
                  <a:schemeClr val="dk1"/>
                </a:solidFill>
                <a:latin typeface="Arial"/>
                <a:ea typeface="Arial"/>
                <a:cs typeface="Arial"/>
                <a:sym typeface="Arial"/>
              </a:rPr>
              <a:t>Disadvantages: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26"/>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Forecasting Models – Random Forest (2/2)</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third one chosen has been the Random Forest. </a:t>
            </a:r>
            <a:endParaRPr sz="12800">
              <a:solidFill>
                <a:schemeClr val="dk1"/>
              </a:solidFill>
              <a:latin typeface="Arial"/>
              <a:ea typeface="Arial"/>
              <a:cs typeface="Arial"/>
              <a:sym typeface="Arial"/>
            </a:endParaRPr>
          </a:p>
        </p:txBody>
      </p:sp>
      <p:cxnSp>
        <p:nvCxnSpPr>
          <p:cNvPr id="1490" name="Google Shape;1490;p26"/>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491" name="Google Shape;1491;p26"/>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02</a:t>
            </a:r>
            <a:endParaRPr/>
          </a:p>
        </p:txBody>
      </p:sp>
      <p:sp>
        <p:nvSpPr>
          <p:cNvPr id="1492" name="Google Shape;149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27</a:t>
            </a:fld>
            <a:endParaRPr/>
          </a:p>
        </p:txBody>
      </p:sp>
      <p:sp>
        <p:nvSpPr>
          <p:cNvPr id="1493" name="Google Shape;1493;p26"/>
          <p:cNvSpPr txBox="1"/>
          <p:nvPr/>
        </p:nvSpPr>
        <p:spPr>
          <a:xfrm>
            <a:off x="2188975" y="5299075"/>
            <a:ext cx="6283800" cy="1169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a:solidFill>
                  <a:schemeClr val="dk1"/>
                </a:solidFill>
                <a:latin typeface="Arial"/>
                <a:ea typeface="Arial"/>
                <a:cs typeface="Arial"/>
                <a:sym typeface="Arial"/>
              </a:rPr>
              <a:t>Looking on the values we that our results are </a:t>
            </a:r>
            <a:r>
              <a:rPr lang="it-IT" sz="1400" b="1">
                <a:solidFill>
                  <a:schemeClr val="dk1"/>
                </a:solidFill>
                <a:latin typeface="Arial"/>
                <a:ea typeface="Arial"/>
                <a:cs typeface="Arial"/>
                <a:sym typeface="Arial"/>
              </a:rPr>
              <a:t>not that good </a:t>
            </a:r>
            <a:r>
              <a:rPr lang="it-IT" sz="1400">
                <a:solidFill>
                  <a:schemeClr val="dk1"/>
                </a:solidFill>
                <a:latin typeface="Arial"/>
                <a:ea typeface="Arial"/>
                <a:cs typeface="Arial"/>
                <a:sym typeface="Arial"/>
              </a:rPr>
              <a:t>at predicting. </a:t>
            </a:r>
            <a:endParaRPr/>
          </a:p>
          <a:p>
            <a:pPr marL="0" marR="0" lvl="0" indent="0" algn="l" rtl="0">
              <a:spcBef>
                <a:spcPts val="0"/>
              </a:spcBef>
              <a:spcAft>
                <a:spcPts val="0"/>
              </a:spcAft>
              <a:buNone/>
            </a:pPr>
            <a:r>
              <a:rPr lang="it-IT" sz="1400">
                <a:solidFill>
                  <a:schemeClr val="dk1"/>
                </a:solidFill>
                <a:latin typeface="Arial"/>
                <a:ea typeface="Arial"/>
                <a:cs typeface="Arial"/>
                <a:sym typeface="Arial"/>
              </a:rPr>
              <a:t>In fact, it ends up overfitting the model, which was what we wanted to avoid in the first place. </a:t>
            </a:r>
            <a:endParaRPr sz="1400">
              <a:solidFill>
                <a:schemeClr val="dk1"/>
              </a:solidFill>
              <a:latin typeface="Arial"/>
              <a:ea typeface="Arial"/>
              <a:cs typeface="Arial"/>
              <a:sym typeface="Arial"/>
            </a:endParaRPr>
          </a:p>
          <a:p>
            <a:pPr marL="0" marR="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it-IT">
                <a:solidFill>
                  <a:schemeClr val="dk1"/>
                </a:solidFill>
              </a:rPr>
              <a:t>For this reason, we tried also to compute the Neural Networks.</a:t>
            </a:r>
            <a:endParaRPr>
              <a:solidFill>
                <a:schemeClr val="dk1"/>
              </a:solidFill>
            </a:endParaRPr>
          </a:p>
        </p:txBody>
      </p:sp>
      <p:sp>
        <p:nvSpPr>
          <p:cNvPr id="1494" name="Google Shape;1494;p26"/>
          <p:cNvSpPr/>
          <p:nvPr/>
        </p:nvSpPr>
        <p:spPr>
          <a:xfrm>
            <a:off x="301194" y="1456488"/>
            <a:ext cx="1645589" cy="700506"/>
          </a:xfrm>
          <a:prstGeom prst="rect">
            <a:avLst/>
          </a:prstGeom>
          <a:solidFill>
            <a:srgbClr val="BD2D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Why we did it</a:t>
            </a:r>
            <a:endParaRPr/>
          </a:p>
        </p:txBody>
      </p:sp>
      <p:sp>
        <p:nvSpPr>
          <p:cNvPr id="1495" name="Google Shape;1495;p26"/>
          <p:cNvSpPr txBox="1"/>
          <p:nvPr/>
        </p:nvSpPr>
        <p:spPr>
          <a:xfrm>
            <a:off x="2188987" y="1447248"/>
            <a:ext cx="9675000" cy="523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We moved to the creation of a Random Forest since the Decision Tree was overfitting. </a:t>
            </a: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So</a:t>
            </a:r>
            <a:r>
              <a:rPr lang="it-IT">
                <a:solidFill>
                  <a:schemeClr val="dk1"/>
                </a:solidFill>
              </a:rPr>
              <a:t>,</a:t>
            </a:r>
            <a:r>
              <a:rPr lang="it-IT" sz="1400">
                <a:solidFill>
                  <a:schemeClr val="dk1"/>
                </a:solidFill>
                <a:latin typeface="Arial"/>
                <a:ea typeface="Arial"/>
                <a:cs typeface="Arial"/>
                <a:sym typeface="Arial"/>
              </a:rPr>
              <a:t>we tried to find a different solution that could help us avoid the situation again. </a:t>
            </a:r>
            <a:endParaRPr/>
          </a:p>
        </p:txBody>
      </p:sp>
      <p:sp>
        <p:nvSpPr>
          <p:cNvPr id="1496" name="Google Shape;1496;p26"/>
          <p:cNvSpPr/>
          <p:nvPr/>
        </p:nvSpPr>
        <p:spPr>
          <a:xfrm>
            <a:off x="281700" y="5296174"/>
            <a:ext cx="1665000" cy="1169700"/>
          </a:xfrm>
          <a:prstGeom prst="rect">
            <a:avLst/>
          </a:prstGeom>
          <a:solidFill>
            <a:srgbClr val="F0BEB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Results</a:t>
            </a:r>
            <a:endParaRPr/>
          </a:p>
        </p:txBody>
      </p:sp>
      <p:graphicFrame>
        <p:nvGraphicFramePr>
          <p:cNvPr id="1497" name="Google Shape;1497;p26"/>
          <p:cNvGraphicFramePr/>
          <p:nvPr/>
        </p:nvGraphicFramePr>
        <p:xfrm>
          <a:off x="8993058" y="5196389"/>
          <a:ext cx="2638650" cy="1159950"/>
        </p:xfrm>
        <a:graphic>
          <a:graphicData uri="http://schemas.openxmlformats.org/drawingml/2006/table">
            <a:tbl>
              <a:tblPr firstRow="1" bandRow="1">
                <a:noFill/>
                <a:tableStyleId>{A81752B6-DA18-42AC-915F-26339B8E0C88}</a:tableStyleId>
              </a:tblPr>
              <a:tblGrid>
                <a:gridCol w="1828800">
                  <a:extLst>
                    <a:ext uri="{9D8B030D-6E8A-4147-A177-3AD203B41FA5}">
                      <a16:colId xmlns:a16="http://schemas.microsoft.com/office/drawing/2014/main" val="20000"/>
                    </a:ext>
                  </a:extLst>
                </a:gridCol>
                <a:gridCol w="809850">
                  <a:extLst>
                    <a:ext uri="{9D8B030D-6E8A-4147-A177-3AD203B41FA5}">
                      <a16:colId xmlns:a16="http://schemas.microsoft.com/office/drawing/2014/main" val="20001"/>
                    </a:ext>
                  </a:extLst>
                </a:gridCol>
              </a:tblGrid>
              <a:tr h="418250">
                <a:tc>
                  <a:txBody>
                    <a:bodyPr/>
                    <a:lstStyle/>
                    <a:p>
                      <a:pPr marL="0" marR="0" lvl="0" indent="0" algn="l" rtl="0">
                        <a:spcBef>
                          <a:spcPts val="0"/>
                        </a:spcBef>
                        <a:spcAft>
                          <a:spcPts val="0"/>
                        </a:spcAft>
                        <a:buNone/>
                      </a:pPr>
                      <a:r>
                        <a:rPr lang="it-IT" sz="1400">
                          <a:latin typeface="Arial"/>
                          <a:ea typeface="Arial"/>
                          <a:cs typeface="Arial"/>
                          <a:sym typeface="Arial"/>
                        </a:rPr>
                        <a:t>Train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sz="1400">
                          <a:latin typeface="Arial"/>
                          <a:ea typeface="Arial"/>
                          <a:cs typeface="Arial"/>
                          <a:sym typeface="Arial"/>
                        </a:rPr>
                        <a:t>0.999</a:t>
                      </a:r>
                      <a:r>
                        <a:rPr lang="it-IT">
                          <a:latin typeface="Arial"/>
                          <a:ea typeface="Arial"/>
                          <a:cs typeface="Arial"/>
                          <a:sym typeface="Aria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it-IT" sz="1400">
                          <a:latin typeface="Arial"/>
                          <a:ea typeface="Arial"/>
                          <a:cs typeface="Arial"/>
                          <a:sym typeface="Arial"/>
                        </a:rPr>
                        <a:t>Validation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sz="1400">
                          <a:latin typeface="Arial"/>
                          <a:ea typeface="Arial"/>
                          <a:cs typeface="Arial"/>
                          <a:sym typeface="Arial"/>
                        </a:rPr>
                        <a:t>0.91</a:t>
                      </a:r>
                      <a:r>
                        <a:rPr lang="it-IT">
                          <a:latin typeface="Arial"/>
                          <a:ea typeface="Arial"/>
                          <a:cs typeface="Arial"/>
                          <a:sym typeface="Arial"/>
                        </a:rPr>
                        <a:t>65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it-IT" sz="1400">
                          <a:latin typeface="Arial"/>
                          <a:ea typeface="Arial"/>
                          <a:cs typeface="Arial"/>
                          <a:sym typeface="Arial"/>
                        </a:rPr>
                        <a:t>Test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spcBef>
                          <a:spcPts val="0"/>
                        </a:spcBef>
                        <a:spcAft>
                          <a:spcPts val="0"/>
                        </a:spcAft>
                        <a:buNone/>
                      </a:pPr>
                      <a:r>
                        <a:rPr lang="it-IT" sz="1400">
                          <a:latin typeface="Arial"/>
                          <a:ea typeface="Arial"/>
                          <a:cs typeface="Arial"/>
                          <a:sym typeface="Arial"/>
                        </a:rPr>
                        <a:t>0.5</a:t>
                      </a:r>
                      <a:r>
                        <a:rPr lang="it-IT">
                          <a:latin typeface="Arial"/>
                          <a:ea typeface="Arial"/>
                          <a:cs typeface="Arial"/>
                          <a:sym typeface="Arial"/>
                        </a:rPr>
                        <a:t>297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bl>
          </a:graphicData>
        </a:graphic>
      </p:graphicFrame>
      <p:cxnSp>
        <p:nvCxnSpPr>
          <p:cNvPr id="1498" name="Google Shape;1498;p26"/>
          <p:cNvCxnSpPr/>
          <p:nvPr/>
        </p:nvCxnSpPr>
        <p:spPr>
          <a:xfrm>
            <a:off x="301193" y="2262070"/>
            <a:ext cx="11549786" cy="0"/>
          </a:xfrm>
          <a:prstGeom prst="straightConnector1">
            <a:avLst/>
          </a:prstGeom>
          <a:noFill/>
          <a:ln w="9525" cap="flat" cmpd="sng">
            <a:solidFill>
              <a:srgbClr val="D8D8D8"/>
            </a:solidFill>
            <a:prstDash val="solid"/>
            <a:miter lim="800000"/>
            <a:headEnd type="none" w="sm" len="sm"/>
            <a:tailEnd type="none" w="sm" len="sm"/>
          </a:ln>
        </p:spPr>
      </p:cxnSp>
      <p:cxnSp>
        <p:nvCxnSpPr>
          <p:cNvPr id="1499" name="Google Shape;1499;p26"/>
          <p:cNvCxnSpPr/>
          <p:nvPr/>
        </p:nvCxnSpPr>
        <p:spPr>
          <a:xfrm>
            <a:off x="281689" y="5088195"/>
            <a:ext cx="11549700" cy="0"/>
          </a:xfrm>
          <a:prstGeom prst="straightConnector1">
            <a:avLst/>
          </a:prstGeom>
          <a:noFill/>
          <a:ln w="9525" cap="flat" cmpd="sng">
            <a:solidFill>
              <a:srgbClr val="D8D8D8"/>
            </a:solidFill>
            <a:prstDash val="solid"/>
            <a:miter lim="800000"/>
            <a:headEnd type="none" w="sm" len="sm"/>
            <a:tailEnd type="none" w="sm" len="sm"/>
          </a:ln>
        </p:spPr>
      </p:cxnSp>
      <p:sp>
        <p:nvSpPr>
          <p:cNvPr id="1500" name="Google Shape;1500;p26"/>
          <p:cNvSpPr txBox="1"/>
          <p:nvPr/>
        </p:nvSpPr>
        <p:spPr>
          <a:xfrm>
            <a:off x="2188975" y="2551475"/>
            <a:ext cx="6283800" cy="2247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Our dependent variable is ‘</a:t>
            </a:r>
            <a:r>
              <a:rPr lang="it-IT" sz="1400" i="1">
                <a:solidFill>
                  <a:schemeClr val="dk1"/>
                </a:solidFill>
                <a:latin typeface="Arial"/>
                <a:ea typeface="Arial"/>
                <a:cs typeface="Arial"/>
                <a:sym typeface="Arial"/>
              </a:rPr>
              <a:t>occupation_class</a:t>
            </a:r>
            <a:r>
              <a:rPr lang="it-IT" sz="1400">
                <a:solidFill>
                  <a:schemeClr val="dk1"/>
                </a:solidFill>
                <a:latin typeface="Arial"/>
                <a:ea typeface="Arial"/>
                <a:cs typeface="Arial"/>
                <a:sym typeface="Arial"/>
              </a:rPr>
              <a:t>’ while, the regressors are variables correlated with hosts and apartments characteristics.</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imported </a:t>
            </a:r>
            <a:r>
              <a:rPr lang="it-IT">
                <a:solidFill>
                  <a:schemeClr val="dk1"/>
                </a:solidFill>
              </a:rPr>
              <a:t>‘</a:t>
            </a:r>
            <a:r>
              <a:rPr lang="it-IT" sz="1400" b="1">
                <a:solidFill>
                  <a:schemeClr val="dk1"/>
                </a:solidFill>
              </a:rPr>
              <a:t>RandomForestClassifier</a:t>
            </a:r>
            <a:r>
              <a:rPr lang="it-IT" b="1">
                <a:solidFill>
                  <a:schemeClr val="dk1"/>
                </a:solidFill>
              </a:rPr>
              <a:t>’</a:t>
            </a:r>
            <a:r>
              <a:rPr lang="it-IT" sz="1400">
                <a:solidFill>
                  <a:schemeClr val="dk1"/>
                </a:solidFill>
                <a:latin typeface="Arial"/>
                <a:ea typeface="Arial"/>
                <a:cs typeface="Arial"/>
                <a:sym typeface="Arial"/>
              </a:rPr>
              <a:t> from sklearn.ensemble </a:t>
            </a:r>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imported </a:t>
            </a:r>
            <a:r>
              <a:rPr lang="it-IT">
                <a:solidFill>
                  <a:schemeClr val="dk1"/>
                </a:solidFill>
              </a:rPr>
              <a:t>‘</a:t>
            </a:r>
            <a:r>
              <a:rPr lang="it-IT" sz="1400" b="1">
                <a:solidFill>
                  <a:schemeClr val="dk1"/>
                </a:solidFill>
              </a:rPr>
              <a:t>accuracy_score</a:t>
            </a:r>
            <a:r>
              <a:rPr lang="it-IT">
                <a:solidFill>
                  <a:schemeClr val="dk1"/>
                </a:solidFill>
              </a:rPr>
              <a:t>’</a:t>
            </a:r>
            <a:r>
              <a:rPr lang="it-IT" sz="1400">
                <a:solidFill>
                  <a:schemeClr val="dk1"/>
                </a:solidFill>
                <a:latin typeface="Arial"/>
                <a:ea typeface="Arial"/>
                <a:cs typeface="Arial"/>
                <a:sym typeface="Arial"/>
              </a:rPr>
              <a:t> from sklearn.metrics</a:t>
            </a:r>
            <a:endParaRPr sz="1400">
              <a:solidFill>
                <a:schemeClr val="dk1"/>
              </a:solidFill>
              <a:latin typeface="Arial"/>
              <a:ea typeface="Arial"/>
              <a:cs typeface="Arial"/>
              <a:sym typeface="Arial"/>
            </a:endParaRPr>
          </a:p>
          <a:p>
            <a:pPr marL="0" marR="0" lvl="0" indent="0" algn="just" rtl="0">
              <a:spcBef>
                <a:spcPts val="0"/>
              </a:spcBef>
              <a:spcAft>
                <a:spcPts val="0"/>
              </a:spcAft>
              <a:buNone/>
            </a:pPr>
            <a:endParaRPr sz="1400" b="0" i="0" u="none" strike="noStrike" cap="none">
              <a:solidFill>
                <a:srgbClr val="212121"/>
              </a:solidFill>
              <a:latin typeface="Arial"/>
              <a:ea typeface="Arial"/>
              <a:cs typeface="Arial"/>
              <a:sym typeface="Arial"/>
            </a:endParaRPr>
          </a:p>
          <a:p>
            <a:pPr marL="0" marR="0" lvl="0" indent="0" algn="just" rtl="0">
              <a:spcBef>
                <a:spcPts val="0"/>
              </a:spcBef>
              <a:spcAft>
                <a:spcPts val="0"/>
              </a:spcAft>
              <a:buNone/>
            </a:pPr>
            <a:r>
              <a:rPr lang="it-IT" sz="1400" b="0" i="0" u="none" strike="noStrike" cap="none">
                <a:solidFill>
                  <a:srgbClr val="212121"/>
                </a:solidFill>
                <a:latin typeface="Arial"/>
                <a:ea typeface="Arial"/>
                <a:cs typeface="Arial"/>
                <a:sym typeface="Arial"/>
              </a:rPr>
              <a:t>We started calculating trees </a:t>
            </a:r>
            <a:r>
              <a:rPr lang="it-IT" sz="1400">
                <a:solidFill>
                  <a:srgbClr val="212121"/>
                </a:solidFill>
                <a:latin typeface="Arial"/>
                <a:ea typeface="Arial"/>
                <a:cs typeface="Arial"/>
                <a:sym typeface="Arial"/>
              </a:rPr>
              <a:t>with a range between 10 and 40</a:t>
            </a:r>
            <a:r>
              <a:rPr lang="it-IT" sz="1400" b="0" i="0" u="none" strike="noStrike" cap="none">
                <a:solidFill>
                  <a:srgbClr val="212121"/>
                </a:solidFill>
                <a:latin typeface="Arial"/>
                <a:ea typeface="Arial"/>
                <a:cs typeface="Arial"/>
                <a:sym typeface="Arial"/>
              </a:rPr>
              <a:t>, detecting the best performance.</a:t>
            </a:r>
            <a:endParaRPr sz="1400" b="0" i="0" u="none" strike="noStrike" cap="none">
              <a:solidFill>
                <a:srgbClr val="212121"/>
              </a:solidFill>
              <a:latin typeface="Arial"/>
              <a:ea typeface="Arial"/>
              <a:cs typeface="Arial"/>
              <a:sym typeface="Arial"/>
            </a:endParaRPr>
          </a:p>
          <a:p>
            <a:pPr marL="0" marR="0" lvl="0" indent="0" algn="just" rtl="0">
              <a:spcBef>
                <a:spcPts val="0"/>
              </a:spcBef>
              <a:spcAft>
                <a:spcPts val="0"/>
              </a:spcAft>
              <a:buNone/>
            </a:pPr>
            <a:r>
              <a:rPr lang="it-IT">
                <a:solidFill>
                  <a:srgbClr val="212121"/>
                </a:solidFill>
              </a:rPr>
              <a:t>F</a:t>
            </a:r>
            <a:r>
              <a:rPr lang="it-IT" sz="1400">
                <a:solidFill>
                  <a:srgbClr val="212121"/>
                </a:solidFill>
                <a:latin typeface="Arial"/>
                <a:ea typeface="Arial"/>
                <a:cs typeface="Arial"/>
                <a:sym typeface="Arial"/>
              </a:rPr>
              <a:t>rom the output we selected the tree with the best value of accuracy.</a:t>
            </a:r>
            <a:endParaRPr sz="1400">
              <a:solidFill>
                <a:srgbClr val="212121"/>
              </a:solidFill>
              <a:latin typeface="Arial"/>
              <a:ea typeface="Arial"/>
              <a:cs typeface="Arial"/>
              <a:sym typeface="Arial"/>
            </a:endParaRPr>
          </a:p>
          <a:p>
            <a:pPr marL="0" marR="0" lvl="0" indent="0" algn="just" rtl="0">
              <a:spcBef>
                <a:spcPts val="0"/>
              </a:spcBef>
              <a:spcAft>
                <a:spcPts val="0"/>
              </a:spcAft>
              <a:buNone/>
            </a:pPr>
            <a:r>
              <a:rPr lang="it-IT">
                <a:solidFill>
                  <a:srgbClr val="212121"/>
                </a:solidFill>
              </a:rPr>
              <a:t>In our case, the best was</a:t>
            </a:r>
            <a:r>
              <a:rPr lang="it-IT" sz="1400">
                <a:solidFill>
                  <a:srgbClr val="212121"/>
                </a:solidFill>
                <a:latin typeface="Arial"/>
                <a:ea typeface="Arial"/>
                <a:cs typeface="Arial"/>
                <a:sym typeface="Arial"/>
              </a:rPr>
              <a:t> the one with </a:t>
            </a:r>
            <a:r>
              <a:rPr lang="it-IT" sz="1400" b="1">
                <a:solidFill>
                  <a:srgbClr val="212121"/>
                </a:solidFill>
                <a:latin typeface="Arial"/>
                <a:ea typeface="Arial"/>
                <a:cs typeface="Arial"/>
                <a:sym typeface="Arial"/>
              </a:rPr>
              <a:t>3</a:t>
            </a:r>
            <a:r>
              <a:rPr lang="it-IT" b="1">
                <a:solidFill>
                  <a:srgbClr val="212121"/>
                </a:solidFill>
              </a:rPr>
              <a:t>8 </a:t>
            </a:r>
            <a:r>
              <a:rPr lang="it-IT" sz="1400">
                <a:solidFill>
                  <a:srgbClr val="212121"/>
                </a:solidFill>
                <a:latin typeface="Arial"/>
                <a:ea typeface="Arial"/>
                <a:cs typeface="Arial"/>
                <a:sym typeface="Arial"/>
              </a:rPr>
              <a:t>trees</a:t>
            </a:r>
            <a:r>
              <a:rPr lang="it-IT">
                <a:solidFill>
                  <a:srgbClr val="212121"/>
                </a:solidFill>
              </a:rPr>
              <a:t>.</a:t>
            </a:r>
            <a:endParaRPr sz="1400" b="0" i="0" u="none" strike="noStrike" cap="none">
              <a:solidFill>
                <a:srgbClr val="212121"/>
              </a:solidFill>
              <a:highlight>
                <a:srgbClr val="FFFF00"/>
              </a:highlight>
              <a:latin typeface="Arial"/>
              <a:ea typeface="Arial"/>
              <a:cs typeface="Arial"/>
              <a:sym typeface="Arial"/>
            </a:endParaRPr>
          </a:p>
        </p:txBody>
      </p:sp>
      <p:sp>
        <p:nvSpPr>
          <p:cNvPr id="1501" name="Google Shape;1501;p26"/>
          <p:cNvSpPr/>
          <p:nvPr/>
        </p:nvSpPr>
        <p:spPr>
          <a:xfrm>
            <a:off x="301200" y="2380776"/>
            <a:ext cx="1645500" cy="2553300"/>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pic>
        <p:nvPicPr>
          <p:cNvPr id="1502" name="Google Shape;1502;p26"/>
          <p:cNvPicPr preferRelativeResize="0"/>
          <p:nvPr/>
        </p:nvPicPr>
        <p:blipFill>
          <a:blip r:embed="rId3">
            <a:alphaModFix/>
          </a:blip>
          <a:stretch>
            <a:fillRect/>
          </a:stretch>
        </p:blipFill>
        <p:spPr>
          <a:xfrm>
            <a:off x="8727725" y="2383547"/>
            <a:ext cx="3169300" cy="2583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27"/>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Neural Network (1/4)</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Neural Network. </a:t>
            </a:r>
            <a:endParaRPr sz="12800">
              <a:solidFill>
                <a:schemeClr val="dk1"/>
              </a:solidFill>
              <a:latin typeface="Arial"/>
              <a:ea typeface="Arial"/>
              <a:cs typeface="Arial"/>
              <a:sym typeface="Arial"/>
            </a:endParaRPr>
          </a:p>
        </p:txBody>
      </p:sp>
      <p:cxnSp>
        <p:nvCxnSpPr>
          <p:cNvPr id="1508" name="Google Shape;1508;p27"/>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509" name="Google Shape;1509;p27"/>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03</a:t>
            </a:r>
            <a:endParaRPr/>
          </a:p>
        </p:txBody>
      </p:sp>
      <p:sp>
        <p:nvSpPr>
          <p:cNvPr id="1510" name="Google Shape;15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28</a:t>
            </a:fld>
            <a:endParaRPr/>
          </a:p>
        </p:txBody>
      </p:sp>
      <p:sp>
        <p:nvSpPr>
          <p:cNvPr id="1511" name="Google Shape;1511;p27"/>
          <p:cNvSpPr txBox="1"/>
          <p:nvPr/>
        </p:nvSpPr>
        <p:spPr>
          <a:xfrm>
            <a:off x="412955" y="1421299"/>
            <a:ext cx="11415251" cy="1384995"/>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Finally, we decided to try a </a:t>
            </a:r>
            <a:r>
              <a:rPr lang="it-IT" sz="1400" b="1">
                <a:solidFill>
                  <a:schemeClr val="dk1"/>
                </a:solidFill>
                <a:latin typeface="Arial"/>
                <a:ea typeface="Arial"/>
                <a:cs typeface="Arial"/>
                <a:sym typeface="Arial"/>
              </a:rPr>
              <a:t>Neural Network</a:t>
            </a:r>
            <a:r>
              <a:rPr lang="it-IT" sz="1400">
                <a:solidFill>
                  <a:schemeClr val="dk1"/>
                </a:solidFill>
                <a:latin typeface="Arial"/>
                <a:ea typeface="Arial"/>
                <a:cs typeface="Arial"/>
                <a:sym typeface="Arial"/>
              </a:rPr>
              <a:t>. </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Artificial neural networks are forecasting methods that are based on simple mathematical models of the brain. They allow complex nonlinear relationships between the response variable and its predictors.</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The deep neural networks model (DNN model) can group unlabelled data based on similarities existing in the inputs or classify data when they have a labelled dataset to train on.</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Using these, we can build very robust and accurate predictive models for predictive analytics.</a:t>
            </a:r>
            <a:endParaRPr sz="1400">
              <a:solidFill>
                <a:schemeClr val="dk1"/>
              </a:solidFill>
              <a:latin typeface="Arial"/>
              <a:ea typeface="Arial"/>
              <a:cs typeface="Arial"/>
              <a:sym typeface="Arial"/>
            </a:endParaRPr>
          </a:p>
        </p:txBody>
      </p:sp>
      <p:sp>
        <p:nvSpPr>
          <p:cNvPr id="1512" name="Google Shape;1512;p27"/>
          <p:cNvSpPr txBox="1"/>
          <p:nvPr/>
        </p:nvSpPr>
        <p:spPr>
          <a:xfrm>
            <a:off x="412955" y="3952008"/>
            <a:ext cx="5343833" cy="160043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Storing information on the entire network </a:t>
            </a:r>
            <a:endParaRPr/>
          </a:p>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Ability to work with incomplete knowledge </a:t>
            </a:r>
            <a:endParaRPr/>
          </a:p>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Having fault tolerance</a:t>
            </a:r>
            <a:endParaRPr/>
          </a:p>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Having a distributed memory</a:t>
            </a:r>
            <a:endParaRPr/>
          </a:p>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Gradual corruption</a:t>
            </a:r>
            <a:endParaRPr/>
          </a:p>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Ability to make machine learning</a:t>
            </a:r>
            <a:endParaRPr/>
          </a:p>
          <a:p>
            <a:pPr marL="285750" marR="0" lvl="0" indent="-285750" algn="l"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Parallel processing capability</a:t>
            </a:r>
            <a:endParaRPr/>
          </a:p>
        </p:txBody>
      </p:sp>
      <p:sp>
        <p:nvSpPr>
          <p:cNvPr id="1513" name="Google Shape;1513;p27"/>
          <p:cNvSpPr txBox="1"/>
          <p:nvPr/>
        </p:nvSpPr>
        <p:spPr>
          <a:xfrm>
            <a:off x="6435212" y="3952008"/>
            <a:ext cx="5343900" cy="2462700"/>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Hardware dependence</a:t>
            </a:r>
            <a:endParaRPr/>
          </a:p>
          <a:p>
            <a:pPr marL="285750" marR="0" lvl="0" indent="-285750" algn="just"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Unexplained behaviour of the network</a:t>
            </a:r>
            <a:r>
              <a:rPr lang="it-IT" sz="1400" b="1" i="0">
                <a:solidFill>
                  <a:schemeClr val="dk1"/>
                </a:solidFill>
                <a:latin typeface="Arial"/>
                <a:ea typeface="Arial"/>
                <a:cs typeface="Arial"/>
                <a:sym typeface="Arial"/>
              </a:rPr>
              <a:t>:</a:t>
            </a:r>
            <a:r>
              <a:rPr lang="it-IT" sz="1400" b="0" i="0">
                <a:solidFill>
                  <a:schemeClr val="dk1"/>
                </a:solidFill>
                <a:latin typeface="Arial"/>
                <a:ea typeface="Arial"/>
                <a:cs typeface="Arial"/>
                <a:sym typeface="Arial"/>
              </a:rPr>
              <a:t> This is the most important problem of ANN. When ANN produces a probing solution, it does not give a clue as to why and how.</a:t>
            </a:r>
            <a:endParaRPr/>
          </a:p>
          <a:p>
            <a:pPr marL="285750" marR="0" lvl="0" indent="-285750" algn="just"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Determination of proper network structure:  </a:t>
            </a:r>
            <a:r>
              <a:rPr lang="it-IT" sz="1400" b="0" i="0">
                <a:solidFill>
                  <a:schemeClr val="dk1"/>
                </a:solidFill>
                <a:latin typeface="Arial"/>
                <a:ea typeface="Arial"/>
                <a:cs typeface="Arial"/>
                <a:sym typeface="Arial"/>
              </a:rPr>
              <a:t>There is no specific rule for determining the structure of artificial neural networks. </a:t>
            </a:r>
            <a:endParaRPr/>
          </a:p>
          <a:p>
            <a:pPr marL="285750" marR="0" lvl="0" indent="-285750" algn="just"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Difficulty of showing the problem to the network: </a:t>
            </a:r>
            <a:r>
              <a:rPr lang="it-IT" sz="1400" b="0" i="0">
                <a:solidFill>
                  <a:schemeClr val="dk1"/>
                </a:solidFill>
                <a:latin typeface="Arial"/>
                <a:ea typeface="Arial"/>
                <a:cs typeface="Arial"/>
                <a:sym typeface="Arial"/>
              </a:rPr>
              <a:t>Problems have to be translated into numerical values before being introduced to ANN. </a:t>
            </a:r>
            <a:endParaRPr/>
          </a:p>
          <a:p>
            <a:pPr marL="285750" marR="0" lvl="0" indent="-285750" algn="just" rtl="0">
              <a:spcBef>
                <a:spcPts val="0"/>
              </a:spcBef>
              <a:spcAft>
                <a:spcPts val="0"/>
              </a:spcAft>
              <a:buClr>
                <a:schemeClr val="dk1"/>
              </a:buClr>
              <a:buSzPts val="1400"/>
              <a:buFont typeface="Arial"/>
              <a:buChar char="•"/>
            </a:pPr>
            <a:r>
              <a:rPr lang="it-IT" sz="1400" i="0">
                <a:solidFill>
                  <a:schemeClr val="dk1"/>
                </a:solidFill>
                <a:latin typeface="Arial"/>
                <a:ea typeface="Arial"/>
                <a:cs typeface="Arial"/>
                <a:sym typeface="Arial"/>
              </a:rPr>
              <a:t>The duration of the network is unknown.</a:t>
            </a:r>
            <a:endParaRPr/>
          </a:p>
        </p:txBody>
      </p:sp>
      <p:pic>
        <p:nvPicPr>
          <p:cNvPr id="1514" name="Google Shape;1514;p27" descr="Thumbs Down outline"/>
          <p:cNvPicPr preferRelativeResize="0"/>
          <p:nvPr/>
        </p:nvPicPr>
        <p:blipFill rotWithShape="1">
          <a:blip r:embed="rId3">
            <a:alphaModFix/>
          </a:blip>
          <a:srcRect/>
          <a:stretch/>
        </p:blipFill>
        <p:spPr>
          <a:xfrm>
            <a:off x="6435212" y="2893142"/>
            <a:ext cx="914400" cy="914400"/>
          </a:xfrm>
          <a:prstGeom prst="rect">
            <a:avLst/>
          </a:prstGeom>
          <a:noFill/>
          <a:ln>
            <a:noFill/>
          </a:ln>
        </p:spPr>
      </p:pic>
      <p:pic>
        <p:nvPicPr>
          <p:cNvPr id="1515" name="Google Shape;1515;p27" descr="Thumbs up sign outline"/>
          <p:cNvPicPr preferRelativeResize="0"/>
          <p:nvPr/>
        </p:nvPicPr>
        <p:blipFill rotWithShape="1">
          <a:blip r:embed="rId4">
            <a:alphaModFix/>
          </a:blip>
          <a:srcRect/>
          <a:stretch/>
        </p:blipFill>
        <p:spPr>
          <a:xfrm>
            <a:off x="412955" y="2893142"/>
            <a:ext cx="914400" cy="914400"/>
          </a:xfrm>
          <a:prstGeom prst="rect">
            <a:avLst/>
          </a:prstGeom>
          <a:noFill/>
          <a:ln>
            <a:noFill/>
          </a:ln>
        </p:spPr>
      </p:pic>
      <p:sp>
        <p:nvSpPr>
          <p:cNvPr id="1516" name="Google Shape;1516;p27"/>
          <p:cNvSpPr txBox="1"/>
          <p:nvPr/>
        </p:nvSpPr>
        <p:spPr>
          <a:xfrm>
            <a:off x="1327355" y="3135921"/>
            <a:ext cx="15928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a:solidFill>
                  <a:schemeClr val="dk1"/>
                </a:solidFill>
                <a:latin typeface="Arial"/>
                <a:ea typeface="Arial"/>
                <a:cs typeface="Arial"/>
                <a:sym typeface="Arial"/>
              </a:rPr>
              <a:t>Advantages:</a:t>
            </a:r>
            <a:endParaRPr/>
          </a:p>
        </p:txBody>
      </p:sp>
      <p:sp>
        <p:nvSpPr>
          <p:cNvPr id="1517" name="Google Shape;1517;p27"/>
          <p:cNvSpPr txBox="1"/>
          <p:nvPr/>
        </p:nvSpPr>
        <p:spPr>
          <a:xfrm>
            <a:off x="7349612" y="3135921"/>
            <a:ext cx="187796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800" b="1">
                <a:solidFill>
                  <a:schemeClr val="dk1"/>
                </a:solidFill>
                <a:latin typeface="Arial"/>
                <a:ea typeface="Arial"/>
                <a:cs typeface="Arial"/>
                <a:sym typeface="Arial"/>
              </a:rPr>
              <a:t>Disadvantages: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28"/>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Neural Network (2/4)</a:t>
            </a:r>
            <a:br>
              <a:rPr lang="it-IT" sz="6500" b="1">
                <a:solidFill>
                  <a:schemeClr val="dk1"/>
                </a:solidFill>
                <a:latin typeface="Arial"/>
                <a:ea typeface="Arial"/>
                <a:cs typeface="Arial"/>
                <a:sym typeface="Arial"/>
              </a:rPr>
            </a:br>
            <a:r>
              <a:rPr lang="it-IT" sz="7200">
                <a:solidFill>
                  <a:schemeClr val="dk1"/>
                </a:solidFill>
                <a:latin typeface="Arial"/>
                <a:ea typeface="Arial"/>
                <a:cs typeface="Arial"/>
                <a:sym typeface="Arial"/>
              </a:rPr>
              <a:t>We proceeded with the forecasting models. The third one chosen has been the </a:t>
            </a:r>
            <a:r>
              <a:rPr lang="it-IT" sz="7200">
                <a:solidFill>
                  <a:schemeClr val="dk1"/>
                </a:solidFill>
                <a:latin typeface="Calibri"/>
                <a:ea typeface="Calibri"/>
                <a:cs typeface="Calibri"/>
                <a:sym typeface="Calibri"/>
              </a:rPr>
              <a:t>Neural Network</a:t>
            </a:r>
            <a:r>
              <a:rPr lang="it-IT" sz="7200">
                <a:solidFill>
                  <a:schemeClr val="dk1"/>
                </a:solidFill>
                <a:latin typeface="Arial"/>
                <a:ea typeface="Arial"/>
                <a:cs typeface="Arial"/>
                <a:sym typeface="Arial"/>
              </a:rPr>
              <a:t>. </a:t>
            </a:r>
            <a:endParaRPr sz="12800">
              <a:solidFill>
                <a:schemeClr val="dk1"/>
              </a:solidFill>
              <a:latin typeface="Arial"/>
              <a:ea typeface="Arial"/>
              <a:cs typeface="Arial"/>
              <a:sym typeface="Arial"/>
            </a:endParaRPr>
          </a:p>
        </p:txBody>
      </p:sp>
      <p:cxnSp>
        <p:nvCxnSpPr>
          <p:cNvPr id="1523" name="Google Shape;1523;p28"/>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524" name="Google Shape;1524;p28"/>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1525" name="Google Shape;152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it-IT"/>
              <a:t>29</a:t>
            </a:fld>
            <a:endParaRPr/>
          </a:p>
        </p:txBody>
      </p:sp>
      <p:sp>
        <p:nvSpPr>
          <p:cNvPr id="1526" name="Google Shape;1526;p28"/>
          <p:cNvSpPr/>
          <p:nvPr/>
        </p:nvSpPr>
        <p:spPr>
          <a:xfrm>
            <a:off x="301194" y="1456488"/>
            <a:ext cx="1645589" cy="700506"/>
          </a:xfrm>
          <a:prstGeom prst="rect">
            <a:avLst/>
          </a:prstGeom>
          <a:solidFill>
            <a:srgbClr val="BD2D2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Why we did it</a:t>
            </a:r>
            <a:endParaRPr sz="1800">
              <a:solidFill>
                <a:schemeClr val="dk1"/>
              </a:solidFill>
              <a:latin typeface="Calibri"/>
              <a:ea typeface="Calibri"/>
              <a:cs typeface="Calibri"/>
              <a:sym typeface="Calibri"/>
            </a:endParaRPr>
          </a:p>
        </p:txBody>
      </p:sp>
      <p:sp>
        <p:nvSpPr>
          <p:cNvPr id="1527" name="Google Shape;1527;p28"/>
          <p:cNvSpPr txBox="1"/>
          <p:nvPr/>
        </p:nvSpPr>
        <p:spPr>
          <a:xfrm>
            <a:off x="2188987" y="1445840"/>
            <a:ext cx="9675000"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400"/>
              <a:buFont typeface="Arial"/>
              <a:buNone/>
            </a:pPr>
            <a:r>
              <a:rPr lang="it-IT" sz="1400">
                <a:solidFill>
                  <a:schemeClr val="dk1"/>
                </a:solidFill>
                <a:highlight>
                  <a:schemeClr val="lt1"/>
                </a:highlight>
                <a:latin typeface="Arial"/>
                <a:ea typeface="Arial"/>
                <a:cs typeface="Arial"/>
                <a:sym typeface="Arial"/>
              </a:rPr>
              <a:t>We moved to the creation of a Neural Network since the Random forest was again a model that was overfitting. </a:t>
            </a:r>
            <a:endParaRPr/>
          </a:p>
          <a:p>
            <a:pPr marL="0" marR="0" lvl="0" indent="0" algn="just" rtl="0">
              <a:spcBef>
                <a:spcPts val="0"/>
              </a:spcBef>
              <a:spcAft>
                <a:spcPts val="0"/>
              </a:spcAft>
              <a:buClr>
                <a:schemeClr val="dk1"/>
              </a:buClr>
              <a:buSzPts val="1400"/>
              <a:buFont typeface="Arial"/>
              <a:buNone/>
            </a:pPr>
            <a:r>
              <a:rPr lang="it-IT" sz="1400">
                <a:solidFill>
                  <a:schemeClr val="dk1"/>
                </a:solidFill>
                <a:highlight>
                  <a:schemeClr val="lt1"/>
                </a:highlight>
                <a:latin typeface="Arial"/>
                <a:ea typeface="Arial"/>
                <a:cs typeface="Arial"/>
                <a:sym typeface="Arial"/>
              </a:rPr>
              <a:t>So, we tried to find a different solution that could help us avoid the situation again. </a:t>
            </a:r>
            <a:endParaRPr sz="1400">
              <a:solidFill>
                <a:schemeClr val="dk1"/>
              </a:solidFill>
              <a:highlight>
                <a:schemeClr val="lt1"/>
              </a:highlight>
              <a:latin typeface="Arial"/>
              <a:ea typeface="Arial"/>
              <a:cs typeface="Arial"/>
              <a:sym typeface="Arial"/>
            </a:endParaRPr>
          </a:p>
        </p:txBody>
      </p:sp>
      <p:cxnSp>
        <p:nvCxnSpPr>
          <p:cNvPr id="1528" name="Google Shape;1528;p28"/>
          <p:cNvCxnSpPr/>
          <p:nvPr/>
        </p:nvCxnSpPr>
        <p:spPr>
          <a:xfrm>
            <a:off x="301193" y="2262070"/>
            <a:ext cx="11549786" cy="0"/>
          </a:xfrm>
          <a:prstGeom prst="straightConnector1">
            <a:avLst/>
          </a:prstGeom>
          <a:noFill/>
          <a:ln w="9525" cap="flat" cmpd="sng">
            <a:solidFill>
              <a:srgbClr val="D8D8D8"/>
            </a:solidFill>
            <a:prstDash val="solid"/>
            <a:miter lim="800000"/>
            <a:headEnd type="none" w="sm" len="sm"/>
            <a:tailEnd type="none" w="sm" len="sm"/>
          </a:ln>
        </p:spPr>
      </p:cxnSp>
      <p:sp>
        <p:nvSpPr>
          <p:cNvPr id="1529" name="Google Shape;1529;p28"/>
          <p:cNvSpPr txBox="1"/>
          <p:nvPr/>
        </p:nvSpPr>
        <p:spPr>
          <a:xfrm>
            <a:off x="2188987" y="2374566"/>
            <a:ext cx="9701700" cy="3755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Our dependent variable is ‘</a:t>
            </a:r>
            <a:r>
              <a:rPr lang="it-IT" sz="1400" i="1">
                <a:solidFill>
                  <a:schemeClr val="dk1"/>
                </a:solidFill>
                <a:latin typeface="Arial"/>
                <a:ea typeface="Arial"/>
                <a:cs typeface="Arial"/>
                <a:sym typeface="Arial"/>
              </a:rPr>
              <a:t>occupation_class</a:t>
            </a:r>
            <a:r>
              <a:rPr lang="it-IT" sz="1400">
                <a:solidFill>
                  <a:schemeClr val="dk1"/>
                </a:solidFill>
                <a:latin typeface="Arial"/>
                <a:ea typeface="Arial"/>
                <a:cs typeface="Arial"/>
                <a:sym typeface="Arial"/>
              </a:rPr>
              <a:t>’ while, the regressors are variables correlated with hosts and apartments characteristics.</a:t>
            </a:r>
            <a:endParaRPr sz="140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1400"/>
              <a:buFont typeface="Calibri"/>
              <a:buNone/>
            </a:pPr>
            <a:endParaRPr sz="1400">
              <a:solidFill>
                <a:schemeClr val="dk1"/>
              </a:solidFill>
              <a:highlight>
                <a:srgbClr val="FFFF00"/>
              </a:highlight>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imported </a:t>
            </a:r>
            <a:r>
              <a:rPr lang="it-IT" b="1">
                <a:solidFill>
                  <a:schemeClr val="dk1"/>
                </a:solidFill>
              </a:rPr>
              <a:t>‘</a:t>
            </a:r>
            <a:r>
              <a:rPr lang="it-IT" sz="1400" b="1">
                <a:solidFill>
                  <a:schemeClr val="dk1"/>
                </a:solidFill>
              </a:rPr>
              <a:t>train_test_split</a:t>
            </a:r>
            <a:r>
              <a:rPr lang="it-IT">
                <a:solidFill>
                  <a:schemeClr val="dk1"/>
                </a:solidFill>
              </a:rPr>
              <a:t>’</a:t>
            </a:r>
            <a:r>
              <a:rPr lang="it-IT" sz="1400">
                <a:solidFill>
                  <a:schemeClr val="dk1"/>
                </a:solidFill>
                <a:latin typeface="Arial"/>
                <a:ea typeface="Arial"/>
                <a:cs typeface="Arial"/>
                <a:sym typeface="Arial"/>
              </a:rPr>
              <a:t> from sklearn.model_selection </a:t>
            </a: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imported model and layers form keras</a:t>
            </a:r>
            <a:endParaRPr sz="140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1400"/>
              <a:buFont typeface="Calibri"/>
              <a:buNone/>
            </a:pPr>
            <a:endParaRPr sz="1400">
              <a:solidFill>
                <a:srgbClr val="212121"/>
              </a:solidFill>
              <a:highlight>
                <a:srgbClr val="FFFF00"/>
              </a:highlight>
              <a:latin typeface="Arial"/>
              <a:ea typeface="Arial"/>
              <a:cs typeface="Arial"/>
              <a:sym typeface="Arial"/>
            </a:endParaRPr>
          </a:p>
          <a:p>
            <a:pPr marL="0" marR="0" lvl="0" indent="0" algn="just" rtl="0">
              <a:spcBef>
                <a:spcPts val="0"/>
              </a:spcBef>
              <a:spcAft>
                <a:spcPts val="0"/>
              </a:spcAft>
              <a:buClr>
                <a:srgbClr val="212121"/>
              </a:buClr>
              <a:buSzPts val="1400"/>
              <a:buFont typeface="Arial"/>
              <a:buNone/>
            </a:pPr>
            <a:r>
              <a:rPr lang="it-IT" sz="1400">
                <a:solidFill>
                  <a:srgbClr val="212121"/>
                </a:solidFill>
                <a:latin typeface="Arial"/>
                <a:ea typeface="Arial"/>
                <a:cs typeface="Arial"/>
                <a:sym typeface="Arial"/>
              </a:rPr>
              <a:t>We created a sequential model, that allowed us to specify a sequential neural network: from input to output, passing through a series of neural layers, one after the other.</a:t>
            </a:r>
            <a:endParaRPr/>
          </a:p>
          <a:p>
            <a:pPr marL="0" marR="0" lvl="0" indent="0" algn="just" rtl="0">
              <a:spcBef>
                <a:spcPts val="0"/>
              </a:spcBef>
              <a:spcAft>
                <a:spcPts val="0"/>
              </a:spcAft>
              <a:buClr>
                <a:schemeClr val="dk1"/>
              </a:buClr>
              <a:buSzPts val="1400"/>
              <a:buFont typeface="Calibri"/>
              <a:buNone/>
            </a:pPr>
            <a:endParaRPr sz="1400">
              <a:solidFill>
                <a:srgbClr val="212121"/>
              </a:solidFill>
              <a:latin typeface="Arial"/>
              <a:ea typeface="Arial"/>
              <a:cs typeface="Arial"/>
              <a:sym typeface="Arial"/>
            </a:endParaRPr>
          </a:p>
          <a:p>
            <a:pPr marL="0" marR="0" lvl="0" indent="0" algn="just" rtl="0">
              <a:spcBef>
                <a:spcPts val="0"/>
              </a:spcBef>
              <a:spcAft>
                <a:spcPts val="0"/>
              </a:spcAft>
              <a:buClr>
                <a:srgbClr val="212121"/>
              </a:buClr>
              <a:buSzPts val="1400"/>
              <a:buFont typeface="Arial"/>
              <a:buNone/>
            </a:pPr>
            <a:r>
              <a:rPr lang="it-IT" sz="1400">
                <a:solidFill>
                  <a:srgbClr val="212121"/>
                </a:solidFill>
                <a:latin typeface="Arial"/>
                <a:ea typeface="Arial"/>
                <a:cs typeface="Arial"/>
                <a:sym typeface="Arial"/>
              </a:rPr>
              <a:t>We created 3 different neural networks with a common pattern: </a:t>
            </a:r>
            <a:r>
              <a:rPr lang="it-IT" sz="1400" b="1">
                <a:solidFill>
                  <a:srgbClr val="212121"/>
                </a:solidFill>
                <a:latin typeface="Arial"/>
                <a:ea typeface="Arial"/>
                <a:cs typeface="Arial"/>
                <a:sym typeface="Arial"/>
              </a:rPr>
              <a:t>halving the dimensionality of the neurons</a:t>
            </a:r>
            <a:r>
              <a:rPr lang="it-IT" sz="1400">
                <a:solidFill>
                  <a:srgbClr val="212121"/>
                </a:solidFill>
                <a:latin typeface="Arial"/>
                <a:ea typeface="Arial"/>
                <a:cs typeface="Arial"/>
                <a:sym typeface="Arial"/>
              </a:rPr>
              <a:t>. </a:t>
            </a:r>
            <a:endParaRPr/>
          </a:p>
          <a:p>
            <a:pPr marL="0" marR="0" lvl="0" indent="0" algn="just" rtl="0">
              <a:spcBef>
                <a:spcPts val="0"/>
              </a:spcBef>
              <a:spcAft>
                <a:spcPts val="0"/>
              </a:spcAft>
              <a:buClr>
                <a:schemeClr val="dk1"/>
              </a:buClr>
              <a:buSzPts val="1400"/>
              <a:buFont typeface="Calibri"/>
              <a:buNone/>
            </a:pPr>
            <a:endParaRPr sz="1400">
              <a:solidFill>
                <a:srgbClr val="212121"/>
              </a:solidFill>
              <a:latin typeface="Arial"/>
              <a:ea typeface="Arial"/>
              <a:cs typeface="Arial"/>
              <a:sym typeface="Arial"/>
            </a:endParaRPr>
          </a:p>
          <a:p>
            <a:pPr marL="0" marR="0" lvl="0" indent="0" algn="just" rtl="0">
              <a:spcBef>
                <a:spcPts val="0"/>
              </a:spcBef>
              <a:spcAft>
                <a:spcPts val="0"/>
              </a:spcAft>
              <a:buClr>
                <a:srgbClr val="DD2B27"/>
              </a:buClr>
              <a:buSzPts val="1400"/>
              <a:buFont typeface="Arial"/>
              <a:buNone/>
            </a:pPr>
            <a:r>
              <a:rPr lang="it-IT" sz="1400" b="1" u="sng">
                <a:solidFill>
                  <a:srgbClr val="DD2B27"/>
                </a:solidFill>
                <a:latin typeface="Arial"/>
                <a:ea typeface="Arial"/>
                <a:cs typeface="Arial"/>
                <a:sym typeface="Arial"/>
              </a:rPr>
              <a:t>GOAL</a:t>
            </a:r>
            <a:r>
              <a:rPr lang="it-IT" sz="1400">
                <a:solidFill>
                  <a:srgbClr val="212121"/>
                </a:solidFill>
                <a:latin typeface="Arial"/>
                <a:ea typeface="Arial"/>
                <a:cs typeface="Arial"/>
                <a:sym typeface="Arial"/>
              </a:rPr>
              <a:t>: Experiment with these parameters and evaluate which is the most performing architecture.</a:t>
            </a:r>
            <a:endParaRPr/>
          </a:p>
          <a:p>
            <a:pPr marL="0" marR="0" lvl="0" indent="0" algn="just" rtl="0">
              <a:spcBef>
                <a:spcPts val="0"/>
              </a:spcBef>
              <a:spcAft>
                <a:spcPts val="0"/>
              </a:spcAft>
              <a:buClr>
                <a:schemeClr val="dk1"/>
              </a:buClr>
              <a:buSzPts val="1400"/>
              <a:buFont typeface="Calibri"/>
              <a:buNone/>
            </a:pPr>
            <a:endParaRPr sz="1400">
              <a:solidFill>
                <a:srgbClr val="212121"/>
              </a:solidFill>
              <a:latin typeface="Arial"/>
              <a:ea typeface="Arial"/>
              <a:cs typeface="Arial"/>
              <a:sym typeface="Arial"/>
            </a:endParaRPr>
          </a:p>
          <a:p>
            <a:pPr marL="457200" marR="0" lvl="0" indent="-317500" algn="just" rtl="0">
              <a:lnSpc>
                <a:spcPct val="150000"/>
              </a:lnSpc>
              <a:spcBef>
                <a:spcPts val="0"/>
              </a:spcBef>
              <a:spcAft>
                <a:spcPts val="0"/>
              </a:spcAft>
              <a:buClr>
                <a:srgbClr val="212121"/>
              </a:buClr>
              <a:buSzPts val="1400"/>
              <a:buFont typeface="Arial"/>
              <a:buChar char="-"/>
            </a:pPr>
            <a:r>
              <a:rPr lang="it-IT" sz="1400" b="1">
                <a:solidFill>
                  <a:srgbClr val="212121"/>
                </a:solidFill>
                <a:latin typeface="Arial"/>
                <a:ea typeface="Arial"/>
                <a:cs typeface="Arial"/>
                <a:sym typeface="Arial"/>
              </a:rPr>
              <a:t>First network</a:t>
            </a:r>
            <a:r>
              <a:rPr lang="it-IT" sz="1400">
                <a:solidFill>
                  <a:srgbClr val="212121"/>
                </a:solidFill>
                <a:latin typeface="Arial"/>
                <a:ea typeface="Arial"/>
                <a:cs typeface="Arial"/>
                <a:sym typeface="Arial"/>
              </a:rPr>
              <a:t> ⇨ the </a:t>
            </a:r>
            <a:r>
              <a:rPr lang="it-IT" sz="1400" u="sng">
                <a:solidFill>
                  <a:srgbClr val="212121"/>
                </a:solidFill>
                <a:latin typeface="Arial"/>
                <a:ea typeface="Arial"/>
                <a:cs typeface="Arial"/>
                <a:sym typeface="Arial"/>
              </a:rPr>
              <a:t>biggest</a:t>
            </a:r>
            <a:r>
              <a:rPr lang="it-IT" sz="1400">
                <a:solidFill>
                  <a:srgbClr val="212121"/>
                </a:solidFill>
                <a:latin typeface="Arial"/>
                <a:ea typeface="Arial"/>
                <a:cs typeface="Arial"/>
                <a:sym typeface="Arial"/>
              </a:rPr>
              <a:t>, where the number of neurons started from </a:t>
            </a:r>
            <a:r>
              <a:rPr lang="it-IT" sz="1400" b="1">
                <a:solidFill>
                  <a:srgbClr val="212121"/>
                </a:solidFill>
                <a:latin typeface="Arial"/>
                <a:ea typeface="Arial"/>
                <a:cs typeface="Arial"/>
                <a:sym typeface="Arial"/>
              </a:rPr>
              <a:t>4000</a:t>
            </a:r>
            <a:r>
              <a:rPr lang="it-IT" sz="1400">
                <a:solidFill>
                  <a:srgbClr val="212121"/>
                </a:solidFill>
                <a:latin typeface="Arial"/>
                <a:ea typeface="Arial"/>
                <a:cs typeface="Arial"/>
                <a:sym typeface="Arial"/>
              </a:rPr>
              <a:t> and finished with </a:t>
            </a:r>
            <a:r>
              <a:rPr lang="it-IT" sz="1400" b="1">
                <a:solidFill>
                  <a:srgbClr val="212121"/>
                </a:solidFill>
                <a:latin typeface="Arial"/>
                <a:ea typeface="Arial"/>
                <a:cs typeface="Arial"/>
                <a:sym typeface="Arial"/>
              </a:rPr>
              <a:t>25</a:t>
            </a:r>
            <a:r>
              <a:rPr lang="it-IT" sz="1400">
                <a:solidFill>
                  <a:srgbClr val="212121"/>
                </a:solidFill>
                <a:latin typeface="Arial"/>
                <a:ea typeface="Arial"/>
                <a:cs typeface="Arial"/>
                <a:sym typeface="Arial"/>
              </a:rPr>
              <a:t>.</a:t>
            </a:r>
            <a:endParaRPr/>
          </a:p>
          <a:p>
            <a:pPr marL="457200" marR="0" lvl="0" indent="-317500" algn="just" rtl="0">
              <a:lnSpc>
                <a:spcPct val="150000"/>
              </a:lnSpc>
              <a:spcBef>
                <a:spcPts val="0"/>
              </a:spcBef>
              <a:spcAft>
                <a:spcPts val="0"/>
              </a:spcAft>
              <a:buClr>
                <a:srgbClr val="212121"/>
              </a:buClr>
              <a:buSzPts val="1400"/>
              <a:buFont typeface="Arial"/>
              <a:buChar char="-"/>
            </a:pPr>
            <a:r>
              <a:rPr lang="it-IT" sz="1400" b="1">
                <a:solidFill>
                  <a:srgbClr val="212121"/>
                </a:solidFill>
                <a:latin typeface="Arial"/>
                <a:ea typeface="Arial"/>
                <a:cs typeface="Arial"/>
                <a:sym typeface="Arial"/>
              </a:rPr>
              <a:t>Second network </a:t>
            </a:r>
            <a:r>
              <a:rPr lang="it-IT" sz="1400">
                <a:solidFill>
                  <a:srgbClr val="212121"/>
                </a:solidFill>
                <a:latin typeface="Arial"/>
                <a:ea typeface="Arial"/>
                <a:cs typeface="Arial"/>
                <a:sym typeface="Arial"/>
              </a:rPr>
              <a:t>⇨ the </a:t>
            </a:r>
            <a:r>
              <a:rPr lang="it-IT" sz="1400" u="sng">
                <a:solidFill>
                  <a:srgbClr val="212121"/>
                </a:solidFill>
                <a:latin typeface="Arial"/>
                <a:ea typeface="Arial"/>
                <a:cs typeface="Arial"/>
                <a:sym typeface="Arial"/>
              </a:rPr>
              <a:t>smallest</a:t>
            </a:r>
            <a:r>
              <a:rPr lang="it-IT" sz="1400">
                <a:solidFill>
                  <a:srgbClr val="212121"/>
                </a:solidFill>
                <a:latin typeface="Arial"/>
                <a:ea typeface="Arial"/>
                <a:cs typeface="Arial"/>
                <a:sym typeface="Arial"/>
              </a:rPr>
              <a:t>, where the number of neurons started from </a:t>
            </a:r>
            <a:r>
              <a:rPr lang="it-IT" sz="1400" b="1">
                <a:solidFill>
                  <a:srgbClr val="212121"/>
                </a:solidFill>
                <a:latin typeface="Arial"/>
                <a:ea typeface="Arial"/>
                <a:cs typeface="Arial"/>
                <a:sym typeface="Arial"/>
              </a:rPr>
              <a:t>100</a:t>
            </a:r>
            <a:r>
              <a:rPr lang="it-IT" sz="1400">
                <a:solidFill>
                  <a:srgbClr val="212121"/>
                </a:solidFill>
                <a:latin typeface="Arial"/>
                <a:ea typeface="Arial"/>
                <a:cs typeface="Arial"/>
                <a:sym typeface="Arial"/>
              </a:rPr>
              <a:t> and finished with </a:t>
            </a:r>
            <a:r>
              <a:rPr lang="it-IT" sz="1400" b="1">
                <a:solidFill>
                  <a:srgbClr val="212121"/>
                </a:solidFill>
                <a:latin typeface="Arial"/>
                <a:ea typeface="Arial"/>
                <a:cs typeface="Arial"/>
                <a:sym typeface="Arial"/>
              </a:rPr>
              <a:t>10</a:t>
            </a:r>
            <a:r>
              <a:rPr lang="it-IT" sz="1400">
                <a:solidFill>
                  <a:srgbClr val="212121"/>
                </a:solidFill>
                <a:latin typeface="Arial"/>
                <a:ea typeface="Arial"/>
                <a:cs typeface="Arial"/>
                <a:sym typeface="Arial"/>
              </a:rPr>
              <a:t>.</a:t>
            </a:r>
            <a:endParaRPr/>
          </a:p>
          <a:p>
            <a:pPr marL="457200" marR="0" lvl="0" indent="-317500" algn="just" rtl="0">
              <a:lnSpc>
                <a:spcPct val="150000"/>
              </a:lnSpc>
              <a:spcBef>
                <a:spcPts val="0"/>
              </a:spcBef>
              <a:spcAft>
                <a:spcPts val="0"/>
              </a:spcAft>
              <a:buClr>
                <a:srgbClr val="212121"/>
              </a:buClr>
              <a:buSzPts val="1400"/>
              <a:buFont typeface="Arial"/>
              <a:buChar char="-"/>
            </a:pPr>
            <a:r>
              <a:rPr lang="it-IT" sz="1400" b="1">
                <a:solidFill>
                  <a:srgbClr val="212121"/>
                </a:solidFill>
                <a:latin typeface="Arial"/>
                <a:ea typeface="Arial"/>
                <a:cs typeface="Arial"/>
                <a:sym typeface="Arial"/>
              </a:rPr>
              <a:t>Third network </a:t>
            </a:r>
            <a:r>
              <a:rPr lang="it-IT" sz="1400">
                <a:solidFill>
                  <a:srgbClr val="212121"/>
                </a:solidFill>
                <a:latin typeface="Arial"/>
                <a:ea typeface="Arial"/>
                <a:cs typeface="Arial"/>
                <a:sym typeface="Arial"/>
              </a:rPr>
              <a:t>⇨ the </a:t>
            </a:r>
            <a:r>
              <a:rPr lang="it-IT" sz="1400" u="sng">
                <a:solidFill>
                  <a:srgbClr val="212121"/>
                </a:solidFill>
                <a:latin typeface="Arial"/>
                <a:ea typeface="Arial"/>
                <a:cs typeface="Arial"/>
                <a:sym typeface="Arial"/>
              </a:rPr>
              <a:t>intermediate</a:t>
            </a:r>
            <a:r>
              <a:rPr lang="it-IT" sz="1400">
                <a:solidFill>
                  <a:srgbClr val="212121"/>
                </a:solidFill>
                <a:latin typeface="Arial"/>
                <a:ea typeface="Arial"/>
                <a:cs typeface="Arial"/>
                <a:sym typeface="Arial"/>
              </a:rPr>
              <a:t>, where the number of neurons started from </a:t>
            </a:r>
            <a:r>
              <a:rPr lang="it-IT" sz="1400" b="1">
                <a:solidFill>
                  <a:srgbClr val="212121"/>
                </a:solidFill>
                <a:latin typeface="Arial"/>
                <a:ea typeface="Arial"/>
                <a:cs typeface="Arial"/>
                <a:sym typeface="Arial"/>
              </a:rPr>
              <a:t>2000</a:t>
            </a:r>
            <a:r>
              <a:rPr lang="it-IT" sz="1400">
                <a:solidFill>
                  <a:srgbClr val="212121"/>
                </a:solidFill>
                <a:latin typeface="Arial"/>
                <a:ea typeface="Arial"/>
                <a:cs typeface="Arial"/>
                <a:sym typeface="Arial"/>
              </a:rPr>
              <a:t> and finished with </a:t>
            </a:r>
            <a:r>
              <a:rPr lang="it-IT" sz="1400" b="1">
                <a:solidFill>
                  <a:srgbClr val="212121"/>
                </a:solidFill>
                <a:latin typeface="Arial"/>
                <a:ea typeface="Arial"/>
                <a:cs typeface="Arial"/>
                <a:sym typeface="Arial"/>
              </a:rPr>
              <a:t>10</a:t>
            </a:r>
            <a:r>
              <a:rPr lang="it-IT" sz="1400">
                <a:solidFill>
                  <a:srgbClr val="212121"/>
                </a:solidFill>
                <a:latin typeface="Arial"/>
                <a:ea typeface="Arial"/>
                <a:cs typeface="Arial"/>
                <a:sym typeface="Arial"/>
              </a:rPr>
              <a:t>.</a:t>
            </a:r>
            <a:endParaRPr sz="1400" b="0" i="0" u="none" strike="noStrike" cap="none">
              <a:solidFill>
                <a:srgbClr val="212121"/>
              </a:solidFill>
              <a:highlight>
                <a:srgbClr val="FFFF00"/>
              </a:highlight>
              <a:latin typeface="Arial"/>
              <a:ea typeface="Arial"/>
              <a:cs typeface="Arial"/>
              <a:sym typeface="Arial"/>
            </a:endParaRPr>
          </a:p>
        </p:txBody>
      </p:sp>
      <p:sp>
        <p:nvSpPr>
          <p:cNvPr id="1530" name="Google Shape;1530;p28"/>
          <p:cNvSpPr/>
          <p:nvPr/>
        </p:nvSpPr>
        <p:spPr>
          <a:xfrm>
            <a:off x="301200" y="2380775"/>
            <a:ext cx="1645500" cy="3804600"/>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a:t>
            </a:fld>
            <a:endParaRPr/>
          </a:p>
        </p:txBody>
      </p:sp>
      <p:sp>
        <p:nvSpPr>
          <p:cNvPr id="974" name="Google Shape;974;p3"/>
          <p:cNvSpPr txBox="1">
            <a:spLocks noGrp="1"/>
          </p:cNvSpPr>
          <p:nvPr>
            <p:ph type="title"/>
          </p:nvPr>
        </p:nvSpPr>
        <p:spPr>
          <a:xfrm>
            <a:off x="334297" y="365126"/>
            <a:ext cx="11562735" cy="6438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5A60"/>
              </a:buClr>
              <a:buSzPts val="3300"/>
              <a:buFont typeface="Arial"/>
              <a:buNone/>
            </a:pPr>
            <a:r>
              <a:rPr lang="it-IT" sz="3300" b="1">
                <a:solidFill>
                  <a:srgbClr val="FF5A60"/>
                </a:solidFill>
                <a:latin typeface="Arial"/>
                <a:ea typeface="Arial"/>
                <a:cs typeface="Arial"/>
                <a:sym typeface="Arial"/>
              </a:rPr>
              <a:t>Dataset &amp; Problem description</a:t>
            </a:r>
            <a:endParaRPr sz="3600">
              <a:latin typeface="Arial"/>
              <a:ea typeface="Arial"/>
              <a:cs typeface="Arial"/>
              <a:sym typeface="Arial"/>
            </a:endParaRPr>
          </a:p>
        </p:txBody>
      </p:sp>
      <p:cxnSp>
        <p:nvCxnSpPr>
          <p:cNvPr id="975" name="Google Shape;975;p3"/>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976" name="Google Shape;976;p3"/>
          <p:cNvSpPr/>
          <p:nvPr/>
        </p:nvSpPr>
        <p:spPr>
          <a:xfrm>
            <a:off x="437535" y="1455177"/>
            <a:ext cx="5506065" cy="786551"/>
          </a:xfrm>
          <a:prstGeom prst="rect">
            <a:avLst/>
          </a:prstGeom>
          <a:solidFill>
            <a:srgbClr val="FF5A60"/>
          </a:solid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b="1">
                <a:solidFill>
                  <a:schemeClr val="lt1"/>
                </a:solidFill>
                <a:latin typeface="Arial"/>
                <a:ea typeface="Arial"/>
                <a:cs typeface="Arial"/>
                <a:sym typeface="Arial"/>
              </a:rPr>
              <a:t>The Dataset</a:t>
            </a:r>
            <a:endParaRPr/>
          </a:p>
        </p:txBody>
      </p:sp>
      <p:sp>
        <p:nvSpPr>
          <p:cNvPr id="977" name="Google Shape;977;p3"/>
          <p:cNvSpPr/>
          <p:nvPr/>
        </p:nvSpPr>
        <p:spPr>
          <a:xfrm>
            <a:off x="6248400" y="1455177"/>
            <a:ext cx="5506065" cy="786551"/>
          </a:xfrm>
          <a:prstGeom prst="rect">
            <a:avLst/>
          </a:prstGeom>
          <a:solidFill>
            <a:srgbClr val="FF5A60"/>
          </a:solid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b="1">
                <a:solidFill>
                  <a:schemeClr val="lt1"/>
                </a:solidFill>
                <a:latin typeface="Arial"/>
                <a:ea typeface="Arial"/>
                <a:cs typeface="Arial"/>
                <a:sym typeface="Arial"/>
              </a:rPr>
              <a:t>The Goal</a:t>
            </a:r>
            <a:endParaRPr/>
          </a:p>
        </p:txBody>
      </p:sp>
      <p:pic>
        <p:nvPicPr>
          <p:cNvPr id="978" name="Google Shape;978;p3" descr="Database with solid fill"/>
          <p:cNvPicPr preferRelativeResize="0"/>
          <p:nvPr/>
        </p:nvPicPr>
        <p:blipFill rotWithShape="1">
          <a:blip r:embed="rId3">
            <a:alphaModFix/>
          </a:blip>
          <a:srcRect/>
          <a:stretch/>
        </p:blipFill>
        <p:spPr>
          <a:xfrm>
            <a:off x="437535" y="1252427"/>
            <a:ext cx="914400" cy="914400"/>
          </a:xfrm>
          <a:prstGeom prst="rect">
            <a:avLst/>
          </a:prstGeom>
          <a:noFill/>
          <a:ln>
            <a:noFill/>
          </a:ln>
        </p:spPr>
      </p:pic>
      <p:pic>
        <p:nvPicPr>
          <p:cNvPr id="979" name="Google Shape;979;p3" descr="Bullseye with solid fill"/>
          <p:cNvPicPr preferRelativeResize="0"/>
          <p:nvPr/>
        </p:nvPicPr>
        <p:blipFill rotWithShape="1">
          <a:blip r:embed="rId4">
            <a:alphaModFix/>
          </a:blip>
          <a:srcRect/>
          <a:stretch/>
        </p:blipFill>
        <p:spPr>
          <a:xfrm>
            <a:off x="6248400" y="1252427"/>
            <a:ext cx="914400" cy="914400"/>
          </a:xfrm>
          <a:prstGeom prst="rect">
            <a:avLst/>
          </a:prstGeom>
          <a:noFill/>
          <a:ln>
            <a:noFill/>
          </a:ln>
        </p:spPr>
      </p:pic>
      <p:sp>
        <p:nvSpPr>
          <p:cNvPr id="980" name="Google Shape;980;p3"/>
          <p:cNvSpPr txBox="1"/>
          <p:nvPr/>
        </p:nvSpPr>
        <p:spPr>
          <a:xfrm>
            <a:off x="437535" y="2566194"/>
            <a:ext cx="5506064" cy="375487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Airbnb is used to expand on traveling possibilities and present a more unique, personalized way of experiencing the world. The listings generate data that can be analyzed and used for business decisions, understanding of customers’ and providers’ behavior on the platform, implementing innovative additional services and much more.</a:t>
            </a:r>
            <a:endParaRPr sz="1400">
              <a:solidFill>
                <a:schemeClr val="dk1"/>
              </a:solidFill>
              <a:latin typeface="Arial"/>
              <a:ea typeface="Arial"/>
              <a:cs typeface="Arial"/>
              <a:sym typeface="Arial"/>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Our dataset is formed by information regarding the apartments listing in the </a:t>
            </a:r>
            <a:r>
              <a:rPr lang="it-IT" sz="1400" b="1">
                <a:solidFill>
                  <a:schemeClr val="dk1"/>
                </a:solidFill>
                <a:latin typeface="Arial"/>
                <a:ea typeface="Arial"/>
                <a:cs typeface="Arial"/>
                <a:sym typeface="Arial"/>
              </a:rPr>
              <a:t>New York City area</a:t>
            </a:r>
            <a:r>
              <a:rPr lang="it-IT" sz="1400">
                <a:solidFill>
                  <a:schemeClr val="dk1"/>
                </a:solidFill>
                <a:latin typeface="Arial"/>
                <a:ea typeface="Arial"/>
                <a:cs typeface="Arial"/>
                <a:sym typeface="Arial"/>
              </a:rPr>
              <a:t>. It is a mix between categorical and numeric values.</a:t>
            </a:r>
            <a:endParaRPr sz="1400">
              <a:solidFill>
                <a:schemeClr val="dk1"/>
              </a:solidFill>
              <a:latin typeface="Arial"/>
              <a:ea typeface="Arial"/>
              <a:cs typeface="Arial"/>
              <a:sym typeface="Arial"/>
            </a:endParaRPr>
          </a:p>
          <a:p>
            <a:pPr marL="285750" marR="0" lvl="0" indent="-196850" algn="just"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Information goes from the availability of the apartment to its characteristics. Moreover, we have information about the neighbourhood in which the apartment is located. Finally, we have data that regard the host. </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p:txBody>
      </p:sp>
      <p:sp>
        <p:nvSpPr>
          <p:cNvPr id="981" name="Google Shape;981;p3"/>
          <p:cNvSpPr txBox="1"/>
          <p:nvPr/>
        </p:nvSpPr>
        <p:spPr>
          <a:xfrm>
            <a:off x="6248400" y="2566194"/>
            <a:ext cx="5506066" cy="35394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The goal we want to achieve is to predict the future occupation of an apartment in NYC.</a:t>
            </a:r>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The prediction will be for the following year, and it will be based on the apartments’ characteristics and the price.</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For this, we worked with a brand-new variable, ‘</a:t>
            </a:r>
            <a:r>
              <a:rPr lang="it-IT" sz="1400" i="1">
                <a:solidFill>
                  <a:schemeClr val="dk1"/>
                </a:solidFill>
                <a:latin typeface="Arial"/>
                <a:ea typeface="Arial"/>
                <a:cs typeface="Arial"/>
                <a:sym typeface="Arial"/>
              </a:rPr>
              <a:t>occupation_class</a:t>
            </a:r>
            <a:r>
              <a:rPr lang="it-IT" sz="1400">
                <a:solidFill>
                  <a:schemeClr val="dk1"/>
                </a:solidFill>
                <a:latin typeface="Arial"/>
                <a:ea typeface="Arial"/>
                <a:cs typeface="Arial"/>
                <a:sym typeface="Arial"/>
              </a:rPr>
              <a:t>’, that divides the apartments into 4 groups based on their occupation rate. </a:t>
            </a:r>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a:solidFill>
                  <a:schemeClr val="dk1"/>
                </a:solidFill>
                <a:latin typeface="Arial"/>
                <a:ea typeface="Arial"/>
                <a:cs typeface="Arial"/>
                <a:sym typeface="Arial"/>
              </a:rPr>
              <a:t>The study adopted a comparative approach by using four different methods—OLS, Decision Tree, random forest and Neural Network—and applied it to a vast amount of data from the Airbnb listing dataset of New York cities.</a:t>
            </a:r>
            <a:endParaRPr sz="1400">
              <a:solidFill>
                <a:schemeClr val="dk1"/>
              </a:solidFill>
              <a:latin typeface="Arial"/>
              <a:ea typeface="Arial"/>
              <a:cs typeface="Arial"/>
              <a:sym typeface="Arial"/>
            </a:endParaRPr>
          </a:p>
          <a:p>
            <a:pPr marL="0" marR="0" lvl="0" indent="0" algn="just" rtl="0">
              <a:spcBef>
                <a:spcPts val="0"/>
              </a:spcBef>
              <a:spcAft>
                <a:spcPts val="0"/>
              </a:spcAft>
              <a:buNone/>
            </a:pPr>
            <a:endParaRPr sz="1400">
              <a:solidFill>
                <a:schemeClr val="dk1"/>
              </a:solidFill>
              <a:latin typeface="Arial"/>
              <a:ea typeface="Arial"/>
              <a:cs typeface="Arial"/>
              <a:sym typeface="Arial"/>
            </a:endParaRPr>
          </a:p>
          <a:p>
            <a:pPr marL="0" marR="0" lvl="0" indent="0" algn="just" rtl="0">
              <a:spcBef>
                <a:spcPts val="0"/>
              </a:spcBef>
              <a:spcAft>
                <a:spcPts val="0"/>
              </a:spcAft>
              <a:buNone/>
            </a:pPr>
            <a:r>
              <a:rPr lang="it-IT" sz="1400" b="1">
                <a:solidFill>
                  <a:schemeClr val="dk1"/>
                </a:solidFill>
                <a:latin typeface="Arial"/>
                <a:ea typeface="Arial"/>
                <a:cs typeface="Arial"/>
                <a:sym typeface="Arial"/>
              </a:rPr>
              <a:t>Assumption: </a:t>
            </a:r>
            <a:r>
              <a:rPr lang="it-IT" sz="1400">
                <a:solidFill>
                  <a:schemeClr val="dk1"/>
                </a:solidFill>
                <a:latin typeface="Arial"/>
                <a:ea typeface="Arial"/>
                <a:cs typeface="Arial"/>
                <a:sym typeface="Arial"/>
              </a:rPr>
              <a:t>we considered the population inside the dataset as representative of the reality. </a:t>
            </a:r>
            <a:endParaRPr sz="1400" b="1">
              <a:solidFill>
                <a:schemeClr val="dk1"/>
              </a:solidFill>
              <a:latin typeface="Arial"/>
              <a:ea typeface="Arial"/>
              <a:cs typeface="Arial"/>
              <a:sym typeface="Arial"/>
            </a:endParaRPr>
          </a:p>
        </p:txBody>
      </p:sp>
      <p:grpSp>
        <p:nvGrpSpPr>
          <p:cNvPr id="982" name="Google Shape;982;p3"/>
          <p:cNvGrpSpPr/>
          <p:nvPr/>
        </p:nvGrpSpPr>
        <p:grpSpPr>
          <a:xfrm>
            <a:off x="10837607" y="-375885"/>
            <a:ext cx="1833715" cy="1729687"/>
            <a:chOff x="1625175" y="4047600"/>
            <a:chExt cx="484500" cy="484500"/>
          </a:xfrm>
        </p:grpSpPr>
        <p:sp>
          <p:nvSpPr>
            <p:cNvPr id="983" name="Google Shape;983;p3"/>
            <p:cNvSpPr/>
            <p:nvPr/>
          </p:nvSpPr>
          <p:spPr>
            <a:xfrm>
              <a:off x="1625175" y="4047600"/>
              <a:ext cx="484500" cy="484500"/>
            </a:xfrm>
            <a:prstGeom prst="ellipse">
              <a:avLst/>
            </a:prstGeom>
            <a:solidFill>
              <a:srgbClr val="FF5A6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984" name="Google Shape;984;p3"/>
            <p:cNvSpPr/>
            <p:nvPr/>
          </p:nvSpPr>
          <p:spPr>
            <a:xfrm>
              <a:off x="1797891" y="4076788"/>
              <a:ext cx="138844" cy="391953"/>
            </a:xfrm>
            <a:custGeom>
              <a:avLst/>
              <a:gdLst/>
              <a:ahLst/>
              <a:cxnLst/>
              <a:rect l="l" t="t" r="r" b="b"/>
              <a:pathLst>
                <a:path w="3649" h="10301" extrusionOk="0">
                  <a:moveTo>
                    <a:pt x="1008" y="2597"/>
                  </a:moveTo>
                  <a:lnTo>
                    <a:pt x="1244" y="2607"/>
                  </a:lnTo>
                  <a:lnTo>
                    <a:pt x="1374" y="2617"/>
                  </a:lnTo>
                  <a:cubicBezTo>
                    <a:pt x="1374" y="2620"/>
                    <a:pt x="1374" y="2627"/>
                    <a:pt x="1378" y="2630"/>
                  </a:cubicBezTo>
                  <a:cubicBezTo>
                    <a:pt x="1381" y="2657"/>
                    <a:pt x="1395" y="2680"/>
                    <a:pt x="1415" y="2700"/>
                  </a:cubicBezTo>
                  <a:lnTo>
                    <a:pt x="1415" y="2707"/>
                  </a:lnTo>
                  <a:lnTo>
                    <a:pt x="1291" y="2744"/>
                  </a:lnTo>
                  <a:lnTo>
                    <a:pt x="1151" y="2787"/>
                  </a:lnTo>
                  <a:cubicBezTo>
                    <a:pt x="1144" y="2780"/>
                    <a:pt x="1138" y="2770"/>
                    <a:pt x="1134" y="2760"/>
                  </a:cubicBezTo>
                  <a:cubicBezTo>
                    <a:pt x="1111" y="2717"/>
                    <a:pt x="1094" y="2684"/>
                    <a:pt x="1074" y="2680"/>
                  </a:cubicBezTo>
                  <a:cubicBezTo>
                    <a:pt x="1054" y="2677"/>
                    <a:pt x="1018" y="2657"/>
                    <a:pt x="1008" y="2597"/>
                  </a:cubicBezTo>
                  <a:close/>
                  <a:moveTo>
                    <a:pt x="1415" y="2787"/>
                  </a:moveTo>
                  <a:cubicBezTo>
                    <a:pt x="1415" y="2810"/>
                    <a:pt x="1418" y="2830"/>
                    <a:pt x="1421" y="2854"/>
                  </a:cubicBezTo>
                  <a:cubicBezTo>
                    <a:pt x="1421" y="2880"/>
                    <a:pt x="1425" y="2907"/>
                    <a:pt x="1428" y="2924"/>
                  </a:cubicBezTo>
                  <a:cubicBezTo>
                    <a:pt x="1438" y="2984"/>
                    <a:pt x="1448" y="3014"/>
                    <a:pt x="1471" y="3017"/>
                  </a:cubicBezTo>
                  <a:cubicBezTo>
                    <a:pt x="1491" y="3017"/>
                    <a:pt x="1508" y="3010"/>
                    <a:pt x="1521" y="2997"/>
                  </a:cubicBezTo>
                  <a:lnTo>
                    <a:pt x="1525" y="3044"/>
                  </a:lnTo>
                  <a:cubicBezTo>
                    <a:pt x="1525" y="3044"/>
                    <a:pt x="1501" y="3107"/>
                    <a:pt x="1481" y="3144"/>
                  </a:cubicBezTo>
                  <a:cubicBezTo>
                    <a:pt x="1461" y="3184"/>
                    <a:pt x="1438" y="3237"/>
                    <a:pt x="1438" y="3237"/>
                  </a:cubicBezTo>
                  <a:cubicBezTo>
                    <a:pt x="1388" y="3214"/>
                    <a:pt x="1341" y="3184"/>
                    <a:pt x="1298" y="3150"/>
                  </a:cubicBezTo>
                  <a:cubicBezTo>
                    <a:pt x="1264" y="3120"/>
                    <a:pt x="1258" y="3120"/>
                    <a:pt x="1248" y="3087"/>
                  </a:cubicBezTo>
                  <a:cubicBezTo>
                    <a:pt x="1248" y="3084"/>
                    <a:pt x="1244" y="3077"/>
                    <a:pt x="1241" y="3070"/>
                  </a:cubicBezTo>
                  <a:cubicBezTo>
                    <a:pt x="1224" y="3024"/>
                    <a:pt x="1234" y="2994"/>
                    <a:pt x="1211" y="2950"/>
                  </a:cubicBezTo>
                  <a:cubicBezTo>
                    <a:pt x="1201" y="2930"/>
                    <a:pt x="1194" y="2907"/>
                    <a:pt x="1188" y="2884"/>
                  </a:cubicBezTo>
                  <a:cubicBezTo>
                    <a:pt x="1184" y="2857"/>
                    <a:pt x="1171" y="2827"/>
                    <a:pt x="1158" y="2800"/>
                  </a:cubicBezTo>
                  <a:lnTo>
                    <a:pt x="1254" y="2797"/>
                  </a:lnTo>
                  <a:lnTo>
                    <a:pt x="1415" y="2787"/>
                  </a:lnTo>
                  <a:close/>
                  <a:moveTo>
                    <a:pt x="455" y="0"/>
                  </a:moveTo>
                  <a:cubicBezTo>
                    <a:pt x="417" y="0"/>
                    <a:pt x="381" y="47"/>
                    <a:pt x="347" y="89"/>
                  </a:cubicBezTo>
                  <a:cubicBezTo>
                    <a:pt x="304" y="136"/>
                    <a:pt x="277" y="99"/>
                    <a:pt x="221" y="172"/>
                  </a:cubicBezTo>
                  <a:cubicBezTo>
                    <a:pt x="167" y="242"/>
                    <a:pt x="214" y="342"/>
                    <a:pt x="254" y="396"/>
                  </a:cubicBezTo>
                  <a:cubicBezTo>
                    <a:pt x="267" y="416"/>
                    <a:pt x="277" y="442"/>
                    <a:pt x="281" y="466"/>
                  </a:cubicBezTo>
                  <a:lnTo>
                    <a:pt x="227" y="446"/>
                  </a:lnTo>
                  <a:lnTo>
                    <a:pt x="187" y="499"/>
                  </a:lnTo>
                  <a:lnTo>
                    <a:pt x="107" y="479"/>
                  </a:lnTo>
                  <a:lnTo>
                    <a:pt x="91" y="516"/>
                  </a:lnTo>
                  <a:lnTo>
                    <a:pt x="34" y="509"/>
                  </a:lnTo>
                  <a:lnTo>
                    <a:pt x="47" y="549"/>
                  </a:lnTo>
                  <a:lnTo>
                    <a:pt x="0" y="549"/>
                  </a:lnTo>
                  <a:cubicBezTo>
                    <a:pt x="0" y="549"/>
                    <a:pt x="64" y="579"/>
                    <a:pt x="64" y="623"/>
                  </a:cubicBezTo>
                  <a:cubicBezTo>
                    <a:pt x="54" y="643"/>
                    <a:pt x="47" y="699"/>
                    <a:pt x="30" y="716"/>
                  </a:cubicBezTo>
                  <a:cubicBezTo>
                    <a:pt x="14" y="726"/>
                    <a:pt x="14" y="753"/>
                    <a:pt x="30" y="766"/>
                  </a:cubicBezTo>
                  <a:cubicBezTo>
                    <a:pt x="50" y="786"/>
                    <a:pt x="71" y="823"/>
                    <a:pt x="114" y="836"/>
                  </a:cubicBezTo>
                  <a:lnTo>
                    <a:pt x="161" y="853"/>
                  </a:lnTo>
                  <a:cubicBezTo>
                    <a:pt x="137" y="873"/>
                    <a:pt x="167" y="906"/>
                    <a:pt x="214" y="933"/>
                  </a:cubicBezTo>
                  <a:cubicBezTo>
                    <a:pt x="224" y="949"/>
                    <a:pt x="231" y="966"/>
                    <a:pt x="234" y="983"/>
                  </a:cubicBezTo>
                  <a:lnTo>
                    <a:pt x="234" y="1033"/>
                  </a:lnTo>
                  <a:cubicBezTo>
                    <a:pt x="234" y="1033"/>
                    <a:pt x="231" y="1032"/>
                    <a:pt x="227" y="1032"/>
                  </a:cubicBezTo>
                  <a:cubicBezTo>
                    <a:pt x="215" y="1032"/>
                    <a:pt x="192" y="1036"/>
                    <a:pt x="187" y="1063"/>
                  </a:cubicBezTo>
                  <a:cubicBezTo>
                    <a:pt x="184" y="1089"/>
                    <a:pt x="194" y="1116"/>
                    <a:pt x="214" y="1133"/>
                  </a:cubicBezTo>
                  <a:cubicBezTo>
                    <a:pt x="214" y="1133"/>
                    <a:pt x="191" y="1133"/>
                    <a:pt x="191" y="1176"/>
                  </a:cubicBezTo>
                  <a:cubicBezTo>
                    <a:pt x="191" y="1199"/>
                    <a:pt x="207" y="1223"/>
                    <a:pt x="227" y="1240"/>
                  </a:cubicBezTo>
                  <a:cubicBezTo>
                    <a:pt x="201" y="1246"/>
                    <a:pt x="187" y="1280"/>
                    <a:pt x="207" y="1303"/>
                  </a:cubicBezTo>
                  <a:cubicBezTo>
                    <a:pt x="217" y="1330"/>
                    <a:pt x="237" y="1350"/>
                    <a:pt x="261" y="1360"/>
                  </a:cubicBezTo>
                  <a:cubicBezTo>
                    <a:pt x="261" y="1360"/>
                    <a:pt x="284" y="1476"/>
                    <a:pt x="267" y="1510"/>
                  </a:cubicBezTo>
                  <a:cubicBezTo>
                    <a:pt x="257" y="1533"/>
                    <a:pt x="254" y="1556"/>
                    <a:pt x="254" y="1580"/>
                  </a:cubicBezTo>
                  <a:cubicBezTo>
                    <a:pt x="237" y="1586"/>
                    <a:pt x="231" y="1610"/>
                    <a:pt x="241" y="1626"/>
                  </a:cubicBezTo>
                  <a:cubicBezTo>
                    <a:pt x="257" y="1656"/>
                    <a:pt x="277" y="1656"/>
                    <a:pt x="281" y="1713"/>
                  </a:cubicBezTo>
                  <a:cubicBezTo>
                    <a:pt x="281" y="1773"/>
                    <a:pt x="291" y="1776"/>
                    <a:pt x="291" y="1776"/>
                  </a:cubicBezTo>
                  <a:cubicBezTo>
                    <a:pt x="291" y="1776"/>
                    <a:pt x="331" y="1863"/>
                    <a:pt x="361" y="1863"/>
                  </a:cubicBezTo>
                  <a:cubicBezTo>
                    <a:pt x="391" y="1860"/>
                    <a:pt x="417" y="1840"/>
                    <a:pt x="424" y="1810"/>
                  </a:cubicBezTo>
                  <a:cubicBezTo>
                    <a:pt x="424" y="1809"/>
                    <a:pt x="424" y="1808"/>
                    <a:pt x="424" y="1808"/>
                  </a:cubicBezTo>
                  <a:cubicBezTo>
                    <a:pt x="426" y="1808"/>
                    <a:pt x="438" y="1939"/>
                    <a:pt x="454" y="2023"/>
                  </a:cubicBezTo>
                  <a:cubicBezTo>
                    <a:pt x="467" y="2110"/>
                    <a:pt x="514" y="2420"/>
                    <a:pt x="577" y="2580"/>
                  </a:cubicBezTo>
                  <a:cubicBezTo>
                    <a:pt x="617" y="2687"/>
                    <a:pt x="654" y="2797"/>
                    <a:pt x="684" y="2910"/>
                  </a:cubicBezTo>
                  <a:cubicBezTo>
                    <a:pt x="707" y="2990"/>
                    <a:pt x="727" y="3064"/>
                    <a:pt x="704" y="3107"/>
                  </a:cubicBezTo>
                  <a:cubicBezTo>
                    <a:pt x="677" y="3154"/>
                    <a:pt x="601" y="3344"/>
                    <a:pt x="594" y="3487"/>
                  </a:cubicBezTo>
                  <a:lnTo>
                    <a:pt x="594" y="3491"/>
                  </a:lnTo>
                  <a:cubicBezTo>
                    <a:pt x="591" y="3584"/>
                    <a:pt x="581" y="3657"/>
                    <a:pt x="594" y="3697"/>
                  </a:cubicBezTo>
                  <a:cubicBezTo>
                    <a:pt x="601" y="3717"/>
                    <a:pt x="621" y="3727"/>
                    <a:pt x="641" y="3727"/>
                  </a:cubicBezTo>
                  <a:cubicBezTo>
                    <a:pt x="647" y="3727"/>
                    <a:pt x="652" y="3727"/>
                    <a:pt x="657" y="3727"/>
                  </a:cubicBezTo>
                  <a:cubicBezTo>
                    <a:pt x="707" y="3727"/>
                    <a:pt x="721" y="3750"/>
                    <a:pt x="736" y="3750"/>
                  </a:cubicBezTo>
                  <a:cubicBezTo>
                    <a:pt x="739" y="3750"/>
                    <a:pt x="741" y="3749"/>
                    <a:pt x="744" y="3747"/>
                  </a:cubicBezTo>
                  <a:cubicBezTo>
                    <a:pt x="745" y="3747"/>
                    <a:pt x="746" y="3747"/>
                    <a:pt x="747" y="3747"/>
                  </a:cubicBezTo>
                  <a:cubicBezTo>
                    <a:pt x="751" y="3747"/>
                    <a:pt x="751" y="3753"/>
                    <a:pt x="754" y="3761"/>
                  </a:cubicBezTo>
                  <a:cubicBezTo>
                    <a:pt x="758" y="3791"/>
                    <a:pt x="754" y="3854"/>
                    <a:pt x="788" y="3888"/>
                  </a:cubicBezTo>
                  <a:cubicBezTo>
                    <a:pt x="838" y="3938"/>
                    <a:pt x="848" y="3904"/>
                    <a:pt x="868" y="4054"/>
                  </a:cubicBezTo>
                  <a:cubicBezTo>
                    <a:pt x="891" y="4201"/>
                    <a:pt x="878" y="4214"/>
                    <a:pt x="921" y="4324"/>
                  </a:cubicBezTo>
                  <a:cubicBezTo>
                    <a:pt x="964" y="4438"/>
                    <a:pt x="978" y="4468"/>
                    <a:pt x="978" y="4468"/>
                  </a:cubicBezTo>
                  <a:cubicBezTo>
                    <a:pt x="878" y="4598"/>
                    <a:pt x="804" y="4745"/>
                    <a:pt x="761" y="4905"/>
                  </a:cubicBezTo>
                  <a:cubicBezTo>
                    <a:pt x="701" y="5155"/>
                    <a:pt x="707" y="5382"/>
                    <a:pt x="741" y="5438"/>
                  </a:cubicBezTo>
                  <a:cubicBezTo>
                    <a:pt x="778" y="5498"/>
                    <a:pt x="808" y="5542"/>
                    <a:pt x="808" y="5542"/>
                  </a:cubicBezTo>
                  <a:cubicBezTo>
                    <a:pt x="778" y="5668"/>
                    <a:pt x="761" y="5802"/>
                    <a:pt x="761" y="5932"/>
                  </a:cubicBezTo>
                  <a:cubicBezTo>
                    <a:pt x="761" y="6059"/>
                    <a:pt x="774" y="6185"/>
                    <a:pt x="794" y="6312"/>
                  </a:cubicBezTo>
                  <a:cubicBezTo>
                    <a:pt x="804" y="6359"/>
                    <a:pt x="818" y="6402"/>
                    <a:pt x="831" y="6449"/>
                  </a:cubicBezTo>
                  <a:cubicBezTo>
                    <a:pt x="834" y="6496"/>
                    <a:pt x="844" y="6539"/>
                    <a:pt x="854" y="6582"/>
                  </a:cubicBezTo>
                  <a:cubicBezTo>
                    <a:pt x="864" y="6622"/>
                    <a:pt x="871" y="6666"/>
                    <a:pt x="874" y="6706"/>
                  </a:cubicBezTo>
                  <a:cubicBezTo>
                    <a:pt x="874" y="6706"/>
                    <a:pt x="871" y="7092"/>
                    <a:pt x="894" y="7226"/>
                  </a:cubicBezTo>
                  <a:cubicBezTo>
                    <a:pt x="918" y="7359"/>
                    <a:pt x="921" y="7426"/>
                    <a:pt x="938" y="7519"/>
                  </a:cubicBezTo>
                  <a:cubicBezTo>
                    <a:pt x="961" y="7626"/>
                    <a:pt x="991" y="7733"/>
                    <a:pt x="1024" y="7840"/>
                  </a:cubicBezTo>
                  <a:cubicBezTo>
                    <a:pt x="1061" y="7960"/>
                    <a:pt x="1108" y="8096"/>
                    <a:pt x="1108" y="8096"/>
                  </a:cubicBezTo>
                  <a:cubicBezTo>
                    <a:pt x="1111" y="8173"/>
                    <a:pt x="1108" y="8250"/>
                    <a:pt x="1098" y="8330"/>
                  </a:cubicBezTo>
                  <a:cubicBezTo>
                    <a:pt x="1084" y="8497"/>
                    <a:pt x="1041" y="8987"/>
                    <a:pt x="961" y="9104"/>
                  </a:cubicBezTo>
                  <a:cubicBezTo>
                    <a:pt x="881" y="9220"/>
                    <a:pt x="738" y="9297"/>
                    <a:pt x="637" y="9377"/>
                  </a:cubicBezTo>
                  <a:cubicBezTo>
                    <a:pt x="631" y="9384"/>
                    <a:pt x="621" y="9394"/>
                    <a:pt x="614" y="9400"/>
                  </a:cubicBezTo>
                  <a:lnTo>
                    <a:pt x="177" y="9437"/>
                  </a:lnTo>
                  <a:lnTo>
                    <a:pt x="174" y="9704"/>
                  </a:lnTo>
                  <a:lnTo>
                    <a:pt x="14" y="9811"/>
                  </a:lnTo>
                  <a:lnTo>
                    <a:pt x="97" y="9957"/>
                  </a:lnTo>
                  <a:lnTo>
                    <a:pt x="94" y="10257"/>
                  </a:lnTo>
                  <a:lnTo>
                    <a:pt x="3546" y="10301"/>
                  </a:lnTo>
                  <a:lnTo>
                    <a:pt x="3542" y="10081"/>
                  </a:lnTo>
                  <a:lnTo>
                    <a:pt x="3649" y="9924"/>
                  </a:lnTo>
                  <a:lnTo>
                    <a:pt x="3489" y="9851"/>
                  </a:lnTo>
                  <a:lnTo>
                    <a:pt x="3499" y="9600"/>
                  </a:lnTo>
                  <a:lnTo>
                    <a:pt x="3082" y="9487"/>
                  </a:lnTo>
                  <a:cubicBezTo>
                    <a:pt x="3075" y="9474"/>
                    <a:pt x="3065" y="9457"/>
                    <a:pt x="3055" y="9437"/>
                  </a:cubicBezTo>
                  <a:cubicBezTo>
                    <a:pt x="2985" y="9284"/>
                    <a:pt x="2929" y="9120"/>
                    <a:pt x="2892" y="8957"/>
                  </a:cubicBezTo>
                  <a:lnTo>
                    <a:pt x="2892" y="8957"/>
                  </a:lnTo>
                  <a:cubicBezTo>
                    <a:pt x="2892" y="8957"/>
                    <a:pt x="2897" y="8962"/>
                    <a:pt x="2904" y="8962"/>
                  </a:cubicBezTo>
                  <a:cubicBezTo>
                    <a:pt x="2917" y="8962"/>
                    <a:pt x="2935" y="8943"/>
                    <a:pt x="2929" y="8830"/>
                  </a:cubicBezTo>
                  <a:cubicBezTo>
                    <a:pt x="2915" y="8660"/>
                    <a:pt x="2879" y="8463"/>
                    <a:pt x="2875" y="8360"/>
                  </a:cubicBezTo>
                  <a:cubicBezTo>
                    <a:pt x="2872" y="8283"/>
                    <a:pt x="2879" y="8206"/>
                    <a:pt x="2892" y="8130"/>
                  </a:cubicBezTo>
                  <a:cubicBezTo>
                    <a:pt x="2939" y="8106"/>
                    <a:pt x="2962" y="8050"/>
                    <a:pt x="2952" y="8000"/>
                  </a:cubicBezTo>
                  <a:cubicBezTo>
                    <a:pt x="2932" y="7906"/>
                    <a:pt x="2915" y="7679"/>
                    <a:pt x="2915" y="7679"/>
                  </a:cubicBezTo>
                  <a:lnTo>
                    <a:pt x="2915" y="7679"/>
                  </a:lnTo>
                  <a:cubicBezTo>
                    <a:pt x="2915" y="7679"/>
                    <a:pt x="2917" y="7680"/>
                    <a:pt x="2919" y="7680"/>
                  </a:cubicBezTo>
                  <a:cubicBezTo>
                    <a:pt x="2929" y="7680"/>
                    <a:pt x="2960" y="7671"/>
                    <a:pt x="2949" y="7563"/>
                  </a:cubicBezTo>
                  <a:cubicBezTo>
                    <a:pt x="2935" y="7429"/>
                    <a:pt x="2845" y="6045"/>
                    <a:pt x="2845" y="6045"/>
                  </a:cubicBezTo>
                  <a:lnTo>
                    <a:pt x="2845" y="6045"/>
                  </a:lnTo>
                  <a:cubicBezTo>
                    <a:pt x="2889" y="6055"/>
                    <a:pt x="2929" y="6075"/>
                    <a:pt x="2965" y="6099"/>
                  </a:cubicBezTo>
                  <a:cubicBezTo>
                    <a:pt x="2977" y="6108"/>
                    <a:pt x="3003" y="6115"/>
                    <a:pt x="3035" y="6115"/>
                  </a:cubicBezTo>
                  <a:cubicBezTo>
                    <a:pt x="3104" y="6115"/>
                    <a:pt x="3202" y="6084"/>
                    <a:pt x="3259" y="5982"/>
                  </a:cubicBezTo>
                  <a:cubicBezTo>
                    <a:pt x="3322" y="5879"/>
                    <a:pt x="3365" y="5762"/>
                    <a:pt x="3382" y="5638"/>
                  </a:cubicBezTo>
                  <a:cubicBezTo>
                    <a:pt x="3389" y="5565"/>
                    <a:pt x="3459" y="5448"/>
                    <a:pt x="3456" y="5375"/>
                  </a:cubicBezTo>
                  <a:cubicBezTo>
                    <a:pt x="3449" y="5298"/>
                    <a:pt x="3476" y="5138"/>
                    <a:pt x="3429" y="5081"/>
                  </a:cubicBezTo>
                  <a:cubicBezTo>
                    <a:pt x="3386" y="5028"/>
                    <a:pt x="3392" y="4951"/>
                    <a:pt x="3379" y="4895"/>
                  </a:cubicBezTo>
                  <a:cubicBezTo>
                    <a:pt x="3365" y="4838"/>
                    <a:pt x="3372" y="4828"/>
                    <a:pt x="3352" y="4798"/>
                  </a:cubicBezTo>
                  <a:cubicBezTo>
                    <a:pt x="3332" y="4771"/>
                    <a:pt x="3302" y="4721"/>
                    <a:pt x="3302" y="4721"/>
                  </a:cubicBezTo>
                  <a:lnTo>
                    <a:pt x="3432" y="4418"/>
                  </a:lnTo>
                  <a:lnTo>
                    <a:pt x="3315" y="4211"/>
                  </a:lnTo>
                  <a:lnTo>
                    <a:pt x="3192" y="4184"/>
                  </a:lnTo>
                  <a:lnTo>
                    <a:pt x="3075" y="4428"/>
                  </a:lnTo>
                  <a:cubicBezTo>
                    <a:pt x="3075" y="4428"/>
                    <a:pt x="3032" y="4401"/>
                    <a:pt x="3009" y="4384"/>
                  </a:cubicBezTo>
                  <a:cubicBezTo>
                    <a:pt x="2989" y="4371"/>
                    <a:pt x="2849" y="4091"/>
                    <a:pt x="2805" y="4004"/>
                  </a:cubicBezTo>
                  <a:cubicBezTo>
                    <a:pt x="2769" y="3924"/>
                    <a:pt x="2722" y="3851"/>
                    <a:pt x="2665" y="3787"/>
                  </a:cubicBezTo>
                  <a:cubicBezTo>
                    <a:pt x="2635" y="3744"/>
                    <a:pt x="2598" y="3714"/>
                    <a:pt x="2552" y="3691"/>
                  </a:cubicBezTo>
                  <a:cubicBezTo>
                    <a:pt x="2505" y="3671"/>
                    <a:pt x="2568" y="3651"/>
                    <a:pt x="2485" y="3607"/>
                  </a:cubicBezTo>
                  <a:cubicBezTo>
                    <a:pt x="2405" y="3574"/>
                    <a:pt x="2338" y="3514"/>
                    <a:pt x="2298" y="3434"/>
                  </a:cubicBezTo>
                  <a:cubicBezTo>
                    <a:pt x="2285" y="3397"/>
                    <a:pt x="2282" y="3384"/>
                    <a:pt x="2278" y="3381"/>
                  </a:cubicBezTo>
                  <a:lnTo>
                    <a:pt x="2278" y="3381"/>
                  </a:lnTo>
                  <a:cubicBezTo>
                    <a:pt x="2283" y="3382"/>
                    <a:pt x="2288" y="3383"/>
                    <a:pt x="2292" y="3383"/>
                  </a:cubicBezTo>
                  <a:cubicBezTo>
                    <a:pt x="2310" y="3383"/>
                    <a:pt x="2326" y="3373"/>
                    <a:pt x="2332" y="3354"/>
                  </a:cubicBezTo>
                  <a:cubicBezTo>
                    <a:pt x="2345" y="3311"/>
                    <a:pt x="2295" y="3227"/>
                    <a:pt x="2295" y="3227"/>
                  </a:cubicBezTo>
                  <a:cubicBezTo>
                    <a:pt x="2312" y="3177"/>
                    <a:pt x="2315" y="3124"/>
                    <a:pt x="2312" y="3070"/>
                  </a:cubicBezTo>
                  <a:cubicBezTo>
                    <a:pt x="2305" y="3037"/>
                    <a:pt x="2285" y="3007"/>
                    <a:pt x="2258" y="2987"/>
                  </a:cubicBezTo>
                  <a:lnTo>
                    <a:pt x="2242" y="2904"/>
                  </a:lnTo>
                  <a:lnTo>
                    <a:pt x="2242" y="2904"/>
                  </a:lnTo>
                  <a:cubicBezTo>
                    <a:pt x="2242" y="2904"/>
                    <a:pt x="2249" y="2918"/>
                    <a:pt x="2260" y="2918"/>
                  </a:cubicBezTo>
                  <a:cubicBezTo>
                    <a:pt x="2266" y="2918"/>
                    <a:pt x="2273" y="2913"/>
                    <a:pt x="2282" y="2900"/>
                  </a:cubicBezTo>
                  <a:cubicBezTo>
                    <a:pt x="2308" y="2860"/>
                    <a:pt x="2302" y="2830"/>
                    <a:pt x="2282" y="2750"/>
                  </a:cubicBezTo>
                  <a:cubicBezTo>
                    <a:pt x="2278" y="2727"/>
                    <a:pt x="2268" y="2707"/>
                    <a:pt x="2258" y="2687"/>
                  </a:cubicBezTo>
                  <a:lnTo>
                    <a:pt x="2712" y="2577"/>
                  </a:lnTo>
                  <a:lnTo>
                    <a:pt x="2205" y="2587"/>
                  </a:lnTo>
                  <a:cubicBezTo>
                    <a:pt x="2188" y="2557"/>
                    <a:pt x="2168" y="2530"/>
                    <a:pt x="2148" y="2507"/>
                  </a:cubicBezTo>
                  <a:lnTo>
                    <a:pt x="2482" y="2247"/>
                  </a:lnTo>
                  <a:lnTo>
                    <a:pt x="2068" y="2427"/>
                  </a:lnTo>
                  <a:cubicBezTo>
                    <a:pt x="2055" y="2417"/>
                    <a:pt x="2041" y="2407"/>
                    <a:pt x="2025" y="2397"/>
                  </a:cubicBezTo>
                  <a:cubicBezTo>
                    <a:pt x="2001" y="2383"/>
                    <a:pt x="1978" y="2370"/>
                    <a:pt x="1951" y="2360"/>
                  </a:cubicBezTo>
                  <a:lnTo>
                    <a:pt x="2008" y="2067"/>
                  </a:lnTo>
                  <a:lnTo>
                    <a:pt x="2028" y="1957"/>
                  </a:lnTo>
                  <a:lnTo>
                    <a:pt x="1901" y="2213"/>
                  </a:lnTo>
                  <a:lnTo>
                    <a:pt x="1845" y="2323"/>
                  </a:lnTo>
                  <a:lnTo>
                    <a:pt x="1821" y="2317"/>
                  </a:lnTo>
                  <a:cubicBezTo>
                    <a:pt x="1788" y="2310"/>
                    <a:pt x="1751" y="2307"/>
                    <a:pt x="1715" y="2303"/>
                  </a:cubicBezTo>
                  <a:lnTo>
                    <a:pt x="1675" y="2240"/>
                  </a:lnTo>
                  <a:lnTo>
                    <a:pt x="1605" y="2130"/>
                  </a:lnTo>
                  <a:lnTo>
                    <a:pt x="1415" y="1843"/>
                  </a:lnTo>
                  <a:lnTo>
                    <a:pt x="1558" y="2193"/>
                  </a:lnTo>
                  <a:lnTo>
                    <a:pt x="1608" y="2313"/>
                  </a:lnTo>
                  <a:cubicBezTo>
                    <a:pt x="1561" y="2323"/>
                    <a:pt x="1518" y="2343"/>
                    <a:pt x="1485" y="2373"/>
                  </a:cubicBezTo>
                  <a:lnTo>
                    <a:pt x="1441" y="2350"/>
                  </a:lnTo>
                  <a:lnTo>
                    <a:pt x="991" y="2123"/>
                  </a:lnTo>
                  <a:lnTo>
                    <a:pt x="1395" y="2413"/>
                  </a:lnTo>
                  <a:lnTo>
                    <a:pt x="1431" y="2440"/>
                  </a:lnTo>
                  <a:cubicBezTo>
                    <a:pt x="1411" y="2470"/>
                    <a:pt x="1395" y="2507"/>
                    <a:pt x="1384" y="2540"/>
                  </a:cubicBezTo>
                  <a:lnTo>
                    <a:pt x="1291" y="2554"/>
                  </a:lnTo>
                  <a:lnTo>
                    <a:pt x="1011" y="2590"/>
                  </a:lnTo>
                  <a:lnTo>
                    <a:pt x="1011" y="2580"/>
                  </a:lnTo>
                  <a:cubicBezTo>
                    <a:pt x="1008" y="2500"/>
                    <a:pt x="928" y="2220"/>
                    <a:pt x="834" y="2007"/>
                  </a:cubicBezTo>
                  <a:cubicBezTo>
                    <a:pt x="741" y="1793"/>
                    <a:pt x="768" y="1823"/>
                    <a:pt x="724" y="1670"/>
                  </a:cubicBezTo>
                  <a:cubicBezTo>
                    <a:pt x="681" y="1516"/>
                    <a:pt x="687" y="1476"/>
                    <a:pt x="657" y="1376"/>
                  </a:cubicBezTo>
                  <a:cubicBezTo>
                    <a:pt x="634" y="1290"/>
                    <a:pt x="597" y="1209"/>
                    <a:pt x="547" y="1136"/>
                  </a:cubicBezTo>
                  <a:cubicBezTo>
                    <a:pt x="504" y="1079"/>
                    <a:pt x="494" y="1076"/>
                    <a:pt x="494" y="1076"/>
                  </a:cubicBezTo>
                  <a:lnTo>
                    <a:pt x="507" y="966"/>
                  </a:lnTo>
                  <a:cubicBezTo>
                    <a:pt x="507" y="966"/>
                    <a:pt x="547" y="946"/>
                    <a:pt x="547" y="926"/>
                  </a:cubicBezTo>
                  <a:cubicBezTo>
                    <a:pt x="547" y="906"/>
                    <a:pt x="524" y="879"/>
                    <a:pt x="524" y="879"/>
                  </a:cubicBezTo>
                  <a:cubicBezTo>
                    <a:pt x="524" y="879"/>
                    <a:pt x="694" y="849"/>
                    <a:pt x="694" y="819"/>
                  </a:cubicBezTo>
                  <a:cubicBezTo>
                    <a:pt x="697" y="793"/>
                    <a:pt x="751" y="773"/>
                    <a:pt x="727" y="729"/>
                  </a:cubicBezTo>
                  <a:cubicBezTo>
                    <a:pt x="704" y="683"/>
                    <a:pt x="674" y="653"/>
                    <a:pt x="691" y="619"/>
                  </a:cubicBezTo>
                  <a:cubicBezTo>
                    <a:pt x="707" y="596"/>
                    <a:pt x="724" y="576"/>
                    <a:pt x="744" y="556"/>
                  </a:cubicBezTo>
                  <a:lnTo>
                    <a:pt x="694" y="549"/>
                  </a:lnTo>
                  <a:lnTo>
                    <a:pt x="707" y="509"/>
                  </a:lnTo>
                  <a:lnTo>
                    <a:pt x="634" y="522"/>
                  </a:lnTo>
                  <a:lnTo>
                    <a:pt x="624" y="479"/>
                  </a:lnTo>
                  <a:lnTo>
                    <a:pt x="514" y="496"/>
                  </a:lnTo>
                  <a:cubicBezTo>
                    <a:pt x="514" y="479"/>
                    <a:pt x="511" y="462"/>
                    <a:pt x="507" y="446"/>
                  </a:cubicBezTo>
                  <a:cubicBezTo>
                    <a:pt x="504" y="422"/>
                    <a:pt x="501" y="406"/>
                    <a:pt x="514" y="399"/>
                  </a:cubicBezTo>
                  <a:cubicBezTo>
                    <a:pt x="534" y="392"/>
                    <a:pt x="541" y="366"/>
                    <a:pt x="567" y="319"/>
                  </a:cubicBezTo>
                  <a:cubicBezTo>
                    <a:pt x="591" y="269"/>
                    <a:pt x="714" y="172"/>
                    <a:pt x="721" y="126"/>
                  </a:cubicBezTo>
                  <a:cubicBezTo>
                    <a:pt x="727" y="82"/>
                    <a:pt x="741" y="46"/>
                    <a:pt x="727" y="26"/>
                  </a:cubicBezTo>
                  <a:cubicBezTo>
                    <a:pt x="726" y="22"/>
                    <a:pt x="723" y="21"/>
                    <a:pt x="721" y="21"/>
                  </a:cubicBezTo>
                  <a:cubicBezTo>
                    <a:pt x="704" y="21"/>
                    <a:pt x="671" y="76"/>
                    <a:pt x="631" y="102"/>
                  </a:cubicBezTo>
                  <a:cubicBezTo>
                    <a:pt x="615" y="112"/>
                    <a:pt x="602" y="115"/>
                    <a:pt x="590" y="115"/>
                  </a:cubicBezTo>
                  <a:cubicBezTo>
                    <a:pt x="578" y="115"/>
                    <a:pt x="566" y="112"/>
                    <a:pt x="554" y="112"/>
                  </a:cubicBezTo>
                  <a:cubicBezTo>
                    <a:pt x="544" y="112"/>
                    <a:pt x="533" y="114"/>
                    <a:pt x="521" y="122"/>
                  </a:cubicBezTo>
                  <a:cubicBezTo>
                    <a:pt x="517" y="124"/>
                    <a:pt x="514" y="125"/>
                    <a:pt x="511" y="125"/>
                  </a:cubicBezTo>
                  <a:cubicBezTo>
                    <a:pt x="485" y="125"/>
                    <a:pt x="520" y="24"/>
                    <a:pt x="477" y="6"/>
                  </a:cubicBezTo>
                  <a:cubicBezTo>
                    <a:pt x="470" y="2"/>
                    <a:pt x="463"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30"/>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Neural Network (3/4)</a:t>
            </a:r>
            <a:endParaRPr sz="1800">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rgbClr val="FF5A60"/>
              </a:buClr>
              <a:buSzPct val="166666"/>
              <a:buFont typeface="Arial"/>
              <a:buNone/>
            </a:pPr>
            <a:r>
              <a:rPr lang="it-IT" sz="7200">
                <a:solidFill>
                  <a:schemeClr val="dk1"/>
                </a:solidFill>
                <a:latin typeface="Calibri"/>
                <a:ea typeface="Calibri"/>
                <a:cs typeface="Calibri"/>
                <a:sym typeface="Calibri"/>
              </a:rPr>
              <a:t>We proceeded with the forecasting models.</a:t>
            </a:r>
            <a:endParaRPr sz="12800">
              <a:solidFill>
                <a:schemeClr val="dk1"/>
              </a:solidFill>
              <a:latin typeface="Arial"/>
              <a:ea typeface="Arial"/>
              <a:cs typeface="Arial"/>
              <a:sym typeface="Arial"/>
            </a:endParaRPr>
          </a:p>
        </p:txBody>
      </p:sp>
      <p:cxnSp>
        <p:nvCxnSpPr>
          <p:cNvPr id="1536" name="Google Shape;1536;p30"/>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537" name="Google Shape;1537;p30"/>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1538" name="Google Shape;153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it-IT"/>
              <a:t>30</a:t>
            </a:fld>
            <a:endParaRPr/>
          </a:p>
        </p:txBody>
      </p:sp>
      <p:sp>
        <p:nvSpPr>
          <p:cNvPr id="1539" name="Google Shape;1539;p30"/>
          <p:cNvSpPr/>
          <p:nvPr/>
        </p:nvSpPr>
        <p:spPr>
          <a:xfrm>
            <a:off x="393050" y="1390200"/>
            <a:ext cx="1645500" cy="4966200"/>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
        <p:nvSpPr>
          <p:cNvPr id="1540" name="Google Shape;1540;p30"/>
          <p:cNvSpPr/>
          <p:nvPr/>
        </p:nvSpPr>
        <p:spPr>
          <a:xfrm>
            <a:off x="2221781" y="1481773"/>
            <a:ext cx="923829" cy="1261417"/>
          </a:xfrm>
          <a:prstGeom prst="rect">
            <a:avLst/>
          </a:prstGeom>
          <a:solidFill>
            <a:srgbClr val="DD2B27"/>
          </a:solidFill>
          <a:ln w="12700" cap="flat" cmpd="sng">
            <a:solidFill>
              <a:srgbClr val="DD2B2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1</a:t>
            </a:r>
            <a:endParaRPr/>
          </a:p>
        </p:txBody>
      </p:sp>
      <p:sp>
        <p:nvSpPr>
          <p:cNvPr id="1541" name="Google Shape;1541;p30"/>
          <p:cNvSpPr txBox="1"/>
          <p:nvPr/>
        </p:nvSpPr>
        <p:spPr>
          <a:xfrm>
            <a:off x="3325569" y="1487177"/>
            <a:ext cx="495509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b="1">
                <a:solidFill>
                  <a:schemeClr val="dk1"/>
                </a:solidFill>
                <a:latin typeface="Arial"/>
                <a:ea typeface="Arial"/>
                <a:cs typeface="Arial"/>
                <a:sym typeface="Arial"/>
              </a:rPr>
              <a:t>First layer = Input layer </a:t>
            </a:r>
            <a:r>
              <a:rPr lang="it-IT" sz="1400">
                <a:solidFill>
                  <a:srgbClr val="212121"/>
                </a:solidFill>
                <a:latin typeface="Arial"/>
                <a:ea typeface="Arial"/>
                <a:cs typeface="Arial"/>
                <a:sym typeface="Arial"/>
              </a:rPr>
              <a:t>⇨</a:t>
            </a:r>
            <a:r>
              <a:rPr lang="it-IT" sz="1400" b="1">
                <a:solidFill>
                  <a:schemeClr val="dk1"/>
                </a:solidFill>
                <a:latin typeface="Arial"/>
                <a:ea typeface="Arial"/>
                <a:cs typeface="Arial"/>
                <a:sym typeface="Arial"/>
              </a:rPr>
              <a:t> </a:t>
            </a:r>
            <a:r>
              <a:rPr lang="it-IT" sz="1400">
                <a:solidFill>
                  <a:schemeClr val="dk1"/>
                </a:solidFill>
                <a:latin typeface="Arial"/>
                <a:ea typeface="Arial"/>
                <a:cs typeface="Arial"/>
                <a:sym typeface="Arial"/>
              </a:rPr>
              <a:t>we </a:t>
            </a:r>
            <a:r>
              <a:rPr lang="it-IT" sz="1400">
                <a:solidFill>
                  <a:srgbClr val="212121"/>
                </a:solidFill>
                <a:latin typeface="Arial"/>
                <a:ea typeface="Arial"/>
                <a:cs typeface="Arial"/>
                <a:sym typeface="Arial"/>
              </a:rPr>
              <a:t>specified the </a:t>
            </a:r>
            <a:r>
              <a:rPr lang="it-IT" sz="1400" b="1">
                <a:solidFill>
                  <a:srgbClr val="212121"/>
                </a:solidFill>
                <a:latin typeface="Arial"/>
                <a:ea typeface="Arial"/>
                <a:cs typeface="Arial"/>
                <a:sym typeface="Arial"/>
              </a:rPr>
              <a:t>input shape. </a:t>
            </a:r>
            <a:endParaRPr/>
          </a:p>
        </p:txBody>
      </p:sp>
      <p:sp>
        <p:nvSpPr>
          <p:cNvPr id="1542" name="Google Shape;1542;p30"/>
          <p:cNvSpPr txBox="1"/>
          <p:nvPr/>
        </p:nvSpPr>
        <p:spPr>
          <a:xfrm>
            <a:off x="6401980" y="1981821"/>
            <a:ext cx="495509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a:solidFill>
                  <a:srgbClr val="212121"/>
                </a:solidFill>
                <a:latin typeface="Arial"/>
                <a:ea typeface="Arial"/>
                <a:cs typeface="Arial"/>
                <a:sym typeface="Arial"/>
              </a:rPr>
              <a:t>shape equal to the number of features, corresponding to the number of columns in our dataset</a:t>
            </a:r>
            <a:endParaRPr sz="1400" b="1">
              <a:solidFill>
                <a:srgbClr val="212121"/>
              </a:solidFill>
              <a:latin typeface="Arial"/>
              <a:ea typeface="Arial"/>
              <a:cs typeface="Arial"/>
              <a:sym typeface="Arial"/>
            </a:endParaRPr>
          </a:p>
        </p:txBody>
      </p:sp>
      <p:cxnSp>
        <p:nvCxnSpPr>
          <p:cNvPr id="1543" name="Google Shape;1543;p30"/>
          <p:cNvCxnSpPr>
            <a:endCxn id="1542" idx="1"/>
          </p:cNvCxnSpPr>
          <p:nvPr/>
        </p:nvCxnSpPr>
        <p:spPr>
          <a:xfrm flipH="1">
            <a:off x="6401980" y="1814731"/>
            <a:ext cx="923700" cy="428700"/>
          </a:xfrm>
          <a:prstGeom prst="bentConnector3">
            <a:avLst>
              <a:gd name="adj1" fmla="val 124748"/>
            </a:avLst>
          </a:prstGeom>
          <a:noFill/>
          <a:ln w="9525" cap="flat" cmpd="sng">
            <a:solidFill>
              <a:srgbClr val="C00000"/>
            </a:solidFill>
            <a:prstDash val="solid"/>
            <a:miter lim="800000"/>
            <a:headEnd type="none" w="sm" len="sm"/>
            <a:tailEnd type="triangle" w="med" len="med"/>
          </a:ln>
        </p:spPr>
      </p:cxnSp>
      <p:sp>
        <p:nvSpPr>
          <p:cNvPr id="1544" name="Google Shape;1544;p30"/>
          <p:cNvSpPr/>
          <p:nvPr/>
        </p:nvSpPr>
        <p:spPr>
          <a:xfrm>
            <a:off x="2223416" y="3622611"/>
            <a:ext cx="923829" cy="1407269"/>
          </a:xfrm>
          <a:prstGeom prst="rect">
            <a:avLst/>
          </a:prstGeom>
          <a:solidFill>
            <a:srgbClr val="E28686"/>
          </a:solidFill>
          <a:ln w="12700" cap="flat" cmpd="sng">
            <a:solidFill>
              <a:srgbClr val="E2868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3</a:t>
            </a:r>
            <a:endParaRPr/>
          </a:p>
        </p:txBody>
      </p:sp>
      <p:sp>
        <p:nvSpPr>
          <p:cNvPr id="1545" name="Google Shape;1545;p30"/>
          <p:cNvSpPr txBox="1"/>
          <p:nvPr/>
        </p:nvSpPr>
        <p:spPr>
          <a:xfrm>
            <a:off x="3332112" y="3622611"/>
            <a:ext cx="80282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b="1">
                <a:solidFill>
                  <a:srgbClr val="212121"/>
                </a:solidFill>
                <a:latin typeface="Arial"/>
                <a:ea typeface="Arial"/>
                <a:cs typeface="Arial"/>
                <a:sym typeface="Arial"/>
              </a:rPr>
              <a:t>Output layer = </a:t>
            </a:r>
            <a:r>
              <a:rPr lang="it-IT" sz="1400">
                <a:solidFill>
                  <a:srgbClr val="212121"/>
                </a:solidFill>
                <a:latin typeface="Arial"/>
                <a:ea typeface="Arial"/>
                <a:cs typeface="Arial"/>
                <a:sym typeface="Arial"/>
              </a:rPr>
              <a:t>the number of units in the final layer was equal to 4, corresponding to the classes in the variable </a:t>
            </a:r>
            <a:r>
              <a:rPr lang="it-IT" sz="1400" i="1">
                <a:solidFill>
                  <a:srgbClr val="212121"/>
                </a:solidFill>
                <a:latin typeface="Arial"/>
                <a:ea typeface="Arial"/>
                <a:cs typeface="Arial"/>
                <a:sym typeface="Arial"/>
              </a:rPr>
              <a:t>'occupation_class</a:t>
            </a:r>
            <a:r>
              <a:rPr lang="it-IT" sz="1400">
                <a:solidFill>
                  <a:srgbClr val="212121"/>
                </a:solidFill>
                <a:latin typeface="Arial"/>
                <a:ea typeface="Arial"/>
                <a:cs typeface="Arial"/>
                <a:sym typeface="Arial"/>
              </a:rPr>
              <a:t>’ ⇨  In this case we must use the </a:t>
            </a:r>
            <a:r>
              <a:rPr lang="it-IT" sz="1400" i="1">
                <a:solidFill>
                  <a:srgbClr val="212121"/>
                </a:solidFill>
                <a:latin typeface="Arial"/>
                <a:ea typeface="Arial"/>
                <a:cs typeface="Arial"/>
                <a:sym typeface="Arial"/>
              </a:rPr>
              <a:t>‘softmax’ </a:t>
            </a:r>
            <a:r>
              <a:rPr lang="it-IT" sz="1400" b="1">
                <a:solidFill>
                  <a:srgbClr val="212121"/>
                </a:solidFill>
                <a:latin typeface="Arial"/>
                <a:ea typeface="Arial"/>
                <a:cs typeface="Arial"/>
                <a:sym typeface="Arial"/>
              </a:rPr>
              <a:t>activation function</a:t>
            </a:r>
            <a:r>
              <a:rPr lang="it-IT" sz="1400">
                <a:solidFill>
                  <a:srgbClr val="212121"/>
                </a:solidFill>
                <a:latin typeface="Arial"/>
                <a:ea typeface="Arial"/>
                <a:cs typeface="Arial"/>
                <a:sym typeface="Arial"/>
              </a:rPr>
              <a:t>. </a:t>
            </a:r>
            <a:endParaRPr sz="1400" b="1">
              <a:solidFill>
                <a:srgbClr val="212121"/>
              </a:solidFill>
              <a:latin typeface="Arial"/>
              <a:ea typeface="Arial"/>
              <a:cs typeface="Arial"/>
              <a:sym typeface="Arial"/>
            </a:endParaRPr>
          </a:p>
        </p:txBody>
      </p:sp>
      <p:sp>
        <p:nvSpPr>
          <p:cNvPr id="1546" name="Google Shape;1546;p30"/>
          <p:cNvSpPr txBox="1"/>
          <p:nvPr/>
        </p:nvSpPr>
        <p:spPr>
          <a:xfrm>
            <a:off x="5379987" y="4296983"/>
            <a:ext cx="4955091" cy="7386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i="1">
                <a:solidFill>
                  <a:srgbClr val="212121"/>
                </a:solidFill>
                <a:latin typeface="Arial"/>
                <a:ea typeface="Arial"/>
                <a:cs typeface="Arial"/>
                <a:sym typeface="Arial"/>
              </a:rPr>
              <a:t>Softmax</a:t>
            </a:r>
            <a:r>
              <a:rPr lang="it-IT" sz="1400">
                <a:solidFill>
                  <a:srgbClr val="212121"/>
                </a:solidFill>
                <a:latin typeface="Arial"/>
                <a:ea typeface="Arial"/>
                <a:cs typeface="Arial"/>
                <a:sym typeface="Arial"/>
              </a:rPr>
              <a:t> maps the representation of the neural network to the classes in our dataset, assigning a probability to the prediction of each class.</a:t>
            </a:r>
            <a:endParaRPr sz="1400">
              <a:solidFill>
                <a:schemeClr val="dk1"/>
              </a:solidFill>
              <a:latin typeface="Calibri"/>
              <a:ea typeface="Calibri"/>
              <a:cs typeface="Calibri"/>
              <a:sym typeface="Calibri"/>
            </a:endParaRPr>
          </a:p>
        </p:txBody>
      </p:sp>
      <p:sp>
        <p:nvSpPr>
          <p:cNvPr id="1547" name="Google Shape;1547;p30"/>
          <p:cNvSpPr/>
          <p:nvPr/>
        </p:nvSpPr>
        <p:spPr>
          <a:xfrm>
            <a:off x="2218509" y="2961348"/>
            <a:ext cx="923829" cy="476881"/>
          </a:xfrm>
          <a:prstGeom prst="rect">
            <a:avLst/>
          </a:prstGeom>
          <a:solidFill>
            <a:srgbClr val="E3534F"/>
          </a:solidFill>
          <a:ln w="12700" cap="flat" cmpd="sng">
            <a:solidFill>
              <a:srgbClr val="E353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2</a:t>
            </a:r>
            <a:endParaRPr/>
          </a:p>
        </p:txBody>
      </p:sp>
      <p:sp>
        <p:nvSpPr>
          <p:cNvPr id="1548" name="Google Shape;1548;p30"/>
          <p:cNvSpPr txBox="1"/>
          <p:nvPr/>
        </p:nvSpPr>
        <p:spPr>
          <a:xfrm>
            <a:off x="3325568" y="3046911"/>
            <a:ext cx="8470111"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it-IT" sz="1400" b="0" i="0" strike="noStrike" cap="none">
                <a:solidFill>
                  <a:srgbClr val="212121"/>
                </a:solidFill>
                <a:latin typeface="Arial"/>
                <a:ea typeface="Arial"/>
                <a:cs typeface="Arial"/>
                <a:sym typeface="Arial"/>
              </a:rPr>
              <a:t>We used </a:t>
            </a:r>
            <a:r>
              <a:rPr lang="it-IT" sz="1400" b="0" i="0" u="sng" strike="noStrike" cap="none">
                <a:solidFill>
                  <a:srgbClr val="212121"/>
                </a:solidFill>
                <a:latin typeface="Arial"/>
                <a:ea typeface="Arial"/>
                <a:cs typeface="Arial"/>
                <a:sym typeface="Arial"/>
              </a:rPr>
              <a:t>input representation in terms of weights and bias </a:t>
            </a:r>
            <a:r>
              <a:rPr lang="it-IT" sz="1400" b="0" i="0" u="none" strike="noStrike" cap="none">
                <a:solidFill>
                  <a:srgbClr val="212121"/>
                </a:solidFill>
                <a:latin typeface="Arial"/>
                <a:ea typeface="Arial"/>
                <a:cs typeface="Arial"/>
                <a:sym typeface="Arial"/>
              </a:rPr>
              <a:t>to move from one layer to another.</a:t>
            </a:r>
            <a:endParaRPr/>
          </a:p>
        </p:txBody>
      </p:sp>
      <p:sp>
        <p:nvSpPr>
          <p:cNvPr id="1549" name="Google Shape;1549;p30"/>
          <p:cNvSpPr txBox="1"/>
          <p:nvPr/>
        </p:nvSpPr>
        <p:spPr>
          <a:xfrm>
            <a:off x="3325568" y="2505041"/>
            <a:ext cx="84701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b="0" i="0" u="none" strike="noStrike" cap="none">
                <a:solidFill>
                  <a:srgbClr val="212121"/>
                </a:solidFill>
                <a:latin typeface="Arial"/>
                <a:ea typeface="Arial"/>
                <a:cs typeface="Arial"/>
                <a:sym typeface="Arial"/>
              </a:rPr>
              <a:t>We selected the ‘</a:t>
            </a:r>
            <a:r>
              <a:rPr lang="it-IT" sz="1400" b="0" i="1" u="none" strike="noStrike" cap="none">
                <a:solidFill>
                  <a:srgbClr val="212121"/>
                </a:solidFill>
                <a:latin typeface="Arial"/>
                <a:ea typeface="Arial"/>
                <a:cs typeface="Arial"/>
                <a:sym typeface="Arial"/>
              </a:rPr>
              <a:t>relu</a:t>
            </a:r>
            <a:r>
              <a:rPr lang="it-IT" sz="1400" b="0" i="0" u="none" strike="noStrike" cap="none">
                <a:solidFill>
                  <a:srgbClr val="212121"/>
                </a:solidFill>
                <a:latin typeface="Arial"/>
                <a:ea typeface="Arial"/>
                <a:cs typeface="Arial"/>
                <a:sym typeface="Arial"/>
              </a:rPr>
              <a:t>’ </a:t>
            </a:r>
            <a:r>
              <a:rPr lang="it-IT" sz="1400" b="1" i="0" u="none" strike="noStrike" cap="none">
                <a:solidFill>
                  <a:srgbClr val="212121"/>
                </a:solidFill>
                <a:latin typeface="Arial"/>
                <a:ea typeface="Arial"/>
                <a:cs typeface="Arial"/>
                <a:sym typeface="Arial"/>
              </a:rPr>
              <a:t>activation function</a:t>
            </a:r>
            <a:r>
              <a:rPr lang="it-IT" sz="1400" b="0" i="0" u="none" strike="noStrike" cap="none">
                <a:solidFill>
                  <a:srgbClr val="212121"/>
                </a:solidFill>
                <a:latin typeface="Arial"/>
                <a:ea typeface="Arial"/>
                <a:cs typeface="Arial"/>
                <a:sym typeface="Arial"/>
              </a:rPr>
              <a:t>, that transforms the output of one layer towards the next.</a:t>
            </a:r>
            <a:endParaRPr sz="1800">
              <a:solidFill>
                <a:schemeClr val="dk1"/>
              </a:solidFill>
              <a:latin typeface="Calibri"/>
              <a:ea typeface="Calibri"/>
              <a:cs typeface="Calibri"/>
              <a:sym typeface="Calibri"/>
            </a:endParaRPr>
          </a:p>
        </p:txBody>
      </p:sp>
      <p:sp>
        <p:nvSpPr>
          <p:cNvPr id="1550" name="Google Shape;1550;p30"/>
          <p:cNvSpPr/>
          <p:nvPr/>
        </p:nvSpPr>
        <p:spPr>
          <a:xfrm>
            <a:off x="2220145" y="5193140"/>
            <a:ext cx="923829" cy="1163210"/>
          </a:xfrm>
          <a:prstGeom prst="rect">
            <a:avLst/>
          </a:prstGeom>
          <a:solidFill>
            <a:srgbClr val="F5C7CF"/>
          </a:solidFill>
          <a:ln w="12700" cap="flat" cmpd="sng">
            <a:solidFill>
              <a:srgbClr val="F5C7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chemeClr val="lt1"/>
                </a:solidFill>
                <a:latin typeface="Calibri"/>
                <a:ea typeface="Calibri"/>
                <a:cs typeface="Calibri"/>
                <a:sym typeface="Calibri"/>
              </a:rPr>
              <a:t>Step 4</a:t>
            </a:r>
            <a:endParaRPr/>
          </a:p>
        </p:txBody>
      </p:sp>
      <p:sp>
        <p:nvSpPr>
          <p:cNvPr id="1551" name="Google Shape;1551;p30"/>
          <p:cNvSpPr txBox="1"/>
          <p:nvPr/>
        </p:nvSpPr>
        <p:spPr>
          <a:xfrm>
            <a:off x="3325569" y="5186799"/>
            <a:ext cx="8470110" cy="116955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it-IT" sz="1400" b="0" i="0" u="none" strike="noStrike" cap="none">
                <a:solidFill>
                  <a:srgbClr val="212121"/>
                </a:solidFill>
                <a:latin typeface="Arial"/>
                <a:ea typeface="Arial"/>
                <a:cs typeface="Arial"/>
                <a:sym typeface="Arial"/>
              </a:rPr>
              <a:t>We then compiled the </a:t>
            </a:r>
            <a:r>
              <a:rPr lang="it-IT" sz="1400" b="0" i="0" u="sng" strike="noStrike" cap="none">
                <a:solidFill>
                  <a:srgbClr val="212121"/>
                </a:solidFill>
                <a:latin typeface="Arial"/>
                <a:ea typeface="Arial"/>
                <a:cs typeface="Arial"/>
                <a:sym typeface="Arial"/>
              </a:rPr>
              <a:t>complete sequential model</a:t>
            </a:r>
            <a:r>
              <a:rPr lang="it-IT" sz="1400">
                <a:solidFill>
                  <a:srgbClr val="212121"/>
                </a:solidFill>
                <a:latin typeface="Arial"/>
                <a:ea typeface="Arial"/>
                <a:cs typeface="Arial"/>
                <a:sym typeface="Arial"/>
              </a:rPr>
              <a:t> ⇨ we</a:t>
            </a:r>
            <a:r>
              <a:rPr lang="it-IT" sz="1400" b="0" i="0" u="none" strike="noStrike" cap="none">
                <a:solidFill>
                  <a:srgbClr val="212121"/>
                </a:solidFill>
                <a:latin typeface="Arial"/>
                <a:ea typeface="Arial"/>
                <a:cs typeface="Arial"/>
                <a:sym typeface="Arial"/>
              </a:rPr>
              <a:t> set a loss function, an optimizer and performance evaluation metrics. </a:t>
            </a:r>
            <a:endParaRPr/>
          </a:p>
          <a:p>
            <a:pPr marL="285750" marR="0" lvl="0" indent="-285750" algn="just" rtl="0">
              <a:spcBef>
                <a:spcPts val="0"/>
              </a:spcBef>
              <a:spcAft>
                <a:spcPts val="0"/>
              </a:spcAft>
              <a:buClr>
                <a:srgbClr val="212121"/>
              </a:buClr>
              <a:buSzPts val="1400"/>
              <a:buFont typeface="Noto Sans Symbols"/>
              <a:buChar char="❑"/>
            </a:pPr>
            <a:r>
              <a:rPr lang="it-IT" sz="1400" b="0" i="0" u="none" strike="noStrike" cap="none">
                <a:solidFill>
                  <a:srgbClr val="212121"/>
                </a:solidFill>
                <a:latin typeface="Arial"/>
                <a:ea typeface="Arial"/>
                <a:cs typeface="Arial"/>
                <a:sym typeface="Arial"/>
              </a:rPr>
              <a:t>Loss function </a:t>
            </a:r>
            <a:r>
              <a:rPr lang="it-IT" sz="1400">
                <a:solidFill>
                  <a:srgbClr val="212121"/>
                </a:solidFill>
                <a:latin typeface="Arial"/>
                <a:ea typeface="Arial"/>
                <a:cs typeface="Arial"/>
                <a:sym typeface="Arial"/>
              </a:rPr>
              <a:t>⇨ </a:t>
            </a:r>
            <a:r>
              <a:rPr lang="it-IT" sz="1400" b="1" i="0" u="none" strike="noStrike" cap="none">
                <a:solidFill>
                  <a:srgbClr val="212121"/>
                </a:solidFill>
                <a:latin typeface="Arial"/>
                <a:ea typeface="Arial"/>
                <a:cs typeface="Arial"/>
                <a:sym typeface="Arial"/>
              </a:rPr>
              <a:t>cross-entropy categorial</a:t>
            </a:r>
            <a:endParaRPr/>
          </a:p>
          <a:p>
            <a:pPr marL="285750" marR="0" lvl="0" indent="-285750" algn="just" rtl="0">
              <a:spcBef>
                <a:spcPts val="0"/>
              </a:spcBef>
              <a:spcAft>
                <a:spcPts val="0"/>
              </a:spcAft>
              <a:buClr>
                <a:srgbClr val="212121"/>
              </a:buClr>
              <a:buSzPts val="1400"/>
              <a:buFont typeface="Noto Sans Symbols"/>
              <a:buChar char="❑"/>
            </a:pPr>
            <a:r>
              <a:rPr lang="it-IT" sz="1400">
                <a:solidFill>
                  <a:srgbClr val="212121"/>
                </a:solidFill>
                <a:latin typeface="Arial"/>
                <a:ea typeface="Arial"/>
                <a:cs typeface="Arial"/>
                <a:sym typeface="Arial"/>
              </a:rPr>
              <a:t>O</a:t>
            </a:r>
            <a:r>
              <a:rPr lang="it-IT" sz="1400" b="0" i="0" u="none" strike="noStrike" cap="none">
                <a:solidFill>
                  <a:srgbClr val="212121"/>
                </a:solidFill>
                <a:latin typeface="Arial"/>
                <a:ea typeface="Arial"/>
                <a:cs typeface="Arial"/>
                <a:sym typeface="Arial"/>
              </a:rPr>
              <a:t>ptimizer </a:t>
            </a:r>
            <a:r>
              <a:rPr lang="it-IT" sz="1400">
                <a:solidFill>
                  <a:srgbClr val="212121"/>
                </a:solidFill>
                <a:latin typeface="Arial"/>
                <a:ea typeface="Arial"/>
                <a:cs typeface="Arial"/>
                <a:sym typeface="Arial"/>
              </a:rPr>
              <a:t>⇨ </a:t>
            </a:r>
            <a:r>
              <a:rPr lang="it-IT" sz="1400" b="1" i="1" u="none" strike="noStrike" cap="none">
                <a:solidFill>
                  <a:srgbClr val="212121"/>
                </a:solidFill>
                <a:latin typeface="Arial"/>
                <a:ea typeface="Arial"/>
                <a:cs typeface="Arial"/>
                <a:sym typeface="Arial"/>
              </a:rPr>
              <a:t>'rmsprop</a:t>
            </a:r>
            <a:r>
              <a:rPr lang="it-IT" sz="1400" b="0" i="0" u="none" strike="noStrike" cap="none">
                <a:solidFill>
                  <a:srgbClr val="212121"/>
                </a:solidFill>
                <a:latin typeface="Arial"/>
                <a:ea typeface="Arial"/>
                <a:cs typeface="Arial"/>
                <a:sym typeface="Arial"/>
              </a:rPr>
              <a:t>’</a:t>
            </a:r>
            <a:endParaRPr sz="1400">
              <a:solidFill>
                <a:srgbClr val="212121"/>
              </a:solidFill>
              <a:latin typeface="Arial"/>
              <a:ea typeface="Arial"/>
              <a:cs typeface="Arial"/>
              <a:sym typeface="Arial"/>
            </a:endParaRPr>
          </a:p>
          <a:p>
            <a:pPr marL="285750" marR="0" lvl="0" indent="-285750" algn="just" rtl="0">
              <a:spcBef>
                <a:spcPts val="0"/>
              </a:spcBef>
              <a:spcAft>
                <a:spcPts val="0"/>
              </a:spcAft>
              <a:buClr>
                <a:srgbClr val="212121"/>
              </a:buClr>
              <a:buSzPts val="1400"/>
              <a:buFont typeface="Noto Sans Symbols"/>
              <a:buChar char="❑"/>
            </a:pPr>
            <a:r>
              <a:rPr lang="it-IT" sz="1400" b="0" i="0" u="none" strike="noStrike" cap="none">
                <a:solidFill>
                  <a:srgbClr val="212121"/>
                </a:solidFill>
                <a:latin typeface="Arial"/>
                <a:ea typeface="Arial"/>
                <a:cs typeface="Arial"/>
                <a:sym typeface="Arial"/>
              </a:rPr>
              <a:t>Evaluation metric </a:t>
            </a:r>
            <a:r>
              <a:rPr lang="it-IT" sz="1400">
                <a:solidFill>
                  <a:srgbClr val="212121"/>
                </a:solidFill>
                <a:latin typeface="Arial"/>
                <a:ea typeface="Arial"/>
                <a:cs typeface="Arial"/>
                <a:sym typeface="Arial"/>
              </a:rPr>
              <a:t>⇨</a:t>
            </a:r>
            <a:r>
              <a:rPr lang="it-IT" sz="1400" b="1" i="0">
                <a:solidFill>
                  <a:srgbClr val="212121"/>
                </a:solidFill>
                <a:latin typeface="Arial"/>
                <a:ea typeface="Arial"/>
                <a:cs typeface="Arial"/>
                <a:sym typeface="Arial"/>
              </a:rPr>
              <a:t> accuracy</a:t>
            </a:r>
            <a:r>
              <a:rPr lang="it-IT" sz="1400" b="0" i="0">
                <a:solidFill>
                  <a:srgbClr val="212121"/>
                </a:solidFill>
                <a:latin typeface="Arial"/>
                <a:ea typeface="Arial"/>
                <a:cs typeface="Arial"/>
                <a:sym typeface="Arial"/>
              </a:rPr>
              <a:t> </a:t>
            </a:r>
            <a:endParaRPr sz="1400" b="0" i="0" u="none" strike="noStrike" cap="none">
              <a:solidFill>
                <a:srgbClr val="212121"/>
              </a:solidFill>
              <a:latin typeface="Arial"/>
              <a:ea typeface="Arial"/>
              <a:cs typeface="Arial"/>
              <a:sym typeface="Arial"/>
            </a:endParaRPr>
          </a:p>
        </p:txBody>
      </p:sp>
      <p:cxnSp>
        <p:nvCxnSpPr>
          <p:cNvPr id="1552" name="Google Shape;1552;p30"/>
          <p:cNvCxnSpPr>
            <a:endCxn id="1546" idx="3"/>
          </p:cNvCxnSpPr>
          <p:nvPr/>
        </p:nvCxnSpPr>
        <p:spPr>
          <a:xfrm rot="5400000">
            <a:off x="10249128" y="4231765"/>
            <a:ext cx="520500" cy="348600"/>
          </a:xfrm>
          <a:prstGeom prst="bentConnector2">
            <a:avLst/>
          </a:prstGeom>
          <a:noFill/>
          <a:ln w="9525" cap="flat" cmpd="sng">
            <a:solidFill>
              <a:srgbClr val="C00000"/>
            </a:solidFill>
            <a:prstDash val="solid"/>
            <a:miter lim="800000"/>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1"/>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Neural Network (4/4)</a:t>
            </a:r>
            <a:endParaRPr sz="1800">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SzPct val="100000"/>
              <a:buFont typeface="Arial"/>
              <a:buNone/>
            </a:pPr>
            <a:r>
              <a:rPr lang="it-IT" sz="7200">
                <a:solidFill>
                  <a:schemeClr val="dk1"/>
                </a:solidFill>
                <a:latin typeface="Calibri"/>
                <a:ea typeface="Calibri"/>
                <a:cs typeface="Calibri"/>
                <a:sym typeface="Calibri"/>
              </a:rPr>
              <a:t>Results</a:t>
            </a:r>
            <a:endParaRPr sz="12800">
              <a:solidFill>
                <a:schemeClr val="dk1"/>
              </a:solidFill>
              <a:latin typeface="Calibri"/>
              <a:ea typeface="Calibri"/>
              <a:cs typeface="Calibri"/>
              <a:sym typeface="Calibri"/>
            </a:endParaRPr>
          </a:p>
        </p:txBody>
      </p:sp>
      <p:cxnSp>
        <p:nvCxnSpPr>
          <p:cNvPr id="1558" name="Google Shape;1558;p31"/>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559" name="Google Shape;1559;p31"/>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1560" name="Google Shape;156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it-IT"/>
              <a:t>31</a:t>
            </a:fld>
            <a:endParaRPr/>
          </a:p>
        </p:txBody>
      </p:sp>
      <p:sp>
        <p:nvSpPr>
          <p:cNvPr id="1561" name="Google Shape;1561;p31"/>
          <p:cNvSpPr/>
          <p:nvPr/>
        </p:nvSpPr>
        <p:spPr>
          <a:xfrm>
            <a:off x="383300" y="2356145"/>
            <a:ext cx="1665000" cy="4109888"/>
          </a:xfrm>
          <a:prstGeom prst="rect">
            <a:avLst/>
          </a:prstGeom>
          <a:solidFill>
            <a:srgbClr val="F0BEBE"/>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Results</a:t>
            </a:r>
            <a:endParaRPr sz="1800">
              <a:solidFill>
                <a:schemeClr val="dk1"/>
              </a:solidFill>
              <a:latin typeface="Calibri"/>
              <a:ea typeface="Calibri"/>
              <a:cs typeface="Calibri"/>
              <a:sym typeface="Calibri"/>
            </a:endParaRPr>
          </a:p>
        </p:txBody>
      </p:sp>
      <p:graphicFrame>
        <p:nvGraphicFramePr>
          <p:cNvPr id="1562" name="Google Shape;1562;p31"/>
          <p:cNvGraphicFramePr/>
          <p:nvPr/>
        </p:nvGraphicFramePr>
        <p:xfrm>
          <a:off x="2843746" y="4219364"/>
          <a:ext cx="8089175" cy="1784175"/>
        </p:xfrm>
        <a:graphic>
          <a:graphicData uri="http://schemas.openxmlformats.org/drawingml/2006/table">
            <a:tbl>
              <a:tblPr>
                <a:noFill/>
                <a:tableStyleId>{435CCBE8-AD52-4E60-ABD5-F05DFC9BDF84}</a:tableStyleId>
              </a:tblPr>
              <a:tblGrid>
                <a:gridCol w="2091000">
                  <a:extLst>
                    <a:ext uri="{9D8B030D-6E8A-4147-A177-3AD203B41FA5}">
                      <a16:colId xmlns:a16="http://schemas.microsoft.com/office/drawing/2014/main" val="20000"/>
                    </a:ext>
                  </a:extLst>
                </a:gridCol>
                <a:gridCol w="1763575">
                  <a:extLst>
                    <a:ext uri="{9D8B030D-6E8A-4147-A177-3AD203B41FA5}">
                      <a16:colId xmlns:a16="http://schemas.microsoft.com/office/drawing/2014/main" val="20001"/>
                    </a:ext>
                  </a:extLst>
                </a:gridCol>
                <a:gridCol w="2031200">
                  <a:extLst>
                    <a:ext uri="{9D8B030D-6E8A-4147-A177-3AD203B41FA5}">
                      <a16:colId xmlns:a16="http://schemas.microsoft.com/office/drawing/2014/main" val="20002"/>
                    </a:ext>
                  </a:extLst>
                </a:gridCol>
                <a:gridCol w="2203400">
                  <a:extLst>
                    <a:ext uri="{9D8B030D-6E8A-4147-A177-3AD203B41FA5}">
                      <a16:colId xmlns:a16="http://schemas.microsoft.com/office/drawing/2014/main" val="20003"/>
                    </a:ext>
                  </a:extLst>
                </a:gridCol>
              </a:tblGrid>
              <a:tr h="400875">
                <a:tc>
                  <a:txBody>
                    <a:bodyPr/>
                    <a:lstStyle/>
                    <a:p>
                      <a:pPr marL="0" marR="0" lvl="0" indent="0" algn="l" rtl="0">
                        <a:spcBef>
                          <a:spcPts val="0"/>
                        </a:spcBef>
                        <a:spcAft>
                          <a:spcPts val="0"/>
                        </a:spcAft>
                        <a:buNone/>
                      </a:pP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a:solidFill>
                            <a:schemeClr val="lt1"/>
                          </a:solidFill>
                        </a:rPr>
                        <a:t>BIG neural network</a:t>
                      </a:r>
                      <a:endParaRPr sz="1400">
                        <a:solidFill>
                          <a:schemeClr val="lt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tc>
                  <a:txBody>
                    <a:bodyPr/>
                    <a:lstStyle/>
                    <a:p>
                      <a:pPr marL="0" marR="0" lvl="0" indent="0" algn="l" rtl="0">
                        <a:spcBef>
                          <a:spcPts val="0"/>
                        </a:spcBef>
                        <a:spcAft>
                          <a:spcPts val="0"/>
                        </a:spcAft>
                        <a:buNone/>
                      </a:pPr>
                      <a:r>
                        <a:rPr lang="it-IT">
                          <a:solidFill>
                            <a:schemeClr val="lt1"/>
                          </a:solidFill>
                        </a:rPr>
                        <a:t>SMALL neural network</a:t>
                      </a:r>
                      <a:endParaRPr sz="1400">
                        <a:solidFill>
                          <a:schemeClr val="lt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tc>
                  <a:txBody>
                    <a:bodyPr/>
                    <a:lstStyle/>
                    <a:p>
                      <a:pPr marL="0" marR="0" lvl="0" indent="0" algn="l" rtl="0">
                        <a:spcBef>
                          <a:spcPts val="0"/>
                        </a:spcBef>
                        <a:spcAft>
                          <a:spcPts val="0"/>
                        </a:spcAft>
                        <a:buNone/>
                      </a:pPr>
                      <a:r>
                        <a:rPr lang="it-IT">
                          <a:solidFill>
                            <a:schemeClr val="lt1"/>
                          </a:solidFill>
                        </a:rPr>
                        <a:t>MEDIUM neural network</a:t>
                      </a:r>
                      <a:endParaRPr sz="1400">
                        <a:solidFill>
                          <a:schemeClr val="lt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extLst>
                  <a:ext uri="{0D108BD9-81ED-4DB2-BD59-A6C34878D82A}">
                    <a16:rowId xmlns:a16="http://schemas.microsoft.com/office/drawing/2014/main" val="10000"/>
                  </a:ext>
                </a:extLst>
              </a:tr>
              <a:tr h="461100">
                <a:tc>
                  <a:txBody>
                    <a:bodyPr/>
                    <a:lstStyle/>
                    <a:p>
                      <a:pPr marL="0" marR="0" lvl="0" indent="0" algn="l" rtl="0">
                        <a:spcBef>
                          <a:spcPts val="0"/>
                        </a:spcBef>
                        <a:spcAft>
                          <a:spcPts val="0"/>
                        </a:spcAft>
                        <a:buClr>
                          <a:schemeClr val="dk1"/>
                        </a:buClr>
                        <a:buSzPts val="1400"/>
                        <a:buFont typeface="Arial"/>
                        <a:buNone/>
                      </a:pPr>
                      <a:r>
                        <a:rPr lang="it-IT" sz="1400">
                          <a:latin typeface="Arial"/>
                          <a:ea typeface="Arial"/>
                          <a:cs typeface="Arial"/>
                          <a:sym typeface="Arial"/>
                        </a:rPr>
                        <a:t>Train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it-IT"/>
                        <a:t>0.5015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0.4636</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0.5095</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461100">
                <a:tc>
                  <a:txBody>
                    <a:bodyPr/>
                    <a:lstStyle/>
                    <a:p>
                      <a:pPr marL="0" marR="0" lvl="0" indent="0" algn="l" rtl="0">
                        <a:spcBef>
                          <a:spcPts val="0"/>
                        </a:spcBef>
                        <a:spcAft>
                          <a:spcPts val="0"/>
                        </a:spcAft>
                        <a:buClr>
                          <a:schemeClr val="dk1"/>
                        </a:buClr>
                        <a:buSzPts val="1400"/>
                        <a:buFont typeface="Arial"/>
                        <a:buNone/>
                      </a:pPr>
                      <a:r>
                        <a:rPr lang="it-IT" sz="1400">
                          <a:latin typeface="Arial"/>
                          <a:ea typeface="Arial"/>
                          <a:cs typeface="Arial"/>
                          <a:sym typeface="Arial"/>
                        </a:rPr>
                        <a:t>Validation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it-IT"/>
                        <a:t>0.4649</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0.4636	</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0.4837</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461100">
                <a:tc>
                  <a:txBody>
                    <a:bodyPr/>
                    <a:lstStyle/>
                    <a:p>
                      <a:pPr marL="0" marR="0" lvl="0" indent="0" algn="l" rtl="0">
                        <a:spcBef>
                          <a:spcPts val="0"/>
                        </a:spcBef>
                        <a:spcAft>
                          <a:spcPts val="0"/>
                        </a:spcAft>
                        <a:buClr>
                          <a:schemeClr val="dk1"/>
                        </a:buClr>
                        <a:buSzPts val="1400"/>
                        <a:buFont typeface="Arial"/>
                        <a:buNone/>
                      </a:pPr>
                      <a:r>
                        <a:rPr lang="it-IT" sz="1400">
                          <a:latin typeface="Arial"/>
                          <a:ea typeface="Arial"/>
                          <a:cs typeface="Arial"/>
                          <a:sym typeface="Arial"/>
                        </a:rPr>
                        <a:t>Test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it-IT"/>
                        <a:t>0.4649</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0.4636</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0.4837</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extLst>
                  <a:ext uri="{0D108BD9-81ED-4DB2-BD59-A6C34878D82A}">
                    <a16:rowId xmlns:a16="http://schemas.microsoft.com/office/drawing/2014/main" val="10003"/>
                  </a:ext>
                </a:extLst>
              </a:tr>
            </a:tbl>
          </a:graphicData>
        </a:graphic>
      </p:graphicFrame>
      <p:sp>
        <p:nvSpPr>
          <p:cNvPr id="1563" name="Google Shape;1563;p31"/>
          <p:cNvSpPr/>
          <p:nvPr/>
        </p:nvSpPr>
        <p:spPr>
          <a:xfrm>
            <a:off x="393050" y="1390200"/>
            <a:ext cx="1645500" cy="706455"/>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
        <p:nvSpPr>
          <p:cNvPr id="1564" name="Google Shape;1564;p31"/>
          <p:cNvSpPr/>
          <p:nvPr/>
        </p:nvSpPr>
        <p:spPr>
          <a:xfrm>
            <a:off x="2366150" y="1425574"/>
            <a:ext cx="923700" cy="643800"/>
          </a:xfrm>
          <a:prstGeom prst="rect">
            <a:avLst/>
          </a:prstGeom>
          <a:solidFill>
            <a:srgbClr val="FAE6E9"/>
          </a:solidFill>
          <a:ln w="12700" cap="flat" cmpd="sng">
            <a:solidFill>
              <a:srgbClr val="FAE6E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a:solidFill>
                  <a:srgbClr val="AEABAB"/>
                </a:solidFill>
                <a:latin typeface="Calibri"/>
                <a:ea typeface="Calibri"/>
                <a:cs typeface="Calibri"/>
                <a:sym typeface="Calibri"/>
              </a:rPr>
              <a:t>Step 5</a:t>
            </a:r>
            <a:endParaRPr/>
          </a:p>
        </p:txBody>
      </p:sp>
      <p:sp>
        <p:nvSpPr>
          <p:cNvPr id="1565" name="Google Shape;1565;p31"/>
          <p:cNvSpPr txBox="1"/>
          <p:nvPr/>
        </p:nvSpPr>
        <p:spPr>
          <a:xfrm>
            <a:off x="3617579" y="1482586"/>
            <a:ext cx="8181371"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it-IT" sz="1400" b="0" i="0" u="none" strike="noStrike" cap="none">
                <a:solidFill>
                  <a:srgbClr val="212121"/>
                </a:solidFill>
                <a:latin typeface="Arial"/>
                <a:ea typeface="Arial"/>
                <a:cs typeface="Arial"/>
                <a:sym typeface="Arial"/>
              </a:rPr>
              <a:t>We trained our sequential model: </a:t>
            </a:r>
            <a:endParaRPr/>
          </a:p>
          <a:p>
            <a:pPr marL="0" marR="0" lvl="0" indent="0" algn="just" rtl="0">
              <a:lnSpc>
                <a:spcPct val="100000"/>
              </a:lnSpc>
              <a:spcBef>
                <a:spcPts val="0"/>
              </a:spcBef>
              <a:spcAft>
                <a:spcPts val="0"/>
              </a:spcAft>
              <a:buClr>
                <a:srgbClr val="212121"/>
              </a:buClr>
              <a:buSzPts val="1400"/>
              <a:buFont typeface="Cambria Math"/>
              <a:buNone/>
            </a:pPr>
            <a:r>
              <a:rPr lang="it-IT" sz="1400" b="0" i="0" u="none" strike="noStrike" cap="none">
                <a:solidFill>
                  <a:srgbClr val="212121"/>
                </a:solidFill>
                <a:latin typeface="Cambria Math"/>
                <a:ea typeface="Cambria Math"/>
                <a:cs typeface="Cambria Math"/>
                <a:sym typeface="Cambria Math"/>
              </a:rPr>
              <a:t>↳ </a:t>
            </a:r>
            <a:r>
              <a:rPr lang="it-IT" sz="1400" b="0" i="0" u="none" strike="noStrike" cap="none">
                <a:solidFill>
                  <a:srgbClr val="212121"/>
                </a:solidFill>
                <a:latin typeface="Arial"/>
                <a:ea typeface="Arial"/>
                <a:cs typeface="Arial"/>
                <a:sym typeface="Arial"/>
              </a:rPr>
              <a:t>we have passed X and y, where X is our feature set and y is our target variable.</a:t>
            </a:r>
            <a:endParaRPr/>
          </a:p>
        </p:txBody>
      </p:sp>
      <p:sp>
        <p:nvSpPr>
          <p:cNvPr id="1566" name="Google Shape;1566;p31"/>
          <p:cNvSpPr txBox="1"/>
          <p:nvPr/>
        </p:nvSpPr>
        <p:spPr>
          <a:xfrm>
            <a:off x="2366150" y="2604475"/>
            <a:ext cx="8336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solidFill>
                  <a:schemeClr val="dk1"/>
                </a:solidFill>
              </a:rPr>
              <a:t>We visualized the different performance of three models. </a:t>
            </a:r>
            <a:endParaRPr>
              <a:solidFill>
                <a:schemeClr val="dk1"/>
              </a:solidFill>
            </a:endParaRPr>
          </a:p>
          <a:p>
            <a:pPr marL="0" lvl="0" indent="0" algn="l" rtl="0">
              <a:spcBef>
                <a:spcPts val="0"/>
              </a:spcBef>
              <a:spcAft>
                <a:spcPts val="0"/>
              </a:spcAft>
              <a:buNone/>
            </a:pPr>
            <a:r>
              <a:rPr lang="it-IT">
                <a:solidFill>
                  <a:schemeClr val="dk1"/>
                </a:solidFill>
              </a:rPr>
              <a:t>The most performing architecture was the biggest model, although the difference with the others is not so significant.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Font typeface="Arial"/>
              <a:buNone/>
            </a:pPr>
            <a:r>
              <a:rPr lang="it-IT">
                <a:solidFill>
                  <a:schemeClr val="dk1"/>
                </a:solidFill>
              </a:rPr>
              <a:t>Again, these models were not so good at predicting.</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32"/>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Feature Selection</a:t>
            </a:r>
            <a:br>
              <a:rPr lang="it-IT" sz="3600" b="1">
                <a:latin typeface="Arial"/>
                <a:ea typeface="Arial"/>
                <a:cs typeface="Arial"/>
                <a:sym typeface="Arial"/>
              </a:rPr>
            </a:br>
            <a:r>
              <a:rPr lang="it-IT" sz="2000">
                <a:latin typeface="Arial"/>
                <a:ea typeface="Arial"/>
                <a:cs typeface="Arial"/>
                <a:sym typeface="Arial"/>
              </a:rPr>
              <a:t>We updated the dataset keeping only a selected number of important features</a:t>
            </a:r>
            <a:endParaRPr sz="3600">
              <a:latin typeface="Arial"/>
              <a:ea typeface="Arial"/>
              <a:cs typeface="Arial"/>
              <a:sym typeface="Arial"/>
            </a:endParaRPr>
          </a:p>
        </p:txBody>
      </p:sp>
      <p:cxnSp>
        <p:nvCxnSpPr>
          <p:cNvPr id="1572" name="Google Shape;1572;p32"/>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573" name="Google Shape;15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32</a:t>
            </a:fld>
            <a:endParaRPr/>
          </a:p>
        </p:txBody>
      </p:sp>
      <p:sp>
        <p:nvSpPr>
          <p:cNvPr id="1574" name="Google Shape;1574;p32"/>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03</a:t>
            </a:r>
            <a:endParaRPr/>
          </a:p>
        </p:txBody>
      </p:sp>
      <p:sp>
        <p:nvSpPr>
          <p:cNvPr id="1575" name="Google Shape;1575;p32"/>
          <p:cNvSpPr txBox="1"/>
          <p:nvPr/>
        </p:nvSpPr>
        <p:spPr>
          <a:xfrm>
            <a:off x="386725" y="1312788"/>
            <a:ext cx="11562600" cy="12261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solidFill>
                  <a:schemeClr val="dk1"/>
                </a:solidFill>
              </a:rPr>
              <a:t>In case of Machine Learning we can use feature selection to help our AI interpret better values. </a:t>
            </a:r>
            <a:endParaRPr>
              <a:solidFill>
                <a:schemeClr val="dk1"/>
              </a:solidFill>
            </a:endParaRPr>
          </a:p>
          <a:p>
            <a:pPr marL="0" lvl="0" indent="0" algn="l" rtl="0">
              <a:lnSpc>
                <a:spcPct val="100000"/>
              </a:lnSpc>
              <a:spcBef>
                <a:spcPts val="0"/>
              </a:spcBef>
              <a:spcAft>
                <a:spcPts val="0"/>
              </a:spcAft>
              <a:buNone/>
            </a:pPr>
            <a:r>
              <a:rPr lang="it-IT" b="1">
                <a:solidFill>
                  <a:schemeClr val="dk1"/>
                </a:solidFill>
              </a:rPr>
              <a:t>Feature selection</a:t>
            </a:r>
            <a:r>
              <a:rPr lang="it-IT">
                <a:solidFill>
                  <a:schemeClr val="dk1"/>
                </a:solidFill>
              </a:rPr>
              <a:t> is the process of reducing the number of input variables when developing a predictive model.</a:t>
            </a:r>
            <a:endParaRPr>
              <a:solidFill>
                <a:schemeClr val="dk1"/>
              </a:solidFill>
            </a:endParaRPr>
          </a:p>
          <a:p>
            <a:pPr marL="0" lvl="0" indent="0" algn="l" rtl="0">
              <a:lnSpc>
                <a:spcPct val="100000"/>
              </a:lnSpc>
              <a:spcBef>
                <a:spcPts val="1400"/>
              </a:spcBef>
              <a:spcAft>
                <a:spcPts val="1400"/>
              </a:spcAft>
              <a:buNone/>
            </a:pPr>
            <a:r>
              <a:rPr lang="it-IT">
                <a:solidFill>
                  <a:schemeClr val="dk1"/>
                </a:solidFill>
              </a:rPr>
              <a:t>It is desirable to reduce the number of input variables to both reduce the computational cost of modeling and, in some cases, to improve the performance of the model.</a:t>
            </a:r>
            <a:endParaRPr>
              <a:solidFill>
                <a:schemeClr val="dk1"/>
              </a:solidFill>
            </a:endParaRPr>
          </a:p>
        </p:txBody>
      </p:sp>
      <p:sp>
        <p:nvSpPr>
          <p:cNvPr id="1576" name="Google Shape;1576;p32"/>
          <p:cNvSpPr txBox="1"/>
          <p:nvPr/>
        </p:nvSpPr>
        <p:spPr>
          <a:xfrm>
            <a:off x="397963" y="2687513"/>
            <a:ext cx="548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5200" b="1">
                <a:solidFill>
                  <a:srgbClr val="DB6767"/>
                </a:solidFill>
              </a:rPr>
              <a:t>1</a:t>
            </a:r>
            <a:endParaRPr sz="5200" b="1">
              <a:solidFill>
                <a:srgbClr val="DB6767"/>
              </a:solidFill>
            </a:endParaRPr>
          </a:p>
        </p:txBody>
      </p:sp>
      <p:sp>
        <p:nvSpPr>
          <p:cNvPr id="1577" name="Google Shape;1577;p32"/>
          <p:cNvSpPr txBox="1"/>
          <p:nvPr/>
        </p:nvSpPr>
        <p:spPr>
          <a:xfrm>
            <a:off x="397963" y="3885813"/>
            <a:ext cx="548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5200" b="1">
                <a:solidFill>
                  <a:srgbClr val="DB6767"/>
                </a:solidFill>
              </a:rPr>
              <a:t>2</a:t>
            </a:r>
            <a:endParaRPr sz="5200" b="1">
              <a:solidFill>
                <a:srgbClr val="DB6767"/>
              </a:solidFill>
            </a:endParaRPr>
          </a:p>
        </p:txBody>
      </p:sp>
      <p:sp>
        <p:nvSpPr>
          <p:cNvPr id="1578" name="Google Shape;1578;p32"/>
          <p:cNvSpPr txBox="1"/>
          <p:nvPr/>
        </p:nvSpPr>
        <p:spPr>
          <a:xfrm>
            <a:off x="397963" y="5084113"/>
            <a:ext cx="548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5200" b="1">
                <a:solidFill>
                  <a:srgbClr val="DB6767"/>
                </a:solidFill>
              </a:rPr>
              <a:t>3</a:t>
            </a:r>
            <a:endParaRPr sz="5200" b="1">
              <a:solidFill>
                <a:srgbClr val="DB6767"/>
              </a:solidFill>
            </a:endParaRPr>
          </a:p>
        </p:txBody>
      </p:sp>
      <p:sp>
        <p:nvSpPr>
          <p:cNvPr id="1579" name="Google Shape;1579;p32"/>
          <p:cNvSpPr txBox="1"/>
          <p:nvPr/>
        </p:nvSpPr>
        <p:spPr>
          <a:xfrm>
            <a:off x="8621838" y="4286013"/>
            <a:ext cx="3172200" cy="831300"/>
          </a:xfrm>
          <a:prstGeom prst="rect">
            <a:avLst/>
          </a:prstGeom>
          <a:solidFill>
            <a:srgbClr val="F5C7CF"/>
          </a:solidFill>
          <a:ln w="9525" cap="flat" cmpd="sng">
            <a:solidFill>
              <a:srgbClr val="C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it-IT">
                <a:solidFill>
                  <a:schemeClr val="dk1"/>
                </a:solidFill>
              </a:rPr>
              <a:t>We performed a feature selection in order to see if we could have an improvement in accuracy results. </a:t>
            </a:r>
            <a:endParaRPr/>
          </a:p>
        </p:txBody>
      </p:sp>
      <p:sp>
        <p:nvSpPr>
          <p:cNvPr id="1580" name="Google Shape;1580;p32"/>
          <p:cNvSpPr txBox="1"/>
          <p:nvPr/>
        </p:nvSpPr>
        <p:spPr>
          <a:xfrm>
            <a:off x="1335163" y="2872313"/>
            <a:ext cx="62886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it-IT">
                <a:solidFill>
                  <a:schemeClr val="dk1"/>
                </a:solidFill>
              </a:rPr>
              <a:t>We detected which variables were the most important, creating a reduced dataframe, with only relevant X's.</a:t>
            </a:r>
            <a:endParaRPr/>
          </a:p>
        </p:txBody>
      </p:sp>
      <p:sp>
        <p:nvSpPr>
          <p:cNvPr id="1581" name="Google Shape;1581;p32"/>
          <p:cNvSpPr txBox="1"/>
          <p:nvPr/>
        </p:nvSpPr>
        <p:spPr>
          <a:xfrm>
            <a:off x="1335163" y="4070595"/>
            <a:ext cx="62886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it-IT">
                <a:solidFill>
                  <a:schemeClr val="dk1"/>
                </a:solidFill>
              </a:rPr>
              <a:t>We removed "</a:t>
            </a:r>
            <a:r>
              <a:rPr lang="it-IT" i="1">
                <a:solidFill>
                  <a:schemeClr val="dk1"/>
                </a:solidFill>
              </a:rPr>
              <a:t>occupation_class</a:t>
            </a:r>
            <a:r>
              <a:rPr lang="it-IT">
                <a:solidFill>
                  <a:schemeClr val="dk1"/>
                </a:solidFill>
              </a:rPr>
              <a:t>", that was our target variable, and "</a:t>
            </a:r>
            <a:r>
              <a:rPr lang="it-IT" i="1">
                <a:solidFill>
                  <a:schemeClr val="dk1"/>
                </a:solidFill>
              </a:rPr>
              <a:t>occupation_rate</a:t>
            </a:r>
            <a:r>
              <a:rPr lang="it-IT">
                <a:solidFill>
                  <a:schemeClr val="dk1"/>
                </a:solidFill>
              </a:rPr>
              <a:t>", as it was directly connected to it, and it could distort the result.</a:t>
            </a:r>
            <a:endParaRPr>
              <a:solidFill>
                <a:schemeClr val="dk1"/>
              </a:solidFill>
            </a:endParaRPr>
          </a:p>
        </p:txBody>
      </p:sp>
      <p:sp>
        <p:nvSpPr>
          <p:cNvPr id="1582" name="Google Shape;1582;p32"/>
          <p:cNvSpPr txBox="1"/>
          <p:nvPr/>
        </p:nvSpPr>
        <p:spPr>
          <a:xfrm>
            <a:off x="1335163" y="5161028"/>
            <a:ext cx="62886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it-IT">
                <a:solidFill>
                  <a:schemeClr val="dk1"/>
                </a:solidFill>
              </a:rPr>
              <a:t>From sklearn.ensemble we imported RandomForestRegressor.</a:t>
            </a: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it-IT">
                <a:solidFill>
                  <a:schemeClr val="dk1"/>
                </a:solidFill>
              </a:rPr>
              <a:t>Using Random forest algorithm, the feature importance can be measured as the average impurity decrease computed from all decision trees in the forest.</a:t>
            </a:r>
            <a:endParaRPr/>
          </a:p>
        </p:txBody>
      </p:sp>
      <p:sp>
        <p:nvSpPr>
          <p:cNvPr id="1583" name="Google Shape;1583;p32"/>
          <p:cNvSpPr/>
          <p:nvPr/>
        </p:nvSpPr>
        <p:spPr>
          <a:xfrm>
            <a:off x="7626463" y="2872313"/>
            <a:ext cx="681900" cy="3335400"/>
          </a:xfrm>
          <a:prstGeom prst="rightBrace">
            <a:avLst>
              <a:gd name="adj1" fmla="val 50000"/>
              <a:gd name="adj2" fmla="val 50000"/>
            </a:avLst>
          </a:prstGeom>
          <a:no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pic>
        <p:nvPicPr>
          <p:cNvPr id="1584" name="Google Shape;1584;p32"/>
          <p:cNvPicPr preferRelativeResize="0"/>
          <p:nvPr/>
        </p:nvPicPr>
        <p:blipFill>
          <a:blip r:embed="rId3">
            <a:alphaModFix/>
          </a:blip>
          <a:stretch>
            <a:fillRect/>
          </a:stretch>
        </p:blipFill>
        <p:spPr>
          <a:xfrm>
            <a:off x="9754638" y="3325950"/>
            <a:ext cx="906600" cy="906625"/>
          </a:xfrm>
          <a:prstGeom prst="rect">
            <a:avLst/>
          </a:prstGeom>
          <a:noFill/>
          <a:ln>
            <a:noFill/>
          </a:ln>
        </p:spPr>
      </p:pic>
      <p:sp>
        <p:nvSpPr>
          <p:cNvPr id="1585" name="Google Shape;1585;p32"/>
          <p:cNvSpPr txBox="1"/>
          <p:nvPr/>
        </p:nvSpPr>
        <p:spPr>
          <a:xfrm>
            <a:off x="9233688" y="2872313"/>
            <a:ext cx="19485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it-IT" sz="1600" b="1">
                <a:solidFill>
                  <a:srgbClr val="C00000"/>
                </a:solidFill>
              </a:rPr>
              <a:t>What is our goal?</a:t>
            </a:r>
            <a:endParaRPr sz="1600" b="1">
              <a:solidFill>
                <a:srgbClr val="C00000"/>
              </a:solidFill>
            </a:endParaRPr>
          </a:p>
        </p:txBody>
      </p:sp>
      <p:cxnSp>
        <p:nvCxnSpPr>
          <p:cNvPr id="1586" name="Google Shape;1586;p32"/>
          <p:cNvCxnSpPr/>
          <p:nvPr/>
        </p:nvCxnSpPr>
        <p:spPr>
          <a:xfrm>
            <a:off x="434888" y="3725963"/>
            <a:ext cx="7202100" cy="13200"/>
          </a:xfrm>
          <a:prstGeom prst="straightConnector1">
            <a:avLst/>
          </a:prstGeom>
          <a:noFill/>
          <a:ln w="9525" cap="flat" cmpd="sng">
            <a:solidFill>
              <a:schemeClr val="dk2"/>
            </a:solidFill>
            <a:prstDash val="solid"/>
            <a:round/>
            <a:headEnd type="none" w="med" len="med"/>
            <a:tailEnd type="none" w="med" len="med"/>
          </a:ln>
        </p:spPr>
      </p:cxnSp>
      <p:cxnSp>
        <p:nvCxnSpPr>
          <p:cNvPr id="1587" name="Google Shape;1587;p32"/>
          <p:cNvCxnSpPr/>
          <p:nvPr/>
        </p:nvCxnSpPr>
        <p:spPr>
          <a:xfrm>
            <a:off x="434888" y="4990463"/>
            <a:ext cx="7215600" cy="6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g1810906954d_0_5"/>
          <p:cNvSpPr txBox="1">
            <a:spLocks noGrp="1"/>
          </p:cNvSpPr>
          <p:nvPr>
            <p:ph type="title"/>
          </p:nvPr>
        </p:nvSpPr>
        <p:spPr>
          <a:xfrm>
            <a:off x="334297" y="345462"/>
            <a:ext cx="11562600" cy="64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Feature Selection</a:t>
            </a:r>
            <a:br>
              <a:rPr lang="it-IT" sz="3600" b="1">
                <a:latin typeface="Arial"/>
                <a:ea typeface="Arial"/>
                <a:cs typeface="Arial"/>
                <a:sym typeface="Arial"/>
              </a:rPr>
            </a:br>
            <a:r>
              <a:rPr lang="it-IT" sz="2000">
                <a:latin typeface="Arial"/>
                <a:ea typeface="Arial"/>
                <a:cs typeface="Arial"/>
                <a:sym typeface="Arial"/>
              </a:rPr>
              <a:t>We updated the dataset keeping only a selected number of important features</a:t>
            </a:r>
            <a:endParaRPr sz="3600">
              <a:latin typeface="Arial"/>
              <a:ea typeface="Arial"/>
              <a:cs typeface="Arial"/>
              <a:sym typeface="Arial"/>
            </a:endParaRPr>
          </a:p>
        </p:txBody>
      </p:sp>
      <p:cxnSp>
        <p:nvCxnSpPr>
          <p:cNvPr id="1593" name="Google Shape;1593;g1810906954d_0_5"/>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594" name="Google Shape;1594;g1810906954d_0_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33</a:t>
            </a:fld>
            <a:endParaRPr/>
          </a:p>
        </p:txBody>
      </p:sp>
      <p:sp>
        <p:nvSpPr>
          <p:cNvPr id="1595" name="Google Shape;1595;g1810906954d_0_5"/>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03</a:t>
            </a:r>
            <a:endParaRPr/>
          </a:p>
        </p:txBody>
      </p:sp>
      <p:sp>
        <p:nvSpPr>
          <p:cNvPr id="1596" name="Google Shape;1596;g1810906954d_0_5"/>
          <p:cNvSpPr txBox="1"/>
          <p:nvPr/>
        </p:nvSpPr>
        <p:spPr>
          <a:xfrm>
            <a:off x="5454125" y="2685425"/>
            <a:ext cx="6442800" cy="303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solidFill>
                  <a:schemeClr val="dk1"/>
                </a:solidFill>
              </a:rPr>
              <a:t>The graph about RMSE on varying features suggested us to select a range between 5 and 10 features.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Font typeface="Arial"/>
              <a:buNone/>
            </a:pPr>
            <a:r>
              <a:rPr lang="it-IT">
                <a:solidFill>
                  <a:schemeClr val="dk1"/>
                </a:solidFill>
              </a:rPr>
              <a:t>We selected 10 features, corresponding to :</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‘host_since',</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'price',</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'thirdPointDistance',</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'firstPointDistance',</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'amenities_counter',</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'maximum_nights',</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'calculated_host_listings_count',</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'reviews_per_month',</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'calculated_host_listings_count_private_rooms',</a:t>
            </a:r>
            <a:endParaRPr sz="11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Font typeface="Arial"/>
              <a:buNone/>
            </a:pPr>
            <a:r>
              <a:rPr lang="it-IT" sz="1150">
                <a:solidFill>
                  <a:srgbClr val="212121"/>
                </a:solidFill>
                <a:highlight>
                  <a:srgbClr val="FFFFFF"/>
                </a:highlight>
                <a:latin typeface="Courier New"/>
                <a:ea typeface="Courier New"/>
                <a:cs typeface="Courier New"/>
                <a:sym typeface="Courier New"/>
              </a:rPr>
              <a:t> 'number_of_reviews'</a:t>
            </a:r>
            <a:endParaRPr sz="1500">
              <a:solidFill>
                <a:schemeClr val="dk1"/>
              </a:solidFill>
            </a:endParaRPr>
          </a:p>
        </p:txBody>
      </p:sp>
      <p:pic>
        <p:nvPicPr>
          <p:cNvPr id="1597" name="Google Shape;1597;g1810906954d_0_5"/>
          <p:cNvPicPr preferRelativeResize="0"/>
          <p:nvPr/>
        </p:nvPicPr>
        <p:blipFill>
          <a:blip r:embed="rId3">
            <a:alphaModFix/>
          </a:blip>
          <a:stretch>
            <a:fillRect/>
          </a:stretch>
        </p:blipFill>
        <p:spPr>
          <a:xfrm>
            <a:off x="152400" y="1451667"/>
            <a:ext cx="4992124" cy="4904683"/>
          </a:xfrm>
          <a:prstGeom prst="rect">
            <a:avLst/>
          </a:prstGeom>
          <a:noFill/>
          <a:ln>
            <a:noFill/>
          </a:ln>
        </p:spPr>
      </p:pic>
      <p:sp>
        <p:nvSpPr>
          <p:cNvPr id="1598" name="Google Shape;1598;g1810906954d_0_5"/>
          <p:cNvSpPr/>
          <p:nvPr/>
        </p:nvSpPr>
        <p:spPr>
          <a:xfrm>
            <a:off x="5454125" y="1562675"/>
            <a:ext cx="6442800" cy="808500"/>
          </a:xfrm>
          <a:prstGeom prst="rect">
            <a:avLst/>
          </a:prstGeom>
          <a:solidFill>
            <a:srgbClr val="DB676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What we did</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g1cdcdc7dc46_1_3"/>
          <p:cNvSpPr txBox="1"/>
          <p:nvPr/>
        </p:nvSpPr>
        <p:spPr>
          <a:xfrm>
            <a:off x="334297" y="345462"/>
            <a:ext cx="11562600" cy="643800"/>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Neural Network </a:t>
            </a:r>
            <a:r>
              <a:rPr lang="it-IT" sz="12000" b="1">
                <a:solidFill>
                  <a:srgbClr val="FF5A60"/>
                </a:solidFill>
              </a:rPr>
              <a:t>with different dataset</a:t>
            </a:r>
            <a:endParaRPr sz="1800">
              <a:solidFill>
                <a:schemeClr val="dk1"/>
              </a:solidFill>
              <a:latin typeface="Calibri"/>
              <a:ea typeface="Calibri"/>
              <a:cs typeface="Calibri"/>
              <a:sym typeface="Calibri"/>
            </a:endParaRPr>
          </a:p>
          <a:p>
            <a:pPr marL="0" marR="0" lvl="0" indent="0" algn="l" rtl="0">
              <a:lnSpc>
                <a:spcPct val="120000"/>
              </a:lnSpc>
              <a:spcBef>
                <a:spcPts val="0"/>
              </a:spcBef>
              <a:spcAft>
                <a:spcPts val="0"/>
              </a:spcAft>
              <a:buClr>
                <a:schemeClr val="dk1"/>
              </a:buClr>
              <a:buSzPct val="100000"/>
              <a:buFont typeface="Arial"/>
              <a:buNone/>
            </a:pPr>
            <a:r>
              <a:rPr lang="it-IT" sz="7200">
                <a:solidFill>
                  <a:schemeClr val="dk1"/>
                </a:solidFill>
              </a:rPr>
              <a:t>Results with reduced dataset</a:t>
            </a:r>
            <a:endParaRPr sz="12800">
              <a:solidFill>
                <a:schemeClr val="dk1"/>
              </a:solidFill>
            </a:endParaRPr>
          </a:p>
        </p:txBody>
      </p:sp>
      <p:cxnSp>
        <p:nvCxnSpPr>
          <p:cNvPr id="1604" name="Google Shape;1604;g1cdcdc7dc46_1_3"/>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605" name="Google Shape;1605;g1cdcdc7dc46_1_3"/>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1606" name="Google Shape;1606;g1cdcdc7dc46_1_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it-IT"/>
              <a:t>34</a:t>
            </a:fld>
            <a:endParaRPr/>
          </a:p>
        </p:txBody>
      </p:sp>
      <p:sp>
        <p:nvSpPr>
          <p:cNvPr id="1607" name="Google Shape;1607;g1cdcdc7dc46_1_3"/>
          <p:cNvSpPr/>
          <p:nvPr/>
        </p:nvSpPr>
        <p:spPr>
          <a:xfrm>
            <a:off x="334300" y="1694851"/>
            <a:ext cx="1665000" cy="4661400"/>
          </a:xfrm>
          <a:prstGeom prst="rect">
            <a:avLst/>
          </a:prstGeom>
          <a:solidFill>
            <a:srgbClr val="F0BEBE"/>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800"/>
              <a:buFont typeface="Calibri"/>
              <a:buNone/>
            </a:pPr>
            <a:r>
              <a:rPr lang="it-IT" sz="1800">
                <a:solidFill>
                  <a:schemeClr val="lt1"/>
                </a:solidFill>
                <a:latin typeface="Calibri"/>
                <a:ea typeface="Calibri"/>
                <a:cs typeface="Calibri"/>
                <a:sym typeface="Calibri"/>
              </a:rPr>
              <a:t>Results</a:t>
            </a:r>
            <a:endParaRPr sz="1800">
              <a:solidFill>
                <a:schemeClr val="dk1"/>
              </a:solidFill>
              <a:latin typeface="Calibri"/>
              <a:ea typeface="Calibri"/>
              <a:cs typeface="Calibri"/>
              <a:sym typeface="Calibri"/>
            </a:endParaRPr>
          </a:p>
        </p:txBody>
      </p:sp>
      <p:sp>
        <p:nvSpPr>
          <p:cNvPr id="1608" name="Google Shape;1608;g1cdcdc7dc46_1_3"/>
          <p:cNvSpPr txBox="1"/>
          <p:nvPr/>
        </p:nvSpPr>
        <p:spPr>
          <a:xfrm>
            <a:off x="2341650" y="1694850"/>
            <a:ext cx="833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it-IT">
                <a:solidFill>
                  <a:schemeClr val="dk1"/>
                </a:solidFill>
              </a:rPr>
              <a:t>After performing feature selection, we created two more neural networks that consider this new dataset. </a:t>
            </a:r>
            <a:endParaRPr>
              <a:solidFill>
                <a:schemeClr val="dk1"/>
              </a:solidFill>
            </a:endParaRPr>
          </a:p>
        </p:txBody>
      </p:sp>
      <p:sp>
        <p:nvSpPr>
          <p:cNvPr id="1609" name="Google Shape;1609;g1cdcdc7dc46_1_3"/>
          <p:cNvSpPr txBox="1"/>
          <p:nvPr/>
        </p:nvSpPr>
        <p:spPr>
          <a:xfrm>
            <a:off x="2341650" y="5317000"/>
            <a:ext cx="9555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IT">
                <a:solidFill>
                  <a:schemeClr val="dk1"/>
                </a:solidFill>
              </a:rPr>
              <a:t>The results did not improve dramatically.</a:t>
            </a:r>
            <a:endParaRPr>
              <a:solidFill>
                <a:schemeClr val="dk1"/>
              </a:solidFill>
            </a:endParaRPr>
          </a:p>
          <a:p>
            <a:pPr marL="0" lvl="0" indent="0" algn="l" rtl="0">
              <a:spcBef>
                <a:spcPts val="0"/>
              </a:spcBef>
              <a:spcAft>
                <a:spcPts val="0"/>
              </a:spcAft>
              <a:buClr>
                <a:schemeClr val="dk1"/>
              </a:buClr>
              <a:buSzPts val="1100"/>
              <a:buFont typeface="Arial"/>
              <a:buNone/>
            </a:pPr>
            <a:r>
              <a:rPr lang="it-IT">
                <a:solidFill>
                  <a:schemeClr val="dk1"/>
                </a:solidFill>
              </a:rPr>
              <a:t>However, for the aim of the project removing so many variables leads to a distortion of the results.</a:t>
            </a:r>
            <a:endParaRPr>
              <a:solidFill>
                <a:schemeClr val="dk1"/>
              </a:solidFill>
            </a:endParaRPr>
          </a:p>
          <a:p>
            <a:pPr marL="0" lvl="0" indent="0" algn="just" rtl="0">
              <a:spcBef>
                <a:spcPts val="0"/>
              </a:spcBef>
              <a:spcAft>
                <a:spcPts val="0"/>
              </a:spcAft>
              <a:buClr>
                <a:schemeClr val="dk1"/>
              </a:buClr>
              <a:buSzPts val="1100"/>
              <a:buFont typeface="Arial"/>
              <a:buNone/>
            </a:pPr>
            <a:r>
              <a:rPr lang="it-IT">
                <a:solidFill>
                  <a:schemeClr val="dk1"/>
                </a:solidFill>
              </a:rPr>
              <a:t>Furthermore, the quite subjective choice of the number of features to select has a subsequent impact on the accuracy.</a:t>
            </a:r>
            <a:endParaRPr>
              <a:solidFill>
                <a:schemeClr val="dk1"/>
              </a:solidFill>
            </a:endParaRPr>
          </a:p>
        </p:txBody>
      </p:sp>
      <p:graphicFrame>
        <p:nvGraphicFramePr>
          <p:cNvPr id="1610" name="Google Shape;1610;g1cdcdc7dc46_1_3"/>
          <p:cNvGraphicFramePr/>
          <p:nvPr/>
        </p:nvGraphicFramePr>
        <p:xfrm>
          <a:off x="3566971" y="2659189"/>
          <a:ext cx="6216750" cy="1901470"/>
        </p:xfrm>
        <a:graphic>
          <a:graphicData uri="http://schemas.openxmlformats.org/drawingml/2006/table">
            <a:tbl>
              <a:tblPr>
                <a:noFill/>
                <a:tableStyleId>{435CCBE8-AD52-4E60-ABD5-F05DFC9BDF84}</a:tableStyleId>
              </a:tblPr>
              <a:tblGrid>
                <a:gridCol w="2091000">
                  <a:extLst>
                    <a:ext uri="{9D8B030D-6E8A-4147-A177-3AD203B41FA5}">
                      <a16:colId xmlns:a16="http://schemas.microsoft.com/office/drawing/2014/main" val="20000"/>
                    </a:ext>
                  </a:extLst>
                </a:gridCol>
                <a:gridCol w="2041575">
                  <a:extLst>
                    <a:ext uri="{9D8B030D-6E8A-4147-A177-3AD203B41FA5}">
                      <a16:colId xmlns:a16="http://schemas.microsoft.com/office/drawing/2014/main" val="20001"/>
                    </a:ext>
                  </a:extLst>
                </a:gridCol>
                <a:gridCol w="2084175">
                  <a:extLst>
                    <a:ext uri="{9D8B030D-6E8A-4147-A177-3AD203B41FA5}">
                      <a16:colId xmlns:a16="http://schemas.microsoft.com/office/drawing/2014/main" val="20002"/>
                    </a:ext>
                  </a:extLst>
                </a:gridCol>
              </a:tblGrid>
              <a:tr h="400875">
                <a:tc>
                  <a:txBody>
                    <a:bodyPr/>
                    <a:lstStyle/>
                    <a:p>
                      <a:pPr marL="0" marR="0" lvl="0" indent="0" algn="l" rtl="0">
                        <a:spcBef>
                          <a:spcPts val="0"/>
                        </a:spcBef>
                        <a:spcAft>
                          <a:spcPts val="0"/>
                        </a:spcAft>
                        <a:buNone/>
                      </a:pP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it-IT">
                          <a:solidFill>
                            <a:schemeClr val="lt1"/>
                          </a:solidFill>
                        </a:rPr>
                        <a:t>BIG reduced neural network</a:t>
                      </a:r>
                      <a:endParaRPr sz="1400">
                        <a:solidFill>
                          <a:schemeClr val="lt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tc>
                  <a:txBody>
                    <a:bodyPr/>
                    <a:lstStyle/>
                    <a:p>
                      <a:pPr marL="0" marR="0" lvl="0" indent="0" algn="l" rtl="0">
                        <a:spcBef>
                          <a:spcPts val="0"/>
                        </a:spcBef>
                        <a:spcAft>
                          <a:spcPts val="0"/>
                        </a:spcAft>
                        <a:buNone/>
                      </a:pPr>
                      <a:r>
                        <a:rPr lang="it-IT">
                          <a:solidFill>
                            <a:schemeClr val="lt1"/>
                          </a:solidFill>
                        </a:rPr>
                        <a:t>SMALL reduced neural network</a:t>
                      </a:r>
                      <a:endParaRPr sz="1400">
                        <a:solidFill>
                          <a:schemeClr val="lt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1"/>
                      </a:solidFill>
                      <a:prstDash val="solid"/>
                      <a:round/>
                      <a:headEnd type="none" w="sm" len="sm"/>
                      <a:tailEnd type="none" w="sm" len="sm"/>
                    </a:lnB>
                    <a:solidFill>
                      <a:srgbClr val="FF5A60"/>
                    </a:solidFill>
                  </a:tcPr>
                </a:tc>
                <a:extLst>
                  <a:ext uri="{0D108BD9-81ED-4DB2-BD59-A6C34878D82A}">
                    <a16:rowId xmlns:a16="http://schemas.microsoft.com/office/drawing/2014/main" val="10000"/>
                  </a:ext>
                </a:extLst>
              </a:tr>
              <a:tr h="461100">
                <a:tc>
                  <a:txBody>
                    <a:bodyPr/>
                    <a:lstStyle/>
                    <a:p>
                      <a:pPr marL="0" marR="0" lvl="0" indent="0" algn="l" rtl="0">
                        <a:spcBef>
                          <a:spcPts val="0"/>
                        </a:spcBef>
                        <a:spcAft>
                          <a:spcPts val="0"/>
                        </a:spcAft>
                        <a:buClr>
                          <a:schemeClr val="dk1"/>
                        </a:buClr>
                        <a:buSzPts val="1400"/>
                        <a:buFont typeface="Arial"/>
                        <a:buNone/>
                      </a:pPr>
                      <a:r>
                        <a:rPr lang="it-IT" sz="1400">
                          <a:latin typeface="Arial"/>
                          <a:ea typeface="Arial"/>
                          <a:cs typeface="Arial"/>
                          <a:sym typeface="Arial"/>
                        </a:rPr>
                        <a:t>Train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it-IT"/>
                        <a:t>0.4708</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0.4479</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461100">
                <a:tc>
                  <a:txBody>
                    <a:bodyPr/>
                    <a:lstStyle/>
                    <a:p>
                      <a:pPr marL="0" marR="0" lvl="0" indent="0" algn="l" rtl="0">
                        <a:spcBef>
                          <a:spcPts val="0"/>
                        </a:spcBef>
                        <a:spcAft>
                          <a:spcPts val="0"/>
                        </a:spcAft>
                        <a:buClr>
                          <a:schemeClr val="dk1"/>
                        </a:buClr>
                        <a:buSzPts val="1400"/>
                        <a:buFont typeface="Arial"/>
                        <a:buNone/>
                      </a:pPr>
                      <a:r>
                        <a:rPr lang="it-IT" sz="1400">
                          <a:latin typeface="Arial"/>
                          <a:ea typeface="Arial"/>
                          <a:cs typeface="Arial"/>
                          <a:sym typeface="Arial"/>
                        </a:rPr>
                        <a:t>Validation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it-IT"/>
                        <a:t>0.4728</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0.4552	</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2"/>
                  </a:ext>
                </a:extLst>
              </a:tr>
              <a:tr h="461100">
                <a:tc>
                  <a:txBody>
                    <a:bodyPr/>
                    <a:lstStyle/>
                    <a:p>
                      <a:pPr marL="0" marR="0" lvl="0" indent="0" algn="l" rtl="0">
                        <a:spcBef>
                          <a:spcPts val="0"/>
                        </a:spcBef>
                        <a:spcAft>
                          <a:spcPts val="0"/>
                        </a:spcAft>
                        <a:buClr>
                          <a:schemeClr val="dk1"/>
                        </a:buClr>
                        <a:buSzPts val="1400"/>
                        <a:buFont typeface="Arial"/>
                        <a:buNone/>
                      </a:pPr>
                      <a:r>
                        <a:rPr lang="it-IT" sz="1400">
                          <a:latin typeface="Arial"/>
                          <a:ea typeface="Arial"/>
                          <a:cs typeface="Arial"/>
                          <a:sym typeface="Arial"/>
                        </a:rPr>
                        <a:t>Test Accuracy</a:t>
                      </a:r>
                      <a:endParaRPr sz="1400">
                        <a:latin typeface="Arial"/>
                        <a:ea typeface="Arial"/>
                        <a:cs typeface="Arial"/>
                        <a:sym typeface="Arial"/>
                      </a:endParaRPr>
                    </a:p>
                  </a:txBody>
                  <a:tcPr marL="91450" marR="91450" marT="45725" marB="45725">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400"/>
                        <a:buFont typeface="Arial"/>
                        <a:buNone/>
                      </a:pPr>
                      <a:r>
                        <a:rPr lang="it-IT"/>
                        <a:t>0.4728</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it-IT"/>
                        <a:t>0.4552</a:t>
                      </a:r>
                      <a:endParaRPr sz="14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lt2"/>
                      </a:solidFill>
                      <a:prstDash val="solid"/>
                      <a:round/>
                      <a:headEnd type="none" w="sm" len="sm"/>
                      <a:tailEnd type="none" w="sm" len="sm"/>
                    </a:lnB>
                    <a:solidFill>
                      <a:srgbClr val="D8D8D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33"/>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Conclusions (1/2)</a:t>
            </a:r>
            <a:endParaRPr/>
          </a:p>
          <a:p>
            <a:pPr marL="0" marR="0" lvl="0" indent="0" algn="l" rtl="0">
              <a:lnSpc>
                <a:spcPct val="120000"/>
              </a:lnSpc>
              <a:spcBef>
                <a:spcPts val="0"/>
              </a:spcBef>
              <a:spcAft>
                <a:spcPts val="0"/>
              </a:spcAft>
              <a:buClr>
                <a:schemeClr val="dk1"/>
              </a:buClr>
              <a:buSzPct val="100000"/>
              <a:buFont typeface="Arial"/>
              <a:buNone/>
            </a:pPr>
            <a:r>
              <a:rPr lang="it-IT" sz="7200">
                <a:solidFill>
                  <a:schemeClr val="dk1"/>
                </a:solidFill>
              </a:rPr>
              <a:t>We obtained these conclusions after having analysed and compared our different results</a:t>
            </a:r>
            <a:endParaRPr sz="12800">
              <a:solidFill>
                <a:schemeClr val="dk1"/>
              </a:solidFill>
              <a:latin typeface="Arial"/>
              <a:ea typeface="Arial"/>
              <a:cs typeface="Arial"/>
              <a:sym typeface="Arial"/>
            </a:endParaRPr>
          </a:p>
        </p:txBody>
      </p:sp>
      <p:cxnSp>
        <p:nvCxnSpPr>
          <p:cNvPr id="1616" name="Google Shape;1616;p33"/>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617" name="Google Shape;1617;p33"/>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04</a:t>
            </a:r>
            <a:endParaRPr/>
          </a:p>
        </p:txBody>
      </p:sp>
      <p:sp>
        <p:nvSpPr>
          <p:cNvPr id="1618" name="Google Shape;1618;p33"/>
          <p:cNvSpPr txBox="1">
            <a:spLocks noGrp="1"/>
          </p:cNvSpPr>
          <p:nvPr>
            <p:ph type="sldNum" idx="12"/>
          </p:nvPr>
        </p:nvSpPr>
        <p:spPr>
          <a:xfrm>
            <a:off x="8610600" y="61277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35</a:t>
            </a:fld>
            <a:endParaRPr/>
          </a:p>
        </p:txBody>
      </p:sp>
      <p:sp>
        <p:nvSpPr>
          <p:cNvPr id="1619" name="Google Shape;1619;p33"/>
          <p:cNvSpPr txBox="1"/>
          <p:nvPr/>
        </p:nvSpPr>
        <p:spPr>
          <a:xfrm>
            <a:off x="626025" y="5273500"/>
            <a:ext cx="534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a:solidFill>
                  <a:schemeClr val="dk1"/>
                </a:solidFill>
              </a:rPr>
              <a:t>We noticed that overall results were weak.</a:t>
            </a:r>
            <a:endParaRPr>
              <a:solidFill>
                <a:schemeClr val="dk1"/>
              </a:solidFill>
            </a:endParaRPr>
          </a:p>
          <a:p>
            <a:pPr marL="0" lvl="0" indent="0" algn="just" rtl="0">
              <a:spcBef>
                <a:spcPts val="0"/>
              </a:spcBef>
              <a:spcAft>
                <a:spcPts val="0"/>
              </a:spcAft>
              <a:buNone/>
            </a:pPr>
            <a:r>
              <a:rPr lang="it-IT">
                <a:solidFill>
                  <a:schemeClr val="dk1"/>
                </a:solidFill>
              </a:rPr>
              <a:t>The models don’t have good results, but an explanation is inherent in the type of study we are doing.</a:t>
            </a:r>
            <a:endParaRPr>
              <a:solidFill>
                <a:schemeClr val="dk1"/>
              </a:solidFill>
            </a:endParaRPr>
          </a:p>
        </p:txBody>
      </p:sp>
      <p:sp>
        <p:nvSpPr>
          <p:cNvPr id="1620" name="Google Shape;1620;p33"/>
          <p:cNvSpPr txBox="1"/>
          <p:nvPr/>
        </p:nvSpPr>
        <p:spPr>
          <a:xfrm>
            <a:off x="7004000" y="3633863"/>
            <a:ext cx="4196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1500">
                <a:solidFill>
                  <a:schemeClr val="dk1"/>
                </a:solidFill>
              </a:rPr>
              <a:t>The </a:t>
            </a:r>
            <a:r>
              <a:rPr lang="it-IT" sz="1500" b="1" u="sng">
                <a:solidFill>
                  <a:schemeClr val="dk1"/>
                </a:solidFill>
              </a:rPr>
              <a:t>Random Forest</a:t>
            </a:r>
            <a:r>
              <a:rPr lang="it-IT" sz="1500">
                <a:solidFill>
                  <a:schemeClr val="dk1"/>
                </a:solidFill>
              </a:rPr>
              <a:t> is the best model overall </a:t>
            </a:r>
            <a:endParaRPr sz="1500"/>
          </a:p>
        </p:txBody>
      </p:sp>
      <p:pic>
        <p:nvPicPr>
          <p:cNvPr id="1621" name="Google Shape;1621;p33"/>
          <p:cNvPicPr preferRelativeResize="0"/>
          <p:nvPr/>
        </p:nvPicPr>
        <p:blipFill>
          <a:blip r:embed="rId3">
            <a:alphaModFix/>
          </a:blip>
          <a:stretch>
            <a:fillRect/>
          </a:stretch>
        </p:blipFill>
        <p:spPr>
          <a:xfrm>
            <a:off x="625987" y="1971825"/>
            <a:ext cx="5347267" cy="3139150"/>
          </a:xfrm>
          <a:prstGeom prst="rect">
            <a:avLst/>
          </a:prstGeom>
          <a:noFill/>
          <a:ln w="9525" cap="flat" cmpd="sng">
            <a:solidFill>
              <a:schemeClr val="dk2"/>
            </a:solidFill>
            <a:prstDash val="solid"/>
            <a:round/>
            <a:headEnd type="none" w="sm" len="sm"/>
            <a:tailEnd type="none" w="sm" len="sm"/>
          </a:ln>
        </p:spPr>
      </p:pic>
      <p:sp>
        <p:nvSpPr>
          <p:cNvPr id="1622" name="Google Shape;1622;p33"/>
          <p:cNvSpPr txBox="1"/>
          <p:nvPr/>
        </p:nvSpPr>
        <p:spPr>
          <a:xfrm>
            <a:off x="626025" y="1477275"/>
            <a:ext cx="5347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1500" b="1">
                <a:solidFill>
                  <a:schemeClr val="dk1"/>
                </a:solidFill>
              </a:rPr>
              <a:t>Table that compares the accuracy among all our models</a:t>
            </a:r>
            <a:endParaRPr sz="1100" b="1"/>
          </a:p>
        </p:txBody>
      </p:sp>
      <p:sp>
        <p:nvSpPr>
          <p:cNvPr id="1623" name="Google Shape;1623;p33"/>
          <p:cNvSpPr/>
          <p:nvPr/>
        </p:nvSpPr>
        <p:spPr>
          <a:xfrm>
            <a:off x="6354900" y="3102788"/>
            <a:ext cx="548700" cy="8772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4" name="Google Shape;1624;p33"/>
          <p:cNvPicPr preferRelativeResize="0"/>
          <p:nvPr/>
        </p:nvPicPr>
        <p:blipFill>
          <a:blip r:embed="rId4">
            <a:alphaModFix/>
          </a:blip>
          <a:stretch>
            <a:fillRect/>
          </a:stretch>
        </p:blipFill>
        <p:spPr>
          <a:xfrm>
            <a:off x="8566347" y="2423839"/>
            <a:ext cx="1071700" cy="1035375"/>
          </a:xfrm>
          <a:prstGeom prst="rect">
            <a:avLst/>
          </a:prstGeom>
          <a:noFill/>
          <a:ln>
            <a:noFill/>
          </a:ln>
        </p:spPr>
      </p:pic>
      <p:sp>
        <p:nvSpPr>
          <p:cNvPr id="1625" name="Google Shape;1625;p33"/>
          <p:cNvSpPr txBox="1"/>
          <p:nvPr/>
        </p:nvSpPr>
        <p:spPr>
          <a:xfrm>
            <a:off x="7004000" y="5250550"/>
            <a:ext cx="4196400" cy="877200"/>
          </a:xfrm>
          <a:prstGeom prst="rect">
            <a:avLst/>
          </a:prstGeom>
          <a:solidFill>
            <a:srgbClr val="FAE6E9"/>
          </a:solidFill>
          <a:ln w="9525" cap="flat" cmpd="sng">
            <a:solidFill>
              <a:srgbClr val="FF5A6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it-IT" sz="1500">
                <a:solidFill>
                  <a:schemeClr val="dk1"/>
                </a:solidFill>
              </a:rPr>
              <a:t>Analysing the results, we decided to consider as the best model the one with the </a:t>
            </a:r>
            <a:r>
              <a:rPr lang="it-IT" sz="1500" b="1">
                <a:solidFill>
                  <a:schemeClr val="dk1"/>
                </a:solidFill>
              </a:rPr>
              <a:t>greatest accuracy</a:t>
            </a:r>
            <a:r>
              <a:rPr lang="it-IT" sz="1500">
                <a:solidFill>
                  <a:schemeClr val="dk1"/>
                </a:solidFill>
              </a:rPr>
              <a:t> on the test set.</a:t>
            </a:r>
            <a:endParaRPr/>
          </a:p>
        </p:txBody>
      </p:sp>
      <p:cxnSp>
        <p:nvCxnSpPr>
          <p:cNvPr id="1626" name="Google Shape;1626;p33"/>
          <p:cNvCxnSpPr/>
          <p:nvPr/>
        </p:nvCxnSpPr>
        <p:spPr>
          <a:xfrm>
            <a:off x="9098750" y="4200775"/>
            <a:ext cx="6900" cy="828600"/>
          </a:xfrm>
          <a:prstGeom prst="straightConnector1">
            <a:avLst/>
          </a:prstGeom>
          <a:noFill/>
          <a:ln w="19050" cap="flat" cmpd="sng">
            <a:solidFill>
              <a:srgbClr val="FF5A60"/>
            </a:solidFill>
            <a:prstDash val="solid"/>
            <a:round/>
            <a:headEnd type="none" w="med" len="med"/>
            <a:tailEnd type="stealth" w="med" len="med"/>
          </a:ln>
        </p:spPr>
      </p:cxnSp>
      <p:cxnSp>
        <p:nvCxnSpPr>
          <p:cNvPr id="1627" name="Google Shape;1627;p33"/>
          <p:cNvCxnSpPr>
            <a:stCxn id="1625" idx="1"/>
            <a:endCxn id="1619" idx="3"/>
          </p:cNvCxnSpPr>
          <p:nvPr/>
        </p:nvCxnSpPr>
        <p:spPr>
          <a:xfrm rot="10800000">
            <a:off x="5973200" y="5689150"/>
            <a:ext cx="1030800" cy="0"/>
          </a:xfrm>
          <a:prstGeom prst="straightConnector1">
            <a:avLst/>
          </a:prstGeom>
          <a:noFill/>
          <a:ln w="19050" cap="flat" cmpd="sng">
            <a:solidFill>
              <a:srgbClr val="FF5A60"/>
            </a:solidFill>
            <a:prstDash val="solid"/>
            <a:round/>
            <a:headEnd type="none" w="med" len="med"/>
            <a:tailEnd type="triangle" w="med" len="med"/>
          </a:ln>
        </p:spPr>
      </p:cxnSp>
      <p:sp>
        <p:nvSpPr>
          <p:cNvPr id="1628" name="Google Shape;1628;p33"/>
          <p:cNvSpPr txBox="1"/>
          <p:nvPr/>
        </p:nvSpPr>
        <p:spPr>
          <a:xfrm>
            <a:off x="8127950" y="1561725"/>
            <a:ext cx="1948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IT" sz="1800" b="1">
                <a:solidFill>
                  <a:srgbClr val="C00000"/>
                </a:solidFill>
              </a:rPr>
              <a:t>RESULTS</a:t>
            </a:r>
            <a:endParaRPr sz="1800" b="1">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34"/>
          <p:cNvSpPr txBox="1"/>
          <p:nvPr/>
        </p:nvSpPr>
        <p:spPr>
          <a:xfrm>
            <a:off x="334297" y="345462"/>
            <a:ext cx="11562735" cy="643868"/>
          </a:xfrm>
          <a:prstGeom prst="rect">
            <a:avLst/>
          </a:prstGeom>
          <a:noFill/>
          <a:ln>
            <a:noFill/>
          </a:ln>
        </p:spPr>
        <p:txBody>
          <a:bodyPr spcFirstLastPara="1" wrap="square" lIns="91425" tIns="45700" rIns="91425" bIns="45700" anchor="ctr" anchorCtr="0">
            <a:normAutofit fontScale="25000" lnSpcReduction="20000"/>
          </a:bodyPr>
          <a:lstStyle/>
          <a:p>
            <a:pPr marL="0" marR="0" lvl="0" indent="0" algn="l" rtl="0">
              <a:lnSpc>
                <a:spcPct val="120000"/>
              </a:lnSpc>
              <a:spcBef>
                <a:spcPts val="0"/>
              </a:spcBef>
              <a:spcAft>
                <a:spcPts val="0"/>
              </a:spcAft>
              <a:buClr>
                <a:srgbClr val="FF5A60"/>
              </a:buClr>
              <a:buSzPct val="100000"/>
              <a:buFont typeface="Arial"/>
              <a:buNone/>
            </a:pPr>
            <a:r>
              <a:rPr lang="it-IT" sz="12000" b="1">
                <a:solidFill>
                  <a:srgbClr val="FF5A60"/>
                </a:solidFill>
                <a:latin typeface="Arial"/>
                <a:ea typeface="Arial"/>
                <a:cs typeface="Arial"/>
                <a:sym typeface="Arial"/>
              </a:rPr>
              <a:t>Conclusions (2/2)</a:t>
            </a:r>
            <a:endParaRPr/>
          </a:p>
          <a:p>
            <a:pPr marL="0" lvl="0" indent="0" algn="l" rtl="0">
              <a:lnSpc>
                <a:spcPct val="120000"/>
              </a:lnSpc>
              <a:spcBef>
                <a:spcPts val="0"/>
              </a:spcBef>
              <a:spcAft>
                <a:spcPts val="0"/>
              </a:spcAft>
              <a:buClr>
                <a:schemeClr val="dk1"/>
              </a:buClr>
              <a:buSzPct val="100000"/>
              <a:buFont typeface="Arial"/>
              <a:buNone/>
            </a:pPr>
            <a:r>
              <a:rPr lang="it-IT" sz="7200">
                <a:solidFill>
                  <a:schemeClr val="dk1"/>
                </a:solidFill>
              </a:rPr>
              <a:t>We obtained these conclusions after having analysed and compared our different results</a:t>
            </a:r>
            <a:endParaRPr sz="12800">
              <a:solidFill>
                <a:schemeClr val="dk1"/>
              </a:solidFill>
              <a:latin typeface="Arial"/>
              <a:ea typeface="Arial"/>
              <a:cs typeface="Arial"/>
              <a:sym typeface="Arial"/>
            </a:endParaRPr>
          </a:p>
        </p:txBody>
      </p:sp>
      <p:cxnSp>
        <p:nvCxnSpPr>
          <p:cNvPr id="1634" name="Google Shape;1634;p34"/>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635" name="Google Shape;1635;p34"/>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04</a:t>
            </a:r>
            <a:endParaRPr/>
          </a:p>
        </p:txBody>
      </p:sp>
      <p:sp>
        <p:nvSpPr>
          <p:cNvPr id="1636" name="Google Shape;163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36</a:t>
            </a:fld>
            <a:endParaRPr/>
          </a:p>
        </p:txBody>
      </p:sp>
      <p:sp>
        <p:nvSpPr>
          <p:cNvPr id="1637" name="Google Shape;1637;p34"/>
          <p:cNvSpPr txBox="1"/>
          <p:nvPr/>
        </p:nvSpPr>
        <p:spPr>
          <a:xfrm>
            <a:off x="399400" y="1546775"/>
            <a:ext cx="11393400" cy="3324600"/>
          </a:xfrm>
          <a:prstGeom prst="rect">
            <a:avLst/>
          </a:prstGeom>
          <a:noFill/>
          <a:ln>
            <a:noFill/>
          </a:ln>
        </p:spPr>
        <p:txBody>
          <a:bodyPr spcFirstLastPara="1" wrap="square" lIns="91425" tIns="45700" rIns="91425" bIns="45700" anchor="t" anchorCtr="0">
            <a:spAutoFit/>
          </a:bodyPr>
          <a:lstStyle/>
          <a:p>
            <a:pPr marL="457200" marR="0" lvl="0" indent="-323850" algn="just" rtl="0">
              <a:spcBef>
                <a:spcPts val="0"/>
              </a:spcBef>
              <a:spcAft>
                <a:spcPts val="0"/>
              </a:spcAft>
              <a:buClr>
                <a:schemeClr val="dk1"/>
              </a:buClr>
              <a:buSzPts val="1500"/>
              <a:buChar char="●"/>
            </a:pPr>
            <a:r>
              <a:rPr lang="it-IT" sz="1500">
                <a:solidFill>
                  <a:schemeClr val="dk1"/>
                </a:solidFill>
              </a:rPr>
              <a:t>Models tries to recognize and create a pattern that allows us to understand, given the characteristics of a structure, the occupancy rate of an apartment listed in the NYC zone.</a:t>
            </a:r>
            <a:endParaRPr sz="1500">
              <a:solidFill>
                <a:schemeClr val="dk1"/>
              </a:solidFill>
            </a:endParaRPr>
          </a:p>
          <a:p>
            <a:pPr marL="457200" marR="0" lvl="0" indent="0" algn="just" rtl="0">
              <a:spcBef>
                <a:spcPts val="0"/>
              </a:spcBef>
              <a:spcAft>
                <a:spcPts val="0"/>
              </a:spcAft>
              <a:buNone/>
            </a:pPr>
            <a:endParaRPr sz="1500">
              <a:solidFill>
                <a:schemeClr val="dk1"/>
              </a:solidFill>
            </a:endParaRPr>
          </a:p>
          <a:p>
            <a:pPr marL="457200" marR="0" lvl="0" indent="-323850" algn="just" rtl="0">
              <a:spcBef>
                <a:spcPts val="0"/>
              </a:spcBef>
              <a:spcAft>
                <a:spcPts val="0"/>
              </a:spcAft>
              <a:buClr>
                <a:schemeClr val="dk1"/>
              </a:buClr>
              <a:buSzPts val="1500"/>
              <a:buChar char="●"/>
            </a:pPr>
            <a:r>
              <a:rPr lang="it-IT" sz="1500">
                <a:solidFill>
                  <a:schemeClr val="dk1"/>
                </a:solidFill>
              </a:rPr>
              <a:t>The availability of a property depends on bookings but also on the host’s final choices.</a:t>
            </a:r>
            <a:endParaRPr sz="1500">
              <a:solidFill>
                <a:schemeClr val="dk1"/>
              </a:solidFill>
            </a:endParaRPr>
          </a:p>
          <a:p>
            <a:pPr marL="457200" marR="0" lvl="0" indent="0" algn="just" rtl="0">
              <a:spcBef>
                <a:spcPts val="0"/>
              </a:spcBef>
              <a:spcAft>
                <a:spcPts val="0"/>
              </a:spcAft>
              <a:buNone/>
            </a:pPr>
            <a:r>
              <a:rPr lang="it-IT" sz="1500">
                <a:solidFill>
                  <a:schemeClr val="dk1"/>
                </a:solidFill>
              </a:rPr>
              <a:t>This </a:t>
            </a:r>
            <a:r>
              <a:rPr lang="it-IT" sz="1500" b="1">
                <a:solidFill>
                  <a:schemeClr val="dk1"/>
                </a:solidFill>
              </a:rPr>
              <a:t>subjectivity</a:t>
            </a:r>
            <a:r>
              <a:rPr lang="it-IT" sz="1500">
                <a:solidFill>
                  <a:schemeClr val="dk1"/>
                </a:solidFill>
              </a:rPr>
              <a:t> component</a:t>
            </a:r>
            <a:r>
              <a:rPr lang="it-IT" sz="1500" b="1">
                <a:solidFill>
                  <a:schemeClr val="dk1"/>
                </a:solidFill>
              </a:rPr>
              <a:t> </a:t>
            </a:r>
            <a:r>
              <a:rPr lang="it-IT" sz="1500">
                <a:solidFill>
                  <a:schemeClr val="dk1"/>
                </a:solidFill>
              </a:rPr>
              <a:t>significantly affects the results of the model.</a:t>
            </a:r>
            <a:endParaRPr sz="1500">
              <a:solidFill>
                <a:schemeClr val="dk1"/>
              </a:solidFill>
            </a:endParaRPr>
          </a:p>
          <a:p>
            <a:pPr marL="457200" marR="0" lvl="0" indent="0" algn="just" rtl="0">
              <a:spcBef>
                <a:spcPts val="0"/>
              </a:spcBef>
              <a:spcAft>
                <a:spcPts val="0"/>
              </a:spcAft>
              <a:buNone/>
            </a:pPr>
            <a:r>
              <a:rPr lang="it-IT" sz="1500">
                <a:solidFill>
                  <a:schemeClr val="dk1"/>
                </a:solidFill>
              </a:rPr>
              <a:t>In fact, we must consider that the owner of a property can make his apartment unavailable for personal reasons, but this will inevitably affect the actual prediction that we’re trying to get.</a:t>
            </a:r>
            <a:endParaRPr sz="1500">
              <a:solidFill>
                <a:schemeClr val="dk1"/>
              </a:solidFill>
            </a:endParaRPr>
          </a:p>
          <a:p>
            <a:pPr marL="914400" marR="0" lvl="1" indent="-323850" algn="just" rtl="0">
              <a:spcBef>
                <a:spcPts val="0"/>
              </a:spcBef>
              <a:spcAft>
                <a:spcPts val="0"/>
              </a:spcAft>
              <a:buClr>
                <a:schemeClr val="dk1"/>
              </a:buClr>
              <a:buSzPts val="1500"/>
              <a:buChar char="○"/>
            </a:pPr>
            <a:r>
              <a:rPr lang="it-IT" sz="1500" i="1">
                <a:solidFill>
                  <a:schemeClr val="dk1"/>
                </a:solidFill>
              </a:rPr>
              <a:t>E.g. the flat is booked 200 days a year, but only 100 of these are actually occupied by guests, the others will be kept unavailable to the public for personal reasons: so, only the former will actually be indicative of how the characteristics of that place allowed a certain occupancy rate.</a:t>
            </a:r>
            <a:endParaRPr sz="1500" i="1">
              <a:solidFill>
                <a:schemeClr val="dk1"/>
              </a:solidFill>
            </a:endParaRPr>
          </a:p>
          <a:p>
            <a:pPr marL="457200" marR="0" lvl="0" indent="0" algn="just" rtl="0">
              <a:spcBef>
                <a:spcPts val="0"/>
              </a:spcBef>
              <a:spcAft>
                <a:spcPts val="0"/>
              </a:spcAft>
              <a:buNone/>
            </a:pPr>
            <a:endParaRPr sz="1500">
              <a:solidFill>
                <a:schemeClr val="dk1"/>
              </a:solidFill>
            </a:endParaRPr>
          </a:p>
          <a:p>
            <a:pPr marL="457200" marR="0" lvl="0" indent="-323850" algn="just" rtl="0">
              <a:spcBef>
                <a:spcPts val="0"/>
              </a:spcBef>
              <a:spcAft>
                <a:spcPts val="0"/>
              </a:spcAft>
              <a:buClr>
                <a:schemeClr val="dk1"/>
              </a:buClr>
              <a:buSzPts val="1500"/>
              <a:buChar char="●"/>
            </a:pPr>
            <a:r>
              <a:rPr lang="it-IT" sz="1500">
                <a:solidFill>
                  <a:schemeClr val="dk1"/>
                </a:solidFill>
              </a:rPr>
              <a:t>Although there are many variables available, the impact of host selection is overall highly significant and makes it impossible to create a very accurate classifier.</a:t>
            </a:r>
            <a:endParaRPr sz="1500">
              <a:solidFill>
                <a:schemeClr val="dk1"/>
              </a:solidFill>
            </a:endParaRPr>
          </a:p>
          <a:p>
            <a:pPr marL="457200" marR="0" lvl="0" indent="-323850" algn="just" rtl="0">
              <a:spcBef>
                <a:spcPts val="0"/>
              </a:spcBef>
              <a:spcAft>
                <a:spcPts val="0"/>
              </a:spcAft>
              <a:buClr>
                <a:schemeClr val="dk1"/>
              </a:buClr>
              <a:buSzPts val="1500"/>
              <a:buChar char="●"/>
            </a:pPr>
            <a:r>
              <a:rPr lang="it-IT" sz="1500">
                <a:solidFill>
                  <a:schemeClr val="dk1"/>
                </a:solidFill>
              </a:rPr>
              <a:t>Furthermore, there are also external factors that should be considered when listing an apartment. </a:t>
            </a:r>
            <a:endParaRPr sz="1500">
              <a:solidFill>
                <a:schemeClr val="dk1"/>
              </a:solidFill>
            </a:endParaRPr>
          </a:p>
        </p:txBody>
      </p:sp>
      <p:sp>
        <p:nvSpPr>
          <p:cNvPr id="1638" name="Google Shape;1638;p34"/>
          <p:cNvSpPr txBox="1"/>
          <p:nvPr/>
        </p:nvSpPr>
        <p:spPr>
          <a:xfrm>
            <a:off x="399300" y="5432950"/>
            <a:ext cx="11393400" cy="923400"/>
          </a:xfrm>
          <a:prstGeom prst="rect">
            <a:avLst/>
          </a:prstGeom>
          <a:solidFill>
            <a:srgbClr val="FF5A60"/>
          </a:solid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i="1">
              <a:solidFill>
                <a:schemeClr val="lt1"/>
              </a:solidFill>
            </a:endParaRPr>
          </a:p>
          <a:p>
            <a:pPr marL="0" lvl="0" indent="0" algn="ctr" rtl="0">
              <a:spcBef>
                <a:spcPts val="0"/>
              </a:spcBef>
              <a:spcAft>
                <a:spcPts val="0"/>
              </a:spcAft>
              <a:buNone/>
            </a:pPr>
            <a:r>
              <a:rPr lang="it-IT" sz="1600" i="1">
                <a:solidFill>
                  <a:schemeClr val="lt1"/>
                </a:solidFill>
              </a:rPr>
              <a:t>Considered this, an accuracy of </a:t>
            </a:r>
            <a:r>
              <a:rPr lang="it-IT" sz="1600" b="1" i="1">
                <a:solidFill>
                  <a:schemeClr val="lt1"/>
                </a:solidFill>
              </a:rPr>
              <a:t>50%</a:t>
            </a:r>
            <a:r>
              <a:rPr lang="it-IT" sz="1600" i="1">
                <a:solidFill>
                  <a:schemeClr val="lt1"/>
                </a:solidFill>
              </a:rPr>
              <a:t> is still quite significant in a model that aims to classify 4 different ranges.</a:t>
            </a:r>
            <a:endParaRPr sz="1600" i="1">
              <a:solidFill>
                <a:schemeClr val="lt1"/>
              </a:solidFill>
            </a:endParaRPr>
          </a:p>
          <a:p>
            <a:pPr marL="0" lvl="0" indent="0" algn="l" rtl="0">
              <a:spcBef>
                <a:spcPts val="0"/>
              </a:spcBef>
              <a:spcAft>
                <a:spcPts val="0"/>
              </a:spcAft>
              <a:buNone/>
            </a:pPr>
            <a:endParaRPr sz="1600" i="1">
              <a:solidFill>
                <a:schemeClr val="lt1"/>
              </a:solidFill>
            </a:endParaRPr>
          </a:p>
        </p:txBody>
      </p:sp>
      <p:pic>
        <p:nvPicPr>
          <p:cNvPr id="1639" name="Google Shape;1639;p34"/>
          <p:cNvPicPr preferRelativeResize="0"/>
          <p:nvPr/>
        </p:nvPicPr>
        <p:blipFill>
          <a:blip r:embed="rId3">
            <a:alphaModFix/>
          </a:blip>
          <a:stretch>
            <a:fillRect/>
          </a:stretch>
        </p:blipFill>
        <p:spPr>
          <a:xfrm>
            <a:off x="399296" y="5503113"/>
            <a:ext cx="783075" cy="783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5A60"/>
        </a:solidFill>
        <a:effectLst/>
      </p:bgPr>
    </p:bg>
    <p:spTree>
      <p:nvGrpSpPr>
        <p:cNvPr id="1" name="Shape 1643"/>
        <p:cNvGrpSpPr/>
        <p:nvPr/>
      </p:nvGrpSpPr>
      <p:grpSpPr>
        <a:xfrm>
          <a:off x="0" y="0"/>
          <a:ext cx="0" cy="0"/>
          <a:chOff x="0" y="0"/>
          <a:chExt cx="0" cy="0"/>
        </a:xfrm>
      </p:grpSpPr>
      <p:sp>
        <p:nvSpPr>
          <p:cNvPr id="1644" name="Google Shape;1644;p35"/>
          <p:cNvSpPr txBox="1"/>
          <p:nvPr/>
        </p:nvSpPr>
        <p:spPr>
          <a:xfrm>
            <a:off x="373626" y="521110"/>
            <a:ext cx="7855974"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6600" b="1">
                <a:solidFill>
                  <a:schemeClr val="lt1"/>
                </a:solidFill>
                <a:latin typeface="Arial"/>
                <a:ea typeface="Arial"/>
                <a:cs typeface="Arial"/>
                <a:sym typeface="Arial"/>
              </a:rPr>
              <a:t>Thank you!</a:t>
            </a:r>
            <a:endParaRPr/>
          </a:p>
        </p:txBody>
      </p:sp>
      <p:sp>
        <p:nvSpPr>
          <p:cNvPr id="1645" name="Google Shape;164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4"/>
          <p:cNvSpPr txBox="1">
            <a:spLocks noGrp="1"/>
          </p:cNvSpPr>
          <p:nvPr>
            <p:ph type="title"/>
          </p:nvPr>
        </p:nvSpPr>
        <p:spPr>
          <a:xfrm>
            <a:off x="334297" y="365126"/>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Our Dataset</a:t>
            </a:r>
            <a:br>
              <a:rPr lang="it-IT" sz="3600" b="1">
                <a:solidFill>
                  <a:srgbClr val="FF5A60"/>
                </a:solidFill>
                <a:latin typeface="Arial"/>
                <a:ea typeface="Arial"/>
                <a:cs typeface="Arial"/>
                <a:sym typeface="Arial"/>
              </a:rPr>
            </a:br>
            <a:r>
              <a:rPr lang="it-IT" sz="2000">
                <a:latin typeface="Arial"/>
                <a:ea typeface="Arial"/>
                <a:cs typeface="Arial"/>
                <a:sym typeface="Arial"/>
              </a:rPr>
              <a:t>Presentation and description of our dataset and our goal for this project</a:t>
            </a:r>
            <a:endParaRPr sz="3600">
              <a:latin typeface="Arial"/>
              <a:ea typeface="Arial"/>
              <a:cs typeface="Arial"/>
              <a:sym typeface="Arial"/>
            </a:endParaRPr>
          </a:p>
        </p:txBody>
      </p:sp>
      <p:sp>
        <p:nvSpPr>
          <p:cNvPr id="990" name="Google Shape;990;p4"/>
          <p:cNvSpPr txBox="1"/>
          <p:nvPr/>
        </p:nvSpPr>
        <p:spPr>
          <a:xfrm>
            <a:off x="3668368" y="1966942"/>
            <a:ext cx="3214763"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a:solidFill>
                  <a:schemeClr val="dk1"/>
                </a:solidFill>
                <a:latin typeface="Arial"/>
                <a:ea typeface="Arial"/>
                <a:cs typeface="Arial"/>
                <a:sym typeface="Arial"/>
              </a:rPr>
              <a:t>Initially, the shape of our dataset was </a:t>
            </a:r>
            <a:endParaRPr/>
          </a:p>
        </p:txBody>
      </p:sp>
      <p:sp>
        <p:nvSpPr>
          <p:cNvPr id="991" name="Google Shape;991;p4"/>
          <p:cNvSpPr txBox="1"/>
          <p:nvPr/>
        </p:nvSpPr>
        <p:spPr>
          <a:xfrm>
            <a:off x="3668369" y="4616593"/>
            <a:ext cx="44967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a:solidFill>
                  <a:schemeClr val="dk1"/>
                </a:solidFill>
                <a:latin typeface="Arial"/>
                <a:ea typeface="Arial"/>
                <a:cs typeface="Arial"/>
                <a:sym typeface="Arial"/>
              </a:rPr>
              <a:t>We have numerous variables with null values that need to</a:t>
            </a:r>
            <a:r>
              <a:rPr lang="it-IT"/>
              <a:t> </a:t>
            </a:r>
            <a:r>
              <a:rPr lang="it-IT" sz="1400">
                <a:solidFill>
                  <a:schemeClr val="dk1"/>
                </a:solidFill>
                <a:latin typeface="Arial"/>
                <a:ea typeface="Arial"/>
                <a:cs typeface="Arial"/>
                <a:sym typeface="Arial"/>
              </a:rPr>
              <a:t>be cleaned. </a:t>
            </a:r>
            <a:endParaRPr/>
          </a:p>
          <a:p>
            <a:pPr marL="0" marR="0" lvl="0" indent="0" algn="l" rtl="0">
              <a:spcBef>
                <a:spcPts val="0"/>
              </a:spcBef>
              <a:spcAft>
                <a:spcPts val="0"/>
              </a:spcAft>
              <a:buNone/>
            </a:pPr>
            <a:r>
              <a:rPr lang="it-IT" sz="1400">
                <a:solidFill>
                  <a:schemeClr val="dk1"/>
                </a:solidFill>
                <a:latin typeface="Arial"/>
                <a:ea typeface="Arial"/>
                <a:cs typeface="Arial"/>
                <a:sym typeface="Arial"/>
              </a:rPr>
              <a:t>For example, variables like </a:t>
            </a:r>
            <a:r>
              <a:rPr lang="it-IT" sz="1400" i="1">
                <a:solidFill>
                  <a:schemeClr val="dk1"/>
                </a:solidFill>
                <a:latin typeface="Arial"/>
                <a:ea typeface="Arial"/>
                <a:cs typeface="Arial"/>
                <a:sym typeface="Arial"/>
              </a:rPr>
              <a:t>reviews_per_month</a:t>
            </a:r>
            <a:r>
              <a:rPr lang="it-IT" sz="1400">
                <a:solidFill>
                  <a:schemeClr val="dk1"/>
                </a:solidFill>
                <a:latin typeface="Arial"/>
                <a:ea typeface="Arial"/>
                <a:cs typeface="Arial"/>
                <a:sym typeface="Arial"/>
              </a:rPr>
              <a:t>, </a:t>
            </a:r>
            <a:r>
              <a:rPr lang="it-IT" sz="1400" i="1">
                <a:solidFill>
                  <a:schemeClr val="dk1"/>
                </a:solidFill>
                <a:latin typeface="Arial"/>
                <a:ea typeface="Arial"/>
                <a:cs typeface="Arial"/>
                <a:sym typeface="Arial"/>
              </a:rPr>
              <a:t>host_about</a:t>
            </a:r>
            <a:r>
              <a:rPr lang="it-IT" sz="1400">
                <a:solidFill>
                  <a:schemeClr val="dk1"/>
                </a:solidFill>
                <a:latin typeface="Arial"/>
                <a:ea typeface="Arial"/>
                <a:cs typeface="Arial"/>
                <a:sym typeface="Arial"/>
              </a:rPr>
              <a:t>, </a:t>
            </a:r>
            <a:r>
              <a:rPr lang="it-IT" sz="1400" i="1">
                <a:solidFill>
                  <a:schemeClr val="dk1"/>
                </a:solidFill>
                <a:latin typeface="Arial"/>
                <a:ea typeface="Arial"/>
                <a:cs typeface="Arial"/>
                <a:sym typeface="Arial"/>
              </a:rPr>
              <a:t>host_response_time </a:t>
            </a:r>
            <a:r>
              <a:rPr lang="it-IT" sz="1400">
                <a:solidFill>
                  <a:schemeClr val="dk1"/>
                </a:solidFill>
                <a:latin typeface="Arial"/>
                <a:ea typeface="Arial"/>
                <a:cs typeface="Arial"/>
                <a:sym typeface="Arial"/>
              </a:rPr>
              <a:t>and </a:t>
            </a:r>
            <a:r>
              <a:rPr lang="it-IT" sz="1400" i="1">
                <a:solidFill>
                  <a:schemeClr val="dk1"/>
                </a:solidFill>
                <a:latin typeface="Arial"/>
                <a:ea typeface="Arial"/>
                <a:cs typeface="Arial"/>
                <a:sym typeface="Arial"/>
              </a:rPr>
              <a:t>neighborhood_overview</a:t>
            </a:r>
            <a:r>
              <a:rPr lang="it-IT" sz="1400">
                <a:solidFill>
                  <a:schemeClr val="dk1"/>
                </a:solidFill>
                <a:latin typeface="Arial"/>
                <a:ea typeface="Arial"/>
                <a:cs typeface="Arial"/>
                <a:sym typeface="Arial"/>
              </a:rPr>
              <a:t> are the ones with the highest numbers of NaN values.</a:t>
            </a:r>
            <a:endParaRPr/>
          </a:p>
        </p:txBody>
      </p:sp>
      <p:pic>
        <p:nvPicPr>
          <p:cNvPr id="992" name="Google Shape;992;p4" descr="Graphical user interface, application&#10;&#10;Description automatically generated"/>
          <p:cNvPicPr preferRelativeResize="0"/>
          <p:nvPr/>
        </p:nvPicPr>
        <p:blipFill rotWithShape="1">
          <a:blip r:embed="rId3">
            <a:alphaModFix/>
          </a:blip>
          <a:srcRect l="19435" t="26380" r="59309" b="10108"/>
          <a:stretch/>
        </p:blipFill>
        <p:spPr>
          <a:xfrm>
            <a:off x="9035844" y="1266500"/>
            <a:ext cx="2943628" cy="4947487"/>
          </a:xfrm>
          <a:prstGeom prst="rect">
            <a:avLst/>
          </a:prstGeom>
          <a:noFill/>
          <a:ln>
            <a:noFill/>
          </a:ln>
        </p:spPr>
      </p:pic>
      <p:sp>
        <p:nvSpPr>
          <p:cNvPr id="993" name="Google Shape;993;p4"/>
          <p:cNvSpPr/>
          <p:nvPr/>
        </p:nvSpPr>
        <p:spPr>
          <a:xfrm>
            <a:off x="8924750" y="1238861"/>
            <a:ext cx="3081280" cy="5083279"/>
          </a:xfrm>
          <a:prstGeom prst="wedgeRectCallout">
            <a:avLst>
              <a:gd name="adj1" fmla="val -68061"/>
              <a:gd name="adj2" fmla="val 23282"/>
            </a:avLst>
          </a:prstGeom>
          <a:no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994" name="Google Shape;994;p4"/>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995" name="Google Shape;995;p4"/>
          <p:cNvSpPr/>
          <p:nvPr/>
        </p:nvSpPr>
        <p:spPr>
          <a:xfrm>
            <a:off x="5275750" y="2638317"/>
            <a:ext cx="1784556" cy="435446"/>
          </a:xfrm>
          <a:prstGeom prst="wedgeRectCallout">
            <a:avLst>
              <a:gd name="adj1" fmla="val 21164"/>
              <a:gd name="adj2" fmla="val -93369"/>
            </a:avLst>
          </a:pr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b="1" i="0">
                <a:solidFill>
                  <a:srgbClr val="FF5A60"/>
                </a:solidFill>
                <a:latin typeface="Courier New"/>
                <a:ea typeface="Courier New"/>
                <a:cs typeface="Courier New"/>
                <a:sym typeface="Courier New"/>
              </a:rPr>
              <a:t>(37410, </a:t>
            </a:r>
            <a:r>
              <a:rPr lang="it-IT" sz="1800" b="1">
                <a:solidFill>
                  <a:srgbClr val="FF5A60"/>
                </a:solidFill>
                <a:latin typeface="Courier New"/>
                <a:ea typeface="Courier New"/>
                <a:cs typeface="Courier New"/>
                <a:sym typeface="Courier New"/>
              </a:rPr>
              <a:t>74</a:t>
            </a:r>
            <a:r>
              <a:rPr lang="it-IT" sz="1800" b="1" i="0">
                <a:solidFill>
                  <a:srgbClr val="FF5A60"/>
                </a:solidFill>
                <a:latin typeface="Courier New"/>
                <a:ea typeface="Courier New"/>
                <a:cs typeface="Courier New"/>
                <a:sym typeface="Courier New"/>
              </a:rPr>
              <a:t>)</a:t>
            </a:r>
            <a:endParaRPr sz="1800" b="1">
              <a:solidFill>
                <a:srgbClr val="FF5A60"/>
              </a:solidFill>
              <a:latin typeface="Calibri"/>
              <a:ea typeface="Calibri"/>
              <a:cs typeface="Calibri"/>
              <a:sym typeface="Calibri"/>
            </a:endParaRPr>
          </a:p>
        </p:txBody>
      </p:sp>
      <p:sp>
        <p:nvSpPr>
          <p:cNvPr id="996" name="Google Shape;996;p4"/>
          <p:cNvSpPr/>
          <p:nvPr/>
        </p:nvSpPr>
        <p:spPr>
          <a:xfrm>
            <a:off x="334297" y="4052229"/>
            <a:ext cx="2025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627527" y="1482230"/>
            <a:ext cx="1235250" cy="1235250"/>
          </a:xfrm>
          <a:prstGeom prst="ellipse">
            <a:avLst/>
          </a:prstGeom>
          <a:solidFill>
            <a:srgbClr val="FF5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descr="Ruler with solid fill"/>
          <p:cNvSpPr/>
          <p:nvPr/>
        </p:nvSpPr>
        <p:spPr>
          <a:xfrm>
            <a:off x="890777" y="1745480"/>
            <a:ext cx="708750" cy="708750"/>
          </a:xfrm>
          <a:prstGeom prst="rect">
            <a:avLst/>
          </a:prstGeom>
          <a:blipFill rotWithShape="1">
            <a:blip r:embed="rId4">
              <a:alphaModFix/>
            </a:blip>
            <a:stretch>
              <a:fillRect/>
            </a:stretch>
          </a:blipFill>
          <a:ln w="12700" cap="flat" cmpd="sng">
            <a:solidFill>
              <a:schemeClr val="lt2">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 name="Google Shape;999;p4"/>
          <p:cNvGrpSpPr/>
          <p:nvPr/>
        </p:nvGrpSpPr>
        <p:grpSpPr>
          <a:xfrm>
            <a:off x="1994465" y="1955001"/>
            <a:ext cx="2025000" cy="450608"/>
            <a:chOff x="2009524" y="1635465"/>
            <a:chExt cx="2025000" cy="720000"/>
          </a:xfrm>
        </p:grpSpPr>
        <p:sp>
          <p:nvSpPr>
            <p:cNvPr id="1000" name="Google Shape;1000;p4"/>
            <p:cNvSpPr/>
            <p:nvPr/>
          </p:nvSpPr>
          <p:spPr>
            <a:xfrm>
              <a:off x="2009524" y="1635465"/>
              <a:ext cx="2025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txBox="1"/>
            <p:nvPr/>
          </p:nvSpPr>
          <p:spPr>
            <a:xfrm>
              <a:off x="2009524" y="1635465"/>
              <a:ext cx="1766986" cy="720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it-IT" sz="2000" cap="none">
                  <a:solidFill>
                    <a:schemeClr val="dk1"/>
                  </a:solidFill>
                  <a:latin typeface="Arial"/>
                  <a:ea typeface="Arial"/>
                  <a:cs typeface="Arial"/>
                  <a:sym typeface="Arial"/>
                </a:rPr>
                <a:t>STRUCTURE</a:t>
              </a:r>
              <a:endParaRPr/>
            </a:p>
          </p:txBody>
        </p:sp>
      </p:grpSp>
      <p:sp>
        <p:nvSpPr>
          <p:cNvPr id="1002" name="Google Shape;1002;p4"/>
          <p:cNvSpPr/>
          <p:nvPr/>
        </p:nvSpPr>
        <p:spPr>
          <a:xfrm>
            <a:off x="627527" y="4412229"/>
            <a:ext cx="1235250" cy="1235250"/>
          </a:xfrm>
          <a:prstGeom prst="ellipse">
            <a:avLst/>
          </a:prstGeom>
          <a:solidFill>
            <a:srgbClr val="FF5A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descr="Close with solid fill"/>
          <p:cNvSpPr/>
          <p:nvPr/>
        </p:nvSpPr>
        <p:spPr>
          <a:xfrm>
            <a:off x="890777" y="4675479"/>
            <a:ext cx="708750" cy="708750"/>
          </a:xfrm>
          <a:prstGeom prst="rect">
            <a:avLst/>
          </a:prstGeom>
          <a:blipFill rotWithShape="1">
            <a:blip r:embed="rId5">
              <a:alphaModFix/>
            </a:blip>
            <a:stretch>
              <a:fillRect/>
            </a:stretch>
          </a:blipFill>
          <a:ln w="12700" cap="flat" cmpd="sng">
            <a:solidFill>
              <a:schemeClr val="lt2">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4"/>
          <p:cNvGrpSpPr/>
          <p:nvPr/>
        </p:nvGrpSpPr>
        <p:grpSpPr>
          <a:xfrm>
            <a:off x="1994465" y="4437005"/>
            <a:ext cx="4554600" cy="720000"/>
            <a:chOff x="-749588" y="1635465"/>
            <a:chExt cx="5896302" cy="1485885"/>
          </a:xfrm>
        </p:grpSpPr>
        <p:sp>
          <p:nvSpPr>
            <p:cNvPr id="1005" name="Google Shape;1005;p4"/>
            <p:cNvSpPr/>
            <p:nvPr/>
          </p:nvSpPr>
          <p:spPr>
            <a:xfrm>
              <a:off x="3121714" y="1635465"/>
              <a:ext cx="2025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txBox="1"/>
            <p:nvPr/>
          </p:nvSpPr>
          <p:spPr>
            <a:xfrm>
              <a:off x="-749588" y="2401350"/>
              <a:ext cx="2025000" cy="72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it-IT" sz="1800" cap="none">
                  <a:solidFill>
                    <a:schemeClr val="dk1"/>
                  </a:solidFill>
                  <a:latin typeface="Arial"/>
                  <a:ea typeface="Arial"/>
                  <a:cs typeface="Arial"/>
                  <a:sym typeface="Arial"/>
                </a:rPr>
                <a:t>NAN VALUES</a:t>
              </a:r>
              <a:endParaRPr/>
            </a:p>
          </p:txBody>
        </p:sp>
      </p:grpSp>
      <p:sp>
        <p:nvSpPr>
          <p:cNvPr id="1007" name="Google Shape;1007;p4"/>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
        <p:nvSpPr>
          <p:cNvPr id="1008" name="Google Shape;100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grpSp>
        <p:nvGrpSpPr>
          <p:cNvPr id="1013" name="Google Shape;1013;p5"/>
          <p:cNvGrpSpPr/>
          <p:nvPr/>
        </p:nvGrpSpPr>
        <p:grpSpPr>
          <a:xfrm>
            <a:off x="1448032" y="1446712"/>
            <a:ext cx="9295919" cy="1005000"/>
            <a:chOff x="2822" y="299205"/>
            <a:chExt cx="9295919" cy="1005000"/>
          </a:xfrm>
        </p:grpSpPr>
        <p:sp>
          <p:nvSpPr>
            <p:cNvPr id="1014" name="Google Shape;1014;p5"/>
            <p:cNvSpPr/>
            <p:nvPr/>
          </p:nvSpPr>
          <p:spPr>
            <a:xfrm>
              <a:off x="2822" y="299205"/>
              <a:ext cx="2512410" cy="1004964"/>
            </a:xfrm>
            <a:prstGeom prst="chevron">
              <a:avLst>
                <a:gd name="adj" fmla="val 50000"/>
              </a:avLst>
            </a:prstGeom>
            <a:solidFill>
              <a:srgbClr val="FF5A6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
            <p:cNvSpPr txBox="1"/>
            <p:nvPr/>
          </p:nvSpPr>
          <p:spPr>
            <a:xfrm>
              <a:off x="505304" y="299205"/>
              <a:ext cx="1507446" cy="1004964"/>
            </a:xfrm>
            <a:prstGeom prst="rect">
              <a:avLst/>
            </a:prstGeom>
            <a:noFill/>
            <a:ln>
              <a:noFill/>
            </a:ln>
          </p:spPr>
          <p:txBody>
            <a:bodyPr spcFirstLastPara="1" wrap="square" lIns="84000" tIns="28000" rIns="28000" bIns="28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it-IT" sz="2100">
                  <a:solidFill>
                    <a:schemeClr val="lt1"/>
                  </a:solidFill>
                  <a:latin typeface="Calibri"/>
                  <a:ea typeface="Calibri"/>
                  <a:cs typeface="Calibri"/>
                  <a:sym typeface="Calibri"/>
                </a:rPr>
                <a:t>Variables selection</a:t>
              </a:r>
              <a:endParaRPr/>
            </a:p>
          </p:txBody>
        </p:sp>
        <p:sp>
          <p:nvSpPr>
            <p:cNvPr id="1016" name="Google Shape;1016;p5"/>
            <p:cNvSpPr/>
            <p:nvPr/>
          </p:nvSpPr>
          <p:spPr>
            <a:xfrm>
              <a:off x="2263992" y="299205"/>
              <a:ext cx="2512410" cy="1004964"/>
            </a:xfrm>
            <a:prstGeom prst="chevron">
              <a:avLst>
                <a:gd name="adj" fmla="val 50000"/>
              </a:avLst>
            </a:prstGeom>
            <a:solidFill>
              <a:srgbClr val="FF5A6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
            <p:cNvSpPr txBox="1"/>
            <p:nvPr/>
          </p:nvSpPr>
          <p:spPr>
            <a:xfrm>
              <a:off x="2766474" y="299205"/>
              <a:ext cx="1507446" cy="1004964"/>
            </a:xfrm>
            <a:prstGeom prst="rect">
              <a:avLst/>
            </a:prstGeom>
            <a:noFill/>
            <a:ln>
              <a:noFill/>
            </a:ln>
          </p:spPr>
          <p:txBody>
            <a:bodyPr spcFirstLastPara="1" wrap="square" lIns="84000" tIns="28000" rIns="28000" bIns="28000" anchor="ctr" anchorCtr="0">
              <a:noAutofit/>
            </a:bodyPr>
            <a:lstStyle/>
            <a:p>
              <a:pPr marL="0" lvl="0" indent="0" algn="ctr" rtl="0">
                <a:lnSpc>
                  <a:spcPct val="90000"/>
                </a:lnSpc>
                <a:spcBef>
                  <a:spcPts val="0"/>
                </a:spcBef>
                <a:spcAft>
                  <a:spcPts val="0"/>
                </a:spcAft>
                <a:buClr>
                  <a:schemeClr val="lt1"/>
                </a:buClr>
                <a:buSzPts val="2100"/>
                <a:buFont typeface="Calibri"/>
                <a:buNone/>
              </a:pPr>
              <a:r>
                <a:rPr lang="it-IT" sz="2100">
                  <a:solidFill>
                    <a:schemeClr val="lt1"/>
                  </a:solidFill>
                  <a:latin typeface="Calibri"/>
                  <a:ea typeface="Calibri"/>
                  <a:cs typeface="Calibri"/>
                  <a:sym typeface="Calibri"/>
                </a:rPr>
                <a:t>NaN Analysis and Dropping</a:t>
              </a:r>
              <a:endParaRPr/>
            </a:p>
          </p:txBody>
        </p:sp>
        <p:sp>
          <p:nvSpPr>
            <p:cNvPr id="1018" name="Google Shape;1018;p5"/>
            <p:cNvSpPr/>
            <p:nvPr/>
          </p:nvSpPr>
          <p:spPr>
            <a:xfrm>
              <a:off x="4525161" y="299205"/>
              <a:ext cx="2512410" cy="1004964"/>
            </a:xfrm>
            <a:prstGeom prst="chevron">
              <a:avLst>
                <a:gd name="adj" fmla="val 50000"/>
              </a:avLst>
            </a:prstGeom>
            <a:solidFill>
              <a:srgbClr val="FF5A6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
            <p:cNvSpPr txBox="1"/>
            <p:nvPr/>
          </p:nvSpPr>
          <p:spPr>
            <a:xfrm>
              <a:off x="5027643" y="299205"/>
              <a:ext cx="1507500" cy="1005000"/>
            </a:xfrm>
            <a:prstGeom prst="rect">
              <a:avLst/>
            </a:prstGeom>
            <a:noFill/>
            <a:ln>
              <a:noFill/>
            </a:ln>
          </p:spPr>
          <p:txBody>
            <a:bodyPr spcFirstLastPara="1" wrap="square" lIns="84000" tIns="28000" rIns="28000" bIns="28000" anchor="ctr" anchorCtr="0">
              <a:noAutofit/>
            </a:bodyPr>
            <a:lstStyle/>
            <a:p>
              <a:pPr marL="0" lvl="0" indent="0" algn="ctr" rtl="0">
                <a:lnSpc>
                  <a:spcPct val="90000"/>
                </a:lnSpc>
                <a:spcBef>
                  <a:spcPts val="0"/>
                </a:spcBef>
                <a:spcAft>
                  <a:spcPts val="0"/>
                </a:spcAft>
                <a:buClr>
                  <a:schemeClr val="lt1"/>
                </a:buClr>
                <a:buSzPts val="2100"/>
                <a:buFont typeface="Calibri"/>
                <a:buNone/>
              </a:pPr>
              <a:r>
                <a:rPr lang="it-IT" sz="2100">
                  <a:solidFill>
                    <a:schemeClr val="lt1"/>
                  </a:solidFill>
                  <a:latin typeface="Calibri"/>
                  <a:ea typeface="Calibri"/>
                  <a:cs typeface="Calibri"/>
                  <a:sym typeface="Calibri"/>
                </a:rPr>
                <a:t>Variables Conversion</a:t>
              </a:r>
              <a:endParaRPr/>
            </a:p>
          </p:txBody>
        </p:sp>
        <p:sp>
          <p:nvSpPr>
            <p:cNvPr id="1020" name="Google Shape;1020;p5"/>
            <p:cNvSpPr/>
            <p:nvPr/>
          </p:nvSpPr>
          <p:spPr>
            <a:xfrm>
              <a:off x="6786331" y="299205"/>
              <a:ext cx="2512410" cy="1004964"/>
            </a:xfrm>
            <a:prstGeom prst="chevron">
              <a:avLst>
                <a:gd name="adj" fmla="val 50000"/>
              </a:avLst>
            </a:prstGeom>
            <a:solidFill>
              <a:srgbClr val="FF5A6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
            <p:cNvSpPr txBox="1"/>
            <p:nvPr/>
          </p:nvSpPr>
          <p:spPr>
            <a:xfrm>
              <a:off x="7288813" y="299205"/>
              <a:ext cx="1507446" cy="1004964"/>
            </a:xfrm>
            <a:prstGeom prst="rect">
              <a:avLst/>
            </a:prstGeom>
            <a:noFill/>
            <a:ln>
              <a:noFill/>
            </a:ln>
          </p:spPr>
          <p:txBody>
            <a:bodyPr spcFirstLastPara="1" wrap="square" lIns="84000" tIns="28000" rIns="28000" bIns="28000" anchor="ctr" anchorCtr="0">
              <a:noAutofit/>
            </a:bodyPr>
            <a:lstStyle/>
            <a:p>
              <a:pPr marL="0" lvl="0" indent="0" algn="ctr" rtl="0">
                <a:lnSpc>
                  <a:spcPct val="90000"/>
                </a:lnSpc>
                <a:spcBef>
                  <a:spcPts val="0"/>
                </a:spcBef>
                <a:spcAft>
                  <a:spcPts val="0"/>
                </a:spcAft>
                <a:buClr>
                  <a:schemeClr val="lt1"/>
                </a:buClr>
                <a:buSzPts val="2100"/>
                <a:buFont typeface="Calibri"/>
                <a:buNone/>
              </a:pPr>
              <a:r>
                <a:rPr lang="it-IT" sz="2100">
                  <a:solidFill>
                    <a:schemeClr val="lt1"/>
                  </a:solidFill>
                  <a:latin typeface="Calibri"/>
                  <a:ea typeface="Calibri"/>
                  <a:cs typeface="Calibri"/>
                  <a:sym typeface="Calibri"/>
                </a:rPr>
                <a:t>One Hot Encoding</a:t>
              </a:r>
              <a:endParaRPr/>
            </a:p>
          </p:txBody>
        </p:sp>
      </p:grpSp>
      <p:sp>
        <p:nvSpPr>
          <p:cNvPr id="1022" name="Google Shape;1022;p5"/>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EDA (1/2)</a:t>
            </a:r>
            <a:br>
              <a:rPr lang="it-IT" sz="3600" b="1">
                <a:latin typeface="Arial"/>
                <a:ea typeface="Arial"/>
                <a:cs typeface="Arial"/>
                <a:sym typeface="Arial"/>
              </a:rPr>
            </a:br>
            <a:r>
              <a:rPr lang="it-IT" sz="2000">
                <a:latin typeface="Arial"/>
                <a:ea typeface="Arial"/>
                <a:cs typeface="Arial"/>
                <a:sym typeface="Arial"/>
              </a:rPr>
              <a:t>We performed changes and in-depth analysis to obtain a final cleaned dataset</a:t>
            </a:r>
            <a:endParaRPr sz="3600">
              <a:latin typeface="Arial"/>
              <a:ea typeface="Arial"/>
              <a:cs typeface="Arial"/>
              <a:sym typeface="Arial"/>
            </a:endParaRPr>
          </a:p>
        </p:txBody>
      </p:sp>
      <p:sp>
        <p:nvSpPr>
          <p:cNvPr id="1023" name="Google Shape;1023;p5"/>
          <p:cNvSpPr txBox="1"/>
          <p:nvPr/>
        </p:nvSpPr>
        <p:spPr>
          <a:xfrm>
            <a:off x="334300" y="2706450"/>
            <a:ext cx="11562600" cy="3755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Initially, we started cleaning our dataset removing variables that were not significant for us. We analysed every variable in order to decide the potential magnitude of it, dropping the ones that were not useful. </a:t>
            </a:r>
            <a:r>
              <a:rPr lang="it-IT">
                <a:solidFill>
                  <a:schemeClr val="dk1"/>
                </a:solidFill>
              </a:rPr>
              <a:t>This analysis was done according to literature informations about general hosting rules and indications. Investigations improved during the implementation of models, when we observed different results according to the exclusion of some features.</a:t>
            </a:r>
            <a:endParaRPr>
              <a:solidFill>
                <a:schemeClr val="dk1"/>
              </a:solidFill>
            </a:endParaRPr>
          </a:p>
          <a:p>
            <a:pPr marL="457200" marR="0" lvl="0" indent="0" algn="l" rtl="0">
              <a:spcBef>
                <a:spcPts val="0"/>
              </a:spcBef>
              <a:spcAft>
                <a:spcPts val="0"/>
              </a:spcAft>
              <a:buNone/>
            </a:pPr>
            <a:endParaRPr>
              <a:solidFill>
                <a:schemeClr val="dk1"/>
              </a:solidFil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We then used the functions created before to analyse NaN values and we proceeded with dropping them. </a:t>
            </a:r>
            <a:endParaRPr sz="1400">
              <a:solidFill>
                <a:schemeClr val="dk1"/>
              </a:solidFill>
              <a:latin typeface="Arial"/>
              <a:ea typeface="Arial"/>
              <a:cs typeface="Arial"/>
              <a:sym typeface="Arial"/>
            </a:endParaRPr>
          </a:p>
          <a:p>
            <a:pPr marL="0" marR="0" lvl="0" indent="0" algn="l" rtl="0">
              <a:spcBef>
                <a:spcPts val="0"/>
              </a:spcBef>
              <a:spcAft>
                <a:spcPts val="0"/>
              </a:spcAft>
              <a:buNone/>
            </a:pPr>
            <a:endParaRPr>
              <a:solidFill>
                <a:schemeClr val="dk1"/>
              </a:solidFill>
            </a:endParaRPr>
          </a:p>
          <a:p>
            <a:pPr marL="285750" marR="0" lvl="0" indent="-196850" algn="l" rtl="0">
              <a:spcBef>
                <a:spcPts val="0"/>
              </a:spcBef>
              <a:spcAft>
                <a:spcPts val="0"/>
              </a:spcAft>
              <a:buClr>
                <a:schemeClr val="dk1"/>
              </a:buClr>
              <a:buSzPts val="1400"/>
              <a:buFont typeface="Arial"/>
              <a:buNone/>
            </a:pPr>
            <a:endParaRPr sz="14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400"/>
              <a:buFont typeface="Arial"/>
              <a:buChar char="•"/>
            </a:pPr>
            <a:r>
              <a:rPr lang="it-IT" sz="1400">
                <a:solidFill>
                  <a:schemeClr val="dk1"/>
                </a:solidFill>
                <a:latin typeface="Arial"/>
                <a:ea typeface="Arial"/>
                <a:cs typeface="Arial"/>
                <a:sym typeface="Arial"/>
              </a:rPr>
              <a:t>Furthermore, we converted variables that needed it in datetime and those that were numeric and float into categorical ones</a:t>
            </a:r>
            <a:r>
              <a:rPr lang="it-IT">
                <a:solidFill>
                  <a:schemeClr val="dk1"/>
                </a:solidFill>
              </a:rPr>
              <a:t>.</a:t>
            </a:r>
            <a:endParaRPr>
              <a:solidFill>
                <a:schemeClr val="dk1"/>
              </a:solidFill>
            </a:endParaRPr>
          </a:p>
          <a:p>
            <a:pPr marL="457200" marR="0" lvl="0" indent="0" algn="l" rtl="0">
              <a:spcBef>
                <a:spcPts val="0"/>
              </a:spcBef>
              <a:spcAft>
                <a:spcPts val="0"/>
              </a:spcAft>
              <a:buNone/>
            </a:pPr>
            <a:endParaRPr>
              <a:solidFill>
                <a:schemeClr val="dk1"/>
              </a:solidFill>
            </a:endParaRPr>
          </a:p>
          <a:p>
            <a:pPr marL="457200" marR="0" lvl="0" indent="0" algn="l" rtl="0">
              <a:spcBef>
                <a:spcPts val="0"/>
              </a:spcBef>
              <a:spcAft>
                <a:spcPts val="0"/>
              </a:spcAft>
              <a:buNone/>
            </a:pPr>
            <a:endParaRPr>
              <a:solidFill>
                <a:schemeClr val="dk1"/>
              </a:solidFill>
            </a:endParaRPr>
          </a:p>
          <a:p>
            <a:pPr marL="285750" marR="0" lvl="0" indent="-285750" algn="l" rtl="0">
              <a:spcBef>
                <a:spcPts val="0"/>
              </a:spcBef>
              <a:spcAft>
                <a:spcPts val="0"/>
              </a:spcAft>
              <a:buClr>
                <a:schemeClr val="dk1"/>
              </a:buClr>
              <a:buSzPts val="1400"/>
              <a:buFont typeface="Arial"/>
              <a:buChar char="•"/>
            </a:pPr>
            <a:r>
              <a:rPr lang="it-IT">
                <a:solidFill>
                  <a:schemeClr val="dk1"/>
                </a:solidFill>
              </a:rPr>
              <a:t>Moreover, we did the One Hot Encoding of the followings: </a:t>
            </a:r>
            <a:endParaRPr>
              <a:solidFill>
                <a:schemeClr val="dk1"/>
              </a:solidFill>
            </a:endParaRPr>
          </a:p>
          <a:p>
            <a:pPr marL="1371600" lvl="2" indent="-317500" algn="l" rtl="0">
              <a:spcBef>
                <a:spcPts val="0"/>
              </a:spcBef>
              <a:spcAft>
                <a:spcPts val="0"/>
              </a:spcAft>
              <a:buClr>
                <a:srgbClr val="212121"/>
              </a:buClr>
              <a:buSzPts val="1400"/>
              <a:buChar char="•"/>
            </a:pPr>
            <a:r>
              <a:rPr lang="it-IT" i="1">
                <a:solidFill>
                  <a:srgbClr val="212121"/>
                </a:solidFill>
              </a:rPr>
              <a:t>property_type</a:t>
            </a:r>
            <a:endParaRPr i="1">
              <a:solidFill>
                <a:srgbClr val="212121"/>
              </a:solidFill>
            </a:endParaRPr>
          </a:p>
          <a:p>
            <a:pPr marL="1371600" lvl="2" indent="-317500" algn="l" rtl="0">
              <a:spcBef>
                <a:spcPts val="0"/>
              </a:spcBef>
              <a:spcAft>
                <a:spcPts val="0"/>
              </a:spcAft>
              <a:buClr>
                <a:srgbClr val="212121"/>
              </a:buClr>
              <a:buSzPts val="1400"/>
              <a:buChar char="•"/>
            </a:pPr>
            <a:r>
              <a:rPr lang="it-IT" i="1">
                <a:solidFill>
                  <a:srgbClr val="212121"/>
                </a:solidFill>
              </a:rPr>
              <a:t>room_type</a:t>
            </a:r>
            <a:endParaRPr i="1">
              <a:solidFill>
                <a:srgbClr val="212121"/>
              </a:solidFill>
            </a:endParaRPr>
          </a:p>
          <a:p>
            <a:pPr marL="1371600" lvl="2" indent="-317500" algn="l" rtl="0">
              <a:spcBef>
                <a:spcPts val="0"/>
              </a:spcBef>
              <a:spcAft>
                <a:spcPts val="0"/>
              </a:spcAft>
              <a:buClr>
                <a:srgbClr val="212121"/>
              </a:buClr>
              <a:buSzPts val="1400"/>
              <a:buChar char="•"/>
            </a:pPr>
            <a:r>
              <a:rPr lang="it-IT" i="1">
                <a:solidFill>
                  <a:srgbClr val="212121"/>
                </a:solidFill>
              </a:rPr>
              <a:t>bathrooms_text</a:t>
            </a:r>
            <a:endParaRPr i="1">
              <a:solidFill>
                <a:srgbClr val="212121"/>
              </a:solidFill>
            </a:endParaRPr>
          </a:p>
          <a:p>
            <a:pPr marL="1371600" lvl="2" indent="-317500" algn="l" rtl="0">
              <a:spcBef>
                <a:spcPts val="0"/>
              </a:spcBef>
              <a:spcAft>
                <a:spcPts val="0"/>
              </a:spcAft>
              <a:buClr>
                <a:srgbClr val="212121"/>
              </a:buClr>
              <a:buSzPts val="1400"/>
              <a:buChar char="•"/>
            </a:pPr>
            <a:r>
              <a:rPr lang="it-IT" i="1">
                <a:solidFill>
                  <a:srgbClr val="212121"/>
                </a:solidFill>
              </a:rPr>
              <a:t>neighbourhood_cleansed</a:t>
            </a:r>
            <a:endParaRPr>
              <a:solidFill>
                <a:schemeClr val="dk1"/>
              </a:solidFill>
            </a:endParaRPr>
          </a:p>
        </p:txBody>
      </p:sp>
      <p:cxnSp>
        <p:nvCxnSpPr>
          <p:cNvPr id="1024" name="Google Shape;1024;p5"/>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025" name="Google Shape;102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5</a:t>
            </a:fld>
            <a:endParaRPr/>
          </a:p>
        </p:txBody>
      </p:sp>
      <p:sp>
        <p:nvSpPr>
          <p:cNvPr id="1026" name="Google Shape;1026;p5"/>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7"/>
          <p:cNvSpPr txBox="1">
            <a:spLocks noGrp="1"/>
          </p:cNvSpPr>
          <p:nvPr>
            <p:ph type="title"/>
          </p:nvPr>
        </p:nvSpPr>
        <p:spPr>
          <a:xfrm>
            <a:off x="334297" y="345462"/>
            <a:ext cx="11562735"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EDA (2/2)</a:t>
            </a:r>
            <a:br>
              <a:rPr lang="it-IT" sz="3600" b="1">
                <a:latin typeface="Arial"/>
                <a:ea typeface="Arial"/>
                <a:cs typeface="Arial"/>
                <a:sym typeface="Arial"/>
              </a:rPr>
            </a:br>
            <a:r>
              <a:rPr lang="it-IT" sz="2000">
                <a:latin typeface="Arial"/>
                <a:ea typeface="Arial"/>
                <a:cs typeface="Arial"/>
                <a:sym typeface="Arial"/>
              </a:rPr>
              <a:t>We performed changes and in-depth analysis to obtain a final cleaned dataset</a:t>
            </a:r>
            <a:endParaRPr sz="3600">
              <a:latin typeface="Arial"/>
              <a:ea typeface="Arial"/>
              <a:cs typeface="Arial"/>
              <a:sym typeface="Arial"/>
            </a:endParaRPr>
          </a:p>
        </p:txBody>
      </p:sp>
      <p:cxnSp>
        <p:nvCxnSpPr>
          <p:cNvPr id="1032" name="Google Shape;1032;p7"/>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033" name="Google Shape;1033;p7"/>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it-IT" sz="2800" b="1" i="0" u="none" strike="noStrike" cap="none">
                <a:solidFill>
                  <a:srgbClr val="FF5A60"/>
                </a:solidFill>
                <a:latin typeface="Calibri"/>
                <a:ea typeface="Calibri"/>
                <a:cs typeface="Calibri"/>
                <a:sym typeface="Calibri"/>
              </a:rPr>
              <a:t>01</a:t>
            </a:r>
            <a:endParaRPr sz="1400" b="0" i="0" u="none" strike="noStrike" cap="none">
              <a:solidFill>
                <a:srgbClr val="000000"/>
              </a:solidFill>
              <a:latin typeface="Arial"/>
              <a:ea typeface="Arial"/>
              <a:cs typeface="Arial"/>
              <a:sym typeface="Arial"/>
            </a:endParaRPr>
          </a:p>
        </p:txBody>
      </p:sp>
      <p:sp>
        <p:nvSpPr>
          <p:cNvPr id="1034" name="Google Shape;103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t-IT"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1035" name="Google Shape;1035;p7"/>
          <p:cNvSpPr txBox="1"/>
          <p:nvPr/>
        </p:nvSpPr>
        <p:spPr>
          <a:xfrm>
            <a:off x="334300" y="2836200"/>
            <a:ext cx="11298300" cy="37404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400"/>
              <a:buChar char="•"/>
            </a:pPr>
            <a:r>
              <a:rPr lang="it-IT">
                <a:solidFill>
                  <a:schemeClr val="dk1"/>
                </a:solidFill>
              </a:rPr>
              <a:t>We created new variables that we thought could be helpful for our analysis. </a:t>
            </a: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a:solidFill>
                <a:schemeClr val="dk1"/>
              </a:solidFill>
            </a:endParaRPr>
          </a:p>
          <a:p>
            <a:pPr marL="285750" lvl="0" indent="-285750" algn="l" rtl="0">
              <a:spcBef>
                <a:spcPts val="0"/>
              </a:spcBef>
              <a:spcAft>
                <a:spcPts val="0"/>
              </a:spcAft>
              <a:buClr>
                <a:schemeClr val="dk1"/>
              </a:buClr>
              <a:buSzPts val="1400"/>
              <a:buChar char="•"/>
            </a:pPr>
            <a:r>
              <a:rPr lang="it-IT">
                <a:solidFill>
                  <a:schemeClr val="dk1"/>
                </a:solidFill>
              </a:rPr>
              <a:t>We scaled our data in order to perform Machine Learning models. </a:t>
            </a: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None/>
            </a:pPr>
            <a:endParaRPr>
              <a:solidFill>
                <a:schemeClr val="dk1"/>
              </a:solidFill>
            </a:endParaRPr>
          </a:p>
          <a:p>
            <a:pPr marL="285750" lvl="0" indent="-196850" algn="l" rtl="0">
              <a:spcBef>
                <a:spcPts val="0"/>
              </a:spcBef>
              <a:spcAft>
                <a:spcPts val="0"/>
              </a:spcAft>
              <a:buClr>
                <a:schemeClr val="dk1"/>
              </a:buClr>
              <a:buSzPts val="1400"/>
              <a:buFont typeface="Arial"/>
              <a:buNone/>
            </a:pPr>
            <a:endParaRPr>
              <a:solidFill>
                <a:schemeClr val="dk1"/>
              </a:solidFill>
            </a:endParaRPr>
          </a:p>
          <a:p>
            <a:pPr marL="285750" lvl="0" indent="-285750" algn="l" rtl="0">
              <a:lnSpc>
                <a:spcPct val="150000"/>
              </a:lnSpc>
              <a:spcBef>
                <a:spcPts val="0"/>
              </a:spcBef>
              <a:spcAft>
                <a:spcPts val="0"/>
              </a:spcAft>
              <a:buClr>
                <a:schemeClr val="dk1"/>
              </a:buClr>
              <a:buSzPts val="1400"/>
              <a:buChar char="•"/>
            </a:pPr>
            <a:r>
              <a:rPr lang="it-IT">
                <a:solidFill>
                  <a:schemeClr val="dk1"/>
                </a:solidFill>
              </a:rPr>
              <a:t>The final shape of our cleaned database was:  </a:t>
            </a:r>
            <a:endParaRPr sz="1600">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
        <p:nvSpPr>
          <p:cNvPr id="1036" name="Google Shape;1036;p7"/>
          <p:cNvSpPr/>
          <p:nvPr/>
        </p:nvSpPr>
        <p:spPr>
          <a:xfrm>
            <a:off x="5059502" y="5921050"/>
            <a:ext cx="2073000" cy="435300"/>
          </a:xfrm>
          <a:prstGeom prst="wedgeRectCallout">
            <a:avLst>
              <a:gd name="adj1" fmla="val -54868"/>
              <a:gd name="adj2" fmla="val -18856"/>
            </a:avLst>
          </a:pr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b="1" i="0">
                <a:solidFill>
                  <a:srgbClr val="FF5A60"/>
                </a:solidFill>
                <a:latin typeface="Courier New"/>
                <a:ea typeface="Courier New"/>
                <a:cs typeface="Courier New"/>
                <a:sym typeface="Courier New"/>
              </a:rPr>
              <a:t>(20553, </a:t>
            </a:r>
            <a:r>
              <a:rPr lang="it-IT" sz="1800" b="1">
                <a:solidFill>
                  <a:srgbClr val="FF5A60"/>
                </a:solidFill>
                <a:latin typeface="Courier New"/>
                <a:ea typeface="Courier New"/>
                <a:cs typeface="Courier New"/>
                <a:sym typeface="Courier New"/>
              </a:rPr>
              <a:t>292</a:t>
            </a:r>
            <a:r>
              <a:rPr lang="it-IT" sz="1800" b="1" i="0">
                <a:solidFill>
                  <a:srgbClr val="FF5A60"/>
                </a:solidFill>
                <a:latin typeface="Courier New"/>
                <a:ea typeface="Courier New"/>
                <a:cs typeface="Courier New"/>
                <a:sym typeface="Courier New"/>
              </a:rPr>
              <a:t>)</a:t>
            </a:r>
            <a:endParaRPr sz="1800" b="1">
              <a:solidFill>
                <a:srgbClr val="FF5A60"/>
              </a:solidFill>
              <a:latin typeface="Calibri"/>
              <a:ea typeface="Calibri"/>
              <a:cs typeface="Calibri"/>
              <a:sym typeface="Calibri"/>
            </a:endParaRPr>
          </a:p>
        </p:txBody>
      </p:sp>
      <p:sp>
        <p:nvSpPr>
          <p:cNvPr id="1037" name="Google Shape;1037;p7"/>
          <p:cNvSpPr/>
          <p:nvPr/>
        </p:nvSpPr>
        <p:spPr>
          <a:xfrm>
            <a:off x="7583533" y="2947176"/>
            <a:ext cx="2644800" cy="1592700"/>
          </a:xfrm>
          <a:prstGeom prst="wedgeRectCallout">
            <a:avLst>
              <a:gd name="adj1" fmla="val -67701"/>
              <a:gd name="adj2" fmla="val -33291"/>
            </a:avLst>
          </a:prstGeom>
          <a:noFill/>
          <a:ln w="1905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700">
                <a:solidFill>
                  <a:schemeClr val="dk1"/>
                </a:solidFill>
                <a:latin typeface="Calibri"/>
                <a:ea typeface="Calibri"/>
                <a:cs typeface="Calibri"/>
                <a:sym typeface="Calibri"/>
              </a:rPr>
              <a:t>Variables created: </a:t>
            </a:r>
            <a:endParaRPr sz="1300"/>
          </a:p>
          <a:p>
            <a:pPr marL="285750" marR="0" lvl="0" indent="-279400" algn="l" rtl="0">
              <a:spcBef>
                <a:spcPts val="0"/>
              </a:spcBef>
              <a:spcAft>
                <a:spcPts val="0"/>
              </a:spcAft>
              <a:buClr>
                <a:schemeClr val="dk1"/>
              </a:buClr>
              <a:buSzPts val="1700"/>
              <a:buFont typeface="Arial"/>
              <a:buChar char="•"/>
            </a:pPr>
            <a:r>
              <a:rPr lang="it-IT" sz="1700" i="1">
                <a:solidFill>
                  <a:schemeClr val="dk1"/>
                </a:solidFill>
                <a:latin typeface="Calibri"/>
                <a:ea typeface="Calibri"/>
                <a:cs typeface="Calibri"/>
                <a:sym typeface="Calibri"/>
              </a:rPr>
              <a:t>occupation_rate</a:t>
            </a:r>
            <a:endParaRPr sz="1700" i="1">
              <a:solidFill>
                <a:schemeClr val="dk1"/>
              </a:solidFill>
              <a:latin typeface="Calibri"/>
              <a:ea typeface="Calibri"/>
              <a:cs typeface="Calibri"/>
              <a:sym typeface="Calibri"/>
            </a:endParaRPr>
          </a:p>
          <a:p>
            <a:pPr marL="285750" marR="0" lvl="0" indent="-279400" algn="l" rtl="0">
              <a:spcBef>
                <a:spcPts val="0"/>
              </a:spcBef>
              <a:spcAft>
                <a:spcPts val="0"/>
              </a:spcAft>
              <a:buClr>
                <a:schemeClr val="dk1"/>
              </a:buClr>
              <a:buSzPts val="1700"/>
              <a:buFont typeface="Arial"/>
              <a:buChar char="•"/>
            </a:pPr>
            <a:r>
              <a:rPr lang="it-IT" sz="1700" i="1">
                <a:solidFill>
                  <a:schemeClr val="dk1"/>
                </a:solidFill>
                <a:latin typeface="Calibri"/>
                <a:ea typeface="Calibri"/>
                <a:cs typeface="Calibri"/>
                <a:sym typeface="Calibri"/>
              </a:rPr>
              <a:t>redditivity_index</a:t>
            </a:r>
            <a:endParaRPr sz="1700" i="1">
              <a:solidFill>
                <a:schemeClr val="dk1"/>
              </a:solidFill>
              <a:latin typeface="Calibri"/>
              <a:ea typeface="Calibri"/>
              <a:cs typeface="Calibri"/>
              <a:sym typeface="Calibri"/>
            </a:endParaRPr>
          </a:p>
          <a:p>
            <a:pPr marL="285750" marR="0" lvl="0" indent="-279400" algn="l" rtl="0">
              <a:spcBef>
                <a:spcPts val="0"/>
              </a:spcBef>
              <a:spcAft>
                <a:spcPts val="0"/>
              </a:spcAft>
              <a:buClr>
                <a:schemeClr val="dk1"/>
              </a:buClr>
              <a:buSzPts val="1700"/>
              <a:buFont typeface="Arial"/>
              <a:buChar char="•"/>
            </a:pPr>
            <a:r>
              <a:rPr lang="it-IT" sz="1700" i="1">
                <a:solidFill>
                  <a:schemeClr val="dk1"/>
                </a:solidFill>
                <a:latin typeface="Calibri"/>
                <a:ea typeface="Calibri"/>
                <a:cs typeface="Calibri"/>
                <a:sym typeface="Calibri"/>
              </a:rPr>
              <a:t>redditivity_yearly_max</a:t>
            </a:r>
            <a:endParaRPr sz="1700" i="1">
              <a:solidFill>
                <a:schemeClr val="dk1"/>
              </a:solidFill>
              <a:latin typeface="Calibri"/>
              <a:ea typeface="Calibri"/>
              <a:cs typeface="Calibri"/>
              <a:sym typeface="Calibri"/>
            </a:endParaRPr>
          </a:p>
          <a:p>
            <a:pPr marL="285750" marR="0" lvl="0" indent="-279400" algn="l" rtl="0">
              <a:spcBef>
                <a:spcPts val="0"/>
              </a:spcBef>
              <a:spcAft>
                <a:spcPts val="0"/>
              </a:spcAft>
              <a:buClr>
                <a:schemeClr val="dk1"/>
              </a:buClr>
              <a:buSzPts val="1700"/>
              <a:buFont typeface="Arial"/>
              <a:buChar char="•"/>
            </a:pPr>
            <a:r>
              <a:rPr lang="it-IT" sz="1700" b="1" i="1">
                <a:solidFill>
                  <a:schemeClr val="dk1"/>
                </a:solidFill>
                <a:latin typeface="Calibri"/>
                <a:ea typeface="Calibri"/>
                <a:cs typeface="Calibri"/>
                <a:sym typeface="Calibri"/>
              </a:rPr>
              <a:t>occupation_class</a:t>
            </a:r>
            <a:endParaRPr sz="1700" b="1" i="1">
              <a:solidFill>
                <a:schemeClr val="dk1"/>
              </a:solidFill>
              <a:latin typeface="Calibri"/>
              <a:ea typeface="Calibri"/>
              <a:cs typeface="Calibri"/>
              <a:sym typeface="Calibri"/>
            </a:endParaRPr>
          </a:p>
        </p:txBody>
      </p:sp>
      <p:grpSp>
        <p:nvGrpSpPr>
          <p:cNvPr id="1038" name="Google Shape;1038;p7"/>
          <p:cNvGrpSpPr/>
          <p:nvPr/>
        </p:nvGrpSpPr>
        <p:grpSpPr>
          <a:xfrm>
            <a:off x="3447016" y="1480962"/>
            <a:ext cx="4773669" cy="1005000"/>
            <a:chOff x="6786331" y="299205"/>
            <a:chExt cx="4773669" cy="1005000"/>
          </a:xfrm>
        </p:grpSpPr>
        <p:sp>
          <p:nvSpPr>
            <p:cNvPr id="1039" name="Google Shape;1039;p7"/>
            <p:cNvSpPr/>
            <p:nvPr/>
          </p:nvSpPr>
          <p:spPr>
            <a:xfrm>
              <a:off x="6786331" y="299205"/>
              <a:ext cx="2512500" cy="1005000"/>
            </a:xfrm>
            <a:prstGeom prst="chevron">
              <a:avLst>
                <a:gd name="adj" fmla="val 50000"/>
              </a:avLst>
            </a:prstGeom>
            <a:solidFill>
              <a:srgbClr val="FF5A6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txBox="1"/>
            <p:nvPr/>
          </p:nvSpPr>
          <p:spPr>
            <a:xfrm>
              <a:off x="7288813" y="299205"/>
              <a:ext cx="1507500" cy="1005000"/>
            </a:xfrm>
            <a:prstGeom prst="rect">
              <a:avLst/>
            </a:prstGeom>
            <a:noFill/>
            <a:ln>
              <a:noFill/>
            </a:ln>
          </p:spPr>
          <p:txBody>
            <a:bodyPr spcFirstLastPara="1" wrap="square" lIns="84000" tIns="28000" rIns="28000" bIns="28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it-IT" sz="2100">
                  <a:solidFill>
                    <a:schemeClr val="lt1"/>
                  </a:solidFill>
                  <a:latin typeface="Calibri"/>
                  <a:ea typeface="Calibri"/>
                  <a:cs typeface="Calibri"/>
                  <a:sym typeface="Calibri"/>
                </a:rPr>
                <a:t>New variables Creation</a:t>
              </a:r>
              <a:endParaRPr/>
            </a:p>
          </p:txBody>
        </p:sp>
        <p:sp>
          <p:nvSpPr>
            <p:cNvPr id="1041" name="Google Shape;1041;p7"/>
            <p:cNvSpPr/>
            <p:nvPr/>
          </p:nvSpPr>
          <p:spPr>
            <a:xfrm>
              <a:off x="9047500" y="299205"/>
              <a:ext cx="2512500" cy="1005000"/>
            </a:xfrm>
            <a:prstGeom prst="chevron">
              <a:avLst>
                <a:gd name="adj" fmla="val 50000"/>
              </a:avLst>
            </a:prstGeom>
            <a:solidFill>
              <a:srgbClr val="FF5A6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txBox="1"/>
            <p:nvPr/>
          </p:nvSpPr>
          <p:spPr>
            <a:xfrm>
              <a:off x="9549982" y="299205"/>
              <a:ext cx="1507500" cy="1005000"/>
            </a:xfrm>
            <a:prstGeom prst="rect">
              <a:avLst/>
            </a:prstGeom>
            <a:noFill/>
            <a:ln>
              <a:noFill/>
            </a:ln>
          </p:spPr>
          <p:txBody>
            <a:bodyPr spcFirstLastPara="1" wrap="square" lIns="84000" tIns="28000" rIns="28000" bIns="28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it-IT" sz="2100">
                  <a:solidFill>
                    <a:schemeClr val="lt1"/>
                  </a:solidFill>
                  <a:latin typeface="Calibri"/>
                  <a:ea typeface="Calibri"/>
                  <a:cs typeface="Calibri"/>
                  <a:sym typeface="Calibri"/>
                </a:rPr>
                <a:t>Scaling</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8"/>
          <p:cNvSpPr txBox="1">
            <a:spLocks noGrp="1"/>
          </p:cNvSpPr>
          <p:nvPr>
            <p:ph type="title"/>
          </p:nvPr>
        </p:nvSpPr>
        <p:spPr>
          <a:xfrm>
            <a:off x="334297" y="345462"/>
            <a:ext cx="11700564" cy="6438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Focus on Variables selection</a:t>
            </a:r>
            <a:br>
              <a:rPr lang="it-IT" sz="3600" b="1">
                <a:latin typeface="Arial"/>
                <a:ea typeface="Arial"/>
                <a:cs typeface="Arial"/>
                <a:sym typeface="Arial"/>
              </a:rPr>
            </a:br>
            <a:r>
              <a:rPr lang="it-IT" sz="2000">
                <a:latin typeface="Arial"/>
                <a:ea typeface="Arial"/>
                <a:cs typeface="Arial"/>
                <a:sym typeface="Arial"/>
              </a:rPr>
              <a:t>Some variables contained unuseful information, for this reason we went in depth and decided how to handle them</a:t>
            </a:r>
            <a:endParaRPr sz="3600">
              <a:latin typeface="Arial"/>
              <a:ea typeface="Arial"/>
              <a:cs typeface="Arial"/>
              <a:sym typeface="Arial"/>
            </a:endParaRPr>
          </a:p>
        </p:txBody>
      </p:sp>
      <p:cxnSp>
        <p:nvCxnSpPr>
          <p:cNvPr id="1048" name="Google Shape;1048;p8"/>
          <p:cNvCxnSpPr/>
          <p:nvPr/>
        </p:nvCxnSpPr>
        <p:spPr>
          <a:xfrm>
            <a:off x="301195" y="1130710"/>
            <a:ext cx="11733666" cy="0"/>
          </a:xfrm>
          <a:prstGeom prst="straightConnector1">
            <a:avLst/>
          </a:prstGeom>
          <a:noFill/>
          <a:ln w="19050" cap="flat" cmpd="sng">
            <a:solidFill>
              <a:srgbClr val="FF5A60"/>
            </a:solidFill>
            <a:prstDash val="solid"/>
            <a:miter lim="800000"/>
            <a:headEnd type="none" w="sm" len="sm"/>
            <a:tailEnd type="none" w="sm" len="sm"/>
          </a:ln>
        </p:spPr>
      </p:cxnSp>
      <p:sp>
        <p:nvSpPr>
          <p:cNvPr id="1049" name="Google Shape;1049;p8"/>
          <p:cNvSpPr txBox="1"/>
          <p:nvPr/>
        </p:nvSpPr>
        <p:spPr>
          <a:xfrm>
            <a:off x="11486221" y="175521"/>
            <a:ext cx="5486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1050" name="Google Shape;10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SzPts val="1200"/>
              <a:buFont typeface="Calibri"/>
              <a:buNone/>
            </a:pPr>
            <a:fld id="{00000000-1234-1234-1234-123412341234}" type="slidenum">
              <a:rPr lang="it-IT"/>
              <a:t>7</a:t>
            </a:fld>
            <a:endParaRPr/>
          </a:p>
        </p:txBody>
      </p:sp>
      <p:sp>
        <p:nvSpPr>
          <p:cNvPr id="1051" name="Google Shape;1051;p8"/>
          <p:cNvSpPr/>
          <p:nvPr/>
        </p:nvSpPr>
        <p:spPr>
          <a:xfrm>
            <a:off x="5171767" y="2751666"/>
            <a:ext cx="1710813" cy="1661638"/>
          </a:xfrm>
          <a:prstGeom prst="ellipse">
            <a:avLst/>
          </a:prstGeom>
          <a:solidFill>
            <a:srgbClr val="FF5A60"/>
          </a:solid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1052" name="Google Shape;1052;p8" descr="Research with solid fill"/>
          <p:cNvPicPr preferRelativeResize="0"/>
          <p:nvPr/>
        </p:nvPicPr>
        <p:blipFill rotWithShape="1">
          <a:blip r:embed="rId3">
            <a:alphaModFix/>
          </a:blip>
          <a:srcRect/>
          <a:stretch/>
        </p:blipFill>
        <p:spPr>
          <a:xfrm>
            <a:off x="5638799" y="2971800"/>
            <a:ext cx="914400" cy="914400"/>
          </a:xfrm>
          <a:prstGeom prst="rect">
            <a:avLst/>
          </a:prstGeom>
          <a:noFill/>
          <a:ln>
            <a:noFill/>
          </a:ln>
        </p:spPr>
      </p:pic>
      <p:sp>
        <p:nvSpPr>
          <p:cNvPr id="1053" name="Google Shape;1053;p8"/>
          <p:cNvSpPr txBox="1"/>
          <p:nvPr/>
        </p:nvSpPr>
        <p:spPr>
          <a:xfrm>
            <a:off x="5638799" y="3886200"/>
            <a:ext cx="9144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400"/>
              <a:buFont typeface="Arial"/>
              <a:buNone/>
            </a:pPr>
            <a:r>
              <a:rPr lang="it-IT" sz="1400" b="1">
                <a:solidFill>
                  <a:schemeClr val="lt1"/>
                </a:solidFill>
                <a:latin typeface="Arial"/>
                <a:ea typeface="Arial"/>
                <a:cs typeface="Arial"/>
                <a:sym typeface="Arial"/>
              </a:rPr>
              <a:t>Dataset</a:t>
            </a:r>
            <a:endParaRPr sz="1800">
              <a:solidFill>
                <a:schemeClr val="dk1"/>
              </a:solidFill>
              <a:latin typeface="Calibri"/>
              <a:ea typeface="Calibri"/>
              <a:cs typeface="Calibri"/>
              <a:sym typeface="Calibri"/>
            </a:endParaRPr>
          </a:p>
        </p:txBody>
      </p:sp>
      <p:cxnSp>
        <p:nvCxnSpPr>
          <p:cNvPr id="1054" name="Google Shape;1054;p8"/>
          <p:cNvCxnSpPr>
            <a:stCxn id="1051" idx="1"/>
            <a:endCxn id="1055" idx="3"/>
          </p:cNvCxnSpPr>
          <p:nvPr/>
        </p:nvCxnSpPr>
        <p:spPr>
          <a:xfrm rot="5400000" flipH="1">
            <a:off x="4259060" y="1831757"/>
            <a:ext cx="955200" cy="1371300"/>
          </a:xfrm>
          <a:prstGeom prst="bentConnector2">
            <a:avLst/>
          </a:prstGeom>
          <a:noFill/>
          <a:ln w="9525" cap="flat" cmpd="sng">
            <a:solidFill>
              <a:srgbClr val="FF5A60"/>
            </a:solidFill>
            <a:prstDash val="solid"/>
            <a:miter lim="800000"/>
            <a:headEnd type="none" w="sm" len="sm"/>
            <a:tailEnd type="none" w="sm" len="sm"/>
          </a:ln>
        </p:spPr>
      </p:cxnSp>
      <p:sp>
        <p:nvSpPr>
          <p:cNvPr id="1055" name="Google Shape;1055;p8"/>
          <p:cNvSpPr txBox="1"/>
          <p:nvPr/>
        </p:nvSpPr>
        <p:spPr>
          <a:xfrm>
            <a:off x="271699" y="1562680"/>
            <a:ext cx="3779192" cy="954107"/>
          </a:xfrm>
          <a:prstGeom prst="rect">
            <a:avLst/>
          </a:prstGeom>
          <a:noFill/>
          <a:ln w="9525" cap="flat" cmpd="sng">
            <a:solidFill>
              <a:srgbClr val="FF5A60"/>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We removed all the variables containing </a:t>
            </a:r>
            <a:r>
              <a:rPr lang="it-IT" sz="1400" b="1">
                <a:solidFill>
                  <a:schemeClr val="dk1"/>
                </a:solidFill>
                <a:latin typeface="Arial"/>
                <a:ea typeface="Arial"/>
                <a:cs typeface="Arial"/>
                <a:sym typeface="Arial"/>
              </a:rPr>
              <a:t>URL link</a:t>
            </a:r>
            <a:r>
              <a:rPr lang="it-IT" sz="1400">
                <a:solidFill>
                  <a:schemeClr val="dk1"/>
                </a:solidFill>
                <a:latin typeface="Arial"/>
                <a:ea typeface="Arial"/>
                <a:cs typeface="Arial"/>
                <a:sym typeface="Arial"/>
              </a:rPr>
              <a:t>, as they did not give any kind of directly useful information as well as information not related to our goal.</a:t>
            </a:r>
            <a:endParaRPr sz="1800">
              <a:solidFill>
                <a:schemeClr val="dk1"/>
              </a:solidFill>
              <a:latin typeface="Calibri"/>
              <a:ea typeface="Calibri"/>
              <a:cs typeface="Calibri"/>
              <a:sym typeface="Calibri"/>
            </a:endParaRPr>
          </a:p>
        </p:txBody>
      </p:sp>
      <p:sp>
        <p:nvSpPr>
          <p:cNvPr id="1056" name="Google Shape;1056;p8"/>
          <p:cNvSpPr txBox="1"/>
          <p:nvPr/>
        </p:nvSpPr>
        <p:spPr>
          <a:xfrm>
            <a:off x="271699" y="4478744"/>
            <a:ext cx="4894971" cy="523220"/>
          </a:xfrm>
          <a:prstGeom prst="rect">
            <a:avLst/>
          </a:prstGeom>
          <a:noFill/>
          <a:ln w="9525" cap="flat" cmpd="sng">
            <a:solidFill>
              <a:srgbClr val="FF5A60"/>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Some variables had redundant information; thus we selected just the one that better summarized the meaning.</a:t>
            </a:r>
            <a:endParaRPr sz="1800">
              <a:solidFill>
                <a:schemeClr val="dk1"/>
              </a:solidFill>
              <a:latin typeface="Calibri"/>
              <a:ea typeface="Calibri"/>
              <a:cs typeface="Calibri"/>
              <a:sym typeface="Calibri"/>
            </a:endParaRPr>
          </a:p>
        </p:txBody>
      </p:sp>
      <p:sp>
        <p:nvSpPr>
          <p:cNvPr id="1057" name="Google Shape;1057;p8"/>
          <p:cNvSpPr txBox="1"/>
          <p:nvPr/>
        </p:nvSpPr>
        <p:spPr>
          <a:xfrm>
            <a:off x="7753732" y="1564184"/>
            <a:ext cx="3926650" cy="738664"/>
          </a:xfrm>
          <a:prstGeom prst="rect">
            <a:avLst/>
          </a:prstGeom>
          <a:noFill/>
          <a:ln w="9525" cap="flat" cmpd="sng">
            <a:solidFill>
              <a:srgbClr val="FF5A60"/>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We deleted some variables that could mislead the prediction. This selection was done after analysing their meaning according to reality. </a:t>
            </a:r>
            <a:endParaRPr sz="1800">
              <a:solidFill>
                <a:schemeClr val="dk1"/>
              </a:solidFill>
              <a:latin typeface="Calibri"/>
              <a:ea typeface="Calibri"/>
              <a:cs typeface="Calibri"/>
              <a:sym typeface="Calibri"/>
            </a:endParaRPr>
          </a:p>
        </p:txBody>
      </p:sp>
      <p:sp>
        <p:nvSpPr>
          <p:cNvPr id="1058" name="Google Shape;1058;p8"/>
          <p:cNvSpPr txBox="1"/>
          <p:nvPr/>
        </p:nvSpPr>
        <p:spPr>
          <a:xfrm>
            <a:off x="6769691" y="5204070"/>
            <a:ext cx="5111400" cy="738623"/>
          </a:xfrm>
          <a:prstGeom prst="rect">
            <a:avLst/>
          </a:prstGeom>
          <a:noFill/>
          <a:ln w="9525" cap="flat" cmpd="sng">
            <a:solidFill>
              <a:srgbClr val="FF5A60"/>
            </a:solidFill>
            <a:prstDash val="solid"/>
            <a:round/>
            <a:headEnd type="none" w="sm" len="sm"/>
            <a:tailEnd type="none" w="sm" len="sm"/>
          </a:ln>
        </p:spPr>
        <p:txBody>
          <a:bodyPr spcFirstLastPara="1" wrap="square" lIns="91425" tIns="45700" rIns="91425" bIns="45700" anchor="t" anchorCtr="0">
            <a:spAutoFit/>
          </a:bodyPr>
          <a:lstStyle/>
          <a:p>
            <a:pPr marL="0" marR="0" lvl="1" indent="0" algn="just" rtl="0">
              <a:spcBef>
                <a:spcPts val="0"/>
              </a:spcBef>
              <a:spcAft>
                <a:spcPts val="0"/>
              </a:spcAft>
              <a:buClr>
                <a:schemeClr val="dk1"/>
              </a:buClr>
              <a:buSzPts val="1400"/>
              <a:buFont typeface="Arial"/>
              <a:buNone/>
            </a:pPr>
            <a:r>
              <a:rPr lang="it-IT" sz="1400" b="0" i="0" u="none" strike="noStrike" cap="none">
                <a:solidFill>
                  <a:schemeClr val="dk1"/>
                </a:solidFill>
                <a:latin typeface="Arial"/>
                <a:ea typeface="Arial"/>
                <a:cs typeface="Arial"/>
                <a:sym typeface="Arial"/>
              </a:rPr>
              <a:t>There were information about host’s personal characteristics that were not useful to explain how it could affect the availability (</a:t>
            </a:r>
            <a:r>
              <a:rPr lang="it-IT" sz="1400" b="0" i="1" u="none" strike="noStrike" cap="none">
                <a:solidFill>
                  <a:schemeClr val="dk1"/>
                </a:solidFill>
                <a:latin typeface="Arial"/>
                <a:ea typeface="Arial"/>
                <a:cs typeface="Arial"/>
                <a:sym typeface="Arial"/>
              </a:rPr>
              <a:t>host_location</a:t>
            </a:r>
            <a:r>
              <a:rPr lang="it-IT"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p:txBody>
      </p:sp>
      <p:sp>
        <p:nvSpPr>
          <p:cNvPr id="1059" name="Google Shape;1059;p8"/>
          <p:cNvSpPr txBox="1"/>
          <p:nvPr/>
        </p:nvSpPr>
        <p:spPr>
          <a:xfrm>
            <a:off x="7749472" y="2517031"/>
            <a:ext cx="3926650" cy="1815882"/>
          </a:xfrm>
          <a:prstGeom prst="rect">
            <a:avLst/>
          </a:prstGeom>
          <a:solidFill>
            <a:srgbClr val="FAE6E9"/>
          </a:solidFill>
          <a:ln w="9525" cap="flat" cmpd="sng">
            <a:solidFill>
              <a:srgbClr val="FF5A60"/>
            </a:solidFill>
            <a:prstDash val="solid"/>
            <a:round/>
            <a:headEnd type="none" w="sm" len="sm"/>
            <a:tailEnd type="none" w="sm" len="sm"/>
          </a:ln>
        </p:spPr>
        <p:txBody>
          <a:bodyPr spcFirstLastPara="1" wrap="square" lIns="91425" tIns="45700" rIns="91425" bIns="45700" anchor="t" anchorCtr="0">
            <a:spAutoFit/>
          </a:bodyPr>
          <a:lstStyle/>
          <a:p>
            <a:pPr marL="0" marR="0" lvl="1" indent="0" algn="just" rtl="0">
              <a:spcBef>
                <a:spcPts val="0"/>
              </a:spcBef>
              <a:spcAft>
                <a:spcPts val="0"/>
              </a:spcAft>
              <a:buClr>
                <a:schemeClr val="dk1"/>
              </a:buClr>
              <a:buSzPts val="1400"/>
              <a:buFont typeface="Arial"/>
              <a:buNone/>
            </a:pPr>
            <a:r>
              <a:rPr lang="it-IT" sz="1400" b="0" i="0" u="none" strike="noStrike" cap="none">
                <a:solidFill>
                  <a:schemeClr val="dk1"/>
                </a:solidFill>
                <a:latin typeface="Arial"/>
                <a:ea typeface="Arial"/>
                <a:cs typeface="Arial"/>
                <a:sym typeface="Arial"/>
              </a:rPr>
              <a:t>Ex: </a:t>
            </a:r>
            <a:r>
              <a:rPr lang="it-IT" sz="1400" b="0" i="1" u="none" strike="noStrike" cap="none">
                <a:solidFill>
                  <a:schemeClr val="dk1"/>
                </a:solidFill>
                <a:latin typeface="Arial"/>
                <a:ea typeface="Arial"/>
                <a:cs typeface="Arial"/>
                <a:sym typeface="Arial"/>
              </a:rPr>
              <a:t>‘first_review</a:t>
            </a:r>
            <a:r>
              <a:rPr lang="it-IT" sz="1400" b="0" i="0" u="none" strike="noStrike" cap="none">
                <a:solidFill>
                  <a:schemeClr val="dk1"/>
                </a:solidFill>
                <a:latin typeface="Arial"/>
                <a:ea typeface="Arial"/>
                <a:cs typeface="Arial"/>
                <a:sym typeface="Arial"/>
              </a:rPr>
              <a:t>’ could be an indicator of the longevity of the apartment, but it couldn’t give us useful information: an announcement can be in Airbnb platform since 2008, be open for 1 year and have some reviews but then been closed for 2 years and then re-open. The same kind of reasoning can be applied to ‘</a:t>
            </a:r>
            <a:r>
              <a:rPr lang="it-IT" sz="1400" b="0" i="1" u="none" strike="noStrike" cap="none">
                <a:solidFill>
                  <a:schemeClr val="dk1"/>
                </a:solidFill>
                <a:latin typeface="Arial"/>
                <a:ea typeface="Arial"/>
                <a:cs typeface="Arial"/>
                <a:sym typeface="Arial"/>
              </a:rPr>
              <a:t>last_review</a:t>
            </a:r>
            <a:r>
              <a:rPr lang="it-IT" sz="1400" b="0" i="0" u="none" strike="noStrike" cap="none">
                <a:solidFill>
                  <a:schemeClr val="dk1"/>
                </a:solidFill>
                <a:latin typeface="Arial"/>
                <a:ea typeface="Arial"/>
                <a:cs typeface="Arial"/>
                <a:sym typeface="Arial"/>
              </a:rPr>
              <a:t>’.</a:t>
            </a:r>
            <a:endParaRPr sz="1800" b="0" i="0" u="none" strike="noStrike" cap="none">
              <a:solidFill>
                <a:schemeClr val="dk1"/>
              </a:solidFill>
              <a:latin typeface="Calibri"/>
              <a:ea typeface="Calibri"/>
              <a:cs typeface="Calibri"/>
              <a:sym typeface="Calibri"/>
            </a:endParaRPr>
          </a:p>
        </p:txBody>
      </p:sp>
      <p:cxnSp>
        <p:nvCxnSpPr>
          <p:cNvPr id="1060" name="Google Shape;1060;p8"/>
          <p:cNvCxnSpPr>
            <a:stCxn id="1051" idx="7"/>
            <a:endCxn id="1057" idx="1"/>
          </p:cNvCxnSpPr>
          <p:nvPr/>
        </p:nvCxnSpPr>
        <p:spPr>
          <a:xfrm rot="-5400000">
            <a:off x="6662187" y="1903457"/>
            <a:ext cx="1061400" cy="1121700"/>
          </a:xfrm>
          <a:prstGeom prst="bentConnector2">
            <a:avLst/>
          </a:prstGeom>
          <a:noFill/>
          <a:ln w="9525" cap="flat" cmpd="sng">
            <a:solidFill>
              <a:srgbClr val="FF5A60"/>
            </a:solidFill>
            <a:prstDash val="solid"/>
            <a:miter lim="800000"/>
            <a:headEnd type="none" w="sm" len="sm"/>
            <a:tailEnd type="none" w="sm" len="sm"/>
          </a:ln>
        </p:spPr>
      </p:cxnSp>
      <p:sp>
        <p:nvSpPr>
          <p:cNvPr id="1061" name="Google Shape;1061;p8"/>
          <p:cNvSpPr txBox="1"/>
          <p:nvPr/>
        </p:nvSpPr>
        <p:spPr>
          <a:xfrm>
            <a:off x="271699" y="5204070"/>
            <a:ext cx="4894972" cy="738664"/>
          </a:xfrm>
          <a:prstGeom prst="rect">
            <a:avLst/>
          </a:prstGeom>
          <a:solidFill>
            <a:srgbClr val="FAE6E9"/>
          </a:solidFill>
          <a:ln w="9525" cap="flat" cmpd="sng">
            <a:solidFill>
              <a:srgbClr val="FF5A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Ex: </a:t>
            </a:r>
            <a:r>
              <a:rPr lang="it-IT" sz="1400" i="1">
                <a:solidFill>
                  <a:schemeClr val="dk1"/>
                </a:solidFill>
                <a:latin typeface="Arial"/>
                <a:ea typeface="Arial"/>
                <a:cs typeface="Arial"/>
                <a:sym typeface="Arial"/>
              </a:rPr>
              <a:t>'host_response_rate</a:t>
            </a:r>
            <a:r>
              <a:rPr lang="it-IT" sz="1400">
                <a:solidFill>
                  <a:schemeClr val="dk1"/>
                </a:solidFill>
                <a:latin typeface="Arial"/>
                <a:ea typeface="Arial"/>
                <a:cs typeface="Arial"/>
                <a:sym typeface="Arial"/>
              </a:rPr>
              <a:t>' summarized in </a:t>
            </a:r>
            <a:r>
              <a:rPr lang="it-IT" sz="1400" i="1">
                <a:solidFill>
                  <a:schemeClr val="dk1"/>
                </a:solidFill>
                <a:latin typeface="Arial"/>
                <a:ea typeface="Arial"/>
                <a:cs typeface="Arial"/>
                <a:sym typeface="Arial"/>
              </a:rPr>
              <a:t>'host_response_time’ </a:t>
            </a:r>
            <a:r>
              <a:rPr lang="it-IT" sz="1400">
                <a:solidFill>
                  <a:schemeClr val="dk1"/>
                </a:solidFill>
                <a:latin typeface="Arial"/>
                <a:ea typeface="Arial"/>
                <a:cs typeface="Arial"/>
                <a:sym typeface="Arial"/>
              </a:rPr>
              <a:t>or </a:t>
            </a:r>
            <a:r>
              <a:rPr lang="it-IT" sz="1400" i="1">
                <a:solidFill>
                  <a:schemeClr val="dk1"/>
                </a:solidFill>
                <a:latin typeface="Arial"/>
                <a:ea typeface="Arial"/>
                <a:cs typeface="Arial"/>
                <a:sym typeface="Arial"/>
              </a:rPr>
              <a:t>'minimum_minimum_nights</a:t>
            </a:r>
            <a:r>
              <a:rPr lang="it-IT" sz="1400">
                <a:solidFill>
                  <a:schemeClr val="dk1"/>
                </a:solidFill>
                <a:latin typeface="Arial"/>
                <a:ea typeface="Arial"/>
                <a:cs typeface="Arial"/>
                <a:sym typeface="Arial"/>
              </a:rPr>
              <a:t>' in </a:t>
            </a:r>
            <a:r>
              <a:rPr lang="it-IT" sz="1400" i="1">
                <a:solidFill>
                  <a:schemeClr val="dk1"/>
                </a:solidFill>
                <a:latin typeface="Arial"/>
                <a:ea typeface="Arial"/>
                <a:cs typeface="Arial"/>
                <a:sym typeface="Arial"/>
              </a:rPr>
              <a:t>'minimum_nights</a:t>
            </a:r>
            <a:r>
              <a:rPr lang="it-IT" sz="1400">
                <a:solidFill>
                  <a:schemeClr val="dk1"/>
                </a:solidFill>
                <a:latin typeface="Arial"/>
                <a:ea typeface="Arial"/>
                <a:cs typeface="Arial"/>
                <a:sym typeface="Arial"/>
              </a:rPr>
              <a:t>', ecc.</a:t>
            </a:r>
            <a:endParaRPr sz="1400">
              <a:solidFill>
                <a:schemeClr val="dk1"/>
              </a:solidFill>
              <a:latin typeface="Calibri"/>
              <a:ea typeface="Calibri"/>
              <a:cs typeface="Calibri"/>
              <a:sym typeface="Calibri"/>
            </a:endParaRPr>
          </a:p>
        </p:txBody>
      </p:sp>
      <p:cxnSp>
        <p:nvCxnSpPr>
          <p:cNvPr id="1062" name="Google Shape;1062;p8"/>
          <p:cNvCxnSpPr>
            <a:stCxn id="1051" idx="5"/>
            <a:endCxn id="1058" idx="0"/>
          </p:cNvCxnSpPr>
          <p:nvPr/>
        </p:nvCxnSpPr>
        <p:spPr>
          <a:xfrm rot="-5400000" flipH="1">
            <a:off x="7461687" y="3340313"/>
            <a:ext cx="1034100" cy="2693400"/>
          </a:xfrm>
          <a:prstGeom prst="bentConnector3">
            <a:avLst>
              <a:gd name="adj1" fmla="val 50000"/>
            </a:avLst>
          </a:prstGeom>
          <a:noFill/>
          <a:ln w="9525" cap="flat" cmpd="sng">
            <a:solidFill>
              <a:srgbClr val="FF5A60"/>
            </a:solidFill>
            <a:prstDash val="solid"/>
            <a:miter lim="800000"/>
            <a:headEnd type="none" w="sm" len="sm"/>
            <a:tailEnd type="none" w="sm" len="sm"/>
          </a:ln>
        </p:spPr>
      </p:cxnSp>
      <p:sp>
        <p:nvSpPr>
          <p:cNvPr id="1063" name="Google Shape;1063;p8"/>
          <p:cNvSpPr/>
          <p:nvPr/>
        </p:nvSpPr>
        <p:spPr>
          <a:xfrm>
            <a:off x="2571700" y="4914742"/>
            <a:ext cx="294968" cy="354768"/>
          </a:xfrm>
          <a:prstGeom prst="downArrow">
            <a:avLst>
              <a:gd name="adj1" fmla="val 50000"/>
              <a:gd name="adj2" fmla="val 50000"/>
            </a:avLst>
          </a:prstGeom>
          <a:solidFill>
            <a:srgbClr val="FF5A60"/>
          </a:solid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1064" name="Google Shape;1064;p8"/>
          <p:cNvSpPr/>
          <p:nvPr/>
        </p:nvSpPr>
        <p:spPr>
          <a:xfrm>
            <a:off x="9565313" y="2248874"/>
            <a:ext cx="294968" cy="354768"/>
          </a:xfrm>
          <a:prstGeom prst="downArrow">
            <a:avLst>
              <a:gd name="adj1" fmla="val 50000"/>
              <a:gd name="adj2" fmla="val 50000"/>
            </a:avLst>
          </a:prstGeom>
          <a:solidFill>
            <a:srgbClr val="FF5A60"/>
          </a:solid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cxnSp>
        <p:nvCxnSpPr>
          <p:cNvPr id="1065" name="Google Shape;1065;p8"/>
          <p:cNvCxnSpPr>
            <a:stCxn id="1051" idx="2"/>
            <a:endCxn id="1056" idx="0"/>
          </p:cNvCxnSpPr>
          <p:nvPr/>
        </p:nvCxnSpPr>
        <p:spPr>
          <a:xfrm flipH="1">
            <a:off x="2719267" y="3582485"/>
            <a:ext cx="2452500" cy="896400"/>
          </a:xfrm>
          <a:prstGeom prst="bentConnector2">
            <a:avLst/>
          </a:prstGeom>
          <a:noFill/>
          <a:ln w="9525" cap="flat" cmpd="sng">
            <a:solidFill>
              <a:srgbClr val="FF5A60"/>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g1810906954d_0_79"/>
          <p:cNvSpPr txBox="1">
            <a:spLocks noGrp="1"/>
          </p:cNvSpPr>
          <p:nvPr>
            <p:ph type="title"/>
          </p:nvPr>
        </p:nvSpPr>
        <p:spPr>
          <a:xfrm>
            <a:off x="334297" y="345462"/>
            <a:ext cx="11562600" cy="64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Focus on NaN values </a:t>
            </a:r>
            <a:br>
              <a:rPr lang="it-IT" sz="3300" b="1">
                <a:solidFill>
                  <a:srgbClr val="FF5A60"/>
                </a:solidFill>
                <a:latin typeface="Arial"/>
                <a:ea typeface="Arial"/>
                <a:cs typeface="Arial"/>
                <a:sym typeface="Arial"/>
              </a:rPr>
            </a:br>
            <a:r>
              <a:rPr lang="it-IT" sz="2000">
                <a:latin typeface="Arial"/>
                <a:ea typeface="Arial"/>
                <a:cs typeface="Arial"/>
                <a:sym typeface="Arial"/>
              </a:rPr>
              <a:t>Due to the high number of variables with null values, we tried to handle them in different ways.</a:t>
            </a:r>
            <a:endParaRPr sz="3600">
              <a:latin typeface="Arial"/>
              <a:ea typeface="Arial"/>
              <a:cs typeface="Arial"/>
              <a:sym typeface="Arial"/>
            </a:endParaRPr>
          </a:p>
        </p:txBody>
      </p:sp>
      <p:cxnSp>
        <p:nvCxnSpPr>
          <p:cNvPr id="1071" name="Google Shape;1071;g1810906954d_0_79"/>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072" name="Google Shape;1072;g1810906954d_0_79"/>
          <p:cNvSpPr txBox="1"/>
          <p:nvPr/>
        </p:nvSpPr>
        <p:spPr>
          <a:xfrm>
            <a:off x="334295" y="1268065"/>
            <a:ext cx="39723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000" b="1">
                <a:solidFill>
                  <a:srgbClr val="FF5A60"/>
                </a:solidFill>
                <a:latin typeface="Calibri"/>
                <a:ea typeface="Calibri"/>
                <a:cs typeface="Calibri"/>
                <a:sym typeface="Calibri"/>
              </a:rPr>
              <a:t>How did we decide to handle them</a:t>
            </a:r>
            <a:endParaRPr sz="1800">
              <a:solidFill>
                <a:schemeClr val="dk1"/>
              </a:solidFill>
              <a:latin typeface="Calibri"/>
              <a:ea typeface="Calibri"/>
              <a:cs typeface="Calibri"/>
              <a:sym typeface="Calibri"/>
            </a:endParaRPr>
          </a:p>
        </p:txBody>
      </p:sp>
      <p:sp>
        <p:nvSpPr>
          <p:cNvPr id="1073" name="Google Shape;1073;g1810906954d_0_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it-IT"/>
              <a:t>8</a:t>
            </a:fld>
            <a:endParaRPr/>
          </a:p>
        </p:txBody>
      </p:sp>
      <p:sp>
        <p:nvSpPr>
          <p:cNvPr id="1074" name="Google Shape;1074;g1810906954d_0_79"/>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2800" b="1">
                <a:solidFill>
                  <a:srgbClr val="FF5A60"/>
                </a:solidFill>
                <a:latin typeface="Calibri"/>
                <a:ea typeface="Calibri"/>
                <a:cs typeface="Calibri"/>
                <a:sym typeface="Calibri"/>
              </a:rPr>
              <a:t>01</a:t>
            </a:r>
            <a:endParaRPr/>
          </a:p>
        </p:txBody>
      </p:sp>
      <p:grpSp>
        <p:nvGrpSpPr>
          <p:cNvPr id="1075" name="Google Shape;1075;g1810906954d_0_79"/>
          <p:cNvGrpSpPr/>
          <p:nvPr/>
        </p:nvGrpSpPr>
        <p:grpSpPr>
          <a:xfrm>
            <a:off x="334295" y="1805529"/>
            <a:ext cx="11374592" cy="547277"/>
            <a:chOff x="6640452" y="2773038"/>
            <a:chExt cx="11374592" cy="547277"/>
          </a:xfrm>
        </p:grpSpPr>
        <p:sp>
          <p:nvSpPr>
            <p:cNvPr id="1076" name="Google Shape;1076;g1810906954d_0_79"/>
            <p:cNvSpPr txBox="1"/>
            <p:nvPr/>
          </p:nvSpPr>
          <p:spPr>
            <a:xfrm>
              <a:off x="7311044" y="2797115"/>
              <a:ext cx="10704000" cy="523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0" i="0" u="none" strike="noStrike">
                  <a:solidFill>
                    <a:srgbClr val="000000"/>
                  </a:solidFill>
                  <a:latin typeface="Arial"/>
                  <a:ea typeface="Arial"/>
                  <a:cs typeface="Arial"/>
                  <a:sym typeface="Arial"/>
                </a:rPr>
                <a:t>For our </a:t>
              </a:r>
              <a:r>
                <a:rPr lang="it-IT" sz="1400" b="1" i="0" u="none" strike="noStrike">
                  <a:solidFill>
                    <a:srgbClr val="000000"/>
                  </a:solidFill>
                  <a:latin typeface="Arial"/>
                  <a:ea typeface="Arial"/>
                  <a:cs typeface="Arial"/>
                  <a:sym typeface="Arial"/>
                </a:rPr>
                <a:t>string variables</a:t>
              </a:r>
              <a:r>
                <a:rPr lang="it-IT" sz="1400" b="0" i="0" u="none" strike="noStrike">
                  <a:solidFill>
                    <a:srgbClr val="000000"/>
                  </a:solidFill>
                  <a:latin typeface="Arial"/>
                  <a:ea typeface="Arial"/>
                  <a:cs typeface="Arial"/>
                  <a:sym typeface="Arial"/>
                </a:rPr>
                <a:t>, </a:t>
              </a:r>
              <a:r>
                <a:rPr lang="it-IT" sz="1400" b="0" i="1" u="none" strike="noStrike">
                  <a:solidFill>
                    <a:srgbClr val="000000"/>
                  </a:solidFill>
                  <a:latin typeface="Arial"/>
                  <a:ea typeface="Arial"/>
                  <a:cs typeface="Arial"/>
                  <a:sym typeface="Arial"/>
                </a:rPr>
                <a:t>name, description, neighbourhood </a:t>
              </a:r>
              <a:r>
                <a:rPr lang="it-IT" sz="1400" b="0" i="0" u="none" strike="noStrike">
                  <a:solidFill>
                    <a:srgbClr val="000000"/>
                  </a:solidFill>
                  <a:latin typeface="Arial"/>
                  <a:ea typeface="Arial"/>
                  <a:cs typeface="Arial"/>
                  <a:sym typeface="Arial"/>
                </a:rPr>
                <a:t>and </a:t>
              </a:r>
              <a:r>
                <a:rPr lang="it-IT" sz="1400" b="0" i="1" u="none" strike="noStrike">
                  <a:solidFill>
                    <a:srgbClr val="000000"/>
                  </a:solidFill>
                  <a:latin typeface="Arial"/>
                  <a:ea typeface="Arial"/>
                  <a:cs typeface="Arial"/>
                  <a:sym typeface="Arial"/>
                </a:rPr>
                <a:t>host_about</a:t>
              </a:r>
              <a:r>
                <a:rPr lang="it-IT" sz="1400" b="0" i="0" u="none" strike="noStrike">
                  <a:solidFill>
                    <a:srgbClr val="000000"/>
                  </a:solidFill>
                  <a:latin typeface="Arial"/>
                  <a:ea typeface="Arial"/>
                  <a:cs typeface="Arial"/>
                  <a:sym typeface="Arial"/>
                </a:rPr>
                <a:t>, we decided to use the </a:t>
              </a:r>
              <a:r>
                <a:rPr lang="it-IT" sz="1400" b="0" i="0" u="sng" strike="noStrike">
                  <a:solidFill>
                    <a:srgbClr val="000000"/>
                  </a:solidFill>
                  <a:latin typeface="Arial"/>
                  <a:ea typeface="Arial"/>
                  <a:cs typeface="Arial"/>
                  <a:sym typeface="Arial"/>
                </a:rPr>
                <a:t>NAtext</a:t>
              </a:r>
              <a:r>
                <a:rPr lang="it-IT" sz="1400" b="0" i="0" u="none" strike="noStrike">
                  <a:solidFill>
                    <a:srgbClr val="000000"/>
                  </a:solidFill>
                  <a:latin typeface="Arial"/>
                  <a:ea typeface="Arial"/>
                  <a:cs typeface="Arial"/>
                  <a:sym typeface="Arial"/>
                </a:rPr>
                <a:t> function. </a:t>
              </a:r>
              <a:r>
                <a:rPr lang="it-IT" sz="1400" b="0" i="0" u="none" strike="noStrike">
                  <a:solidFill>
                    <a:srgbClr val="212121"/>
                  </a:solidFill>
                  <a:latin typeface="Arial"/>
                  <a:ea typeface="Arial"/>
                  <a:cs typeface="Arial"/>
                  <a:sym typeface="Arial"/>
                </a:rPr>
                <a:t>With NAtext, we substitute the Nas with the empty string: “” . </a:t>
              </a:r>
              <a:endParaRPr sz="1400" b="0">
                <a:solidFill>
                  <a:schemeClr val="dk1"/>
                </a:solidFill>
                <a:latin typeface="Calibri"/>
                <a:ea typeface="Calibri"/>
                <a:cs typeface="Calibri"/>
                <a:sym typeface="Calibri"/>
              </a:endParaRPr>
            </a:p>
          </p:txBody>
        </p:sp>
        <p:pic>
          <p:nvPicPr>
            <p:cNvPr id="1077" name="Google Shape;1077;g1810906954d_0_79" descr="Document outline"/>
            <p:cNvPicPr preferRelativeResize="0"/>
            <p:nvPr/>
          </p:nvPicPr>
          <p:blipFill rotWithShape="1">
            <a:blip r:embed="rId3">
              <a:alphaModFix/>
            </a:blip>
            <a:srcRect/>
            <a:stretch/>
          </p:blipFill>
          <p:spPr>
            <a:xfrm>
              <a:off x="6640452" y="2773038"/>
              <a:ext cx="516155" cy="516155"/>
            </a:xfrm>
            <a:prstGeom prst="rect">
              <a:avLst/>
            </a:prstGeom>
            <a:noFill/>
            <a:ln>
              <a:noFill/>
            </a:ln>
          </p:spPr>
        </p:pic>
      </p:grpSp>
      <p:grpSp>
        <p:nvGrpSpPr>
          <p:cNvPr id="1078" name="Google Shape;1078;g1810906954d_0_79"/>
          <p:cNvGrpSpPr/>
          <p:nvPr/>
        </p:nvGrpSpPr>
        <p:grpSpPr>
          <a:xfrm>
            <a:off x="334295" y="2602396"/>
            <a:ext cx="11374593" cy="1175100"/>
            <a:chOff x="6640452" y="3784092"/>
            <a:chExt cx="11374593" cy="1175100"/>
          </a:xfrm>
        </p:grpSpPr>
        <p:sp>
          <p:nvSpPr>
            <p:cNvPr id="1079" name="Google Shape;1079;g1810906954d_0_79"/>
            <p:cNvSpPr txBox="1"/>
            <p:nvPr/>
          </p:nvSpPr>
          <p:spPr>
            <a:xfrm>
              <a:off x="7311045" y="3789492"/>
              <a:ext cx="10704000" cy="1169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0" i="0" u="none" strike="noStrike">
                  <a:solidFill>
                    <a:srgbClr val="212121"/>
                  </a:solidFill>
                  <a:latin typeface="Arial"/>
                  <a:ea typeface="Arial"/>
                  <a:cs typeface="Arial"/>
                  <a:sym typeface="Arial"/>
                </a:rPr>
                <a:t>Moreover, we found out that there were 7 variables which all contained exactly 66 NaN. So, we were curious about finding out whether there were all the same or not. In the case it was the latter, the idea was to drop all of them simultaneously. The 7 variables were: </a:t>
              </a:r>
              <a:r>
                <a:rPr lang="it-IT" sz="1400" b="0" i="1" u="none" strike="noStrike">
                  <a:solidFill>
                    <a:srgbClr val="212121"/>
                  </a:solidFill>
                  <a:latin typeface="Arial"/>
                  <a:ea typeface="Arial"/>
                  <a:cs typeface="Arial"/>
                  <a:sym typeface="Arial"/>
                </a:rPr>
                <a:t>host_is_superhost, host_has_profile_pic, host_identity_verified, host_listings_count, host_total_listings_count, host_since, host_name. </a:t>
              </a:r>
              <a:endParaRPr sz="1400" b="0" i="0" u="none" strike="noStrike">
                <a:solidFill>
                  <a:srgbClr val="212121"/>
                </a:solidFill>
                <a:latin typeface="Arial"/>
                <a:ea typeface="Arial"/>
                <a:cs typeface="Arial"/>
                <a:sym typeface="Arial"/>
              </a:endParaRPr>
            </a:p>
            <a:p>
              <a:pPr marL="0" marR="0" lvl="0" indent="0" algn="just" rtl="0">
                <a:spcBef>
                  <a:spcPts val="0"/>
                </a:spcBef>
                <a:spcAft>
                  <a:spcPts val="0"/>
                </a:spcAft>
                <a:buNone/>
              </a:pPr>
              <a:r>
                <a:rPr lang="it-IT" sz="1400" b="0" i="0" u="none" strike="noStrike">
                  <a:solidFill>
                    <a:srgbClr val="212121"/>
                  </a:solidFill>
                  <a:latin typeface="Arial"/>
                  <a:ea typeface="Arial"/>
                  <a:cs typeface="Arial"/>
                  <a:sym typeface="Arial"/>
                </a:rPr>
                <a:t>The NAs were, indeed, the same, so we dropped all the null values. </a:t>
              </a:r>
              <a:endParaRPr sz="1400" b="0">
                <a:solidFill>
                  <a:schemeClr val="dk1"/>
                </a:solidFill>
                <a:latin typeface="Calibri"/>
                <a:ea typeface="Calibri"/>
                <a:cs typeface="Calibri"/>
                <a:sym typeface="Calibri"/>
              </a:endParaRPr>
            </a:p>
          </p:txBody>
        </p:sp>
        <p:pic>
          <p:nvPicPr>
            <p:cNvPr id="1080" name="Google Shape;1080;g1810906954d_0_79" descr="Office worker male outline"/>
            <p:cNvPicPr preferRelativeResize="0"/>
            <p:nvPr/>
          </p:nvPicPr>
          <p:blipFill rotWithShape="1">
            <a:blip r:embed="rId4">
              <a:alphaModFix/>
            </a:blip>
            <a:srcRect/>
            <a:stretch/>
          </p:blipFill>
          <p:spPr>
            <a:xfrm>
              <a:off x="6640452" y="3784092"/>
              <a:ext cx="514800" cy="514800"/>
            </a:xfrm>
            <a:prstGeom prst="rect">
              <a:avLst/>
            </a:prstGeom>
            <a:noFill/>
            <a:ln>
              <a:noFill/>
            </a:ln>
          </p:spPr>
        </p:pic>
      </p:grpSp>
      <p:grpSp>
        <p:nvGrpSpPr>
          <p:cNvPr id="1081" name="Google Shape;1081;g1810906954d_0_79"/>
          <p:cNvGrpSpPr/>
          <p:nvPr/>
        </p:nvGrpSpPr>
        <p:grpSpPr>
          <a:xfrm>
            <a:off x="334295" y="4026917"/>
            <a:ext cx="11374593" cy="540000"/>
            <a:chOff x="6640452" y="4771070"/>
            <a:chExt cx="11374593" cy="540000"/>
          </a:xfrm>
        </p:grpSpPr>
        <p:sp>
          <p:nvSpPr>
            <p:cNvPr id="1082" name="Google Shape;1082;g1810906954d_0_79"/>
            <p:cNvSpPr txBox="1"/>
            <p:nvPr/>
          </p:nvSpPr>
          <p:spPr>
            <a:xfrm>
              <a:off x="7311045" y="4771070"/>
              <a:ext cx="1070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b="0" i="0" u="none" strike="noStrike">
                  <a:solidFill>
                    <a:srgbClr val="212121"/>
                  </a:solidFill>
                  <a:latin typeface="Arial"/>
                  <a:ea typeface="Arial"/>
                  <a:cs typeface="Arial"/>
                  <a:sym typeface="Arial"/>
                </a:rPr>
                <a:t>Subsequently, we dropped the NaN related to </a:t>
              </a:r>
              <a:r>
                <a:rPr lang="it-IT" sz="1400" b="0" i="1" u="none" strike="noStrike">
                  <a:solidFill>
                    <a:srgbClr val="212121"/>
                  </a:solidFill>
                  <a:latin typeface="Arial"/>
                  <a:ea typeface="Arial"/>
                  <a:cs typeface="Arial"/>
                  <a:sym typeface="Arial"/>
                </a:rPr>
                <a:t>bathrooms_text </a:t>
              </a:r>
              <a:r>
                <a:rPr lang="it-IT" sz="1400" b="0" i="0" u="none" strike="noStrike">
                  <a:solidFill>
                    <a:srgbClr val="212121"/>
                  </a:solidFill>
                  <a:latin typeface="Arial"/>
                  <a:ea typeface="Arial"/>
                  <a:cs typeface="Arial"/>
                  <a:sym typeface="Arial"/>
                </a:rPr>
                <a:t>(81), </a:t>
              </a:r>
              <a:r>
                <a:rPr lang="it-IT" sz="1400" b="0" i="1" u="none" strike="noStrike">
                  <a:solidFill>
                    <a:srgbClr val="212121"/>
                  </a:solidFill>
                  <a:latin typeface="Arial"/>
                  <a:ea typeface="Arial"/>
                  <a:cs typeface="Arial"/>
                  <a:sym typeface="Arial"/>
                </a:rPr>
                <a:t>bedrooms</a:t>
              </a:r>
              <a:r>
                <a:rPr lang="it-IT" sz="1400" b="0" i="0" u="none" strike="noStrike">
                  <a:solidFill>
                    <a:srgbClr val="212121"/>
                  </a:solidFill>
                  <a:latin typeface="Arial"/>
                  <a:ea typeface="Arial"/>
                  <a:cs typeface="Arial"/>
                  <a:sym typeface="Arial"/>
                </a:rPr>
                <a:t> (3643), </a:t>
              </a:r>
              <a:r>
                <a:rPr lang="it-IT" sz="1400" b="0" i="1" u="none" strike="noStrike">
                  <a:solidFill>
                    <a:srgbClr val="212121"/>
                  </a:solidFill>
                  <a:latin typeface="Arial"/>
                  <a:ea typeface="Arial"/>
                  <a:cs typeface="Arial"/>
                  <a:sym typeface="Arial"/>
                </a:rPr>
                <a:t>beds</a:t>
              </a:r>
              <a:r>
                <a:rPr lang="it-IT" sz="1400" b="0" i="0" u="none" strike="noStrike">
                  <a:solidFill>
                    <a:srgbClr val="212121"/>
                  </a:solidFill>
                  <a:latin typeface="Arial"/>
                  <a:ea typeface="Arial"/>
                  <a:cs typeface="Arial"/>
                  <a:sym typeface="Arial"/>
                </a:rPr>
                <a:t> (890), the variables, since they were not that numerous. </a:t>
              </a:r>
              <a:endParaRPr/>
            </a:p>
          </p:txBody>
        </p:sp>
        <p:pic>
          <p:nvPicPr>
            <p:cNvPr id="1083" name="Google Shape;1083;g1810906954d_0_79" descr="Work from home house outline"/>
            <p:cNvPicPr preferRelativeResize="0"/>
            <p:nvPr/>
          </p:nvPicPr>
          <p:blipFill rotWithShape="1">
            <a:blip r:embed="rId5">
              <a:alphaModFix/>
            </a:blip>
            <a:srcRect/>
            <a:stretch/>
          </p:blipFill>
          <p:spPr>
            <a:xfrm>
              <a:off x="6640452" y="4796270"/>
              <a:ext cx="514800" cy="514800"/>
            </a:xfrm>
            <a:prstGeom prst="rect">
              <a:avLst/>
            </a:prstGeom>
            <a:noFill/>
            <a:ln>
              <a:noFill/>
            </a:ln>
          </p:spPr>
        </p:pic>
      </p:grpSp>
      <p:grpSp>
        <p:nvGrpSpPr>
          <p:cNvPr id="1084" name="Google Shape;1084;g1810906954d_0_79"/>
          <p:cNvGrpSpPr/>
          <p:nvPr/>
        </p:nvGrpSpPr>
        <p:grpSpPr>
          <a:xfrm>
            <a:off x="334295" y="4816488"/>
            <a:ext cx="11374593" cy="1169700"/>
            <a:chOff x="6640452" y="4771070"/>
            <a:chExt cx="11374593" cy="1169700"/>
          </a:xfrm>
        </p:grpSpPr>
        <p:sp>
          <p:nvSpPr>
            <p:cNvPr id="1085" name="Google Shape;1085;g1810906954d_0_79"/>
            <p:cNvSpPr txBox="1"/>
            <p:nvPr/>
          </p:nvSpPr>
          <p:spPr>
            <a:xfrm>
              <a:off x="7311045" y="4771070"/>
              <a:ext cx="10704000" cy="1169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0" i="0" u="none" strike="noStrike">
                  <a:solidFill>
                    <a:srgbClr val="000000"/>
                  </a:solidFill>
                  <a:latin typeface="Arial"/>
                  <a:ea typeface="Arial"/>
                  <a:cs typeface="Arial"/>
                  <a:sym typeface="Arial"/>
                </a:rPr>
                <a:t>Finally, we handled the variables </a:t>
              </a:r>
              <a:r>
                <a:rPr lang="it-IT" sz="1400" b="0" i="1" u="none" strike="noStrike">
                  <a:solidFill>
                    <a:srgbClr val="000000"/>
                  </a:solidFill>
                  <a:latin typeface="Arial"/>
                  <a:ea typeface="Arial"/>
                  <a:cs typeface="Arial"/>
                  <a:sym typeface="Arial"/>
                </a:rPr>
                <a:t>reviews_per_month </a:t>
              </a:r>
              <a:r>
                <a:rPr lang="it-IT" sz="1400" b="0" i="0" u="none" strike="noStrike">
                  <a:solidFill>
                    <a:srgbClr val="000000"/>
                  </a:solidFill>
                  <a:latin typeface="Arial"/>
                  <a:ea typeface="Arial"/>
                  <a:cs typeface="Arial"/>
                  <a:sym typeface="Arial"/>
                </a:rPr>
                <a:t>and </a:t>
              </a:r>
              <a:r>
                <a:rPr lang="it-IT" sz="1400" b="0" i="1" u="none" strike="noStrike">
                  <a:solidFill>
                    <a:srgbClr val="000000"/>
                  </a:solidFill>
                  <a:latin typeface="Arial"/>
                  <a:ea typeface="Arial"/>
                  <a:cs typeface="Arial"/>
                  <a:sym typeface="Arial"/>
                </a:rPr>
                <a:t>host_response_time </a:t>
              </a:r>
              <a:r>
                <a:rPr lang="it-IT" sz="1400" b="0" i="0" u="none" strike="noStrike">
                  <a:solidFill>
                    <a:srgbClr val="000000"/>
                  </a:solidFill>
                  <a:latin typeface="Arial"/>
                  <a:ea typeface="Arial"/>
                  <a:cs typeface="Arial"/>
                  <a:sym typeface="Arial"/>
                </a:rPr>
                <a:t>as they had a lot of missing values as well. In order to remove them we substitute everything with 0 and ‘Null’. </a:t>
              </a:r>
              <a:endParaRPr/>
            </a:p>
            <a:p>
              <a:pPr marL="550862" marR="0" lvl="0" indent="-285750" algn="just" rtl="0">
                <a:spcBef>
                  <a:spcPts val="0"/>
                </a:spcBef>
                <a:spcAft>
                  <a:spcPts val="0"/>
                </a:spcAft>
                <a:buClr>
                  <a:srgbClr val="000000"/>
                </a:buClr>
                <a:buSzPts val="1400"/>
                <a:buFont typeface="Arial"/>
                <a:buChar char="•"/>
              </a:pPr>
              <a:r>
                <a:rPr lang="it-IT" sz="1400" b="0" i="0" u="none" strike="noStrike">
                  <a:solidFill>
                    <a:srgbClr val="000000"/>
                  </a:solidFill>
                  <a:latin typeface="Arial"/>
                  <a:ea typeface="Arial"/>
                  <a:cs typeface="Arial"/>
                  <a:sym typeface="Arial"/>
                </a:rPr>
                <a:t>For the first column we decided to substitute with 0 as the NAs were almost 7000 and we did not want to lose important information. </a:t>
              </a:r>
              <a:endParaRPr sz="1400" b="0">
                <a:solidFill>
                  <a:schemeClr val="dk1"/>
                </a:solidFill>
                <a:latin typeface="Calibri"/>
                <a:ea typeface="Calibri"/>
                <a:cs typeface="Calibri"/>
                <a:sym typeface="Calibri"/>
              </a:endParaRPr>
            </a:p>
            <a:p>
              <a:pPr marL="550862" marR="0" lvl="0" indent="-285750" algn="just" rtl="0">
                <a:spcBef>
                  <a:spcPts val="0"/>
                </a:spcBef>
                <a:spcAft>
                  <a:spcPts val="0"/>
                </a:spcAft>
                <a:buClr>
                  <a:srgbClr val="000000"/>
                </a:buClr>
                <a:buSzPts val="1400"/>
                <a:buFont typeface="Arial"/>
                <a:buChar char="•"/>
              </a:pPr>
              <a:r>
                <a:rPr lang="it-IT" sz="1400" b="0" i="0" u="none" strike="noStrike">
                  <a:solidFill>
                    <a:srgbClr val="000000"/>
                  </a:solidFill>
                  <a:latin typeface="Arial"/>
                  <a:ea typeface="Arial"/>
                  <a:cs typeface="Arial"/>
                  <a:sym typeface="Arial"/>
                </a:rPr>
                <a:t>While we decided to handle the second one as ‘Null’ since the variable was an object.</a:t>
              </a:r>
              <a:endParaRPr sz="1400" b="0" i="0" u="none" strike="noStrike">
                <a:solidFill>
                  <a:srgbClr val="212121"/>
                </a:solidFill>
                <a:latin typeface="Arial"/>
                <a:ea typeface="Arial"/>
                <a:cs typeface="Arial"/>
                <a:sym typeface="Arial"/>
              </a:endParaRPr>
            </a:p>
          </p:txBody>
        </p:sp>
        <p:pic>
          <p:nvPicPr>
            <p:cNvPr id="1086" name="Google Shape;1086;g1810906954d_0_79" descr="No sign outline"/>
            <p:cNvPicPr preferRelativeResize="0"/>
            <p:nvPr/>
          </p:nvPicPr>
          <p:blipFill rotWithShape="1">
            <a:blip r:embed="rId6">
              <a:alphaModFix/>
            </a:blip>
            <a:srcRect/>
            <a:stretch/>
          </p:blipFill>
          <p:spPr>
            <a:xfrm>
              <a:off x="6640452" y="4796270"/>
              <a:ext cx="514800" cy="5148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g1810906954d_0_174"/>
          <p:cNvSpPr txBox="1">
            <a:spLocks noGrp="1"/>
          </p:cNvSpPr>
          <p:nvPr>
            <p:ph type="title"/>
          </p:nvPr>
        </p:nvSpPr>
        <p:spPr>
          <a:xfrm>
            <a:off x="334297" y="345462"/>
            <a:ext cx="11562600" cy="643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5A60"/>
              </a:buClr>
              <a:buSzPct val="100000"/>
              <a:buFont typeface="Arial"/>
              <a:buNone/>
            </a:pPr>
            <a:r>
              <a:rPr lang="it-IT" sz="3300" b="1">
                <a:solidFill>
                  <a:srgbClr val="FF5A60"/>
                </a:solidFill>
                <a:latin typeface="Arial"/>
                <a:ea typeface="Arial"/>
                <a:cs typeface="Arial"/>
                <a:sym typeface="Arial"/>
              </a:rPr>
              <a:t>Cleaning – Focus on One Hot Encoding</a:t>
            </a:r>
            <a:br>
              <a:rPr lang="it-IT" sz="3600" b="1">
                <a:latin typeface="Arial"/>
                <a:ea typeface="Arial"/>
                <a:cs typeface="Arial"/>
                <a:sym typeface="Arial"/>
              </a:rPr>
            </a:br>
            <a:r>
              <a:rPr lang="it-IT" sz="2000">
                <a:latin typeface="Arial"/>
                <a:ea typeface="Arial"/>
                <a:cs typeface="Arial"/>
                <a:sym typeface="Arial"/>
              </a:rPr>
              <a:t>We performed changes and in-depth analysis to obtain a final cleaned dataset</a:t>
            </a:r>
            <a:endParaRPr sz="3600">
              <a:latin typeface="Arial"/>
              <a:ea typeface="Arial"/>
              <a:cs typeface="Arial"/>
              <a:sym typeface="Arial"/>
            </a:endParaRPr>
          </a:p>
        </p:txBody>
      </p:sp>
      <p:cxnSp>
        <p:nvCxnSpPr>
          <p:cNvPr id="1092" name="Google Shape;1092;g1810906954d_0_174"/>
          <p:cNvCxnSpPr/>
          <p:nvPr/>
        </p:nvCxnSpPr>
        <p:spPr>
          <a:xfrm>
            <a:off x="301195" y="1130710"/>
            <a:ext cx="11733600" cy="0"/>
          </a:xfrm>
          <a:prstGeom prst="straightConnector1">
            <a:avLst/>
          </a:prstGeom>
          <a:noFill/>
          <a:ln w="19050" cap="flat" cmpd="sng">
            <a:solidFill>
              <a:srgbClr val="FF5A60"/>
            </a:solidFill>
            <a:prstDash val="solid"/>
            <a:miter lim="800000"/>
            <a:headEnd type="none" w="sm" len="sm"/>
            <a:tailEnd type="none" w="sm" len="sm"/>
          </a:ln>
        </p:spPr>
      </p:cxnSp>
      <p:sp>
        <p:nvSpPr>
          <p:cNvPr id="1093" name="Google Shape;1093;g1810906954d_0_174"/>
          <p:cNvSpPr txBox="1"/>
          <p:nvPr/>
        </p:nvSpPr>
        <p:spPr>
          <a:xfrm>
            <a:off x="11486221" y="175521"/>
            <a:ext cx="548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5A60"/>
              </a:buClr>
              <a:buSzPts val="2800"/>
              <a:buFont typeface="Calibri"/>
              <a:buNone/>
            </a:pPr>
            <a:r>
              <a:rPr lang="it-IT" sz="2800" b="1">
                <a:solidFill>
                  <a:srgbClr val="FF5A60"/>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1094" name="Google Shape;1094;g1810906954d_0_17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it-IT"/>
              <a:t>9</a:t>
            </a:fld>
            <a:endParaRPr/>
          </a:p>
        </p:txBody>
      </p:sp>
      <p:sp>
        <p:nvSpPr>
          <p:cNvPr id="1095" name="Google Shape;1095;g1810906954d_0_174"/>
          <p:cNvSpPr txBox="1"/>
          <p:nvPr/>
        </p:nvSpPr>
        <p:spPr>
          <a:xfrm>
            <a:off x="334298" y="1421299"/>
            <a:ext cx="11562600" cy="1385400"/>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it-IT" sz="1400" b="1" i="0">
                <a:solidFill>
                  <a:srgbClr val="212121"/>
                </a:solidFill>
                <a:latin typeface="Arial"/>
                <a:ea typeface="Arial"/>
                <a:cs typeface="Arial"/>
                <a:sym typeface="Arial"/>
              </a:rPr>
              <a:t>One-hot encoding </a:t>
            </a:r>
            <a:r>
              <a:rPr lang="it-IT" sz="1400" b="0" i="0">
                <a:solidFill>
                  <a:srgbClr val="212121"/>
                </a:solidFill>
                <a:latin typeface="Arial"/>
                <a:ea typeface="Arial"/>
                <a:cs typeface="Arial"/>
                <a:sym typeface="Arial"/>
              </a:rPr>
              <a:t>is a possibility that came in help when we needed to work better with messy data. </a:t>
            </a:r>
            <a:endParaRPr/>
          </a:p>
          <a:p>
            <a:pPr marL="0" marR="0" lvl="0" indent="0" algn="just" rtl="0">
              <a:spcBef>
                <a:spcPts val="0"/>
              </a:spcBef>
              <a:spcAft>
                <a:spcPts val="0"/>
              </a:spcAft>
              <a:buNone/>
            </a:pPr>
            <a:r>
              <a:rPr lang="it-IT" sz="1400">
                <a:solidFill>
                  <a:srgbClr val="212121"/>
                </a:solidFill>
                <a:latin typeface="Arial"/>
                <a:ea typeface="Arial"/>
                <a:cs typeface="Arial"/>
                <a:sym typeface="Arial"/>
              </a:rPr>
              <a:t>In fact, i</a:t>
            </a:r>
            <a:r>
              <a:rPr lang="it-IT" sz="1400" b="0" i="0">
                <a:solidFill>
                  <a:srgbClr val="212121"/>
                </a:solidFill>
                <a:latin typeface="Arial"/>
                <a:ea typeface="Arial"/>
                <a:cs typeface="Arial"/>
                <a:sym typeface="Arial"/>
              </a:rPr>
              <a:t>t transformed categorical data into numerical so that we can apply our Machine Learning algorithms without any problems.</a:t>
            </a:r>
            <a:endParaRPr/>
          </a:p>
          <a:p>
            <a:pPr marL="0" marR="0" lvl="0" indent="0" algn="just" rtl="0">
              <a:spcBef>
                <a:spcPts val="0"/>
              </a:spcBef>
              <a:spcAft>
                <a:spcPts val="0"/>
              </a:spcAft>
              <a:buClr>
                <a:schemeClr val="dk1"/>
              </a:buClr>
              <a:buSzPts val="1400"/>
              <a:buFont typeface="Calibri"/>
              <a:buNone/>
            </a:pPr>
            <a:endParaRPr sz="140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1400"/>
              <a:buFont typeface="Arial"/>
              <a:buNone/>
            </a:pPr>
            <a:r>
              <a:rPr lang="it-IT" sz="1400">
                <a:solidFill>
                  <a:schemeClr val="dk1"/>
                </a:solidFill>
                <a:latin typeface="Arial"/>
                <a:ea typeface="Arial"/>
                <a:cs typeface="Arial"/>
                <a:sym typeface="Arial"/>
              </a:rPr>
              <a:t>Thanks to this, some initial variables in our dataset are no more present because we have transformed them using function as One Hot Encoding (e.g. ‘</a:t>
            </a:r>
            <a:r>
              <a:rPr lang="it-IT" sz="1400" i="1">
                <a:solidFill>
                  <a:schemeClr val="dk1"/>
                </a:solidFill>
                <a:latin typeface="Arial"/>
                <a:ea typeface="Arial"/>
                <a:cs typeface="Arial"/>
                <a:sym typeface="Arial"/>
              </a:rPr>
              <a:t>neighbourhood_group_cleansed</a:t>
            </a:r>
            <a:r>
              <a:rPr lang="it-IT" sz="1400">
                <a:solidFill>
                  <a:schemeClr val="dk1"/>
                </a:solidFill>
                <a:latin typeface="Arial"/>
                <a:ea typeface="Arial"/>
                <a:cs typeface="Arial"/>
                <a:sym typeface="Arial"/>
              </a:rPr>
              <a:t>’) or we have rewritten them in a simpler way to group features with same meaning but different writing type (e.g ‘</a:t>
            </a:r>
            <a:r>
              <a:rPr lang="it-IT" sz="1400" i="1">
                <a:solidFill>
                  <a:schemeClr val="dk1"/>
                </a:solidFill>
                <a:latin typeface="Arial"/>
                <a:ea typeface="Arial"/>
                <a:cs typeface="Arial"/>
                <a:sym typeface="Arial"/>
              </a:rPr>
              <a:t>bathroom_text</a:t>
            </a:r>
            <a:r>
              <a:rPr lang="it-IT"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1096" name="Google Shape;1096;g1810906954d_0_174"/>
          <p:cNvSpPr txBox="1"/>
          <p:nvPr/>
        </p:nvSpPr>
        <p:spPr>
          <a:xfrm>
            <a:off x="301195" y="3323889"/>
            <a:ext cx="11562600" cy="1600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212121"/>
              </a:buClr>
              <a:buSzPts val="1400"/>
              <a:buFont typeface="Arial"/>
              <a:buNone/>
            </a:pPr>
            <a:r>
              <a:rPr lang="it-IT" sz="1400" b="0" i="0">
                <a:solidFill>
                  <a:srgbClr val="212121"/>
                </a:solidFill>
                <a:latin typeface="Arial"/>
                <a:ea typeface="Arial"/>
                <a:cs typeface="Arial"/>
                <a:sym typeface="Arial"/>
              </a:rPr>
              <a:t>We performed One-Hot Enconding on the following variables:</a:t>
            </a:r>
            <a:endParaRPr sz="1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400"/>
              <a:buFont typeface="Calibri"/>
              <a:buNone/>
            </a:pPr>
            <a:endParaRPr sz="1400" b="0" i="0">
              <a:solidFill>
                <a:srgbClr val="212121"/>
              </a:solidFill>
              <a:latin typeface="Arial"/>
              <a:ea typeface="Arial"/>
              <a:cs typeface="Arial"/>
              <a:sym typeface="Arial"/>
            </a:endParaRPr>
          </a:p>
          <a:p>
            <a:pPr marL="0" marR="0" lvl="0" indent="0" algn="ctr" rtl="0">
              <a:spcBef>
                <a:spcPts val="0"/>
              </a:spcBef>
              <a:spcAft>
                <a:spcPts val="0"/>
              </a:spcAft>
              <a:buClr>
                <a:srgbClr val="212121"/>
              </a:buClr>
              <a:buSzPts val="1400"/>
              <a:buFont typeface="Arial"/>
              <a:buNone/>
            </a:pPr>
            <a:r>
              <a:rPr lang="it-IT" sz="1400" b="0" i="1">
                <a:solidFill>
                  <a:srgbClr val="212121"/>
                </a:solidFill>
                <a:latin typeface="Arial"/>
                <a:ea typeface="Arial"/>
                <a:cs typeface="Arial"/>
                <a:sym typeface="Arial"/>
              </a:rPr>
              <a:t>neighbourhood_group_cleansed</a:t>
            </a:r>
            <a:endParaRPr sz="1400" i="1">
              <a:solidFill>
                <a:srgbClr val="212121"/>
              </a:solidFill>
              <a:latin typeface="Arial"/>
              <a:ea typeface="Arial"/>
              <a:cs typeface="Arial"/>
              <a:sym typeface="Arial"/>
            </a:endParaRPr>
          </a:p>
          <a:p>
            <a:pPr marL="0" marR="0" lvl="0" indent="0" algn="ctr" rtl="0">
              <a:spcBef>
                <a:spcPts val="0"/>
              </a:spcBef>
              <a:spcAft>
                <a:spcPts val="0"/>
              </a:spcAft>
              <a:buClr>
                <a:srgbClr val="212121"/>
              </a:buClr>
              <a:buSzPts val="1400"/>
              <a:buFont typeface="Arial"/>
              <a:buNone/>
            </a:pPr>
            <a:r>
              <a:rPr lang="it-IT" sz="1400" b="0" i="1">
                <a:solidFill>
                  <a:srgbClr val="212121"/>
                </a:solidFill>
                <a:latin typeface="Arial"/>
                <a:ea typeface="Arial"/>
                <a:cs typeface="Arial"/>
                <a:sym typeface="Arial"/>
              </a:rPr>
              <a:t>room_type</a:t>
            </a:r>
            <a:endParaRPr sz="1400" b="0" i="1">
              <a:solidFill>
                <a:srgbClr val="212121"/>
              </a:solidFill>
              <a:latin typeface="Arial"/>
              <a:ea typeface="Arial"/>
              <a:cs typeface="Arial"/>
              <a:sym typeface="Arial"/>
            </a:endParaRPr>
          </a:p>
          <a:p>
            <a:pPr marL="0" marR="0" lvl="0" indent="0" algn="ctr" rtl="0">
              <a:spcBef>
                <a:spcPts val="0"/>
              </a:spcBef>
              <a:spcAft>
                <a:spcPts val="0"/>
              </a:spcAft>
              <a:buClr>
                <a:srgbClr val="212121"/>
              </a:buClr>
              <a:buSzPts val="1400"/>
              <a:buFont typeface="Arial"/>
              <a:buNone/>
            </a:pPr>
            <a:r>
              <a:rPr lang="it-IT" sz="1400" i="1">
                <a:solidFill>
                  <a:srgbClr val="212121"/>
                </a:solidFill>
                <a:latin typeface="Arial"/>
                <a:ea typeface="Arial"/>
                <a:cs typeface="Arial"/>
                <a:sym typeface="Arial"/>
              </a:rPr>
              <a:t>Host_verifications</a:t>
            </a:r>
            <a:endParaRPr sz="1400" b="0" i="1">
              <a:solidFill>
                <a:srgbClr val="212121"/>
              </a:solidFill>
              <a:latin typeface="Arial"/>
              <a:ea typeface="Arial"/>
              <a:cs typeface="Arial"/>
              <a:sym typeface="Arial"/>
            </a:endParaRPr>
          </a:p>
          <a:p>
            <a:pPr marL="0" marR="0" lvl="0" indent="0" algn="ctr" rtl="0">
              <a:spcBef>
                <a:spcPts val="0"/>
              </a:spcBef>
              <a:spcAft>
                <a:spcPts val="0"/>
              </a:spcAft>
              <a:buClr>
                <a:srgbClr val="212121"/>
              </a:buClr>
              <a:buSzPts val="1400"/>
              <a:buFont typeface="Arial"/>
              <a:buNone/>
            </a:pPr>
            <a:r>
              <a:rPr lang="it-IT" sz="1400" b="0" i="1">
                <a:solidFill>
                  <a:srgbClr val="212121"/>
                </a:solidFill>
                <a:latin typeface="Arial"/>
                <a:ea typeface="Arial"/>
                <a:cs typeface="Arial"/>
                <a:sym typeface="Arial"/>
              </a:rPr>
              <a:t>bathrooms_text</a:t>
            </a:r>
            <a:endParaRPr sz="1400" b="0" i="1">
              <a:solidFill>
                <a:srgbClr val="212121"/>
              </a:solidFill>
              <a:latin typeface="Arial"/>
              <a:ea typeface="Arial"/>
              <a:cs typeface="Arial"/>
              <a:sym typeface="Arial"/>
            </a:endParaRPr>
          </a:p>
          <a:p>
            <a:pPr marL="0" marR="0" lvl="0" indent="0" algn="just" rtl="0">
              <a:spcBef>
                <a:spcPts val="0"/>
              </a:spcBef>
              <a:spcAft>
                <a:spcPts val="0"/>
              </a:spcAft>
              <a:buClr>
                <a:schemeClr val="dk1"/>
              </a:buClr>
              <a:buSzPts val="1400"/>
              <a:buFont typeface="Arial"/>
              <a:buNone/>
            </a:pPr>
            <a:endParaRPr sz="1400" i="1">
              <a:solidFill>
                <a:srgbClr val="212121"/>
              </a:solidFill>
              <a:latin typeface="Arial"/>
              <a:ea typeface="Arial"/>
              <a:cs typeface="Arial"/>
              <a:sym typeface="Arial"/>
            </a:endParaRPr>
          </a:p>
        </p:txBody>
      </p:sp>
      <p:sp>
        <p:nvSpPr>
          <p:cNvPr id="1097" name="Google Shape;1097;g1810906954d_0_174"/>
          <p:cNvSpPr/>
          <p:nvPr/>
        </p:nvSpPr>
        <p:spPr>
          <a:xfrm>
            <a:off x="4689987" y="3706761"/>
            <a:ext cx="2831700" cy="1002900"/>
          </a:xfrm>
          <a:prstGeom prst="rect">
            <a:avLst/>
          </a:prstGeom>
          <a:noFill/>
          <a:ln w="12700" cap="flat" cmpd="sng">
            <a:solidFill>
              <a:srgbClr val="FF5A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nvGrpSpPr>
          <p:cNvPr id="1098" name="Google Shape;1098;g1810906954d_0_174"/>
          <p:cNvGrpSpPr/>
          <p:nvPr/>
        </p:nvGrpSpPr>
        <p:grpSpPr>
          <a:xfrm>
            <a:off x="301195" y="5029698"/>
            <a:ext cx="11374593" cy="959700"/>
            <a:chOff x="6640452" y="3784092"/>
            <a:chExt cx="11374593" cy="959700"/>
          </a:xfrm>
        </p:grpSpPr>
        <p:sp>
          <p:nvSpPr>
            <p:cNvPr id="1099" name="Google Shape;1099;g1810906954d_0_174"/>
            <p:cNvSpPr txBox="1"/>
            <p:nvPr/>
          </p:nvSpPr>
          <p:spPr>
            <a:xfrm>
              <a:off x="7311045" y="3789492"/>
              <a:ext cx="107040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1400" b="1">
                  <a:solidFill>
                    <a:schemeClr val="dk1"/>
                  </a:solidFill>
                  <a:latin typeface="Arial"/>
                  <a:ea typeface="Arial"/>
                  <a:cs typeface="Arial"/>
                  <a:sym typeface="Arial"/>
                </a:rPr>
                <a:t>Host_verifications</a:t>
              </a:r>
              <a:r>
                <a:rPr lang="it-IT" sz="1400">
                  <a:solidFill>
                    <a:schemeClr val="dk1"/>
                  </a:solidFill>
                  <a:latin typeface="Arial"/>
                  <a:ea typeface="Arial"/>
                  <a:cs typeface="Arial"/>
                  <a:sym typeface="Arial"/>
                </a:rPr>
                <a:t>:</a:t>
              </a:r>
              <a:endParaRPr sz="1400">
                <a:solidFill>
                  <a:schemeClr val="dk1"/>
                </a:solidFill>
                <a:latin typeface="Calibri"/>
                <a:ea typeface="Calibri"/>
                <a:cs typeface="Calibri"/>
                <a:sym typeface="Calibri"/>
              </a:endParaRPr>
            </a:p>
            <a:p>
              <a:pPr marL="0" marR="0" lvl="0" indent="0" algn="l" rtl="0">
                <a:spcBef>
                  <a:spcPts val="0"/>
                </a:spcBef>
                <a:spcAft>
                  <a:spcPts val="0"/>
                </a:spcAft>
                <a:buClr>
                  <a:srgbClr val="212121"/>
                </a:buClr>
                <a:buSzPts val="1400"/>
                <a:buFont typeface="Arial"/>
                <a:buNone/>
              </a:pPr>
              <a:r>
                <a:rPr lang="it-IT" sz="1400">
                  <a:solidFill>
                    <a:srgbClr val="212121"/>
                  </a:solidFill>
                  <a:highlight>
                    <a:srgbClr val="FFFFFF"/>
                  </a:highlight>
                  <a:latin typeface="Arial"/>
                  <a:ea typeface="Arial"/>
                  <a:cs typeface="Arial"/>
                  <a:sym typeface="Arial"/>
                </a:rPr>
                <a:t>We created a list that include the different type of host verification (</a:t>
              </a:r>
              <a:r>
                <a:rPr lang="it-IT" sz="1400" i="1">
                  <a:solidFill>
                    <a:srgbClr val="212121"/>
                  </a:solidFill>
                  <a:highlight>
                    <a:srgbClr val="FFFFFF"/>
                  </a:highlight>
                  <a:latin typeface="Arial"/>
                  <a:ea typeface="Arial"/>
                  <a:cs typeface="Arial"/>
                  <a:sym typeface="Arial"/>
                </a:rPr>
                <a:t>'email', 'phone', 'work_email'</a:t>
              </a:r>
              <a:r>
                <a:rPr lang="it-IT" sz="1400">
                  <a:solidFill>
                    <a:srgbClr val="212121"/>
                  </a:solidFill>
                  <a:highlight>
                    <a:srgbClr val="FFFFFF"/>
                  </a:highlight>
                  <a:latin typeface="Arial"/>
                  <a:ea typeface="Arial"/>
                  <a:cs typeface="Arial"/>
                  <a:sym typeface="Arial"/>
                </a:rPr>
                <a:t>) and we created a dataset which columns correspond to elements of this list: for each row, 1 correspond to the presence of this host verification, 0 otherwise. Then we merged with the initial dataframe. </a:t>
              </a:r>
              <a:endParaRPr sz="1400">
                <a:solidFill>
                  <a:schemeClr val="dk1"/>
                </a:solidFill>
                <a:latin typeface="Calibri"/>
                <a:ea typeface="Calibri"/>
                <a:cs typeface="Calibri"/>
                <a:sym typeface="Calibri"/>
              </a:endParaRPr>
            </a:p>
          </p:txBody>
        </p:sp>
        <p:pic>
          <p:nvPicPr>
            <p:cNvPr id="1100" name="Google Shape;1100;g1810906954d_0_174" descr="Tick outline"/>
            <p:cNvPicPr preferRelativeResize="0"/>
            <p:nvPr/>
          </p:nvPicPr>
          <p:blipFill rotWithShape="1">
            <a:blip r:embed="rId3">
              <a:alphaModFix/>
            </a:blip>
            <a:srcRect/>
            <a:stretch/>
          </p:blipFill>
          <p:spPr>
            <a:xfrm>
              <a:off x="6640452" y="3784092"/>
              <a:ext cx="514800" cy="514800"/>
            </a:xfrm>
            <a:prstGeom prst="rect">
              <a:avLst/>
            </a:prstGeom>
            <a:noFill/>
            <a:ln>
              <a:noFill/>
            </a:ln>
          </p:spPr>
        </p:pic>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6176</Words>
  <Application>Microsoft Office PowerPoint</Application>
  <PresentationFormat>Widescreen</PresentationFormat>
  <Paragraphs>587</Paragraphs>
  <Slides>37</Slides>
  <Notes>37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Rockwell</vt:lpstr>
      <vt:lpstr>Courier New</vt:lpstr>
      <vt:lpstr>Calibri</vt:lpstr>
      <vt:lpstr>Arial</vt:lpstr>
      <vt:lpstr>Noto Sans Symbols</vt:lpstr>
      <vt:lpstr>Cambria Math</vt:lpstr>
      <vt:lpstr>Office Theme</vt:lpstr>
      <vt:lpstr>1_Office Theme</vt:lpstr>
      <vt:lpstr>Artificial Intelligence Project</vt:lpstr>
      <vt:lpstr>PowerPoint Presentation</vt:lpstr>
      <vt:lpstr>Dataset &amp; Problem description</vt:lpstr>
      <vt:lpstr>Our Dataset Presentation and description of our dataset and our goal for this project</vt:lpstr>
      <vt:lpstr>Cleaning - EDA (1/2) We performed changes and in-depth analysis to obtain a final cleaned dataset</vt:lpstr>
      <vt:lpstr>Cleaning - EDA (2/2) We performed changes and in-depth analysis to obtain a final cleaned dataset</vt:lpstr>
      <vt:lpstr>Cleaning – Focus on Variables selection Some variables contained unuseful information, for this reason we went in depth and decided how to handle them</vt:lpstr>
      <vt:lpstr>Cleaning – Focus on NaN values  Due to the high number of variables with null values, we tried to handle them in different ways.</vt:lpstr>
      <vt:lpstr>Cleaning – Focus on One Hot Encoding We performed changes and in-depth analysis to obtain a final cleaned dataset</vt:lpstr>
      <vt:lpstr>Cleaning – Focus on One Hot Encoding We applied the functions to obtain a final cleaned dataset</vt:lpstr>
      <vt:lpstr>Cleaning – Creation of 'occupation class' We defined our variable of interest</vt:lpstr>
      <vt:lpstr>Cleaning – Focus on Amenities We dedicated part of our analysis to the amenities variable</vt:lpstr>
      <vt:lpstr>Cleaning – Scaling Convert and scale variables</vt:lpstr>
      <vt:lpstr>Data Visualisation (1/4) Once cleaned, we plotted our variables in order to search and find possible correlations</vt:lpstr>
      <vt:lpstr>Data Visualisation (1 bis/4) Once cleaned, we plotted our variables in order to search and find possible correlations</vt:lpstr>
      <vt:lpstr>Data Visualisation (2/4) Once cleaned, we plotted our variables in order to search and find possible correlations</vt:lpstr>
      <vt:lpstr>Data Visualisation (3/4) - Neighbourhoods Geographical position has been extremely important for us as we are dealing with New York apartments.</vt:lpstr>
      <vt:lpstr>Mapping processing Rent a place in New York City means having a lot of places of interest around. This could mean different prices.</vt:lpstr>
      <vt:lpstr>Mapping processing Rent a place in New York City means having a lot of places of interest around. This could mean different prices.</vt:lpstr>
      <vt:lpstr>Forecasting Models – General Overview Once cleaned, these are the models that we decided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 We updated the dataset keeping only a selected number of important features</vt:lpstr>
      <vt:lpstr>Feature Selection We updated the dataset keeping only a selected number of important features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Project</dc:title>
  <dc:creator>Elena Bobbo</dc:creator>
  <cp:lastModifiedBy>Francesco Mancini</cp:lastModifiedBy>
  <cp:revision>1</cp:revision>
  <dcterms:created xsi:type="dcterms:W3CDTF">2022-11-19T09:52:58Z</dcterms:created>
  <dcterms:modified xsi:type="dcterms:W3CDTF">2023-01-30T18:38:14Z</dcterms:modified>
</cp:coreProperties>
</file>