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jP6ZWQKHjwtuyQkH6x6j4O/mFP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5277358" y="645031"/>
            <a:ext cx="1637282" cy="4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925171" y="1233499"/>
            <a:ext cx="10341656" cy="4730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/>
          <p:nvPr/>
        </p:nvSpPr>
        <p:spPr>
          <a:xfrm>
            <a:off x="0" y="0"/>
            <a:ext cx="12192000" cy="591820"/>
          </a:xfrm>
          <a:custGeom>
            <a:rect b="b" l="l" r="r" t="t"/>
            <a:pathLst>
              <a:path extrusionOk="0" h="591820" w="12192000">
                <a:moveTo>
                  <a:pt x="12191999" y="591311"/>
                </a:moveTo>
                <a:lnTo>
                  <a:pt x="0" y="591311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91311"/>
                </a:lnTo>
                <a:close/>
              </a:path>
            </a:pathLst>
          </a:custGeom>
          <a:solidFill>
            <a:srgbClr val="0035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12"/>
          <p:cNvSpPr/>
          <p:nvPr/>
        </p:nvSpPr>
        <p:spPr>
          <a:xfrm>
            <a:off x="0" y="0"/>
            <a:ext cx="12192000" cy="591820"/>
          </a:xfrm>
          <a:custGeom>
            <a:rect b="b" l="l" r="r" t="t"/>
            <a:pathLst>
              <a:path extrusionOk="0" h="591820" w="12192000">
                <a:moveTo>
                  <a:pt x="0" y="591311"/>
                </a:moveTo>
                <a:lnTo>
                  <a:pt x="12191999" y="591311"/>
                </a:lnTo>
                <a:lnTo>
                  <a:pt x="12191999" y="0"/>
                </a:lnTo>
                <a:lnTo>
                  <a:pt x="0" y="0"/>
                </a:lnTo>
                <a:lnTo>
                  <a:pt x="0" y="591311"/>
                </a:lnTo>
                <a:close/>
              </a:path>
            </a:pathLst>
          </a:custGeom>
          <a:noFill/>
          <a:ln cap="flat" cmpd="sng" w="12675">
            <a:solidFill>
              <a:srgbClr val="2E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" name="Google Shape;2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0207" y="170687"/>
            <a:ext cx="1586483" cy="34442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2"/>
          <p:cNvSpPr txBox="1"/>
          <p:nvPr>
            <p:ph type="title"/>
          </p:nvPr>
        </p:nvSpPr>
        <p:spPr>
          <a:xfrm>
            <a:off x="5277358" y="645031"/>
            <a:ext cx="1637282" cy="4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5277358" y="645031"/>
            <a:ext cx="1637282" cy="4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0"/>
            <a:ext cx="12192000" cy="591820"/>
          </a:xfrm>
          <a:custGeom>
            <a:rect b="b" l="l" r="r" t="t"/>
            <a:pathLst>
              <a:path extrusionOk="0" h="591820" w="12192000">
                <a:moveTo>
                  <a:pt x="12191999" y="591311"/>
                </a:moveTo>
                <a:lnTo>
                  <a:pt x="0" y="591311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91311"/>
                </a:lnTo>
                <a:close/>
              </a:path>
            </a:pathLst>
          </a:custGeom>
          <a:solidFill>
            <a:srgbClr val="0035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0"/>
          <p:cNvSpPr/>
          <p:nvPr/>
        </p:nvSpPr>
        <p:spPr>
          <a:xfrm>
            <a:off x="0" y="0"/>
            <a:ext cx="12192000" cy="591820"/>
          </a:xfrm>
          <a:custGeom>
            <a:rect b="b" l="l" r="r" t="t"/>
            <a:pathLst>
              <a:path extrusionOk="0" h="591820" w="12192000">
                <a:moveTo>
                  <a:pt x="0" y="591311"/>
                </a:moveTo>
                <a:lnTo>
                  <a:pt x="12191999" y="591311"/>
                </a:lnTo>
                <a:lnTo>
                  <a:pt x="12191999" y="0"/>
                </a:lnTo>
                <a:lnTo>
                  <a:pt x="0" y="0"/>
                </a:lnTo>
                <a:lnTo>
                  <a:pt x="0" y="591311"/>
                </a:lnTo>
                <a:close/>
              </a:path>
            </a:pathLst>
          </a:custGeom>
          <a:noFill/>
          <a:ln cap="flat" cmpd="sng" w="12675">
            <a:solidFill>
              <a:srgbClr val="2E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0"/>
          <p:cNvSpPr txBox="1"/>
          <p:nvPr>
            <p:ph type="title"/>
          </p:nvPr>
        </p:nvSpPr>
        <p:spPr>
          <a:xfrm>
            <a:off x="5277358" y="645031"/>
            <a:ext cx="1637282" cy="4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0"/>
          <p:cNvSpPr txBox="1"/>
          <p:nvPr>
            <p:ph idx="1" type="body"/>
          </p:nvPr>
        </p:nvSpPr>
        <p:spPr>
          <a:xfrm>
            <a:off x="925171" y="1233499"/>
            <a:ext cx="10341656" cy="4730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1"/>
          <p:cNvGrpSpPr/>
          <p:nvPr/>
        </p:nvGrpSpPr>
        <p:grpSpPr>
          <a:xfrm>
            <a:off x="0" y="0"/>
            <a:ext cx="12192000" cy="591820"/>
            <a:chOff x="0" y="0"/>
            <a:chExt cx="12192000" cy="591820"/>
          </a:xfrm>
        </p:grpSpPr>
        <p:sp>
          <p:nvSpPr>
            <p:cNvPr id="49" name="Google Shape;49;p1"/>
            <p:cNvSpPr/>
            <p:nvPr/>
          </p:nvSpPr>
          <p:spPr>
            <a:xfrm>
              <a:off x="0" y="0"/>
              <a:ext cx="12192000" cy="591820"/>
            </a:xfrm>
            <a:custGeom>
              <a:rect b="b" l="l" r="r" t="t"/>
              <a:pathLst>
                <a:path extrusionOk="0" h="591820" w="12192000">
                  <a:moveTo>
                    <a:pt x="12191999" y="591311"/>
                  </a:moveTo>
                  <a:lnTo>
                    <a:pt x="0" y="591311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91311"/>
                  </a:lnTo>
                  <a:close/>
                </a:path>
              </a:pathLst>
            </a:custGeom>
            <a:solidFill>
              <a:srgbClr val="0035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0" y="0"/>
              <a:ext cx="12192000" cy="591820"/>
            </a:xfrm>
            <a:custGeom>
              <a:rect b="b" l="l" r="r" t="t"/>
              <a:pathLst>
                <a:path extrusionOk="0" h="591820" w="12192000">
                  <a:moveTo>
                    <a:pt x="0" y="591311"/>
                  </a:moveTo>
                  <a:lnTo>
                    <a:pt x="12191999" y="591311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591311"/>
                  </a:lnTo>
                  <a:close/>
                </a:path>
              </a:pathLst>
            </a:custGeom>
            <a:noFill/>
            <a:ln cap="flat" cmpd="sng" w="12675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1" name="Google Shape;51;p1"/>
          <p:cNvSpPr txBox="1"/>
          <p:nvPr>
            <p:ph type="title"/>
          </p:nvPr>
        </p:nvSpPr>
        <p:spPr>
          <a:xfrm>
            <a:off x="1842460" y="2118905"/>
            <a:ext cx="9279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Increase Revenue Generation in Amsterdam</a:t>
            </a:r>
            <a:endParaRPr sz="3800"/>
          </a:p>
        </p:txBody>
      </p:sp>
      <p:sp>
        <p:nvSpPr>
          <p:cNvPr id="52" name="Google Shape;52;p1"/>
          <p:cNvSpPr txBox="1"/>
          <p:nvPr/>
        </p:nvSpPr>
        <p:spPr>
          <a:xfrm>
            <a:off x="2866090" y="3563999"/>
            <a:ext cx="6452235" cy="1294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71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Mncedisi Mncwabe October 2021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34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**Dataset accessed from Maven Analytics datasets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1222203" y="1220266"/>
            <a:ext cx="9829165" cy="1135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spAutoFit/>
          </a:bodyPr>
          <a:lstStyle/>
          <a:p>
            <a:pPr indent="0" lvl="0" marL="12065" marR="508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Determine which neighborhoods and property types make the most  revenue in Amsterdam to create targeted campaigns which increase  properties in those neighborhoods to increase revenue.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916938" y="3170312"/>
            <a:ext cx="7783195" cy="2698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Hospitality terms used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1135" lvl="0" marL="2413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Revenue – Money paid by guests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91135" lvl="0" marL="241300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Occupancy – The number of bookings compared to capacity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91135" lvl="0" marL="2413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Average daily rate (ADR) – Revenue compared to the number of bookings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91135" lvl="0" marL="2413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Revenue parity (RevPAR) – Revenue compared to capacity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7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Dataset covers 2019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" name="Google Shape;59;p2"/>
          <p:cNvGrpSpPr/>
          <p:nvPr/>
        </p:nvGrpSpPr>
        <p:grpSpPr>
          <a:xfrm>
            <a:off x="0" y="0"/>
            <a:ext cx="12192000" cy="591820"/>
            <a:chOff x="0" y="0"/>
            <a:chExt cx="12192000" cy="591820"/>
          </a:xfrm>
        </p:grpSpPr>
        <p:sp>
          <p:nvSpPr>
            <p:cNvPr id="60" name="Google Shape;60;p2"/>
            <p:cNvSpPr/>
            <p:nvPr/>
          </p:nvSpPr>
          <p:spPr>
            <a:xfrm>
              <a:off x="0" y="0"/>
              <a:ext cx="12192000" cy="591820"/>
            </a:xfrm>
            <a:custGeom>
              <a:rect b="b" l="l" r="r" t="t"/>
              <a:pathLst>
                <a:path extrusionOk="0" h="591820" w="12192000">
                  <a:moveTo>
                    <a:pt x="12191999" y="591311"/>
                  </a:moveTo>
                  <a:lnTo>
                    <a:pt x="0" y="591311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91311"/>
                  </a:lnTo>
                  <a:close/>
                </a:path>
              </a:pathLst>
            </a:custGeom>
            <a:solidFill>
              <a:srgbClr val="0035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0" y="0"/>
              <a:ext cx="12192000" cy="591820"/>
            </a:xfrm>
            <a:custGeom>
              <a:rect b="b" l="l" r="r" t="t"/>
              <a:pathLst>
                <a:path extrusionOk="0" h="591820" w="12192000">
                  <a:moveTo>
                    <a:pt x="0" y="591311"/>
                  </a:moveTo>
                  <a:lnTo>
                    <a:pt x="12191999" y="591311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591311"/>
                  </a:lnTo>
                  <a:close/>
                </a:path>
              </a:pathLst>
            </a:custGeom>
            <a:noFill/>
            <a:ln cap="flat" cmpd="sng" w="12675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2" name="Google Shape;62;p2"/>
          <p:cNvSpPr txBox="1"/>
          <p:nvPr>
            <p:ph type="title"/>
          </p:nvPr>
        </p:nvSpPr>
        <p:spPr>
          <a:xfrm>
            <a:off x="5275326" y="606424"/>
            <a:ext cx="163893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Overview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590550" y="5124450"/>
            <a:ext cx="10869300" cy="1488600"/>
          </a:xfrm>
          <a:prstGeom prst="rect">
            <a:avLst/>
          </a:prstGeom>
          <a:noFill/>
          <a:ln cap="flat" cmpd="sng" w="19025">
            <a:solidFill>
              <a:srgbClr val="0035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194945" lvl="0" marL="320040" marR="876935" rtl="0" algn="l">
              <a:lnSpc>
                <a:spcPct val="129444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 Baarsjes Oud – West, Centrum - West and De Pijp make the most revenue at a combined 44% of total  revenue.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95580" lvl="0" marL="320040" marR="0" rtl="0" algn="l">
              <a:lnSpc>
                <a:spcPct val="100000"/>
              </a:lnSpc>
              <a:spcBef>
                <a:spcPts val="819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Oud Oost and Bos en Lommer both have the highest occupancy at over 75%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95580" lvl="0" marL="320040" marR="0" rtl="0" algn="l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88% of revenue comes from entire homes/apartments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" name="Google Shape;68;p3"/>
          <p:cNvGrpSpPr/>
          <p:nvPr/>
        </p:nvGrpSpPr>
        <p:grpSpPr>
          <a:xfrm>
            <a:off x="0" y="0"/>
            <a:ext cx="12192000" cy="591820"/>
            <a:chOff x="0" y="0"/>
            <a:chExt cx="12192000" cy="591820"/>
          </a:xfrm>
        </p:grpSpPr>
        <p:sp>
          <p:nvSpPr>
            <p:cNvPr id="69" name="Google Shape;69;p3"/>
            <p:cNvSpPr/>
            <p:nvPr/>
          </p:nvSpPr>
          <p:spPr>
            <a:xfrm>
              <a:off x="0" y="0"/>
              <a:ext cx="12192000" cy="591820"/>
            </a:xfrm>
            <a:custGeom>
              <a:rect b="b" l="l" r="r" t="t"/>
              <a:pathLst>
                <a:path extrusionOk="0" h="591820" w="12192000">
                  <a:moveTo>
                    <a:pt x="12191999" y="591311"/>
                  </a:moveTo>
                  <a:lnTo>
                    <a:pt x="0" y="591311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91311"/>
                  </a:lnTo>
                  <a:close/>
                </a:path>
              </a:pathLst>
            </a:custGeom>
            <a:solidFill>
              <a:srgbClr val="0035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0" y="0"/>
              <a:ext cx="12192000" cy="591820"/>
            </a:xfrm>
            <a:custGeom>
              <a:rect b="b" l="l" r="r" t="t"/>
              <a:pathLst>
                <a:path extrusionOk="0" h="591820" w="12192000">
                  <a:moveTo>
                    <a:pt x="0" y="591311"/>
                  </a:moveTo>
                  <a:lnTo>
                    <a:pt x="12191999" y="591311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591311"/>
                  </a:lnTo>
                  <a:close/>
                </a:path>
              </a:pathLst>
            </a:custGeom>
            <a:noFill/>
            <a:ln cap="flat" cmpd="sng" w="12675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1" name="Google Shape;71;p3"/>
          <p:cNvSpPr txBox="1"/>
          <p:nvPr>
            <p:ph type="title"/>
          </p:nvPr>
        </p:nvSpPr>
        <p:spPr>
          <a:xfrm>
            <a:off x="534390" y="542416"/>
            <a:ext cx="111156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193540" lvl="0" marL="4206240" marR="5080" rtl="0" algn="l">
              <a:lnSpc>
                <a:spcPct val="10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Which neighbourhoods and room types make the most revenue &amp; have the  highest occupancy</a:t>
            </a:r>
            <a:endParaRPr sz="2700"/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6120" y="2069157"/>
            <a:ext cx="3546187" cy="2491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146" y="1972300"/>
            <a:ext cx="3633735" cy="266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4404" y="1984318"/>
            <a:ext cx="4030703" cy="26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/>
        </p:nvSpPr>
        <p:spPr>
          <a:xfrm>
            <a:off x="590550" y="5304282"/>
            <a:ext cx="10869295" cy="1211580"/>
          </a:xfrm>
          <a:prstGeom prst="rect">
            <a:avLst/>
          </a:prstGeom>
          <a:noFill/>
          <a:ln cap="flat" cmpd="sng" w="19025">
            <a:solidFill>
              <a:srgbClr val="0035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5580" lvl="0" marL="32004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Centrum West, Centrum Oost and Zuid have the highest RevPAR at over $250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95580" lvl="0" marL="320040" marR="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Centrum West, Centrum Oost, Zuid and Oud Oost have the highest ADR at over $160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95580" lvl="0" marL="320040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Both of these measures indicate that they have the highest revenue generation by room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p4"/>
          <p:cNvGrpSpPr/>
          <p:nvPr/>
        </p:nvGrpSpPr>
        <p:grpSpPr>
          <a:xfrm>
            <a:off x="0" y="0"/>
            <a:ext cx="12192000" cy="591820"/>
            <a:chOff x="0" y="0"/>
            <a:chExt cx="12192000" cy="591820"/>
          </a:xfrm>
        </p:grpSpPr>
        <p:sp>
          <p:nvSpPr>
            <p:cNvPr id="81" name="Google Shape;81;p4"/>
            <p:cNvSpPr/>
            <p:nvPr/>
          </p:nvSpPr>
          <p:spPr>
            <a:xfrm>
              <a:off x="0" y="0"/>
              <a:ext cx="12192000" cy="591820"/>
            </a:xfrm>
            <a:custGeom>
              <a:rect b="b" l="l" r="r" t="t"/>
              <a:pathLst>
                <a:path extrusionOk="0" h="591820" w="12192000">
                  <a:moveTo>
                    <a:pt x="12191999" y="591311"/>
                  </a:moveTo>
                  <a:lnTo>
                    <a:pt x="0" y="591311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91311"/>
                  </a:lnTo>
                  <a:close/>
                </a:path>
              </a:pathLst>
            </a:custGeom>
            <a:solidFill>
              <a:srgbClr val="0035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0" y="0"/>
              <a:ext cx="12192000" cy="591820"/>
            </a:xfrm>
            <a:custGeom>
              <a:rect b="b" l="l" r="r" t="t"/>
              <a:pathLst>
                <a:path extrusionOk="0" h="591820" w="12192000">
                  <a:moveTo>
                    <a:pt x="0" y="591311"/>
                  </a:moveTo>
                  <a:lnTo>
                    <a:pt x="12191999" y="591311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591311"/>
                  </a:lnTo>
                  <a:close/>
                </a:path>
              </a:pathLst>
            </a:custGeom>
            <a:noFill/>
            <a:ln cap="flat" cmpd="sng" w="12675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3" name="Google Shape;83;p4"/>
          <p:cNvSpPr txBox="1"/>
          <p:nvPr>
            <p:ph type="title"/>
          </p:nvPr>
        </p:nvSpPr>
        <p:spPr>
          <a:xfrm>
            <a:off x="1648789" y="591835"/>
            <a:ext cx="8752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Neighbourhoods with the highest revenue generating indicators</a:t>
            </a:r>
            <a:endParaRPr sz="2400"/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566" y="1196171"/>
            <a:ext cx="10112030" cy="396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/>
        </p:nvSpPr>
        <p:spPr>
          <a:xfrm>
            <a:off x="5220460" y="5182360"/>
            <a:ext cx="6725920" cy="1402080"/>
          </a:xfrm>
          <a:prstGeom prst="rect">
            <a:avLst/>
          </a:prstGeom>
          <a:noFill/>
          <a:ln cap="flat" cmpd="sng" w="19025">
            <a:solidFill>
              <a:srgbClr val="0035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194945" lvl="0" marL="319405" marR="326390" rtl="0" algn="l">
              <a:lnSpc>
                <a:spcPct val="129444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These are the neighbourhoods that should be targeted, they each  have a revenue indicator in the 90</a:t>
            </a:r>
            <a:r>
              <a:rPr baseline="30000" lang="en-US" sz="1800">
                <a:latin typeface="Calibri"/>
                <a:ea typeface="Calibri"/>
                <a:cs typeface="Calibri"/>
                <a:sym typeface="Calibri"/>
              </a:rPr>
              <a:t>th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percentile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94945" lvl="0" marL="319405" marR="452119" rtl="0" algn="l">
              <a:lnSpc>
                <a:spcPct val="107700"/>
              </a:lnSpc>
              <a:spcBef>
                <a:spcPts val="90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Focus efforts increasing volumes of entire homes/apartments as  they account for 75% of total revenue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5"/>
          <p:cNvGrpSpPr/>
          <p:nvPr/>
        </p:nvGrpSpPr>
        <p:grpSpPr>
          <a:xfrm>
            <a:off x="0" y="0"/>
            <a:ext cx="12192000" cy="568960"/>
            <a:chOff x="0" y="0"/>
            <a:chExt cx="12192000" cy="568960"/>
          </a:xfrm>
        </p:grpSpPr>
        <p:sp>
          <p:nvSpPr>
            <p:cNvPr id="91" name="Google Shape;91;p5"/>
            <p:cNvSpPr/>
            <p:nvPr/>
          </p:nvSpPr>
          <p:spPr>
            <a:xfrm>
              <a:off x="0" y="0"/>
              <a:ext cx="12192000" cy="568960"/>
            </a:xfrm>
            <a:custGeom>
              <a:rect b="b" l="l" r="r" t="t"/>
              <a:pathLst>
                <a:path extrusionOk="0" h="568960" w="12192000">
                  <a:moveTo>
                    <a:pt x="12191999" y="568450"/>
                  </a:moveTo>
                  <a:lnTo>
                    <a:pt x="0" y="568450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68450"/>
                  </a:lnTo>
                  <a:close/>
                </a:path>
              </a:pathLst>
            </a:custGeom>
            <a:solidFill>
              <a:srgbClr val="0035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0" y="0"/>
              <a:ext cx="12192000" cy="568960"/>
            </a:xfrm>
            <a:custGeom>
              <a:rect b="b" l="l" r="r" t="t"/>
              <a:pathLst>
                <a:path extrusionOk="0" h="568960" w="12192000">
                  <a:moveTo>
                    <a:pt x="0" y="568450"/>
                  </a:moveTo>
                  <a:lnTo>
                    <a:pt x="12191999" y="568450"/>
                  </a:lnTo>
                  <a:lnTo>
                    <a:pt x="12191999" y="0"/>
                  </a:lnTo>
                </a:path>
                <a:path extrusionOk="0" h="568960" w="12192000">
                  <a:moveTo>
                    <a:pt x="0" y="0"/>
                  </a:moveTo>
                  <a:lnTo>
                    <a:pt x="0" y="568450"/>
                  </a:lnTo>
                </a:path>
              </a:pathLst>
            </a:custGeom>
            <a:noFill/>
            <a:ln cap="flat" cmpd="sng" w="12675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3" name="Google Shape;93;p5"/>
          <p:cNvSpPr txBox="1"/>
          <p:nvPr>
            <p:ph type="title"/>
          </p:nvPr>
        </p:nvSpPr>
        <p:spPr>
          <a:xfrm>
            <a:off x="1937792" y="568940"/>
            <a:ext cx="85464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Which neighbourhoods and room types should be targeted?</a:t>
            </a:r>
            <a:endParaRPr sz="2500"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856" y="1200911"/>
            <a:ext cx="4029026" cy="5152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9700" y="1225099"/>
            <a:ext cx="5999100" cy="3862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/>
        </p:nvSpPr>
        <p:spPr>
          <a:xfrm>
            <a:off x="925171" y="1233499"/>
            <a:ext cx="10276205" cy="4730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600">
            <a:spAutoFit/>
          </a:bodyPr>
          <a:lstStyle/>
          <a:p>
            <a:pPr indent="-195580" lvl="0" marL="233045" marR="370205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 Baarsjes Oud – West, Centrum - West and De Pijp make the most revenue at a combined 44% of total  revenue.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95580" lvl="0" marL="233045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Oud Oost and Bos en Lommer both have the highest occupancy at over 75%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95580" lvl="0" marL="233045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88% of revenue comes from entire homes/apartments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95580" lvl="0" marL="23304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Centrum West, Centrum Oost and Zuid have the highest RevPAR at over $250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95580" lvl="0" marL="233045" marR="0" rtl="0" algn="l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Centrum West, Centrum Oost, Zuid and Oud Oost have the highest ADR at over $160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95580" lvl="0" marL="233045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Both ADR and RevPAR indicate that they have the highest revenue generation by room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95580" lvl="0" marL="233045" marR="579755" rtl="0" algn="l">
              <a:lnSpc>
                <a:spcPct val="70000"/>
              </a:lnSpc>
              <a:spcBef>
                <a:spcPts val="114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neighbourhoods that should be targeted are below, they each have a revenue indicator in the 90</a:t>
            </a:r>
            <a:r>
              <a:rPr baseline="30000" lang="en-US" sz="1800">
                <a:latin typeface="Calibri"/>
                <a:ea typeface="Calibri"/>
                <a:cs typeface="Calibri"/>
                <a:sym typeface="Calibri"/>
              </a:rPr>
              <a:t>th 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percentile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95579" lvl="1" marL="690245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Centrum-West, Centrum-Oost, Zuid, De Pijp – Rivierenbuurt, Oud-Oost, De Baarsjes - Oud-West, Bos en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690245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Lommer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95580" lvl="0" marL="233045" marR="407669" rtl="0" algn="l">
              <a:lnSpc>
                <a:spcPct val="70000"/>
              </a:lnSpc>
              <a:spcBef>
                <a:spcPts val="118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Focus the campaign on increasing volumes of entire homes/apartments as they account for 75% of total  revenue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Calibri"/>
              <a:ea typeface="Calibri"/>
              <a:cs typeface="Calibri"/>
              <a:sym typeface="Calibri"/>
            </a:endParaRPr>
          </a:p>
          <a:p>
            <a:pPr indent="-952500" lvl="0" marL="1054100" marR="29209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Increasing the properties by 10% in the 7 neighborhoods identified would increase their  revenue generation by 6% and a 20% increase would increase it by 12%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6"/>
          <p:cNvGrpSpPr/>
          <p:nvPr/>
        </p:nvGrpSpPr>
        <p:grpSpPr>
          <a:xfrm>
            <a:off x="0" y="0"/>
            <a:ext cx="12192000" cy="591820"/>
            <a:chOff x="0" y="0"/>
            <a:chExt cx="12192000" cy="591820"/>
          </a:xfrm>
        </p:grpSpPr>
        <p:sp>
          <p:nvSpPr>
            <p:cNvPr id="102" name="Google Shape;102;p6"/>
            <p:cNvSpPr/>
            <p:nvPr/>
          </p:nvSpPr>
          <p:spPr>
            <a:xfrm>
              <a:off x="0" y="0"/>
              <a:ext cx="12192000" cy="591820"/>
            </a:xfrm>
            <a:custGeom>
              <a:rect b="b" l="l" r="r" t="t"/>
              <a:pathLst>
                <a:path extrusionOk="0" h="591820" w="12192000">
                  <a:moveTo>
                    <a:pt x="12191999" y="591311"/>
                  </a:moveTo>
                  <a:lnTo>
                    <a:pt x="0" y="591311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91311"/>
                  </a:lnTo>
                  <a:close/>
                </a:path>
              </a:pathLst>
            </a:custGeom>
            <a:solidFill>
              <a:srgbClr val="0035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0" y="0"/>
              <a:ext cx="12192000" cy="591820"/>
            </a:xfrm>
            <a:custGeom>
              <a:rect b="b" l="l" r="r" t="t"/>
              <a:pathLst>
                <a:path extrusionOk="0" h="591820" w="12192000">
                  <a:moveTo>
                    <a:pt x="0" y="591311"/>
                  </a:moveTo>
                  <a:lnTo>
                    <a:pt x="12191999" y="591311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591311"/>
                  </a:lnTo>
                  <a:close/>
                </a:path>
              </a:pathLst>
            </a:custGeom>
            <a:noFill/>
            <a:ln cap="flat" cmpd="sng" w="12675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4" name="Google Shape;104;p6"/>
          <p:cNvSpPr txBox="1"/>
          <p:nvPr>
            <p:ph type="title"/>
          </p:nvPr>
        </p:nvSpPr>
        <p:spPr>
          <a:xfrm>
            <a:off x="5277358" y="645031"/>
            <a:ext cx="1637282" cy="4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65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350" y="1271624"/>
            <a:ext cx="10694874" cy="5220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7"/>
          <p:cNvSpPr txBox="1"/>
          <p:nvPr>
            <p:ph type="title"/>
          </p:nvPr>
        </p:nvSpPr>
        <p:spPr>
          <a:xfrm>
            <a:off x="1300512" y="693576"/>
            <a:ext cx="9591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Reporting example using Google Data Studio to monitor progress</a:t>
            </a:r>
            <a:endParaRPr sz="2600"/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94" y="85550"/>
            <a:ext cx="2759879" cy="44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8"/>
          <p:cNvGrpSpPr/>
          <p:nvPr/>
        </p:nvGrpSpPr>
        <p:grpSpPr>
          <a:xfrm>
            <a:off x="1185672" y="1287778"/>
            <a:ext cx="9820655" cy="5498771"/>
            <a:chOff x="1185672" y="1287778"/>
            <a:chExt cx="9820655" cy="5498771"/>
          </a:xfrm>
        </p:grpSpPr>
        <p:pic>
          <p:nvPicPr>
            <p:cNvPr id="117" name="Google Shape;11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85672" y="1287778"/>
              <a:ext cx="9820655" cy="5432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62050" y="1362075"/>
              <a:ext cx="2076449" cy="333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85675" y="6453175"/>
              <a:ext cx="2843399" cy="333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8"/>
          <p:cNvSpPr txBox="1"/>
          <p:nvPr>
            <p:ph type="title"/>
          </p:nvPr>
        </p:nvSpPr>
        <p:spPr>
          <a:xfrm>
            <a:off x="1576375" y="680225"/>
            <a:ext cx="9591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Reporting example using Google Data Studio to monitor progress</a:t>
            </a:r>
            <a:endParaRPr sz="2600"/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52400"/>
            <a:ext cx="2076449" cy="33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9"/>
          <p:cNvGrpSpPr/>
          <p:nvPr/>
        </p:nvGrpSpPr>
        <p:grpSpPr>
          <a:xfrm>
            <a:off x="935162" y="1266552"/>
            <a:ext cx="10638043" cy="5391307"/>
            <a:chOff x="1234450" y="1292350"/>
            <a:chExt cx="9723100" cy="5137024"/>
          </a:xfrm>
        </p:grpSpPr>
        <p:pic>
          <p:nvPicPr>
            <p:cNvPr id="127" name="Google Shape;127;p9"/>
            <p:cNvPicPr preferRelativeResize="0"/>
            <p:nvPr/>
          </p:nvPicPr>
          <p:blipFill rotWithShape="1">
            <a:blip r:embed="rId3">
              <a:alphaModFix/>
            </a:blip>
            <a:srcRect b="2704" l="0" r="0" t="0"/>
            <a:stretch/>
          </p:blipFill>
          <p:spPr>
            <a:xfrm>
              <a:off x="1234450" y="1292350"/>
              <a:ext cx="9723100" cy="513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09700" y="1352550"/>
              <a:ext cx="1976424" cy="333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9"/>
          <p:cNvSpPr txBox="1"/>
          <p:nvPr>
            <p:ph type="title"/>
          </p:nvPr>
        </p:nvSpPr>
        <p:spPr>
          <a:xfrm>
            <a:off x="1458675" y="669613"/>
            <a:ext cx="9591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Reporting example using Google Data Studio to monitor progress</a:t>
            </a:r>
            <a:endParaRPr sz="2600"/>
          </a:p>
        </p:txBody>
      </p:sp>
      <p:pic>
        <p:nvPicPr>
          <p:cNvPr id="130" name="Google Shape;13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152400"/>
            <a:ext cx="2076449" cy="33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2022-06-23T18:14:59Z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