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Work Sans Medium"/>
      <p:regular r:id="rId30"/>
      <p:bold r:id="rId31"/>
      <p:italic r:id="rId32"/>
      <p:boldItalic r:id="rId33"/>
    </p:embeddedFont>
    <p:embeddedFont>
      <p:font typeface="Work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9440F9-BE45-48E5-A8E8-E5DF1521AAB9}">
  <a:tblStyle styleId="{6D9440F9-BE45-48E5-A8E8-E5DF1521AA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WorkSansMedium-bold.fntdata"/><Relationship Id="rId30" Type="http://schemas.openxmlformats.org/officeDocument/2006/relationships/font" Target="fonts/WorkSansMedium-regular.fntdata"/><Relationship Id="rId11" Type="http://schemas.openxmlformats.org/officeDocument/2006/relationships/slide" Target="slides/slide4.xml"/><Relationship Id="rId33" Type="http://schemas.openxmlformats.org/officeDocument/2006/relationships/font" Target="fonts/WorkSansMedium-boldItalic.fntdata"/><Relationship Id="rId10" Type="http://schemas.openxmlformats.org/officeDocument/2006/relationships/slide" Target="slides/slide3.xml"/><Relationship Id="rId32" Type="http://schemas.openxmlformats.org/officeDocument/2006/relationships/font" Target="fonts/WorkSansMedium-italic.fntdata"/><Relationship Id="rId13" Type="http://schemas.openxmlformats.org/officeDocument/2006/relationships/slide" Target="slides/slide6.xml"/><Relationship Id="rId35" Type="http://schemas.openxmlformats.org/officeDocument/2006/relationships/font" Target="fonts/WorkSans-bold.fntdata"/><Relationship Id="rId12" Type="http://schemas.openxmlformats.org/officeDocument/2006/relationships/slide" Target="slides/slide5.xml"/><Relationship Id="rId34" Type="http://schemas.openxmlformats.org/officeDocument/2006/relationships/font" Target="fonts/WorkSans-regular.fntdata"/><Relationship Id="rId15" Type="http://schemas.openxmlformats.org/officeDocument/2006/relationships/slide" Target="slides/slide8.xml"/><Relationship Id="rId37" Type="http://schemas.openxmlformats.org/officeDocument/2006/relationships/font" Target="fonts/WorkSans-boldItalic.fntdata"/><Relationship Id="rId14" Type="http://schemas.openxmlformats.org/officeDocument/2006/relationships/slide" Target="slides/slide7.xml"/><Relationship Id="rId36" Type="http://schemas.openxmlformats.org/officeDocument/2006/relationships/font" Target="fonts/WorkSans-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b32042bc8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b32042bc8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b32042bc8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7b32042bc8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the floor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7b32042bc8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7b32042bc8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the floor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7b32042bc8_0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7b32042bc8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the floor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7b32042bc8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7b32042bc8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the floor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0b4795cb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80b4795cb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the floor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80b4795c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80b4795c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the floor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b32042bc8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7b32042bc8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the floor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afc4e46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dafc4e46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dafc4e462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dafc4e462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the floor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7b4de67a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7b4de67a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7b32042bc8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7b32042bc8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7b32042bc8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7b32042bc8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b32042bc8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7b32042bc8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b32042bc8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b32042bc8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b32042bc8_0_1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b32042bc8_0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b32042bc8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b32042bc8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b32042bc8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b32042bc8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the floor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b32042bc8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b32042bc8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the floor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be944d9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7be944d9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b32042bc8_0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7b32042bc8_0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the floor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62AF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0" y="1136375"/>
            <a:ext cx="5611500" cy="2052600"/>
          </a:xfrm>
          <a:prstGeom prst="rect">
            <a:avLst/>
          </a:prstGeom>
        </p:spPr>
        <p:txBody>
          <a:bodyPr anchorCtr="0" anchor="b" bIns="91425" lIns="91425" spcFirstLastPara="1" rIns="91425" wrap="square" tIns="91425">
            <a:normAutofit/>
          </a:bodyPr>
          <a:lstStyle>
            <a:lvl1pPr lvl="0" rtl="0">
              <a:lnSpc>
                <a:spcPct val="90000"/>
              </a:lnSpc>
              <a:spcBef>
                <a:spcPts val="0"/>
              </a:spcBef>
              <a:spcAft>
                <a:spcPts val="0"/>
              </a:spcAft>
              <a:buClr>
                <a:schemeClr val="lt1"/>
              </a:buClr>
              <a:buSzPts val="5100"/>
              <a:buFont typeface="Work Sans"/>
              <a:buNone/>
              <a:defRPr sz="5100">
                <a:solidFill>
                  <a:schemeClr val="lt1"/>
                </a:solidFill>
                <a:latin typeface="Work Sans"/>
                <a:ea typeface="Work Sans"/>
                <a:cs typeface="Work Sans"/>
                <a:sym typeface="Work Sans"/>
              </a:defRPr>
            </a:lvl1pPr>
            <a:lvl2pPr lvl="1" rtl="0">
              <a:lnSpc>
                <a:spcPct val="90000"/>
              </a:lnSpc>
              <a:spcBef>
                <a:spcPts val="0"/>
              </a:spcBef>
              <a:spcAft>
                <a:spcPts val="0"/>
              </a:spcAft>
              <a:buClr>
                <a:schemeClr val="lt1"/>
              </a:buClr>
              <a:buSzPts val="5200"/>
              <a:buNone/>
              <a:defRPr sz="5200">
                <a:solidFill>
                  <a:schemeClr val="lt1"/>
                </a:solidFill>
              </a:defRPr>
            </a:lvl2pPr>
            <a:lvl3pPr lvl="2" rtl="0">
              <a:lnSpc>
                <a:spcPct val="90000"/>
              </a:lnSpc>
              <a:spcBef>
                <a:spcPts val="0"/>
              </a:spcBef>
              <a:spcAft>
                <a:spcPts val="0"/>
              </a:spcAft>
              <a:buClr>
                <a:schemeClr val="lt1"/>
              </a:buClr>
              <a:buSzPts val="5200"/>
              <a:buNone/>
              <a:defRPr sz="5200">
                <a:solidFill>
                  <a:schemeClr val="lt1"/>
                </a:solidFill>
              </a:defRPr>
            </a:lvl3pPr>
            <a:lvl4pPr lvl="3" rtl="0">
              <a:lnSpc>
                <a:spcPct val="90000"/>
              </a:lnSpc>
              <a:spcBef>
                <a:spcPts val="0"/>
              </a:spcBef>
              <a:spcAft>
                <a:spcPts val="0"/>
              </a:spcAft>
              <a:buClr>
                <a:schemeClr val="lt1"/>
              </a:buClr>
              <a:buSzPts val="5200"/>
              <a:buNone/>
              <a:defRPr sz="5200">
                <a:solidFill>
                  <a:schemeClr val="lt1"/>
                </a:solidFill>
              </a:defRPr>
            </a:lvl4pPr>
            <a:lvl5pPr lvl="4" rtl="0">
              <a:lnSpc>
                <a:spcPct val="90000"/>
              </a:lnSpc>
              <a:spcBef>
                <a:spcPts val="0"/>
              </a:spcBef>
              <a:spcAft>
                <a:spcPts val="0"/>
              </a:spcAft>
              <a:buClr>
                <a:schemeClr val="lt1"/>
              </a:buClr>
              <a:buSzPts val="5200"/>
              <a:buNone/>
              <a:defRPr sz="5200">
                <a:solidFill>
                  <a:schemeClr val="lt1"/>
                </a:solidFill>
              </a:defRPr>
            </a:lvl5pPr>
            <a:lvl6pPr lvl="5" rtl="0">
              <a:lnSpc>
                <a:spcPct val="90000"/>
              </a:lnSpc>
              <a:spcBef>
                <a:spcPts val="0"/>
              </a:spcBef>
              <a:spcAft>
                <a:spcPts val="0"/>
              </a:spcAft>
              <a:buClr>
                <a:schemeClr val="lt1"/>
              </a:buClr>
              <a:buSzPts val="5200"/>
              <a:buNone/>
              <a:defRPr sz="5200">
                <a:solidFill>
                  <a:schemeClr val="lt1"/>
                </a:solidFill>
              </a:defRPr>
            </a:lvl6pPr>
            <a:lvl7pPr lvl="6" rtl="0">
              <a:lnSpc>
                <a:spcPct val="90000"/>
              </a:lnSpc>
              <a:spcBef>
                <a:spcPts val="0"/>
              </a:spcBef>
              <a:spcAft>
                <a:spcPts val="0"/>
              </a:spcAft>
              <a:buClr>
                <a:schemeClr val="lt1"/>
              </a:buClr>
              <a:buSzPts val="5200"/>
              <a:buNone/>
              <a:defRPr sz="5200">
                <a:solidFill>
                  <a:schemeClr val="lt1"/>
                </a:solidFill>
              </a:defRPr>
            </a:lvl7pPr>
            <a:lvl8pPr lvl="7" rtl="0">
              <a:lnSpc>
                <a:spcPct val="90000"/>
              </a:lnSpc>
              <a:spcBef>
                <a:spcPts val="0"/>
              </a:spcBef>
              <a:spcAft>
                <a:spcPts val="0"/>
              </a:spcAft>
              <a:buClr>
                <a:schemeClr val="lt1"/>
              </a:buClr>
              <a:buSzPts val="5200"/>
              <a:buNone/>
              <a:defRPr sz="5200">
                <a:solidFill>
                  <a:schemeClr val="lt1"/>
                </a:solidFill>
              </a:defRPr>
            </a:lvl8pPr>
            <a:lvl9pPr lvl="8" rtl="0">
              <a:lnSpc>
                <a:spcPct val="90000"/>
              </a:lnSpc>
              <a:spcBef>
                <a:spcPts val="0"/>
              </a:spcBef>
              <a:spcAft>
                <a:spcPts val="0"/>
              </a:spcAft>
              <a:buClr>
                <a:schemeClr val="lt1"/>
              </a:buClr>
              <a:buSzPts val="5200"/>
              <a:buNone/>
              <a:defRPr sz="5200">
                <a:solidFill>
                  <a:schemeClr val="lt1"/>
                </a:solidFill>
              </a:defRPr>
            </a:lvl9pPr>
          </a:lstStyle>
          <a:p/>
        </p:txBody>
      </p:sp>
      <p:sp>
        <p:nvSpPr>
          <p:cNvPr id="56" name="Google Shape;56;p14"/>
          <p:cNvSpPr txBox="1"/>
          <p:nvPr>
            <p:ph idx="1" type="subTitle"/>
          </p:nvPr>
        </p:nvSpPr>
        <p:spPr>
          <a:xfrm>
            <a:off x="311700" y="3291325"/>
            <a:ext cx="8520600" cy="792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1pPr>
            <a:lvl2pPr lvl="1" rtl="0">
              <a:lnSpc>
                <a:spcPct val="100000"/>
              </a:lnSpc>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2pPr>
            <a:lvl3pPr lvl="2" rtl="0">
              <a:lnSpc>
                <a:spcPct val="100000"/>
              </a:lnSpc>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3pPr>
            <a:lvl4pPr lvl="3" rtl="0">
              <a:lnSpc>
                <a:spcPct val="100000"/>
              </a:lnSpc>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4pPr>
            <a:lvl5pPr lvl="4" rtl="0">
              <a:lnSpc>
                <a:spcPct val="100000"/>
              </a:lnSpc>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5pPr>
            <a:lvl6pPr lvl="5" rtl="0">
              <a:lnSpc>
                <a:spcPct val="100000"/>
              </a:lnSpc>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6pPr>
            <a:lvl7pPr lvl="6" rtl="0">
              <a:lnSpc>
                <a:spcPct val="100000"/>
              </a:lnSpc>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7pPr>
            <a:lvl8pPr lvl="7" rtl="0">
              <a:lnSpc>
                <a:spcPct val="100000"/>
              </a:lnSpc>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8pPr>
            <a:lvl9pPr lvl="8" rtl="0">
              <a:lnSpc>
                <a:spcPct val="100000"/>
              </a:lnSpc>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p:nvPr/>
        </p:nvSpPr>
        <p:spPr>
          <a:xfrm>
            <a:off x="6301129" y="-1359675"/>
            <a:ext cx="7800600" cy="7800600"/>
          </a:xfrm>
          <a:prstGeom prst="ellipse">
            <a:avLst/>
          </a:prstGeom>
          <a:noFill/>
          <a:ln cap="flat" cmpd="sng" w="38100">
            <a:solidFill>
              <a:srgbClr val="6EAA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p:txBody>
      </p:sp>
      <p:sp>
        <p:nvSpPr>
          <p:cNvPr id="59" name="Google Shape;59;p14"/>
          <p:cNvSpPr/>
          <p:nvPr/>
        </p:nvSpPr>
        <p:spPr>
          <a:xfrm>
            <a:off x="7151929" y="-508875"/>
            <a:ext cx="6099000" cy="6099000"/>
          </a:xfrm>
          <a:prstGeom prst="ellipse">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p:txBody>
      </p:sp>
      <p:sp>
        <p:nvSpPr>
          <p:cNvPr id="60" name="Google Shape;60;p14"/>
          <p:cNvSpPr/>
          <p:nvPr/>
        </p:nvSpPr>
        <p:spPr>
          <a:xfrm>
            <a:off x="8179429" y="518625"/>
            <a:ext cx="4044000" cy="4044000"/>
          </a:xfrm>
          <a:prstGeom prst="ellipse">
            <a:avLst/>
          </a:prstGeom>
          <a:noFill/>
          <a:ln cap="flat" cmpd="sng" w="38100">
            <a:solidFill>
              <a:srgbClr val="FFAD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p:txBody>
      </p:sp>
      <p:pic>
        <p:nvPicPr>
          <p:cNvPr id="61" name="Google Shape;61;p14"/>
          <p:cNvPicPr preferRelativeResize="0"/>
          <p:nvPr/>
        </p:nvPicPr>
        <p:blipFill>
          <a:blip r:embed="rId2">
            <a:alphaModFix/>
          </a:blip>
          <a:stretch>
            <a:fillRect/>
          </a:stretch>
        </p:blipFill>
        <p:spPr>
          <a:xfrm>
            <a:off x="433752" y="427075"/>
            <a:ext cx="1107500" cy="3440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pic>
        <p:nvPicPr>
          <p:cNvPr id="63" name="Google Shape;63;p15"/>
          <p:cNvPicPr preferRelativeResize="0"/>
          <p:nvPr/>
        </p:nvPicPr>
        <p:blipFill>
          <a:blip r:embed="rId2">
            <a:alphaModFix/>
          </a:blip>
          <a:stretch>
            <a:fillRect/>
          </a:stretch>
        </p:blipFill>
        <p:spPr>
          <a:xfrm>
            <a:off x="0" y="-18"/>
            <a:ext cx="9144000" cy="5143543"/>
          </a:xfrm>
          <a:prstGeom prst="rect">
            <a:avLst/>
          </a:prstGeom>
          <a:noFill/>
          <a:ln>
            <a:noFill/>
          </a:ln>
        </p:spPr>
      </p:pic>
      <p:sp>
        <p:nvSpPr>
          <p:cNvPr id="64" name="Google Shape;64;p15"/>
          <p:cNvSpPr txBox="1"/>
          <p:nvPr>
            <p:ph type="title"/>
          </p:nvPr>
        </p:nvSpPr>
        <p:spPr>
          <a:xfrm>
            <a:off x="311700" y="1976833"/>
            <a:ext cx="4509000" cy="841800"/>
          </a:xfrm>
          <a:prstGeom prst="rect">
            <a:avLst/>
          </a:prstGeom>
        </p:spPr>
        <p:txBody>
          <a:bodyPr anchorCtr="0" anchor="ctr" bIns="91425" lIns="91425" spcFirstLastPara="1" rIns="91425" wrap="square" tIns="91425">
            <a:normAutofit/>
          </a:bodyPr>
          <a:lstStyle>
            <a:lvl1pPr lvl="0" rtl="0">
              <a:lnSpc>
                <a:spcPct val="90000"/>
              </a:lnSpc>
              <a:spcBef>
                <a:spcPts val="0"/>
              </a:spcBef>
              <a:spcAft>
                <a:spcPts val="0"/>
              </a:spcAft>
              <a:buClr>
                <a:schemeClr val="lt1"/>
              </a:buClr>
              <a:buSzPts val="3800"/>
              <a:buFont typeface="Work Sans"/>
              <a:buNone/>
              <a:defRPr sz="3800">
                <a:solidFill>
                  <a:schemeClr val="lt1"/>
                </a:solidFill>
                <a:latin typeface="Work Sans"/>
                <a:ea typeface="Work Sans"/>
                <a:cs typeface="Work Sans"/>
                <a:sym typeface="Work Sans"/>
              </a:defRPr>
            </a:lvl1pPr>
            <a:lvl2pPr lvl="1" rtl="0" algn="ctr">
              <a:lnSpc>
                <a:spcPct val="90000"/>
              </a:lnSpc>
              <a:spcBef>
                <a:spcPts val="0"/>
              </a:spcBef>
              <a:spcAft>
                <a:spcPts val="0"/>
              </a:spcAft>
              <a:buSzPts val="3600"/>
              <a:buNone/>
              <a:defRPr sz="3600"/>
            </a:lvl2pPr>
            <a:lvl3pPr lvl="2" rtl="0" algn="ctr">
              <a:lnSpc>
                <a:spcPct val="90000"/>
              </a:lnSpc>
              <a:spcBef>
                <a:spcPts val="0"/>
              </a:spcBef>
              <a:spcAft>
                <a:spcPts val="0"/>
              </a:spcAft>
              <a:buSzPts val="3600"/>
              <a:buNone/>
              <a:defRPr sz="3600"/>
            </a:lvl3pPr>
            <a:lvl4pPr lvl="3" rtl="0" algn="ctr">
              <a:lnSpc>
                <a:spcPct val="90000"/>
              </a:lnSpc>
              <a:spcBef>
                <a:spcPts val="0"/>
              </a:spcBef>
              <a:spcAft>
                <a:spcPts val="0"/>
              </a:spcAft>
              <a:buSzPts val="3600"/>
              <a:buNone/>
              <a:defRPr sz="3600"/>
            </a:lvl4pPr>
            <a:lvl5pPr lvl="4" rtl="0" algn="ctr">
              <a:lnSpc>
                <a:spcPct val="90000"/>
              </a:lnSpc>
              <a:spcBef>
                <a:spcPts val="0"/>
              </a:spcBef>
              <a:spcAft>
                <a:spcPts val="0"/>
              </a:spcAft>
              <a:buSzPts val="3600"/>
              <a:buNone/>
              <a:defRPr sz="3600"/>
            </a:lvl5pPr>
            <a:lvl6pPr lvl="5" rtl="0" algn="ctr">
              <a:lnSpc>
                <a:spcPct val="90000"/>
              </a:lnSpc>
              <a:spcBef>
                <a:spcPts val="0"/>
              </a:spcBef>
              <a:spcAft>
                <a:spcPts val="0"/>
              </a:spcAft>
              <a:buSzPts val="3600"/>
              <a:buNone/>
              <a:defRPr sz="3600"/>
            </a:lvl6pPr>
            <a:lvl7pPr lvl="6" rtl="0" algn="ctr">
              <a:lnSpc>
                <a:spcPct val="90000"/>
              </a:lnSpc>
              <a:spcBef>
                <a:spcPts val="0"/>
              </a:spcBef>
              <a:spcAft>
                <a:spcPts val="0"/>
              </a:spcAft>
              <a:buSzPts val="3600"/>
              <a:buNone/>
              <a:defRPr sz="3600"/>
            </a:lvl7pPr>
            <a:lvl8pPr lvl="7" rtl="0" algn="ctr">
              <a:lnSpc>
                <a:spcPct val="90000"/>
              </a:lnSpc>
              <a:spcBef>
                <a:spcPts val="0"/>
              </a:spcBef>
              <a:spcAft>
                <a:spcPts val="0"/>
              </a:spcAft>
              <a:buSzPts val="3600"/>
              <a:buNone/>
              <a:defRPr sz="3600"/>
            </a:lvl8pPr>
            <a:lvl9pPr lvl="8" rtl="0" algn="ctr">
              <a:lnSpc>
                <a:spcPct val="90000"/>
              </a:lnSpc>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15"/>
          <p:cNvPicPr preferRelativeResize="0"/>
          <p:nvPr/>
        </p:nvPicPr>
        <p:blipFill>
          <a:blip r:embed="rId3">
            <a:alphaModFix/>
          </a:blip>
          <a:stretch>
            <a:fillRect/>
          </a:stretch>
        </p:blipFill>
        <p:spPr>
          <a:xfrm>
            <a:off x="433752" y="427075"/>
            <a:ext cx="1107500" cy="3440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heading" type="tx">
  <p:cSld name="TITLE_AND_BODY">
    <p:spTree>
      <p:nvGrpSpPr>
        <p:cNvPr id="67" name="Shape 67"/>
        <p:cNvGrpSpPr/>
        <p:nvPr/>
      </p:nvGrpSpPr>
      <p:grpSpPr>
        <a:xfrm>
          <a:off x="0" y="0"/>
          <a:ext cx="0" cy="0"/>
          <a:chOff x="0" y="0"/>
          <a:chExt cx="0" cy="0"/>
        </a:xfrm>
      </p:grpSpPr>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6"/>
          <p:cNvPicPr preferRelativeResize="0"/>
          <p:nvPr/>
        </p:nvPicPr>
        <p:blipFill>
          <a:blip r:embed="rId2">
            <a:alphaModFix/>
          </a:blip>
          <a:stretch>
            <a:fillRect/>
          </a:stretch>
        </p:blipFill>
        <p:spPr>
          <a:xfrm>
            <a:off x="4" y="0"/>
            <a:ext cx="9144000" cy="5148246"/>
          </a:xfrm>
          <a:prstGeom prst="rect">
            <a:avLst/>
          </a:prstGeom>
          <a:noFill/>
          <a:ln>
            <a:noFill/>
          </a:ln>
        </p:spPr>
      </p:pic>
      <p:pic>
        <p:nvPicPr>
          <p:cNvPr id="70" name="Google Shape;70;p16"/>
          <p:cNvPicPr preferRelativeResize="0"/>
          <p:nvPr/>
        </p:nvPicPr>
        <p:blipFill>
          <a:blip r:embed="rId3">
            <a:alphaModFix/>
          </a:blip>
          <a:stretch>
            <a:fillRect/>
          </a:stretch>
        </p:blipFill>
        <p:spPr>
          <a:xfrm>
            <a:off x="433752" y="427075"/>
            <a:ext cx="1107500" cy="344025"/>
          </a:xfrm>
          <a:prstGeom prst="rect">
            <a:avLst/>
          </a:prstGeom>
          <a:noFill/>
          <a:ln>
            <a:noFill/>
          </a:ln>
        </p:spPr>
      </p:pic>
      <p:sp>
        <p:nvSpPr>
          <p:cNvPr id="71" name="Google Shape;71;p16"/>
          <p:cNvSpPr txBox="1"/>
          <p:nvPr>
            <p:ph idx="1" type="subTitle"/>
          </p:nvPr>
        </p:nvSpPr>
        <p:spPr>
          <a:xfrm>
            <a:off x="303498" y="1909450"/>
            <a:ext cx="4149600" cy="1199700"/>
          </a:xfrm>
          <a:prstGeom prst="rect">
            <a:avLst/>
          </a:prstGeom>
        </p:spPr>
        <p:txBody>
          <a:bodyPr anchorCtr="0" anchor="t" bIns="91425" lIns="91425" spcFirstLastPara="1" rIns="91425" wrap="square" tIns="91425">
            <a:normAutofit/>
          </a:bodyPr>
          <a:lstStyle>
            <a:lvl1pPr lvl="0" rtl="0">
              <a:lnSpc>
                <a:spcPct val="90000"/>
              </a:lnSpc>
              <a:spcBef>
                <a:spcPts val="0"/>
              </a:spcBef>
              <a:spcAft>
                <a:spcPts val="0"/>
              </a:spcAft>
              <a:buClr>
                <a:schemeClr val="lt1"/>
              </a:buClr>
              <a:buSzPts val="2700"/>
              <a:buFont typeface="Work Sans"/>
              <a:buNone/>
              <a:defRPr sz="2700">
                <a:solidFill>
                  <a:schemeClr val="lt1"/>
                </a:solidFill>
                <a:latin typeface="Work Sans"/>
                <a:ea typeface="Work Sans"/>
                <a:cs typeface="Work Sans"/>
                <a:sym typeface="Work Sans"/>
              </a:defRPr>
            </a:lvl1pPr>
            <a:lvl2pPr lvl="1" rtl="0">
              <a:lnSpc>
                <a:spcPct val="90000"/>
              </a:lnSpc>
              <a:spcBef>
                <a:spcPts val="0"/>
              </a:spcBef>
              <a:spcAft>
                <a:spcPts val="0"/>
              </a:spcAft>
              <a:buClr>
                <a:schemeClr val="lt1"/>
              </a:buClr>
              <a:buSzPts val="2700"/>
              <a:buFont typeface="Work Sans"/>
              <a:buNone/>
              <a:defRPr sz="2700">
                <a:solidFill>
                  <a:schemeClr val="lt1"/>
                </a:solidFill>
                <a:latin typeface="Work Sans"/>
                <a:ea typeface="Work Sans"/>
                <a:cs typeface="Work Sans"/>
                <a:sym typeface="Work Sans"/>
              </a:defRPr>
            </a:lvl2pPr>
            <a:lvl3pPr lvl="2" rtl="0">
              <a:lnSpc>
                <a:spcPct val="90000"/>
              </a:lnSpc>
              <a:spcBef>
                <a:spcPts val="0"/>
              </a:spcBef>
              <a:spcAft>
                <a:spcPts val="0"/>
              </a:spcAft>
              <a:buClr>
                <a:schemeClr val="lt1"/>
              </a:buClr>
              <a:buSzPts val="2700"/>
              <a:buFont typeface="Work Sans"/>
              <a:buNone/>
              <a:defRPr sz="2700">
                <a:solidFill>
                  <a:schemeClr val="lt1"/>
                </a:solidFill>
                <a:latin typeface="Work Sans"/>
                <a:ea typeface="Work Sans"/>
                <a:cs typeface="Work Sans"/>
                <a:sym typeface="Work Sans"/>
              </a:defRPr>
            </a:lvl3pPr>
            <a:lvl4pPr lvl="3" rtl="0">
              <a:lnSpc>
                <a:spcPct val="90000"/>
              </a:lnSpc>
              <a:spcBef>
                <a:spcPts val="0"/>
              </a:spcBef>
              <a:spcAft>
                <a:spcPts val="0"/>
              </a:spcAft>
              <a:buClr>
                <a:schemeClr val="lt1"/>
              </a:buClr>
              <a:buSzPts val="2700"/>
              <a:buFont typeface="Work Sans"/>
              <a:buNone/>
              <a:defRPr sz="2700">
                <a:solidFill>
                  <a:schemeClr val="lt1"/>
                </a:solidFill>
                <a:latin typeface="Work Sans"/>
                <a:ea typeface="Work Sans"/>
                <a:cs typeface="Work Sans"/>
                <a:sym typeface="Work Sans"/>
              </a:defRPr>
            </a:lvl4pPr>
            <a:lvl5pPr lvl="4" rtl="0">
              <a:lnSpc>
                <a:spcPct val="90000"/>
              </a:lnSpc>
              <a:spcBef>
                <a:spcPts val="0"/>
              </a:spcBef>
              <a:spcAft>
                <a:spcPts val="0"/>
              </a:spcAft>
              <a:buClr>
                <a:schemeClr val="lt1"/>
              </a:buClr>
              <a:buSzPts val="2700"/>
              <a:buFont typeface="Work Sans"/>
              <a:buNone/>
              <a:defRPr sz="2700">
                <a:solidFill>
                  <a:schemeClr val="lt1"/>
                </a:solidFill>
                <a:latin typeface="Work Sans"/>
                <a:ea typeface="Work Sans"/>
                <a:cs typeface="Work Sans"/>
                <a:sym typeface="Work Sans"/>
              </a:defRPr>
            </a:lvl5pPr>
            <a:lvl6pPr lvl="5" rtl="0">
              <a:lnSpc>
                <a:spcPct val="90000"/>
              </a:lnSpc>
              <a:spcBef>
                <a:spcPts val="0"/>
              </a:spcBef>
              <a:spcAft>
                <a:spcPts val="0"/>
              </a:spcAft>
              <a:buClr>
                <a:schemeClr val="lt1"/>
              </a:buClr>
              <a:buSzPts val="2700"/>
              <a:buFont typeface="Work Sans"/>
              <a:buNone/>
              <a:defRPr sz="2700">
                <a:solidFill>
                  <a:schemeClr val="lt1"/>
                </a:solidFill>
                <a:latin typeface="Work Sans"/>
                <a:ea typeface="Work Sans"/>
                <a:cs typeface="Work Sans"/>
                <a:sym typeface="Work Sans"/>
              </a:defRPr>
            </a:lvl6pPr>
            <a:lvl7pPr lvl="6" rtl="0">
              <a:lnSpc>
                <a:spcPct val="90000"/>
              </a:lnSpc>
              <a:spcBef>
                <a:spcPts val="0"/>
              </a:spcBef>
              <a:spcAft>
                <a:spcPts val="0"/>
              </a:spcAft>
              <a:buClr>
                <a:schemeClr val="lt1"/>
              </a:buClr>
              <a:buSzPts val="2700"/>
              <a:buFont typeface="Work Sans"/>
              <a:buNone/>
              <a:defRPr sz="2700">
                <a:solidFill>
                  <a:schemeClr val="lt1"/>
                </a:solidFill>
                <a:latin typeface="Work Sans"/>
                <a:ea typeface="Work Sans"/>
                <a:cs typeface="Work Sans"/>
                <a:sym typeface="Work Sans"/>
              </a:defRPr>
            </a:lvl7pPr>
            <a:lvl8pPr lvl="7" rtl="0">
              <a:lnSpc>
                <a:spcPct val="90000"/>
              </a:lnSpc>
              <a:spcBef>
                <a:spcPts val="0"/>
              </a:spcBef>
              <a:spcAft>
                <a:spcPts val="0"/>
              </a:spcAft>
              <a:buClr>
                <a:schemeClr val="lt1"/>
              </a:buClr>
              <a:buSzPts val="2700"/>
              <a:buFont typeface="Work Sans"/>
              <a:buNone/>
              <a:defRPr sz="2700">
                <a:solidFill>
                  <a:schemeClr val="lt1"/>
                </a:solidFill>
                <a:latin typeface="Work Sans"/>
                <a:ea typeface="Work Sans"/>
                <a:cs typeface="Work Sans"/>
                <a:sym typeface="Work Sans"/>
              </a:defRPr>
            </a:lvl8pPr>
            <a:lvl9pPr lvl="8" rtl="0">
              <a:lnSpc>
                <a:spcPct val="90000"/>
              </a:lnSpc>
              <a:spcBef>
                <a:spcPts val="0"/>
              </a:spcBef>
              <a:spcAft>
                <a:spcPts val="0"/>
              </a:spcAft>
              <a:buClr>
                <a:schemeClr val="lt1"/>
              </a:buClr>
              <a:buSzPts val="2700"/>
              <a:buFont typeface="Work Sans"/>
              <a:buNone/>
              <a:defRPr sz="2700">
                <a:solidFill>
                  <a:schemeClr val="lt1"/>
                </a:solidFill>
                <a:latin typeface="Work Sans"/>
                <a:ea typeface="Work Sans"/>
                <a:cs typeface="Work Sans"/>
                <a:sym typeface="Work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pic>
        <p:nvPicPr>
          <p:cNvPr id="73" name="Google Shape;73;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7"/>
          <p:cNvSpPr/>
          <p:nvPr>
            <p:ph idx="2" type="pic"/>
          </p:nvPr>
        </p:nvSpPr>
        <p:spPr>
          <a:xfrm>
            <a:off x="0" y="-10800"/>
            <a:ext cx="2496900" cy="5154300"/>
          </a:xfrm>
          <a:prstGeom prst="rect">
            <a:avLst/>
          </a:prstGeom>
          <a:noFill/>
          <a:ln>
            <a:noFill/>
          </a:ln>
        </p:spPr>
      </p:sp>
      <p:sp>
        <p:nvSpPr>
          <p:cNvPr id="76" name="Google Shape;76;p17"/>
          <p:cNvSpPr txBox="1"/>
          <p:nvPr>
            <p:ph type="title"/>
          </p:nvPr>
        </p:nvSpPr>
        <p:spPr>
          <a:xfrm>
            <a:off x="2887491" y="1082524"/>
            <a:ext cx="4019100" cy="15393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700"/>
              <a:buFont typeface="Work Sans"/>
              <a:buNone/>
              <a:defRPr sz="2700">
                <a:solidFill>
                  <a:schemeClr val="lt1"/>
                </a:solidFill>
                <a:latin typeface="Work Sans"/>
                <a:ea typeface="Work Sans"/>
                <a:cs typeface="Work Sans"/>
                <a:sym typeface="Work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7"/>
          <p:cNvSpPr txBox="1"/>
          <p:nvPr>
            <p:ph idx="1" type="body"/>
          </p:nvPr>
        </p:nvSpPr>
        <p:spPr>
          <a:xfrm>
            <a:off x="2896673" y="2744833"/>
            <a:ext cx="4366500" cy="20211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lt1"/>
              </a:buClr>
              <a:buSzPts val="1100"/>
              <a:buChar char="●"/>
              <a:defRPr sz="1100">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 two columns coral" type="titleOnly">
  <p:cSld name="TITLE_ONLY">
    <p:spTree>
      <p:nvGrpSpPr>
        <p:cNvPr id="78" name="Shape 78"/>
        <p:cNvGrpSpPr/>
        <p:nvPr/>
      </p:nvGrpSpPr>
      <p:grpSpPr>
        <a:xfrm>
          <a:off x="0" y="0"/>
          <a:ext cx="0" cy="0"/>
          <a:chOff x="0" y="0"/>
          <a:chExt cx="0" cy="0"/>
        </a:xfrm>
      </p:grpSpPr>
      <p:sp>
        <p:nvSpPr>
          <p:cNvPr id="79" name="Google Shape;7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8"/>
          <p:cNvSpPr/>
          <p:nvPr/>
        </p:nvSpPr>
        <p:spPr>
          <a:xfrm>
            <a:off x="0" y="-125"/>
            <a:ext cx="3015300" cy="5140800"/>
          </a:xfrm>
          <a:prstGeom prst="rect">
            <a:avLst/>
          </a:prstGeom>
          <a:solidFill>
            <a:srgbClr val="FF7C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321825" y="1282325"/>
            <a:ext cx="2353200" cy="661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1pPr>
            <a:lvl2pPr lvl="1"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2pPr>
            <a:lvl3pPr lvl="2"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3pPr>
            <a:lvl4pPr lvl="3"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4pPr>
            <a:lvl5pPr lvl="4"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5pPr>
            <a:lvl6pPr lvl="5"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6pPr>
            <a:lvl7pPr lvl="6"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7pPr>
            <a:lvl8pPr lvl="7"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8pPr>
            <a:lvl9pPr lvl="8"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9pPr>
          </a:lstStyle>
          <a:p/>
        </p:txBody>
      </p:sp>
      <p:sp>
        <p:nvSpPr>
          <p:cNvPr id="82" name="Google Shape;82;p18"/>
          <p:cNvSpPr txBox="1"/>
          <p:nvPr>
            <p:ph idx="1" type="body"/>
          </p:nvPr>
        </p:nvSpPr>
        <p:spPr>
          <a:xfrm>
            <a:off x="297500" y="2115675"/>
            <a:ext cx="2353200" cy="2492700"/>
          </a:xfrm>
          <a:prstGeom prst="rect">
            <a:avLst/>
          </a:prstGeom>
        </p:spPr>
        <p:txBody>
          <a:bodyPr anchorCtr="0" anchor="t" bIns="91425" lIns="91425" spcFirstLastPara="1" rIns="91425" wrap="square" tIns="91425">
            <a:normAutofit/>
          </a:bodyPr>
          <a:lstStyle>
            <a:lvl1pPr indent="-282575" lvl="0" marL="4572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1pPr>
            <a:lvl2pPr indent="-282575" lvl="1" marL="9144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2pPr>
            <a:lvl3pPr indent="-282575" lvl="2" marL="13716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3pPr>
            <a:lvl4pPr indent="-282575" lvl="3" marL="18288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4pPr>
            <a:lvl5pPr indent="-282575" lvl="4" marL="22860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5pPr>
            <a:lvl6pPr indent="-282575" lvl="5" marL="27432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6pPr>
            <a:lvl7pPr indent="-282575" lvl="6" marL="32004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7pPr>
            <a:lvl8pPr indent="-282575" lvl="7" marL="36576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8pPr>
            <a:lvl9pPr indent="-282575" lvl="8" marL="41148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9pPr>
          </a:lstStyle>
          <a:p/>
        </p:txBody>
      </p:sp>
      <p:sp>
        <p:nvSpPr>
          <p:cNvPr id="83" name="Google Shape;83;p18"/>
          <p:cNvSpPr txBox="1"/>
          <p:nvPr>
            <p:ph idx="2" type="title"/>
          </p:nvPr>
        </p:nvSpPr>
        <p:spPr>
          <a:xfrm>
            <a:off x="3960781" y="1029510"/>
            <a:ext cx="3246600" cy="12048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1pPr>
            <a:lvl2pPr lvl="1"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2pPr>
            <a:lvl3pPr lvl="2"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3pPr>
            <a:lvl4pPr lvl="3"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4pPr>
            <a:lvl5pPr lvl="4"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5pPr>
            <a:lvl6pPr lvl="5"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6pPr>
            <a:lvl7pPr lvl="6"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7pPr>
            <a:lvl8pPr lvl="7"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8pPr>
            <a:lvl9pPr lvl="8"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9pPr>
          </a:lstStyle>
          <a:p/>
        </p:txBody>
      </p:sp>
      <p:sp>
        <p:nvSpPr>
          <p:cNvPr id="84" name="Google Shape;84;p18"/>
          <p:cNvSpPr txBox="1"/>
          <p:nvPr>
            <p:ph idx="3" type="body"/>
          </p:nvPr>
        </p:nvSpPr>
        <p:spPr>
          <a:xfrm>
            <a:off x="3972950" y="1800025"/>
            <a:ext cx="4575600" cy="838800"/>
          </a:xfrm>
          <a:prstGeom prst="rect">
            <a:avLst/>
          </a:prstGeom>
        </p:spPr>
        <p:txBody>
          <a:bodyPr anchorCtr="0" anchor="t" bIns="91425" lIns="91425" spcFirstLastPara="1" rIns="91425" wrap="square" tIns="91425">
            <a:normAutofit/>
          </a:bodyPr>
          <a:lstStyle>
            <a:lvl1pPr indent="-282575" lvl="0" marL="4572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1pPr>
            <a:lvl2pPr indent="-282575" lvl="1" marL="9144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2pPr>
            <a:lvl3pPr indent="-282575" lvl="2" marL="13716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3pPr>
            <a:lvl4pPr indent="-282575" lvl="3" marL="18288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4pPr>
            <a:lvl5pPr indent="-282575" lvl="4" marL="22860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5pPr>
            <a:lvl6pPr indent="-282575" lvl="5" marL="27432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6pPr>
            <a:lvl7pPr indent="-282575" lvl="6" marL="32004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7pPr>
            <a:lvl8pPr indent="-282575" lvl="7" marL="36576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8pPr>
            <a:lvl9pPr indent="-282575" lvl="8" marL="41148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9pPr>
          </a:lstStyle>
          <a:p/>
        </p:txBody>
      </p:sp>
      <p:sp>
        <p:nvSpPr>
          <p:cNvPr id="85" name="Google Shape;85;p18"/>
          <p:cNvSpPr txBox="1"/>
          <p:nvPr>
            <p:ph idx="4" type="title"/>
          </p:nvPr>
        </p:nvSpPr>
        <p:spPr>
          <a:xfrm>
            <a:off x="3960781" y="2773813"/>
            <a:ext cx="3246600" cy="12048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1pPr>
            <a:lvl2pPr lvl="1"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2pPr>
            <a:lvl3pPr lvl="2"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3pPr>
            <a:lvl4pPr lvl="3"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4pPr>
            <a:lvl5pPr lvl="4"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5pPr>
            <a:lvl6pPr lvl="5"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6pPr>
            <a:lvl7pPr lvl="6"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7pPr>
            <a:lvl8pPr lvl="7"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8pPr>
            <a:lvl9pPr lvl="8"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9pPr>
          </a:lstStyle>
          <a:p/>
        </p:txBody>
      </p:sp>
      <p:sp>
        <p:nvSpPr>
          <p:cNvPr id="86" name="Google Shape;86;p18"/>
          <p:cNvSpPr txBox="1"/>
          <p:nvPr>
            <p:ph idx="5" type="body"/>
          </p:nvPr>
        </p:nvSpPr>
        <p:spPr>
          <a:xfrm>
            <a:off x="3972950" y="3544328"/>
            <a:ext cx="4575600" cy="838800"/>
          </a:xfrm>
          <a:prstGeom prst="rect">
            <a:avLst/>
          </a:prstGeom>
        </p:spPr>
        <p:txBody>
          <a:bodyPr anchorCtr="0" anchor="t" bIns="91425" lIns="91425" spcFirstLastPara="1" rIns="91425" wrap="square" tIns="91425">
            <a:normAutofit/>
          </a:bodyPr>
          <a:lstStyle>
            <a:lvl1pPr indent="-282575" lvl="0" marL="4572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1pPr>
            <a:lvl2pPr indent="-282575" lvl="1" marL="9144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2pPr>
            <a:lvl3pPr indent="-282575" lvl="2" marL="13716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3pPr>
            <a:lvl4pPr indent="-282575" lvl="3" marL="18288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4pPr>
            <a:lvl5pPr indent="-282575" lvl="4" marL="22860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5pPr>
            <a:lvl6pPr indent="-282575" lvl="5" marL="27432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6pPr>
            <a:lvl7pPr indent="-282575" lvl="6" marL="32004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7pPr>
            <a:lvl8pPr indent="-282575" lvl="7" marL="36576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8pPr>
            <a:lvl9pPr indent="-282575" lvl="8" marL="41148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 two columns Blue">
  <p:cSld name="TITLE_ONLY_1">
    <p:spTree>
      <p:nvGrpSpPr>
        <p:cNvPr id="87" name="Shape 87"/>
        <p:cNvGrpSpPr/>
        <p:nvPr/>
      </p:nvGrpSpPr>
      <p:grpSpPr>
        <a:xfrm>
          <a:off x="0" y="0"/>
          <a:ext cx="0" cy="0"/>
          <a:chOff x="0" y="0"/>
          <a:chExt cx="0" cy="0"/>
        </a:xfrm>
      </p:grpSpPr>
      <p:sp>
        <p:nvSpPr>
          <p:cNvPr id="88" name="Google Shape;8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9"/>
          <p:cNvSpPr/>
          <p:nvPr/>
        </p:nvSpPr>
        <p:spPr>
          <a:xfrm>
            <a:off x="0" y="-125"/>
            <a:ext cx="3015300" cy="5140800"/>
          </a:xfrm>
          <a:prstGeom prst="rect">
            <a:avLst/>
          </a:prstGeom>
          <a:solidFill>
            <a:srgbClr val="162A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txBox="1"/>
          <p:nvPr>
            <p:ph type="title"/>
          </p:nvPr>
        </p:nvSpPr>
        <p:spPr>
          <a:xfrm>
            <a:off x="321825" y="1282325"/>
            <a:ext cx="2353200" cy="661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1pPr>
            <a:lvl2pPr lvl="1"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2pPr>
            <a:lvl3pPr lvl="2"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3pPr>
            <a:lvl4pPr lvl="3"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4pPr>
            <a:lvl5pPr lvl="4"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5pPr>
            <a:lvl6pPr lvl="5"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6pPr>
            <a:lvl7pPr lvl="6"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7pPr>
            <a:lvl8pPr lvl="7"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8pPr>
            <a:lvl9pPr lvl="8"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9pPr>
          </a:lstStyle>
          <a:p/>
        </p:txBody>
      </p:sp>
      <p:sp>
        <p:nvSpPr>
          <p:cNvPr id="91" name="Google Shape;91;p19"/>
          <p:cNvSpPr txBox="1"/>
          <p:nvPr>
            <p:ph idx="1" type="body"/>
          </p:nvPr>
        </p:nvSpPr>
        <p:spPr>
          <a:xfrm>
            <a:off x="319066" y="2115675"/>
            <a:ext cx="2353200" cy="2492700"/>
          </a:xfrm>
          <a:prstGeom prst="rect">
            <a:avLst/>
          </a:prstGeom>
        </p:spPr>
        <p:txBody>
          <a:bodyPr anchorCtr="0" anchor="t" bIns="91425" lIns="91425" spcFirstLastPara="1" rIns="91425" wrap="square" tIns="91425">
            <a:normAutofit/>
          </a:bodyPr>
          <a:lstStyle>
            <a:lvl1pPr indent="-282575" lvl="0" marL="4572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1pPr>
            <a:lvl2pPr indent="-282575" lvl="1" marL="9144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2pPr>
            <a:lvl3pPr indent="-282575" lvl="2" marL="13716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3pPr>
            <a:lvl4pPr indent="-282575" lvl="3" marL="18288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4pPr>
            <a:lvl5pPr indent="-282575" lvl="4" marL="22860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5pPr>
            <a:lvl6pPr indent="-282575" lvl="5" marL="27432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6pPr>
            <a:lvl7pPr indent="-282575" lvl="6" marL="32004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7pPr>
            <a:lvl8pPr indent="-282575" lvl="7" marL="36576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8pPr>
            <a:lvl9pPr indent="-282575" lvl="8" marL="4114800" rtl="0">
              <a:spcBef>
                <a:spcPts val="0"/>
              </a:spcBef>
              <a:spcAft>
                <a:spcPts val="0"/>
              </a:spcAft>
              <a:buClr>
                <a:schemeClr val="lt1"/>
              </a:buClr>
              <a:buSzPts val="850"/>
              <a:buFont typeface="Work Sans"/>
              <a:buChar char="■"/>
              <a:defRPr sz="850">
                <a:solidFill>
                  <a:schemeClr val="lt1"/>
                </a:solidFill>
                <a:latin typeface="Work Sans"/>
                <a:ea typeface="Work Sans"/>
                <a:cs typeface="Work Sans"/>
                <a:sym typeface="Work Sans"/>
              </a:defRPr>
            </a:lvl9pPr>
          </a:lstStyle>
          <a:p/>
        </p:txBody>
      </p:sp>
      <p:sp>
        <p:nvSpPr>
          <p:cNvPr id="92" name="Google Shape;92;p19"/>
          <p:cNvSpPr txBox="1"/>
          <p:nvPr>
            <p:ph idx="2" type="title"/>
          </p:nvPr>
        </p:nvSpPr>
        <p:spPr>
          <a:xfrm>
            <a:off x="3960781" y="1029510"/>
            <a:ext cx="3246600" cy="12048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1pPr>
            <a:lvl2pPr lvl="1"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2pPr>
            <a:lvl3pPr lvl="2"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3pPr>
            <a:lvl4pPr lvl="3"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4pPr>
            <a:lvl5pPr lvl="4"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5pPr>
            <a:lvl6pPr lvl="5"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6pPr>
            <a:lvl7pPr lvl="6"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7pPr>
            <a:lvl8pPr lvl="7"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8pPr>
            <a:lvl9pPr lvl="8"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9pPr>
          </a:lstStyle>
          <a:p/>
        </p:txBody>
      </p:sp>
      <p:sp>
        <p:nvSpPr>
          <p:cNvPr id="93" name="Google Shape;93;p19"/>
          <p:cNvSpPr txBox="1"/>
          <p:nvPr>
            <p:ph idx="3" type="body"/>
          </p:nvPr>
        </p:nvSpPr>
        <p:spPr>
          <a:xfrm>
            <a:off x="3972950" y="1800025"/>
            <a:ext cx="4575600" cy="838800"/>
          </a:xfrm>
          <a:prstGeom prst="rect">
            <a:avLst/>
          </a:prstGeom>
        </p:spPr>
        <p:txBody>
          <a:bodyPr anchorCtr="0" anchor="t" bIns="91425" lIns="91425" spcFirstLastPara="1" rIns="91425" wrap="square" tIns="91425">
            <a:normAutofit/>
          </a:bodyPr>
          <a:lstStyle>
            <a:lvl1pPr indent="-282575" lvl="0" marL="4572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1pPr>
            <a:lvl2pPr indent="-282575" lvl="1" marL="9144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2pPr>
            <a:lvl3pPr indent="-282575" lvl="2" marL="13716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3pPr>
            <a:lvl4pPr indent="-282575" lvl="3" marL="18288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4pPr>
            <a:lvl5pPr indent="-282575" lvl="4" marL="22860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5pPr>
            <a:lvl6pPr indent="-282575" lvl="5" marL="27432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6pPr>
            <a:lvl7pPr indent="-282575" lvl="6" marL="32004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7pPr>
            <a:lvl8pPr indent="-282575" lvl="7" marL="36576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8pPr>
            <a:lvl9pPr indent="-282575" lvl="8" marL="41148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9pPr>
          </a:lstStyle>
          <a:p/>
        </p:txBody>
      </p:sp>
      <p:sp>
        <p:nvSpPr>
          <p:cNvPr id="94" name="Google Shape;94;p19"/>
          <p:cNvSpPr txBox="1"/>
          <p:nvPr>
            <p:ph idx="4" type="title"/>
          </p:nvPr>
        </p:nvSpPr>
        <p:spPr>
          <a:xfrm>
            <a:off x="3960781" y="2773813"/>
            <a:ext cx="3246600" cy="12048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1pPr>
            <a:lvl2pPr lvl="1"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2pPr>
            <a:lvl3pPr lvl="2"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3pPr>
            <a:lvl4pPr lvl="3"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4pPr>
            <a:lvl5pPr lvl="4"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5pPr>
            <a:lvl6pPr lvl="5"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6pPr>
            <a:lvl7pPr lvl="6"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7pPr>
            <a:lvl8pPr lvl="7"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8pPr>
            <a:lvl9pPr lvl="8" rtl="0">
              <a:spcBef>
                <a:spcPts val="0"/>
              </a:spcBef>
              <a:spcAft>
                <a:spcPts val="0"/>
              </a:spcAft>
              <a:buClr>
                <a:srgbClr val="001E87"/>
              </a:buClr>
              <a:buSzPts val="2050"/>
              <a:buFont typeface="Work Sans"/>
              <a:buNone/>
              <a:defRPr sz="2050">
                <a:solidFill>
                  <a:srgbClr val="001E87"/>
                </a:solidFill>
                <a:latin typeface="Work Sans"/>
                <a:ea typeface="Work Sans"/>
                <a:cs typeface="Work Sans"/>
                <a:sym typeface="Work Sans"/>
              </a:defRPr>
            </a:lvl9pPr>
          </a:lstStyle>
          <a:p/>
        </p:txBody>
      </p:sp>
      <p:sp>
        <p:nvSpPr>
          <p:cNvPr id="95" name="Google Shape;95;p19"/>
          <p:cNvSpPr txBox="1"/>
          <p:nvPr>
            <p:ph idx="5" type="body"/>
          </p:nvPr>
        </p:nvSpPr>
        <p:spPr>
          <a:xfrm>
            <a:off x="3972950" y="3544328"/>
            <a:ext cx="4575600" cy="838800"/>
          </a:xfrm>
          <a:prstGeom prst="rect">
            <a:avLst/>
          </a:prstGeom>
        </p:spPr>
        <p:txBody>
          <a:bodyPr anchorCtr="0" anchor="t" bIns="91425" lIns="91425" spcFirstLastPara="1" rIns="91425" wrap="square" tIns="91425">
            <a:normAutofit/>
          </a:bodyPr>
          <a:lstStyle>
            <a:lvl1pPr indent="-282575" lvl="0" marL="4572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1pPr>
            <a:lvl2pPr indent="-282575" lvl="1" marL="9144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2pPr>
            <a:lvl3pPr indent="-282575" lvl="2" marL="13716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3pPr>
            <a:lvl4pPr indent="-282575" lvl="3" marL="18288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4pPr>
            <a:lvl5pPr indent="-282575" lvl="4" marL="22860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5pPr>
            <a:lvl6pPr indent="-282575" lvl="5" marL="27432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6pPr>
            <a:lvl7pPr indent="-282575" lvl="6" marL="32004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7pPr>
            <a:lvl8pPr indent="-282575" lvl="7" marL="36576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8pPr>
            <a:lvl9pPr indent="-282575" lvl="8" marL="4114800" rtl="0">
              <a:spcBef>
                <a:spcPts val="0"/>
              </a:spcBef>
              <a:spcAft>
                <a:spcPts val="0"/>
              </a:spcAft>
              <a:buClr>
                <a:srgbClr val="001E87"/>
              </a:buClr>
              <a:buSzPts val="850"/>
              <a:buFont typeface="Work Sans"/>
              <a:buChar char="■"/>
              <a:defRPr sz="850">
                <a:solidFill>
                  <a:srgbClr val="001E87"/>
                </a:solidFill>
                <a:latin typeface="Work Sans"/>
                <a:ea typeface="Work Sans"/>
                <a:cs typeface="Work Sans"/>
                <a:sym typeface="Work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 quote Coral">
  <p:cSld name="MAIN_POINT">
    <p:spTree>
      <p:nvGrpSpPr>
        <p:cNvPr id="96" name="Shape 96"/>
        <p:cNvGrpSpPr/>
        <p:nvPr/>
      </p:nvGrpSpPr>
      <p:grpSpPr>
        <a:xfrm>
          <a:off x="0" y="0"/>
          <a:ext cx="0" cy="0"/>
          <a:chOff x="0" y="0"/>
          <a:chExt cx="0" cy="0"/>
        </a:xfrm>
      </p:grpSpPr>
      <p:pic>
        <p:nvPicPr>
          <p:cNvPr id="97" name="Google Shape;97;p20"/>
          <p:cNvPicPr preferRelativeResize="0"/>
          <p:nvPr/>
        </p:nvPicPr>
        <p:blipFill>
          <a:blip r:embed="rId2">
            <a:alphaModFix/>
          </a:blip>
          <a:stretch>
            <a:fillRect/>
          </a:stretch>
        </p:blipFill>
        <p:spPr>
          <a:xfrm>
            <a:off x="0" y="1339"/>
            <a:ext cx="9143998" cy="5140822"/>
          </a:xfrm>
          <a:prstGeom prst="rect">
            <a:avLst/>
          </a:prstGeom>
          <a:noFill/>
          <a:ln>
            <a:noFill/>
          </a:ln>
        </p:spPr>
      </p:pic>
      <p:sp>
        <p:nvSpPr>
          <p:cNvPr id="98" name="Google Shape;9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20"/>
          <p:cNvSpPr/>
          <p:nvPr/>
        </p:nvSpPr>
        <p:spPr>
          <a:xfrm>
            <a:off x="43125" y="463675"/>
            <a:ext cx="3073200" cy="3666300"/>
          </a:xfrm>
          <a:prstGeom prst="rect">
            <a:avLst/>
          </a:prstGeom>
          <a:solidFill>
            <a:srgbClr val="FF7C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txBox="1"/>
          <p:nvPr>
            <p:ph type="title"/>
          </p:nvPr>
        </p:nvSpPr>
        <p:spPr>
          <a:xfrm>
            <a:off x="322050" y="1306900"/>
            <a:ext cx="2211900" cy="1022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800"/>
              <a:buFont typeface="Work Sans"/>
              <a:buNone/>
              <a:defRPr sz="1800">
                <a:solidFill>
                  <a:schemeClr val="lt1"/>
                </a:solidFill>
                <a:latin typeface="Work Sans"/>
                <a:ea typeface="Work Sans"/>
                <a:cs typeface="Work Sans"/>
                <a:sym typeface="Work Sans"/>
              </a:defRPr>
            </a:lvl1pPr>
            <a:lvl2pPr lvl="1"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2pPr>
            <a:lvl3pPr lvl="2"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3pPr>
            <a:lvl4pPr lvl="3"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4pPr>
            <a:lvl5pPr lvl="4"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5pPr>
            <a:lvl6pPr lvl="5"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6pPr>
            <a:lvl7pPr lvl="6"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7pPr>
            <a:lvl8pPr lvl="7"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8pPr>
            <a:lvl9pPr lvl="8"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9pPr>
          </a:lstStyle>
          <a:p/>
        </p:txBody>
      </p:sp>
      <p:sp>
        <p:nvSpPr>
          <p:cNvPr id="101" name="Google Shape;101;p20"/>
          <p:cNvSpPr txBox="1"/>
          <p:nvPr>
            <p:ph idx="1" type="subTitle"/>
          </p:nvPr>
        </p:nvSpPr>
        <p:spPr>
          <a:xfrm>
            <a:off x="329516" y="2490860"/>
            <a:ext cx="8680500" cy="24045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050"/>
              <a:buFont typeface="Work Sans"/>
              <a:buNone/>
              <a:defRPr sz="1050">
                <a:solidFill>
                  <a:schemeClr val="lt1"/>
                </a:solidFill>
                <a:latin typeface="Work Sans"/>
                <a:ea typeface="Work Sans"/>
                <a:cs typeface="Work Sans"/>
                <a:sym typeface="Work Sans"/>
              </a:defRPr>
            </a:lvl1pPr>
            <a:lvl2pPr lvl="1" rtl="0">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2pPr>
            <a:lvl3pPr lvl="2" rtl="0">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3pPr>
            <a:lvl4pPr lvl="3" rtl="0">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4pPr>
            <a:lvl5pPr lvl="4" rtl="0">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5pPr>
            <a:lvl6pPr lvl="5" rtl="0">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6pPr>
            <a:lvl7pPr lvl="6" rtl="0">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7pPr>
            <a:lvl8pPr lvl="7" rtl="0">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8pPr>
            <a:lvl9pPr lvl="8" rtl="0">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9pPr>
          </a:lstStyle>
          <a:p/>
        </p:txBody>
      </p:sp>
      <p:sp>
        <p:nvSpPr>
          <p:cNvPr id="102" name="Google Shape;102;p20"/>
          <p:cNvSpPr/>
          <p:nvPr>
            <p:ph idx="2" type="pic"/>
          </p:nvPr>
        </p:nvSpPr>
        <p:spPr>
          <a:xfrm>
            <a:off x="3774050" y="0"/>
            <a:ext cx="5370000" cy="51516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6" name="Google Shape;106;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7" name="Google Shape;107;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8" name="Google Shape;10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 Quote Blue">
  <p:cSld name="CAPTION_ONLY">
    <p:spTree>
      <p:nvGrpSpPr>
        <p:cNvPr id="109" name="Shape 109"/>
        <p:cNvGrpSpPr/>
        <p:nvPr/>
      </p:nvGrpSpPr>
      <p:grpSpPr>
        <a:xfrm>
          <a:off x="0" y="0"/>
          <a:ext cx="0" cy="0"/>
          <a:chOff x="0" y="0"/>
          <a:chExt cx="0" cy="0"/>
        </a:xfrm>
      </p:grpSpPr>
      <p:sp>
        <p:nvSpPr>
          <p:cNvPr id="110" name="Google Shape;11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11" name="Google Shape;111;p22"/>
          <p:cNvPicPr preferRelativeResize="0"/>
          <p:nvPr/>
        </p:nvPicPr>
        <p:blipFill>
          <a:blip r:embed="rId2">
            <a:alphaModFix/>
          </a:blip>
          <a:stretch>
            <a:fillRect/>
          </a:stretch>
        </p:blipFill>
        <p:spPr>
          <a:xfrm>
            <a:off x="0" y="0"/>
            <a:ext cx="9143998" cy="5145574"/>
          </a:xfrm>
          <a:prstGeom prst="rect">
            <a:avLst/>
          </a:prstGeom>
          <a:noFill/>
          <a:ln>
            <a:noFill/>
          </a:ln>
        </p:spPr>
      </p:pic>
      <p:sp>
        <p:nvSpPr>
          <p:cNvPr id="112" name="Google Shape;112;p22"/>
          <p:cNvSpPr txBox="1"/>
          <p:nvPr>
            <p:ph idx="1" type="subTitle"/>
          </p:nvPr>
        </p:nvSpPr>
        <p:spPr>
          <a:xfrm>
            <a:off x="5788950" y="2776675"/>
            <a:ext cx="2395500" cy="2553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050"/>
              <a:buFont typeface="Work Sans"/>
              <a:buNone/>
              <a:defRPr sz="1050">
                <a:solidFill>
                  <a:schemeClr val="lt1"/>
                </a:solidFill>
                <a:latin typeface="Work Sans"/>
                <a:ea typeface="Work Sans"/>
                <a:cs typeface="Work Sans"/>
                <a:sym typeface="Work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type="title"/>
          </p:nvPr>
        </p:nvSpPr>
        <p:spPr>
          <a:xfrm>
            <a:off x="5773350" y="1288099"/>
            <a:ext cx="2924100" cy="1251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1pPr>
            <a:lvl2pPr lvl="1"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2pPr>
            <a:lvl3pPr lvl="2"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3pPr>
            <a:lvl4pPr lvl="3"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4pPr>
            <a:lvl5pPr lvl="4"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5pPr>
            <a:lvl6pPr lvl="5"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6pPr>
            <a:lvl7pPr lvl="6"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7pPr>
            <a:lvl8pPr lvl="7"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8pPr>
            <a:lvl9pPr lvl="8"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9pPr>
          </a:lstStyle>
          <a:p/>
        </p:txBody>
      </p:sp>
      <p:sp>
        <p:nvSpPr>
          <p:cNvPr id="114" name="Google Shape;114;p22"/>
          <p:cNvSpPr/>
          <p:nvPr>
            <p:ph idx="2" type="pic"/>
          </p:nvPr>
        </p:nvSpPr>
        <p:spPr>
          <a:xfrm>
            <a:off x="0" y="-3002"/>
            <a:ext cx="5094600" cy="51435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BIG_NUMBER">
    <p:spTree>
      <p:nvGrpSpPr>
        <p:cNvPr id="115" name="Shape 115"/>
        <p:cNvGrpSpPr/>
        <p:nvPr/>
      </p:nvGrpSpPr>
      <p:grpSpPr>
        <a:xfrm>
          <a:off x="0" y="0"/>
          <a:ext cx="0" cy="0"/>
          <a:chOff x="0" y="0"/>
          <a:chExt cx="0" cy="0"/>
        </a:xfrm>
      </p:grpSpPr>
      <p:sp>
        <p:nvSpPr>
          <p:cNvPr id="116" name="Google Shape;11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17" name="Google Shape;117;p23"/>
          <p:cNvPicPr preferRelativeResize="0"/>
          <p:nvPr/>
        </p:nvPicPr>
        <p:blipFill>
          <a:blip r:embed="rId2">
            <a:alphaModFix/>
          </a:blip>
          <a:stretch>
            <a:fillRect/>
          </a:stretch>
        </p:blipFill>
        <p:spPr>
          <a:xfrm>
            <a:off x="0" y="-13"/>
            <a:ext cx="9144000" cy="5143505"/>
          </a:xfrm>
          <a:prstGeom prst="rect">
            <a:avLst/>
          </a:prstGeom>
          <a:noFill/>
          <a:ln>
            <a:noFill/>
          </a:ln>
        </p:spPr>
      </p:pic>
      <p:pic>
        <p:nvPicPr>
          <p:cNvPr id="118" name="Google Shape;118;p23"/>
          <p:cNvPicPr preferRelativeResize="0"/>
          <p:nvPr/>
        </p:nvPicPr>
        <p:blipFill>
          <a:blip r:embed="rId3">
            <a:alphaModFix/>
          </a:blip>
          <a:stretch>
            <a:fillRect/>
          </a:stretch>
        </p:blipFill>
        <p:spPr>
          <a:xfrm>
            <a:off x="440253" y="427082"/>
            <a:ext cx="1092525" cy="344025"/>
          </a:xfrm>
          <a:prstGeom prst="rect">
            <a:avLst/>
          </a:prstGeom>
          <a:noFill/>
          <a:ln>
            <a:noFill/>
          </a:ln>
        </p:spPr>
      </p:pic>
      <p:sp>
        <p:nvSpPr>
          <p:cNvPr id="119" name="Google Shape;119;p23"/>
          <p:cNvSpPr txBox="1"/>
          <p:nvPr>
            <p:ph type="title"/>
          </p:nvPr>
        </p:nvSpPr>
        <p:spPr>
          <a:xfrm>
            <a:off x="301925" y="1741825"/>
            <a:ext cx="7893300" cy="7695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800"/>
              <a:buFont typeface="Work Sans"/>
              <a:buNone/>
              <a:defRPr sz="3800">
                <a:solidFill>
                  <a:schemeClr val="lt1"/>
                </a:solidFill>
                <a:latin typeface="Work Sans"/>
                <a:ea typeface="Work Sans"/>
                <a:cs typeface="Work Sans"/>
                <a:sym typeface="Work Sans"/>
              </a:defRPr>
            </a:lvl1pPr>
            <a:lvl2pPr lvl="1" rtl="0">
              <a:spcBef>
                <a:spcPts val="0"/>
              </a:spcBef>
              <a:spcAft>
                <a:spcPts val="0"/>
              </a:spcAft>
              <a:buClr>
                <a:schemeClr val="lt1"/>
              </a:buClr>
              <a:buSzPts val="3800"/>
              <a:buFont typeface="Work Sans"/>
              <a:buNone/>
              <a:defRPr sz="3800">
                <a:solidFill>
                  <a:schemeClr val="lt1"/>
                </a:solidFill>
                <a:latin typeface="Work Sans"/>
                <a:ea typeface="Work Sans"/>
                <a:cs typeface="Work Sans"/>
                <a:sym typeface="Work Sans"/>
              </a:defRPr>
            </a:lvl2pPr>
            <a:lvl3pPr lvl="2" rtl="0">
              <a:spcBef>
                <a:spcPts val="0"/>
              </a:spcBef>
              <a:spcAft>
                <a:spcPts val="0"/>
              </a:spcAft>
              <a:buClr>
                <a:schemeClr val="lt1"/>
              </a:buClr>
              <a:buSzPts val="3800"/>
              <a:buFont typeface="Work Sans"/>
              <a:buNone/>
              <a:defRPr sz="3800">
                <a:solidFill>
                  <a:schemeClr val="lt1"/>
                </a:solidFill>
                <a:latin typeface="Work Sans"/>
                <a:ea typeface="Work Sans"/>
                <a:cs typeface="Work Sans"/>
                <a:sym typeface="Work Sans"/>
              </a:defRPr>
            </a:lvl3pPr>
            <a:lvl4pPr lvl="3" rtl="0">
              <a:spcBef>
                <a:spcPts val="0"/>
              </a:spcBef>
              <a:spcAft>
                <a:spcPts val="0"/>
              </a:spcAft>
              <a:buClr>
                <a:schemeClr val="lt1"/>
              </a:buClr>
              <a:buSzPts val="3800"/>
              <a:buFont typeface="Work Sans"/>
              <a:buNone/>
              <a:defRPr sz="3800">
                <a:solidFill>
                  <a:schemeClr val="lt1"/>
                </a:solidFill>
                <a:latin typeface="Work Sans"/>
                <a:ea typeface="Work Sans"/>
                <a:cs typeface="Work Sans"/>
                <a:sym typeface="Work Sans"/>
              </a:defRPr>
            </a:lvl4pPr>
            <a:lvl5pPr lvl="4" rtl="0">
              <a:spcBef>
                <a:spcPts val="0"/>
              </a:spcBef>
              <a:spcAft>
                <a:spcPts val="0"/>
              </a:spcAft>
              <a:buClr>
                <a:schemeClr val="lt1"/>
              </a:buClr>
              <a:buSzPts val="3800"/>
              <a:buFont typeface="Work Sans"/>
              <a:buNone/>
              <a:defRPr sz="3800">
                <a:solidFill>
                  <a:schemeClr val="lt1"/>
                </a:solidFill>
                <a:latin typeface="Work Sans"/>
                <a:ea typeface="Work Sans"/>
                <a:cs typeface="Work Sans"/>
                <a:sym typeface="Work Sans"/>
              </a:defRPr>
            </a:lvl5pPr>
            <a:lvl6pPr lvl="5" rtl="0">
              <a:spcBef>
                <a:spcPts val="0"/>
              </a:spcBef>
              <a:spcAft>
                <a:spcPts val="0"/>
              </a:spcAft>
              <a:buClr>
                <a:schemeClr val="lt1"/>
              </a:buClr>
              <a:buSzPts val="3800"/>
              <a:buFont typeface="Work Sans"/>
              <a:buNone/>
              <a:defRPr sz="3800">
                <a:solidFill>
                  <a:schemeClr val="lt1"/>
                </a:solidFill>
                <a:latin typeface="Work Sans"/>
                <a:ea typeface="Work Sans"/>
                <a:cs typeface="Work Sans"/>
                <a:sym typeface="Work Sans"/>
              </a:defRPr>
            </a:lvl6pPr>
            <a:lvl7pPr lvl="6" rtl="0">
              <a:spcBef>
                <a:spcPts val="0"/>
              </a:spcBef>
              <a:spcAft>
                <a:spcPts val="0"/>
              </a:spcAft>
              <a:buClr>
                <a:schemeClr val="lt1"/>
              </a:buClr>
              <a:buSzPts val="3800"/>
              <a:buFont typeface="Work Sans"/>
              <a:buNone/>
              <a:defRPr sz="3800">
                <a:solidFill>
                  <a:schemeClr val="lt1"/>
                </a:solidFill>
                <a:latin typeface="Work Sans"/>
                <a:ea typeface="Work Sans"/>
                <a:cs typeface="Work Sans"/>
                <a:sym typeface="Work Sans"/>
              </a:defRPr>
            </a:lvl7pPr>
            <a:lvl8pPr lvl="7" rtl="0">
              <a:spcBef>
                <a:spcPts val="0"/>
              </a:spcBef>
              <a:spcAft>
                <a:spcPts val="0"/>
              </a:spcAft>
              <a:buClr>
                <a:schemeClr val="lt1"/>
              </a:buClr>
              <a:buSzPts val="3800"/>
              <a:buFont typeface="Work Sans"/>
              <a:buNone/>
              <a:defRPr sz="3800">
                <a:solidFill>
                  <a:schemeClr val="lt1"/>
                </a:solidFill>
                <a:latin typeface="Work Sans"/>
                <a:ea typeface="Work Sans"/>
                <a:cs typeface="Work Sans"/>
                <a:sym typeface="Work Sans"/>
              </a:defRPr>
            </a:lvl8pPr>
            <a:lvl9pPr lvl="8" rtl="0">
              <a:spcBef>
                <a:spcPts val="0"/>
              </a:spcBef>
              <a:spcAft>
                <a:spcPts val="0"/>
              </a:spcAft>
              <a:buClr>
                <a:schemeClr val="lt1"/>
              </a:buClr>
              <a:buSzPts val="3800"/>
              <a:buFont typeface="Work Sans"/>
              <a:buNone/>
              <a:defRPr sz="3800">
                <a:solidFill>
                  <a:schemeClr val="lt1"/>
                </a:solidFill>
                <a:latin typeface="Work Sans"/>
                <a:ea typeface="Work Sans"/>
                <a:cs typeface="Work Sans"/>
                <a:sym typeface="Work Sans"/>
              </a:defRPr>
            </a:lvl9pPr>
          </a:lstStyle>
          <a:p/>
        </p:txBody>
      </p:sp>
      <p:sp>
        <p:nvSpPr>
          <p:cNvPr id="120" name="Google Shape;120;p23"/>
          <p:cNvSpPr txBox="1"/>
          <p:nvPr>
            <p:ph idx="1" type="subTitle"/>
          </p:nvPr>
        </p:nvSpPr>
        <p:spPr>
          <a:xfrm>
            <a:off x="333560" y="2495917"/>
            <a:ext cx="3321300" cy="10245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1pPr>
            <a:lvl2pPr lvl="1" rtl="0">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2pPr>
            <a:lvl3pPr lvl="2" rtl="0">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3pPr>
            <a:lvl4pPr lvl="3" rtl="0">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4pPr>
            <a:lvl5pPr lvl="4" rtl="0">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5pPr>
            <a:lvl6pPr lvl="5" rtl="0">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6pPr>
            <a:lvl7pPr lvl="6" rtl="0">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7pPr>
            <a:lvl8pPr lvl="7" rtl="0">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8pPr>
            <a:lvl9pPr lvl="8" rtl="0">
              <a:spcBef>
                <a:spcPts val="0"/>
              </a:spcBef>
              <a:spcAft>
                <a:spcPts val="0"/>
              </a:spcAft>
              <a:buClr>
                <a:schemeClr val="lt1"/>
              </a:buClr>
              <a:buSzPts val="2100"/>
              <a:buFont typeface="Work Sans"/>
              <a:buNone/>
              <a:defRPr sz="2100">
                <a:solidFill>
                  <a:schemeClr val="lt1"/>
                </a:solidFill>
                <a:latin typeface="Work Sans"/>
                <a:ea typeface="Work Sans"/>
                <a:cs typeface="Work Sans"/>
                <a:sym typeface="Work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 image" type="blank">
  <p:cSld name="BLANK">
    <p:bg>
      <p:bgPr>
        <a:solidFill>
          <a:srgbClr val="001E87"/>
        </a:solidFill>
      </p:bgPr>
    </p:bg>
    <p:spTree>
      <p:nvGrpSpPr>
        <p:cNvPr id="121" name="Shape 121"/>
        <p:cNvGrpSpPr/>
        <p:nvPr/>
      </p:nvGrpSpPr>
      <p:grpSpPr>
        <a:xfrm>
          <a:off x="0" y="0"/>
          <a:ext cx="0" cy="0"/>
          <a:chOff x="0" y="0"/>
          <a:chExt cx="0" cy="0"/>
        </a:xfrm>
      </p:grpSpPr>
      <p:sp>
        <p:nvSpPr>
          <p:cNvPr id="122" name="Google Shape;12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4"/>
          <p:cNvSpPr/>
          <p:nvPr>
            <p:ph idx="2" type="pic"/>
          </p:nvPr>
        </p:nvSpPr>
        <p:spPr>
          <a:xfrm>
            <a:off x="6899400" y="0"/>
            <a:ext cx="2309400" cy="5175900"/>
          </a:xfrm>
          <a:prstGeom prst="rect">
            <a:avLst/>
          </a:prstGeom>
          <a:noFill/>
          <a:ln>
            <a:noFill/>
          </a:ln>
        </p:spPr>
      </p:sp>
      <p:sp>
        <p:nvSpPr>
          <p:cNvPr id="124" name="Google Shape;124;p24"/>
          <p:cNvSpPr txBox="1"/>
          <p:nvPr>
            <p:ph idx="1" type="body"/>
          </p:nvPr>
        </p:nvSpPr>
        <p:spPr>
          <a:xfrm>
            <a:off x="334517" y="2388150"/>
            <a:ext cx="1968900" cy="1977900"/>
          </a:xfrm>
          <a:prstGeom prst="rect">
            <a:avLst/>
          </a:prstGeom>
        </p:spPr>
        <p:txBody>
          <a:bodyPr anchorCtr="0" anchor="t" bIns="91425" lIns="91425" spcFirstLastPara="1" rIns="91425" wrap="square" tIns="91425">
            <a:normAutofit/>
          </a:bodyPr>
          <a:lstStyle>
            <a:lvl1pPr indent="-279400" lvl="0" marL="4572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1pPr>
            <a:lvl2pPr indent="-279400" lvl="1" marL="9144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2pPr>
            <a:lvl3pPr indent="-279400" lvl="2" marL="13716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3pPr>
            <a:lvl4pPr indent="-279400" lvl="3" marL="18288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4pPr>
            <a:lvl5pPr indent="-279400" lvl="4" marL="22860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5pPr>
            <a:lvl6pPr indent="-279400" lvl="5" marL="27432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6pPr>
            <a:lvl7pPr indent="-279400" lvl="6" marL="32004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7pPr>
            <a:lvl8pPr indent="-279400" lvl="7" marL="36576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8pPr>
            <a:lvl9pPr indent="-279400" lvl="8" marL="41148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9pPr>
          </a:lstStyle>
          <a:p/>
        </p:txBody>
      </p:sp>
      <p:sp>
        <p:nvSpPr>
          <p:cNvPr id="125" name="Google Shape;125;p24"/>
          <p:cNvSpPr txBox="1"/>
          <p:nvPr>
            <p:ph idx="3" type="subTitle"/>
          </p:nvPr>
        </p:nvSpPr>
        <p:spPr>
          <a:xfrm>
            <a:off x="334524" y="2053625"/>
            <a:ext cx="1794900" cy="393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150"/>
              <a:buFont typeface="Work Sans"/>
              <a:buNone/>
              <a:defRPr sz="1150">
                <a:solidFill>
                  <a:schemeClr val="lt1"/>
                </a:solidFill>
                <a:latin typeface="Work Sans"/>
                <a:ea typeface="Work Sans"/>
                <a:cs typeface="Work Sans"/>
                <a:sym typeface="Work Sans"/>
              </a:defRPr>
            </a:lvl1pPr>
            <a:lvl2pPr lvl="1" rtl="0">
              <a:spcBef>
                <a:spcPts val="0"/>
              </a:spcBef>
              <a:spcAft>
                <a:spcPts val="0"/>
              </a:spcAft>
              <a:buClr>
                <a:schemeClr val="lt1"/>
              </a:buClr>
              <a:buSzPts val="1150"/>
              <a:buNone/>
              <a:defRPr sz="1150">
                <a:solidFill>
                  <a:schemeClr val="lt1"/>
                </a:solidFill>
              </a:defRPr>
            </a:lvl2pPr>
            <a:lvl3pPr lvl="2" rtl="0">
              <a:spcBef>
                <a:spcPts val="0"/>
              </a:spcBef>
              <a:spcAft>
                <a:spcPts val="0"/>
              </a:spcAft>
              <a:buClr>
                <a:schemeClr val="lt1"/>
              </a:buClr>
              <a:buSzPts val="1150"/>
              <a:buNone/>
              <a:defRPr sz="1150">
                <a:solidFill>
                  <a:schemeClr val="lt1"/>
                </a:solidFill>
              </a:defRPr>
            </a:lvl3pPr>
            <a:lvl4pPr lvl="3" rtl="0">
              <a:spcBef>
                <a:spcPts val="0"/>
              </a:spcBef>
              <a:spcAft>
                <a:spcPts val="0"/>
              </a:spcAft>
              <a:buClr>
                <a:schemeClr val="lt1"/>
              </a:buClr>
              <a:buSzPts val="1150"/>
              <a:buNone/>
              <a:defRPr sz="1150">
                <a:solidFill>
                  <a:schemeClr val="lt1"/>
                </a:solidFill>
              </a:defRPr>
            </a:lvl4pPr>
            <a:lvl5pPr lvl="4" rtl="0">
              <a:spcBef>
                <a:spcPts val="0"/>
              </a:spcBef>
              <a:spcAft>
                <a:spcPts val="0"/>
              </a:spcAft>
              <a:buClr>
                <a:schemeClr val="lt1"/>
              </a:buClr>
              <a:buSzPts val="1150"/>
              <a:buNone/>
              <a:defRPr sz="1150">
                <a:solidFill>
                  <a:schemeClr val="lt1"/>
                </a:solidFill>
              </a:defRPr>
            </a:lvl5pPr>
            <a:lvl6pPr lvl="5" rtl="0">
              <a:spcBef>
                <a:spcPts val="0"/>
              </a:spcBef>
              <a:spcAft>
                <a:spcPts val="0"/>
              </a:spcAft>
              <a:buClr>
                <a:schemeClr val="lt1"/>
              </a:buClr>
              <a:buSzPts val="1150"/>
              <a:buNone/>
              <a:defRPr sz="1150">
                <a:solidFill>
                  <a:schemeClr val="lt1"/>
                </a:solidFill>
              </a:defRPr>
            </a:lvl6pPr>
            <a:lvl7pPr lvl="6" rtl="0">
              <a:spcBef>
                <a:spcPts val="0"/>
              </a:spcBef>
              <a:spcAft>
                <a:spcPts val="0"/>
              </a:spcAft>
              <a:buClr>
                <a:schemeClr val="lt1"/>
              </a:buClr>
              <a:buSzPts val="1150"/>
              <a:buNone/>
              <a:defRPr sz="1150">
                <a:solidFill>
                  <a:schemeClr val="lt1"/>
                </a:solidFill>
              </a:defRPr>
            </a:lvl7pPr>
            <a:lvl8pPr lvl="7" rtl="0">
              <a:spcBef>
                <a:spcPts val="0"/>
              </a:spcBef>
              <a:spcAft>
                <a:spcPts val="0"/>
              </a:spcAft>
              <a:buClr>
                <a:schemeClr val="lt1"/>
              </a:buClr>
              <a:buSzPts val="1150"/>
              <a:buNone/>
              <a:defRPr sz="1150">
                <a:solidFill>
                  <a:schemeClr val="lt1"/>
                </a:solidFill>
              </a:defRPr>
            </a:lvl8pPr>
            <a:lvl9pPr lvl="8" rtl="0">
              <a:spcBef>
                <a:spcPts val="0"/>
              </a:spcBef>
              <a:spcAft>
                <a:spcPts val="0"/>
              </a:spcAft>
              <a:buClr>
                <a:schemeClr val="lt1"/>
              </a:buClr>
              <a:buSzPts val="1150"/>
              <a:buNone/>
              <a:defRPr sz="1150">
                <a:solidFill>
                  <a:schemeClr val="lt1"/>
                </a:solidFill>
              </a:defRPr>
            </a:lvl9pPr>
          </a:lstStyle>
          <a:p/>
        </p:txBody>
      </p:sp>
      <p:sp>
        <p:nvSpPr>
          <p:cNvPr id="126" name="Google Shape;126;p24"/>
          <p:cNvSpPr txBox="1"/>
          <p:nvPr>
            <p:ph type="title"/>
          </p:nvPr>
        </p:nvSpPr>
        <p:spPr>
          <a:xfrm>
            <a:off x="334525" y="1268900"/>
            <a:ext cx="1924500" cy="507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7" name="Google Shape;127;p24"/>
          <p:cNvSpPr txBox="1"/>
          <p:nvPr>
            <p:ph idx="4" type="body"/>
          </p:nvPr>
        </p:nvSpPr>
        <p:spPr>
          <a:xfrm>
            <a:off x="2407026" y="2388150"/>
            <a:ext cx="1968900" cy="1977900"/>
          </a:xfrm>
          <a:prstGeom prst="rect">
            <a:avLst/>
          </a:prstGeom>
        </p:spPr>
        <p:txBody>
          <a:bodyPr anchorCtr="0" anchor="t" bIns="91425" lIns="91425" spcFirstLastPara="1" rIns="91425" wrap="square" tIns="91425">
            <a:normAutofit/>
          </a:bodyPr>
          <a:lstStyle>
            <a:lvl1pPr indent="-279400" lvl="0" marL="4572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1pPr>
            <a:lvl2pPr indent="-279400" lvl="1" marL="9144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2pPr>
            <a:lvl3pPr indent="-279400" lvl="2" marL="13716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3pPr>
            <a:lvl4pPr indent="-279400" lvl="3" marL="18288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4pPr>
            <a:lvl5pPr indent="-279400" lvl="4" marL="22860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5pPr>
            <a:lvl6pPr indent="-279400" lvl="5" marL="27432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6pPr>
            <a:lvl7pPr indent="-279400" lvl="6" marL="32004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7pPr>
            <a:lvl8pPr indent="-279400" lvl="7" marL="36576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8pPr>
            <a:lvl9pPr indent="-279400" lvl="8" marL="41148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9pPr>
          </a:lstStyle>
          <a:p/>
        </p:txBody>
      </p:sp>
      <p:sp>
        <p:nvSpPr>
          <p:cNvPr id="128" name="Google Shape;128;p24"/>
          <p:cNvSpPr txBox="1"/>
          <p:nvPr>
            <p:ph idx="5" type="subTitle"/>
          </p:nvPr>
        </p:nvSpPr>
        <p:spPr>
          <a:xfrm>
            <a:off x="2407033" y="2053625"/>
            <a:ext cx="1794900" cy="393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150"/>
              <a:buFont typeface="Work Sans"/>
              <a:buNone/>
              <a:defRPr sz="1150">
                <a:solidFill>
                  <a:schemeClr val="lt1"/>
                </a:solidFill>
                <a:latin typeface="Work Sans"/>
                <a:ea typeface="Work Sans"/>
                <a:cs typeface="Work Sans"/>
                <a:sym typeface="Work Sans"/>
              </a:defRPr>
            </a:lvl1pPr>
            <a:lvl2pPr lvl="1" rtl="0">
              <a:spcBef>
                <a:spcPts val="0"/>
              </a:spcBef>
              <a:spcAft>
                <a:spcPts val="0"/>
              </a:spcAft>
              <a:buClr>
                <a:schemeClr val="lt1"/>
              </a:buClr>
              <a:buSzPts val="1150"/>
              <a:buNone/>
              <a:defRPr sz="1150">
                <a:solidFill>
                  <a:schemeClr val="lt1"/>
                </a:solidFill>
              </a:defRPr>
            </a:lvl2pPr>
            <a:lvl3pPr lvl="2" rtl="0">
              <a:spcBef>
                <a:spcPts val="0"/>
              </a:spcBef>
              <a:spcAft>
                <a:spcPts val="0"/>
              </a:spcAft>
              <a:buClr>
                <a:schemeClr val="lt1"/>
              </a:buClr>
              <a:buSzPts val="1150"/>
              <a:buNone/>
              <a:defRPr sz="1150">
                <a:solidFill>
                  <a:schemeClr val="lt1"/>
                </a:solidFill>
              </a:defRPr>
            </a:lvl3pPr>
            <a:lvl4pPr lvl="3" rtl="0">
              <a:spcBef>
                <a:spcPts val="0"/>
              </a:spcBef>
              <a:spcAft>
                <a:spcPts val="0"/>
              </a:spcAft>
              <a:buClr>
                <a:schemeClr val="lt1"/>
              </a:buClr>
              <a:buSzPts val="1150"/>
              <a:buNone/>
              <a:defRPr sz="1150">
                <a:solidFill>
                  <a:schemeClr val="lt1"/>
                </a:solidFill>
              </a:defRPr>
            </a:lvl4pPr>
            <a:lvl5pPr lvl="4" rtl="0">
              <a:spcBef>
                <a:spcPts val="0"/>
              </a:spcBef>
              <a:spcAft>
                <a:spcPts val="0"/>
              </a:spcAft>
              <a:buClr>
                <a:schemeClr val="lt1"/>
              </a:buClr>
              <a:buSzPts val="1150"/>
              <a:buNone/>
              <a:defRPr sz="1150">
                <a:solidFill>
                  <a:schemeClr val="lt1"/>
                </a:solidFill>
              </a:defRPr>
            </a:lvl5pPr>
            <a:lvl6pPr lvl="5" rtl="0">
              <a:spcBef>
                <a:spcPts val="0"/>
              </a:spcBef>
              <a:spcAft>
                <a:spcPts val="0"/>
              </a:spcAft>
              <a:buClr>
                <a:schemeClr val="lt1"/>
              </a:buClr>
              <a:buSzPts val="1150"/>
              <a:buNone/>
              <a:defRPr sz="1150">
                <a:solidFill>
                  <a:schemeClr val="lt1"/>
                </a:solidFill>
              </a:defRPr>
            </a:lvl6pPr>
            <a:lvl7pPr lvl="6" rtl="0">
              <a:spcBef>
                <a:spcPts val="0"/>
              </a:spcBef>
              <a:spcAft>
                <a:spcPts val="0"/>
              </a:spcAft>
              <a:buClr>
                <a:schemeClr val="lt1"/>
              </a:buClr>
              <a:buSzPts val="1150"/>
              <a:buNone/>
              <a:defRPr sz="1150">
                <a:solidFill>
                  <a:schemeClr val="lt1"/>
                </a:solidFill>
              </a:defRPr>
            </a:lvl7pPr>
            <a:lvl8pPr lvl="7" rtl="0">
              <a:spcBef>
                <a:spcPts val="0"/>
              </a:spcBef>
              <a:spcAft>
                <a:spcPts val="0"/>
              </a:spcAft>
              <a:buClr>
                <a:schemeClr val="lt1"/>
              </a:buClr>
              <a:buSzPts val="1150"/>
              <a:buNone/>
              <a:defRPr sz="1150">
                <a:solidFill>
                  <a:schemeClr val="lt1"/>
                </a:solidFill>
              </a:defRPr>
            </a:lvl8pPr>
            <a:lvl9pPr lvl="8" rtl="0">
              <a:spcBef>
                <a:spcPts val="0"/>
              </a:spcBef>
              <a:spcAft>
                <a:spcPts val="0"/>
              </a:spcAft>
              <a:buClr>
                <a:schemeClr val="lt1"/>
              </a:buClr>
              <a:buSzPts val="1150"/>
              <a:buNone/>
              <a:defRPr sz="1150">
                <a:solidFill>
                  <a:schemeClr val="lt1"/>
                </a:solidFill>
              </a:defRPr>
            </a:lvl9pPr>
          </a:lstStyle>
          <a:p/>
        </p:txBody>
      </p:sp>
      <p:sp>
        <p:nvSpPr>
          <p:cNvPr id="129" name="Google Shape;129;p24"/>
          <p:cNvSpPr txBox="1"/>
          <p:nvPr>
            <p:ph idx="6" type="title"/>
          </p:nvPr>
        </p:nvSpPr>
        <p:spPr>
          <a:xfrm>
            <a:off x="2407034" y="1268900"/>
            <a:ext cx="1924500" cy="507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0" name="Google Shape;130;p24"/>
          <p:cNvSpPr txBox="1"/>
          <p:nvPr>
            <p:ph idx="7" type="body"/>
          </p:nvPr>
        </p:nvSpPr>
        <p:spPr>
          <a:xfrm>
            <a:off x="4473126" y="2388150"/>
            <a:ext cx="1968900" cy="1977900"/>
          </a:xfrm>
          <a:prstGeom prst="rect">
            <a:avLst/>
          </a:prstGeom>
        </p:spPr>
        <p:txBody>
          <a:bodyPr anchorCtr="0" anchor="t" bIns="91425" lIns="91425" spcFirstLastPara="1" rIns="91425" wrap="square" tIns="91425">
            <a:normAutofit/>
          </a:bodyPr>
          <a:lstStyle>
            <a:lvl1pPr indent="-279400" lvl="0" marL="4572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1pPr>
            <a:lvl2pPr indent="-279400" lvl="1" marL="9144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2pPr>
            <a:lvl3pPr indent="-279400" lvl="2" marL="13716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3pPr>
            <a:lvl4pPr indent="-279400" lvl="3" marL="18288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4pPr>
            <a:lvl5pPr indent="-279400" lvl="4" marL="22860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5pPr>
            <a:lvl6pPr indent="-279400" lvl="5" marL="27432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6pPr>
            <a:lvl7pPr indent="-279400" lvl="6" marL="32004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7pPr>
            <a:lvl8pPr indent="-279400" lvl="7" marL="36576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8pPr>
            <a:lvl9pPr indent="-279400" lvl="8" marL="4114800" rtl="0">
              <a:spcBef>
                <a:spcPts val="0"/>
              </a:spcBef>
              <a:spcAft>
                <a:spcPts val="0"/>
              </a:spcAft>
              <a:buClr>
                <a:srgbClr val="FFFFFF"/>
              </a:buClr>
              <a:buSzPts val="800"/>
              <a:buFont typeface="Work Sans"/>
              <a:buChar char="■"/>
              <a:defRPr sz="800">
                <a:solidFill>
                  <a:srgbClr val="FFFFFF"/>
                </a:solidFill>
                <a:latin typeface="Work Sans"/>
                <a:ea typeface="Work Sans"/>
                <a:cs typeface="Work Sans"/>
                <a:sym typeface="Work Sans"/>
              </a:defRPr>
            </a:lvl9pPr>
          </a:lstStyle>
          <a:p/>
        </p:txBody>
      </p:sp>
      <p:sp>
        <p:nvSpPr>
          <p:cNvPr id="131" name="Google Shape;131;p24"/>
          <p:cNvSpPr txBox="1"/>
          <p:nvPr>
            <p:ph idx="8" type="subTitle"/>
          </p:nvPr>
        </p:nvSpPr>
        <p:spPr>
          <a:xfrm>
            <a:off x="4473133" y="2053625"/>
            <a:ext cx="1794900" cy="393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150"/>
              <a:buFont typeface="Work Sans"/>
              <a:buNone/>
              <a:defRPr sz="1150">
                <a:solidFill>
                  <a:schemeClr val="lt1"/>
                </a:solidFill>
                <a:latin typeface="Work Sans"/>
                <a:ea typeface="Work Sans"/>
                <a:cs typeface="Work Sans"/>
                <a:sym typeface="Work Sans"/>
              </a:defRPr>
            </a:lvl1pPr>
            <a:lvl2pPr lvl="1" rtl="0">
              <a:spcBef>
                <a:spcPts val="0"/>
              </a:spcBef>
              <a:spcAft>
                <a:spcPts val="0"/>
              </a:spcAft>
              <a:buClr>
                <a:schemeClr val="lt1"/>
              </a:buClr>
              <a:buSzPts val="1150"/>
              <a:buNone/>
              <a:defRPr sz="1150">
                <a:solidFill>
                  <a:schemeClr val="lt1"/>
                </a:solidFill>
              </a:defRPr>
            </a:lvl2pPr>
            <a:lvl3pPr lvl="2" rtl="0">
              <a:spcBef>
                <a:spcPts val="0"/>
              </a:spcBef>
              <a:spcAft>
                <a:spcPts val="0"/>
              </a:spcAft>
              <a:buClr>
                <a:schemeClr val="lt1"/>
              </a:buClr>
              <a:buSzPts val="1150"/>
              <a:buNone/>
              <a:defRPr sz="1150">
                <a:solidFill>
                  <a:schemeClr val="lt1"/>
                </a:solidFill>
              </a:defRPr>
            </a:lvl3pPr>
            <a:lvl4pPr lvl="3" rtl="0">
              <a:spcBef>
                <a:spcPts val="0"/>
              </a:spcBef>
              <a:spcAft>
                <a:spcPts val="0"/>
              </a:spcAft>
              <a:buClr>
                <a:schemeClr val="lt1"/>
              </a:buClr>
              <a:buSzPts val="1150"/>
              <a:buNone/>
              <a:defRPr sz="1150">
                <a:solidFill>
                  <a:schemeClr val="lt1"/>
                </a:solidFill>
              </a:defRPr>
            </a:lvl4pPr>
            <a:lvl5pPr lvl="4" rtl="0">
              <a:spcBef>
                <a:spcPts val="0"/>
              </a:spcBef>
              <a:spcAft>
                <a:spcPts val="0"/>
              </a:spcAft>
              <a:buClr>
                <a:schemeClr val="lt1"/>
              </a:buClr>
              <a:buSzPts val="1150"/>
              <a:buNone/>
              <a:defRPr sz="1150">
                <a:solidFill>
                  <a:schemeClr val="lt1"/>
                </a:solidFill>
              </a:defRPr>
            </a:lvl5pPr>
            <a:lvl6pPr lvl="5" rtl="0">
              <a:spcBef>
                <a:spcPts val="0"/>
              </a:spcBef>
              <a:spcAft>
                <a:spcPts val="0"/>
              </a:spcAft>
              <a:buClr>
                <a:schemeClr val="lt1"/>
              </a:buClr>
              <a:buSzPts val="1150"/>
              <a:buNone/>
              <a:defRPr sz="1150">
                <a:solidFill>
                  <a:schemeClr val="lt1"/>
                </a:solidFill>
              </a:defRPr>
            </a:lvl6pPr>
            <a:lvl7pPr lvl="6" rtl="0">
              <a:spcBef>
                <a:spcPts val="0"/>
              </a:spcBef>
              <a:spcAft>
                <a:spcPts val="0"/>
              </a:spcAft>
              <a:buClr>
                <a:schemeClr val="lt1"/>
              </a:buClr>
              <a:buSzPts val="1150"/>
              <a:buNone/>
              <a:defRPr sz="1150">
                <a:solidFill>
                  <a:schemeClr val="lt1"/>
                </a:solidFill>
              </a:defRPr>
            </a:lvl7pPr>
            <a:lvl8pPr lvl="7" rtl="0">
              <a:spcBef>
                <a:spcPts val="0"/>
              </a:spcBef>
              <a:spcAft>
                <a:spcPts val="0"/>
              </a:spcAft>
              <a:buClr>
                <a:schemeClr val="lt1"/>
              </a:buClr>
              <a:buSzPts val="1150"/>
              <a:buNone/>
              <a:defRPr sz="1150">
                <a:solidFill>
                  <a:schemeClr val="lt1"/>
                </a:solidFill>
              </a:defRPr>
            </a:lvl8pPr>
            <a:lvl9pPr lvl="8" rtl="0">
              <a:spcBef>
                <a:spcPts val="0"/>
              </a:spcBef>
              <a:spcAft>
                <a:spcPts val="0"/>
              </a:spcAft>
              <a:buClr>
                <a:schemeClr val="lt1"/>
              </a:buClr>
              <a:buSzPts val="1150"/>
              <a:buNone/>
              <a:defRPr sz="1150">
                <a:solidFill>
                  <a:schemeClr val="lt1"/>
                </a:solidFill>
              </a:defRPr>
            </a:lvl9pPr>
          </a:lstStyle>
          <a:p/>
        </p:txBody>
      </p:sp>
      <p:sp>
        <p:nvSpPr>
          <p:cNvPr id="132" name="Google Shape;132;p24"/>
          <p:cNvSpPr txBox="1"/>
          <p:nvPr>
            <p:ph idx="9" type="title"/>
          </p:nvPr>
        </p:nvSpPr>
        <p:spPr>
          <a:xfrm>
            <a:off x="4473134" y="1268900"/>
            <a:ext cx="1924500" cy="507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050"/>
              <a:buFont typeface="Work Sans"/>
              <a:buNone/>
              <a:defRPr sz="2050">
                <a:solidFill>
                  <a:schemeClr val="lt1"/>
                </a:solidFill>
                <a:latin typeface="Work Sans"/>
                <a:ea typeface="Work Sans"/>
                <a:cs typeface="Work Sans"/>
                <a:sym typeface="Work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2">
  <p:cSld name="BLANK_2">
    <p:spTree>
      <p:nvGrpSpPr>
        <p:cNvPr id="133" name="Shape 133"/>
        <p:cNvGrpSpPr/>
        <p:nvPr/>
      </p:nvGrpSpPr>
      <p:grpSpPr>
        <a:xfrm>
          <a:off x="0" y="0"/>
          <a:ext cx="0" cy="0"/>
          <a:chOff x="0" y="0"/>
          <a:chExt cx="0" cy="0"/>
        </a:xfrm>
      </p:grpSpPr>
      <p:sp>
        <p:nvSpPr>
          <p:cNvPr id="134" name="Google Shape;13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2AF1"/>
        </a:solidFill>
      </p:bgPr>
    </p:bg>
    <p:spTree>
      <p:nvGrpSpPr>
        <p:cNvPr id="138" name="Shape 138"/>
        <p:cNvGrpSpPr/>
        <p:nvPr/>
      </p:nvGrpSpPr>
      <p:grpSpPr>
        <a:xfrm>
          <a:off x="0" y="0"/>
          <a:ext cx="0" cy="0"/>
          <a:chOff x="0" y="0"/>
          <a:chExt cx="0" cy="0"/>
        </a:xfrm>
      </p:grpSpPr>
      <p:sp>
        <p:nvSpPr>
          <p:cNvPr id="139" name="Google Shape;139;p26"/>
          <p:cNvSpPr txBox="1"/>
          <p:nvPr>
            <p:ph type="ctrTitle"/>
          </p:nvPr>
        </p:nvSpPr>
        <p:spPr>
          <a:xfrm>
            <a:off x="311700" y="1136375"/>
            <a:ext cx="66909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4290"/>
              <a:t>Customer Economics:</a:t>
            </a:r>
            <a:endParaRPr sz="4290"/>
          </a:p>
          <a:p>
            <a:pPr indent="0" lvl="0" marL="0" rtl="0" algn="l">
              <a:spcBef>
                <a:spcPts val="0"/>
              </a:spcBef>
              <a:spcAft>
                <a:spcPts val="0"/>
              </a:spcAft>
              <a:buSzPts val="990"/>
              <a:buNone/>
            </a:pPr>
            <a:r>
              <a:rPr lang="en" sz="4290"/>
              <a:t>Data Diagrams</a:t>
            </a:r>
            <a:endParaRPr sz="4290"/>
          </a:p>
        </p:txBody>
      </p:sp>
      <p:sp>
        <p:nvSpPr>
          <p:cNvPr id="140" name="Google Shape;140;p26"/>
          <p:cNvSpPr txBox="1"/>
          <p:nvPr>
            <p:ph idx="1" type="subTitle"/>
          </p:nvPr>
        </p:nvSpPr>
        <p:spPr>
          <a:xfrm>
            <a:off x="311700" y="32913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September</a:t>
            </a:r>
            <a:r>
              <a:rPr lang="en"/>
              <a:t>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graphicFrame>
        <p:nvGraphicFramePr>
          <p:cNvPr id="343" name="Google Shape;343;p35"/>
          <p:cNvGraphicFramePr/>
          <p:nvPr/>
        </p:nvGraphicFramePr>
        <p:xfrm>
          <a:off x="324525" y="834467"/>
          <a:ext cx="3000000" cy="3000000"/>
        </p:xfrm>
        <a:graphic>
          <a:graphicData uri="http://schemas.openxmlformats.org/drawingml/2006/table">
            <a:tbl>
              <a:tblPr>
                <a:noFill/>
                <a:tableStyleId>{6D9440F9-BE45-48E5-A8E8-E5DF1521AAB9}</a:tableStyleId>
              </a:tblPr>
              <a:tblGrid>
                <a:gridCol w="1446400"/>
                <a:gridCol w="2525375"/>
                <a:gridCol w="1479900"/>
                <a:gridCol w="1864800"/>
                <a:gridCol w="1307550"/>
              </a:tblGrid>
              <a:tr h="726325">
                <a:tc>
                  <a:txBody>
                    <a:bodyPr/>
                    <a:lstStyle/>
                    <a:p>
                      <a:pPr indent="0" lvl="0" marL="0" rtl="0" algn="l">
                        <a:spcBef>
                          <a:spcPts val="0"/>
                        </a:spcBef>
                        <a:spcAft>
                          <a:spcPts val="0"/>
                        </a:spcAft>
                        <a:buNone/>
                      </a:pPr>
                      <a:r>
                        <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Definition</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Owner</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System where data/calc is stored</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Calculation</a:t>
                      </a:r>
                      <a:endParaRPr>
                        <a:latin typeface="Work Sans"/>
                        <a:ea typeface="Work Sans"/>
                        <a:cs typeface="Work Sans"/>
                        <a:sym typeface="Work Sans"/>
                      </a:endParaRPr>
                    </a:p>
                  </a:txBody>
                  <a:tcPr marT="91425" marB="91425" marR="91425" marL="91425"/>
                </a:tc>
              </a:tr>
              <a:tr h="568275">
                <a:tc>
                  <a:txBody>
                    <a:bodyPr/>
                    <a:lstStyle/>
                    <a:p>
                      <a:pPr indent="0" lvl="0" marL="0" rtl="0" algn="l">
                        <a:spcBef>
                          <a:spcPts val="0"/>
                        </a:spcBef>
                        <a:spcAft>
                          <a:spcPts val="0"/>
                        </a:spcAft>
                        <a:buNone/>
                      </a:pPr>
                      <a:r>
                        <a:rPr lang="en" sz="1100">
                          <a:latin typeface="Work Sans"/>
                          <a:ea typeface="Work Sans"/>
                          <a:cs typeface="Work Sans"/>
                          <a:sym typeface="Work Sans"/>
                        </a:rPr>
                        <a:t>Onfido</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Onfido costs incurred up to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Jeannette Kuhn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Cost per check pre-upgrade</a:t>
                      </a:r>
                      <a:endParaRPr sz="1100">
                        <a:latin typeface="Work Sans"/>
                        <a:ea typeface="Work Sans"/>
                        <a:cs typeface="Work Sans"/>
                        <a:sym typeface="Work Sans"/>
                      </a:endParaRPr>
                    </a:p>
                  </a:txBody>
                  <a:tcPr marT="91425" marB="91425" marR="91425" marL="91425"/>
                </a:tc>
              </a:tr>
              <a:tr h="568275">
                <a:tc>
                  <a:txBody>
                    <a:bodyPr/>
                    <a:lstStyle/>
                    <a:p>
                      <a:pPr indent="0" lvl="0" marL="0" rtl="0" algn="l">
                        <a:spcBef>
                          <a:spcPts val="0"/>
                        </a:spcBef>
                        <a:spcAft>
                          <a:spcPts val="0"/>
                        </a:spcAft>
                        <a:buNone/>
                      </a:pPr>
                      <a:r>
                        <a:rPr lang="en" sz="1100">
                          <a:latin typeface="Work Sans"/>
                          <a:ea typeface="Work Sans"/>
                          <a:cs typeface="Work Sans"/>
                          <a:sym typeface="Work Sans"/>
                        </a:rPr>
                        <a:t>SmileID</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SmileID</a:t>
                      </a:r>
                      <a:r>
                        <a:rPr lang="en" sz="1100">
                          <a:solidFill>
                            <a:schemeClr val="dk1"/>
                          </a:solidFill>
                          <a:latin typeface="Work Sans"/>
                          <a:ea typeface="Work Sans"/>
                          <a:cs typeface="Work Sans"/>
                          <a:sym typeface="Work Sans"/>
                        </a:rPr>
                        <a:t> costs incurred up to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Jeannette Kuhn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check pre-upgrade</a:t>
                      </a:r>
                      <a:endParaRPr sz="1100">
                        <a:solidFill>
                          <a:schemeClr val="dk1"/>
                        </a:solidFill>
                        <a:latin typeface="Work Sans"/>
                        <a:ea typeface="Work Sans"/>
                        <a:cs typeface="Work Sans"/>
                        <a:sym typeface="Work Sans"/>
                      </a:endParaRPr>
                    </a:p>
                  </a:txBody>
                  <a:tcPr marT="91425" marB="91425" marR="91425" marL="91425"/>
                </a:tc>
              </a:tr>
              <a:tr h="568275">
                <a:tc>
                  <a:txBody>
                    <a:bodyPr/>
                    <a:lstStyle/>
                    <a:p>
                      <a:pPr indent="0" lvl="0" marL="0" rtl="0" algn="l">
                        <a:spcBef>
                          <a:spcPts val="0"/>
                        </a:spcBef>
                        <a:spcAft>
                          <a:spcPts val="0"/>
                        </a:spcAft>
                        <a:buNone/>
                      </a:pPr>
                      <a:r>
                        <a:rPr lang="en" sz="1100">
                          <a:latin typeface="Work Sans"/>
                          <a:ea typeface="Work Sans"/>
                          <a:cs typeface="Work Sans"/>
                          <a:sym typeface="Work Sans"/>
                        </a:rPr>
                        <a:t>PBVerify</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PBVerify</a:t>
                      </a:r>
                      <a:r>
                        <a:rPr lang="en" sz="1100">
                          <a:solidFill>
                            <a:schemeClr val="dk1"/>
                          </a:solidFill>
                          <a:latin typeface="Work Sans"/>
                          <a:ea typeface="Work Sans"/>
                          <a:cs typeface="Work Sans"/>
                          <a:sym typeface="Work Sans"/>
                        </a:rPr>
                        <a:t> costs incurred up to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Jeannette Kuhn</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check pre-upgrade</a:t>
                      </a:r>
                      <a:endParaRPr sz="1100">
                        <a:solidFill>
                          <a:schemeClr val="dk1"/>
                        </a:solidFill>
                        <a:latin typeface="Work Sans"/>
                        <a:ea typeface="Work Sans"/>
                        <a:cs typeface="Work Sans"/>
                        <a:sym typeface="Work Sans"/>
                      </a:endParaRPr>
                    </a:p>
                  </a:txBody>
                  <a:tcPr marT="91425" marB="91425" marR="91425" marL="91425">
                    <a:lnB cap="flat" cmpd="sng" w="9525">
                      <a:solidFill>
                        <a:srgbClr val="9E9E9E"/>
                      </a:solidFill>
                      <a:prstDash val="solid"/>
                      <a:round/>
                      <a:headEnd len="sm" w="sm" type="none"/>
                      <a:tailEnd len="sm" w="sm" type="none"/>
                    </a:lnB>
                  </a:tcPr>
                </a:tc>
              </a:tr>
              <a:tr h="568275">
                <a:tc>
                  <a:txBody>
                    <a:bodyPr/>
                    <a:lstStyle/>
                    <a:p>
                      <a:pPr indent="0" lvl="0" marL="0" rtl="0" algn="l">
                        <a:spcBef>
                          <a:spcPts val="0"/>
                        </a:spcBef>
                        <a:spcAft>
                          <a:spcPts val="0"/>
                        </a:spcAft>
                        <a:buNone/>
                      </a:pPr>
                      <a:r>
                        <a:rPr lang="en" sz="1100">
                          <a:latin typeface="Work Sans"/>
                          <a:ea typeface="Work Sans"/>
                          <a:cs typeface="Work Sans"/>
                          <a:sym typeface="Work Sans"/>
                        </a:rPr>
                        <a:t>Dukcapil</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Dukcapil</a:t>
                      </a:r>
                      <a:r>
                        <a:rPr lang="en" sz="1100">
                          <a:solidFill>
                            <a:schemeClr val="dk1"/>
                          </a:solidFill>
                          <a:latin typeface="Work Sans"/>
                          <a:ea typeface="Work Sans"/>
                          <a:cs typeface="Work Sans"/>
                          <a:sym typeface="Work Sans"/>
                        </a:rPr>
                        <a:t> costs incurred up to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Jeannette Kuhn</a:t>
                      </a:r>
                      <a:endParaRPr sz="1100">
                        <a:latin typeface="Work Sans"/>
                        <a:ea typeface="Work Sans"/>
                        <a:cs typeface="Work Sans"/>
                        <a:sym typeface="Work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check pre-upgrade</a:t>
                      </a:r>
                      <a:endParaRPr sz="1100">
                        <a:solidFill>
                          <a:schemeClr val="dk1"/>
                        </a:solidFill>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8275">
                <a:tc>
                  <a:txBody>
                    <a:bodyPr/>
                    <a:lstStyle/>
                    <a:p>
                      <a:pPr indent="0" lvl="0" marL="0" rtl="0" algn="l">
                        <a:spcBef>
                          <a:spcPts val="0"/>
                        </a:spcBef>
                        <a:spcAft>
                          <a:spcPts val="0"/>
                        </a:spcAft>
                        <a:buNone/>
                      </a:pPr>
                      <a:r>
                        <a:rPr lang="en" sz="1100">
                          <a:latin typeface="Work Sans"/>
                          <a:ea typeface="Work Sans"/>
                          <a:cs typeface="Work Sans"/>
                          <a:sym typeface="Work Sans"/>
                        </a:rPr>
                        <a:t>Twilio</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Twilio</a:t>
                      </a:r>
                      <a:r>
                        <a:rPr lang="en" sz="1100">
                          <a:solidFill>
                            <a:schemeClr val="dk1"/>
                          </a:solidFill>
                          <a:latin typeface="Work Sans"/>
                          <a:ea typeface="Work Sans"/>
                          <a:cs typeface="Work Sans"/>
                          <a:sym typeface="Work Sans"/>
                        </a:rPr>
                        <a:t> costs incurred up to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Jeannette Kuhn</a:t>
                      </a:r>
                      <a:endParaRPr sz="1100">
                        <a:solidFill>
                          <a:schemeClr val="dk1"/>
                        </a:solidFill>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call&amp;sms pre-upgrade</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8275">
                <a:tc>
                  <a:txBody>
                    <a:bodyPr/>
                    <a:lstStyle/>
                    <a:p>
                      <a:pPr indent="0" lvl="0" marL="0" rtl="0" algn="l">
                        <a:spcBef>
                          <a:spcPts val="0"/>
                        </a:spcBef>
                        <a:spcAft>
                          <a:spcPts val="0"/>
                        </a:spcAft>
                        <a:buNone/>
                      </a:pPr>
                      <a:r>
                        <a:rPr lang="en" sz="1100">
                          <a:latin typeface="Work Sans"/>
                          <a:ea typeface="Work Sans"/>
                          <a:cs typeface="Work Sans"/>
                          <a:sym typeface="Work Sans"/>
                        </a:rPr>
                        <a:t>Panacea</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Panacea</a:t>
                      </a:r>
                      <a:r>
                        <a:rPr lang="en" sz="1100">
                          <a:solidFill>
                            <a:schemeClr val="dk1"/>
                          </a:solidFill>
                          <a:latin typeface="Work Sans"/>
                          <a:ea typeface="Work Sans"/>
                          <a:cs typeface="Work Sans"/>
                          <a:sym typeface="Work Sans"/>
                        </a:rPr>
                        <a:t> costs incurred up to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Jeannette Kuhn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call&amp;sms pre-upgrade</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44" name="Google Shape;344;p35"/>
          <p:cNvSpPr txBox="1"/>
          <p:nvPr/>
        </p:nvSpPr>
        <p:spPr>
          <a:xfrm>
            <a:off x="365800" y="159350"/>
            <a:ext cx="8395500" cy="6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Work Sans"/>
                <a:ea typeface="Work Sans"/>
                <a:cs typeface="Work Sans"/>
                <a:sym typeface="Work Sans"/>
              </a:rPr>
              <a:t>CVC First Entry</a:t>
            </a:r>
            <a:endParaRPr sz="3000">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aphicFrame>
        <p:nvGraphicFramePr>
          <p:cNvPr id="349" name="Google Shape;349;p36"/>
          <p:cNvGraphicFramePr/>
          <p:nvPr/>
        </p:nvGraphicFramePr>
        <p:xfrm>
          <a:off x="324525" y="834467"/>
          <a:ext cx="3000000" cy="3000000"/>
        </p:xfrm>
        <a:graphic>
          <a:graphicData uri="http://schemas.openxmlformats.org/drawingml/2006/table">
            <a:tbl>
              <a:tblPr>
                <a:noFill/>
                <a:tableStyleId>{6D9440F9-BE45-48E5-A8E8-E5DF1521AAB9}</a:tableStyleId>
              </a:tblPr>
              <a:tblGrid>
                <a:gridCol w="1659225"/>
                <a:gridCol w="2337500"/>
                <a:gridCol w="1192975"/>
                <a:gridCol w="1559700"/>
                <a:gridCol w="1687350"/>
              </a:tblGrid>
              <a:tr h="771150">
                <a:tc>
                  <a:txBody>
                    <a:bodyPr/>
                    <a:lstStyle/>
                    <a:p>
                      <a:pPr indent="0" lvl="0" marL="0" rtl="0" algn="l">
                        <a:spcBef>
                          <a:spcPts val="0"/>
                        </a:spcBef>
                        <a:spcAft>
                          <a:spcPts val="0"/>
                        </a:spcAft>
                        <a:buNone/>
                      </a:pPr>
                      <a:r>
                        <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Definition</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Owner</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System where calc is stored</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Calculation</a:t>
                      </a:r>
                      <a:endParaRPr>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Sift</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Sift</a:t>
                      </a:r>
                      <a:r>
                        <a:rPr lang="en" sz="1100">
                          <a:solidFill>
                            <a:schemeClr val="dk1"/>
                          </a:solidFill>
                          <a:latin typeface="Work Sans"/>
                          <a:ea typeface="Work Sans"/>
                          <a:cs typeface="Work Sans"/>
                          <a:sym typeface="Work Sans"/>
                        </a:rPr>
                        <a:t> costs incurred up to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Johan Hetzel</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Sift verification count * cost per verification</a:t>
                      </a:r>
                      <a:endParaRPr sz="1100">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Sardine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Sardine</a:t>
                      </a:r>
                      <a:r>
                        <a:rPr lang="en" sz="1100">
                          <a:solidFill>
                            <a:schemeClr val="dk1"/>
                          </a:solidFill>
                          <a:latin typeface="Work Sans"/>
                          <a:ea typeface="Work Sans"/>
                          <a:cs typeface="Work Sans"/>
                          <a:sym typeface="Work Sans"/>
                        </a:rPr>
                        <a:t> costs incurred up to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Johan Hetzel</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Event count * cost per event</a:t>
                      </a:r>
                      <a:endParaRPr sz="1100">
                        <a:latin typeface="Work Sans"/>
                        <a:ea typeface="Work Sans"/>
                        <a:cs typeface="Work Sans"/>
                        <a:sym typeface="Work Sans"/>
                      </a:endParaRPr>
                    </a:p>
                  </a:txBody>
                  <a:tcPr marT="91425" marB="91425" marR="91425" marL="91425"/>
                </a:tc>
              </a:tr>
            </a:tbl>
          </a:graphicData>
        </a:graphic>
      </p:graphicFrame>
      <p:sp>
        <p:nvSpPr>
          <p:cNvPr id="350" name="Google Shape;350;p36"/>
          <p:cNvSpPr txBox="1"/>
          <p:nvPr/>
        </p:nvSpPr>
        <p:spPr>
          <a:xfrm>
            <a:off x="365800" y="159350"/>
            <a:ext cx="8395500" cy="6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Work Sans"/>
                <a:ea typeface="Work Sans"/>
                <a:cs typeface="Work Sans"/>
                <a:sym typeface="Work Sans"/>
              </a:rPr>
              <a:t>Compliance (CAC)</a:t>
            </a:r>
            <a:endParaRPr sz="3000">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aphicFrame>
        <p:nvGraphicFramePr>
          <p:cNvPr id="355" name="Google Shape;355;p37"/>
          <p:cNvGraphicFramePr/>
          <p:nvPr/>
        </p:nvGraphicFramePr>
        <p:xfrm>
          <a:off x="324525" y="834467"/>
          <a:ext cx="3000000" cy="3000000"/>
        </p:xfrm>
        <a:graphic>
          <a:graphicData uri="http://schemas.openxmlformats.org/drawingml/2006/table">
            <a:tbl>
              <a:tblPr>
                <a:noFill/>
                <a:tableStyleId>{6D9440F9-BE45-48E5-A8E8-E5DF1521AAB9}</a:tableStyleId>
              </a:tblPr>
              <a:tblGrid>
                <a:gridCol w="2024075"/>
                <a:gridCol w="1888825"/>
                <a:gridCol w="1368225"/>
                <a:gridCol w="1370875"/>
                <a:gridCol w="1743500"/>
              </a:tblGrid>
              <a:tr h="779125">
                <a:tc>
                  <a:txBody>
                    <a:bodyPr/>
                    <a:lstStyle/>
                    <a:p>
                      <a:pPr indent="0" lvl="0" marL="0" rtl="0" algn="l">
                        <a:spcBef>
                          <a:spcPts val="0"/>
                        </a:spcBef>
                        <a:spcAft>
                          <a:spcPts val="0"/>
                        </a:spcAft>
                        <a:buNone/>
                      </a:pPr>
                      <a:r>
                        <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Definition</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Owner</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System where calc is stored</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Calculation</a:t>
                      </a:r>
                      <a:endParaRPr>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Net transaction processing costs</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Transaction costs incurred with our providers less transaction income (costs recovered from customers through transaction fees) incurred on upgrade action (first buy/receive).</a:t>
                      </a:r>
                      <a:endParaRPr sz="8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Cornel Smit/FRC Team</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Anaplan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Net TPC * </a:t>
                      </a:r>
                      <a:r>
                        <a:rPr lang="en" sz="1100">
                          <a:solidFill>
                            <a:schemeClr val="dk1"/>
                          </a:solidFill>
                          <a:latin typeface="Work Sans"/>
                          <a:ea typeface="Work Sans"/>
                          <a:cs typeface="Work Sans"/>
                          <a:sym typeface="Work Sans"/>
                        </a:rPr>
                        <a:t>(Pre acquisition deposits value/total deposits value)</a:t>
                      </a:r>
                      <a:endParaRPr>
                        <a:latin typeface="Work Sans"/>
                        <a:ea typeface="Work Sans"/>
                        <a:cs typeface="Work Sans"/>
                        <a:sym typeface="Work Sans"/>
                      </a:endParaRPr>
                    </a:p>
                  </a:txBody>
                  <a:tcPr marT="91425" marB="91425" marR="91425" marL="91425"/>
                </a:tc>
              </a:tr>
            </a:tbl>
          </a:graphicData>
        </a:graphic>
      </p:graphicFrame>
      <p:sp>
        <p:nvSpPr>
          <p:cNvPr id="356" name="Google Shape;356;p37"/>
          <p:cNvSpPr txBox="1"/>
          <p:nvPr/>
        </p:nvSpPr>
        <p:spPr>
          <a:xfrm>
            <a:off x="365800" y="159350"/>
            <a:ext cx="8395500" cy="6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Work Sans"/>
                <a:ea typeface="Work Sans"/>
                <a:cs typeface="Work Sans"/>
                <a:sym typeface="Work Sans"/>
              </a:rPr>
              <a:t>First Buy/ Receive</a:t>
            </a:r>
            <a:endParaRPr sz="3000">
              <a:latin typeface="Work Sans"/>
              <a:ea typeface="Work Sans"/>
              <a:cs typeface="Work Sans"/>
              <a:sym typeface="Work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aphicFrame>
        <p:nvGraphicFramePr>
          <p:cNvPr id="361" name="Google Shape;361;p38"/>
          <p:cNvGraphicFramePr/>
          <p:nvPr/>
        </p:nvGraphicFramePr>
        <p:xfrm>
          <a:off x="317438" y="678292"/>
          <a:ext cx="3000000" cy="3000000"/>
        </p:xfrm>
        <a:graphic>
          <a:graphicData uri="http://schemas.openxmlformats.org/drawingml/2006/table">
            <a:tbl>
              <a:tblPr>
                <a:noFill/>
                <a:tableStyleId>{6D9440F9-BE45-48E5-A8E8-E5DF1521AAB9}</a:tableStyleId>
              </a:tblPr>
              <a:tblGrid>
                <a:gridCol w="1198225"/>
                <a:gridCol w="2205425"/>
                <a:gridCol w="1283875"/>
                <a:gridCol w="1856625"/>
                <a:gridCol w="1964975"/>
              </a:tblGrid>
              <a:tr h="611675">
                <a:tc>
                  <a:txBody>
                    <a:bodyPr/>
                    <a:lstStyle/>
                    <a:p>
                      <a:pPr indent="0" lvl="0" marL="0" rtl="0" algn="l">
                        <a:spcBef>
                          <a:spcPts val="0"/>
                        </a:spcBef>
                        <a:spcAft>
                          <a:spcPts val="0"/>
                        </a:spcAft>
                        <a:buNone/>
                      </a:pPr>
                      <a:r>
                        <a:t/>
                      </a:r>
                      <a:endParaRPr>
                        <a:latin typeface="Work Sans"/>
                        <a:ea typeface="Work Sans"/>
                        <a:cs typeface="Work Sans"/>
                        <a:sym typeface="Work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Work Sans"/>
                          <a:ea typeface="Work Sans"/>
                          <a:cs typeface="Work Sans"/>
                          <a:sym typeface="Work Sans"/>
                        </a:rPr>
                        <a:t>Definition</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Owner</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System where info/calc is stored</a:t>
                      </a:r>
                      <a:endParaRPr>
                        <a:latin typeface="Work Sans"/>
                        <a:ea typeface="Work Sans"/>
                        <a:cs typeface="Work Sans"/>
                        <a:sym typeface="Work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Work Sans"/>
                          <a:ea typeface="Work Sans"/>
                          <a:cs typeface="Work Sans"/>
                          <a:sym typeface="Work Sans"/>
                        </a:rPr>
                        <a:t>Calculation</a:t>
                      </a:r>
                      <a:endParaRPr>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Onfido</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Onfido costs incurred after the point of upgrade.</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Jeannette Kuhn</a:t>
                      </a:r>
                      <a:endParaRPr sz="1100">
                        <a:latin typeface="Work Sans"/>
                        <a:ea typeface="Work Sans"/>
                        <a:cs typeface="Work Sans"/>
                        <a:sym typeface="Work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Cost per check post upgrade</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SmileID</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SmileID</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Jeannette Kuhn</a:t>
                      </a:r>
                      <a:endParaRPr sz="1100">
                        <a:latin typeface="Work Sans"/>
                        <a:ea typeface="Work Sans"/>
                        <a:cs typeface="Work Sans"/>
                        <a:sym typeface="Work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check post upgrade</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PBVerify</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PBVerify</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Jeannette Kuhn</a:t>
                      </a:r>
                      <a:endParaRPr sz="1100">
                        <a:latin typeface="Work Sans"/>
                        <a:ea typeface="Work Sans"/>
                        <a:cs typeface="Work Sans"/>
                        <a:sym typeface="Work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check post upgrade</a:t>
                      </a:r>
                      <a:endParaRPr sz="1100">
                        <a:solidFill>
                          <a:schemeClr val="dk1"/>
                        </a:solidFill>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Dukcapil</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Dukcapil</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latin typeface="Work Sans"/>
                          <a:ea typeface="Work Sans"/>
                          <a:cs typeface="Work Sans"/>
                          <a:sym typeface="Work Sans"/>
                        </a:rPr>
                        <a:t>Jeannette Kuhn</a:t>
                      </a:r>
                      <a:endParaRPr sz="1100">
                        <a:latin typeface="Work Sans"/>
                        <a:ea typeface="Work Sans"/>
                        <a:cs typeface="Work Sans"/>
                        <a:sym typeface="Work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check post upgrade</a:t>
                      </a:r>
                      <a:endParaRPr sz="1100">
                        <a:highlight>
                          <a:schemeClr val="accent6"/>
                        </a:highlight>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Twilio</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Twilio</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Jeannette Kuhn</a:t>
                      </a:r>
                      <a:endParaRPr sz="1100">
                        <a:latin typeface="Work Sans"/>
                        <a:ea typeface="Work Sans"/>
                        <a:cs typeface="Work Sans"/>
                        <a:sym typeface="Work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call&amp;sms post upgrade</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Panacea</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Panacea</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Jeannette Kuhn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call&amp;sms post upgrade</a:t>
                      </a:r>
                      <a:endParaRPr sz="1100">
                        <a:latin typeface="Work Sans"/>
                        <a:ea typeface="Work Sans"/>
                        <a:cs typeface="Work Sans"/>
                        <a:sym typeface="Work Sans"/>
                      </a:endParaRPr>
                    </a:p>
                  </a:txBody>
                  <a:tcPr marT="91425" marB="91425" marR="91425" marL="91425"/>
                </a:tc>
              </a:tr>
            </a:tbl>
          </a:graphicData>
        </a:graphic>
      </p:graphicFrame>
      <p:sp>
        <p:nvSpPr>
          <p:cNvPr id="362" name="Google Shape;362;p38"/>
          <p:cNvSpPr txBox="1"/>
          <p:nvPr/>
        </p:nvSpPr>
        <p:spPr>
          <a:xfrm>
            <a:off x="324513" y="47700"/>
            <a:ext cx="8395500" cy="6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Work Sans"/>
                <a:ea typeface="Work Sans"/>
                <a:cs typeface="Work Sans"/>
                <a:sym typeface="Work Sans"/>
              </a:rPr>
              <a:t>CVC Ongoing</a:t>
            </a:r>
            <a:endParaRPr sz="3000">
              <a:latin typeface="Work Sans"/>
              <a:ea typeface="Work Sans"/>
              <a:cs typeface="Work Sans"/>
              <a:sym typeface="Work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graphicFrame>
        <p:nvGraphicFramePr>
          <p:cNvPr id="367" name="Google Shape;367;p39"/>
          <p:cNvGraphicFramePr/>
          <p:nvPr/>
        </p:nvGraphicFramePr>
        <p:xfrm>
          <a:off x="324525" y="834467"/>
          <a:ext cx="3000000" cy="3000000"/>
        </p:xfrm>
        <a:graphic>
          <a:graphicData uri="http://schemas.openxmlformats.org/drawingml/2006/table">
            <a:tbl>
              <a:tblPr>
                <a:noFill/>
                <a:tableStyleId>{6D9440F9-BE45-48E5-A8E8-E5DF1521AAB9}</a:tableStyleId>
              </a:tblPr>
              <a:tblGrid>
                <a:gridCol w="1406425"/>
                <a:gridCol w="2677050"/>
                <a:gridCol w="1193150"/>
                <a:gridCol w="1716675"/>
                <a:gridCol w="1576600"/>
              </a:tblGrid>
              <a:tr h="779125">
                <a:tc>
                  <a:txBody>
                    <a:bodyPr/>
                    <a:lstStyle/>
                    <a:p>
                      <a:pPr indent="0" lvl="0" marL="0" rtl="0" algn="l">
                        <a:spcBef>
                          <a:spcPts val="0"/>
                        </a:spcBef>
                        <a:spcAft>
                          <a:spcPts val="0"/>
                        </a:spcAft>
                        <a:buNone/>
                      </a:pPr>
                      <a:r>
                        <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Definition</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Owner</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System where info/calc is stored</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Calculation</a:t>
                      </a:r>
                      <a:endParaRPr>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ComplyAdvantage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ComplyAdvantage</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Johan Hetzel</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ComplyAdvantage invoice cost * (per country TX / total TX)</a:t>
                      </a:r>
                      <a:endParaRPr sz="1100">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Chainalysis</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Chainalysis</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Johan Hetzel</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TX screening</a:t>
                      </a:r>
                      <a:r>
                        <a:rPr lang="en" sz="1100">
                          <a:solidFill>
                            <a:schemeClr val="dk1"/>
                          </a:solidFill>
                          <a:latin typeface="Work Sans"/>
                          <a:ea typeface="Work Sans"/>
                          <a:cs typeface="Work Sans"/>
                          <a:sym typeface="Work Sans"/>
                        </a:rPr>
                        <a:t> * (per country TX / total TX)</a:t>
                      </a:r>
                      <a:endParaRPr sz="1100">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Solidus Labs</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Solidus Labs</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Johan Hetzel</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Cost per TX screening * (per country ledger entries / total ledger entries)</a:t>
                      </a:r>
                      <a:endParaRPr sz="1100">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Worldcheck</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Worldcheck</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Johan Hetzel</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WorldCheck</a:t>
                      </a:r>
                      <a:r>
                        <a:rPr lang="en" sz="1100">
                          <a:solidFill>
                            <a:schemeClr val="dk1"/>
                          </a:solidFill>
                          <a:latin typeface="Work Sans"/>
                          <a:ea typeface="Work Sans"/>
                          <a:cs typeface="Work Sans"/>
                          <a:sym typeface="Work Sans"/>
                        </a:rPr>
                        <a:t> invoice cost * (per country cases / total cases)</a:t>
                      </a:r>
                      <a:endParaRPr sz="1100">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Geocomply</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GeoComply</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Johan Hetzel</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GeoComply</a:t>
                      </a:r>
                      <a:r>
                        <a:rPr lang="en" sz="1100">
                          <a:solidFill>
                            <a:schemeClr val="dk1"/>
                          </a:solidFill>
                          <a:latin typeface="Work Sans"/>
                          <a:ea typeface="Work Sans"/>
                          <a:cs typeface="Work Sans"/>
                          <a:sym typeface="Work Sans"/>
                        </a:rPr>
                        <a:t> invoice cost * (per country checks / total checks)</a:t>
                      </a:r>
                      <a:endParaRPr sz="1100">
                        <a:latin typeface="Work Sans"/>
                        <a:ea typeface="Work Sans"/>
                        <a:cs typeface="Work Sans"/>
                        <a:sym typeface="Work Sans"/>
                      </a:endParaRPr>
                    </a:p>
                  </a:txBody>
                  <a:tcPr marT="91425" marB="91425" marR="91425" marL="91425"/>
                </a:tc>
              </a:tr>
            </a:tbl>
          </a:graphicData>
        </a:graphic>
      </p:graphicFrame>
      <p:sp>
        <p:nvSpPr>
          <p:cNvPr id="368" name="Google Shape;368;p39"/>
          <p:cNvSpPr txBox="1"/>
          <p:nvPr/>
        </p:nvSpPr>
        <p:spPr>
          <a:xfrm>
            <a:off x="365800" y="159350"/>
            <a:ext cx="8395500" cy="6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Work Sans"/>
                <a:ea typeface="Work Sans"/>
                <a:cs typeface="Work Sans"/>
                <a:sym typeface="Work Sans"/>
              </a:rPr>
              <a:t>Compliance (CSC)</a:t>
            </a:r>
            <a:endParaRPr sz="3000">
              <a:latin typeface="Work Sans"/>
              <a:ea typeface="Work Sans"/>
              <a:cs typeface="Work Sans"/>
              <a:sym typeface="Work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aphicFrame>
        <p:nvGraphicFramePr>
          <p:cNvPr id="373" name="Google Shape;373;p40"/>
          <p:cNvGraphicFramePr/>
          <p:nvPr/>
        </p:nvGraphicFramePr>
        <p:xfrm>
          <a:off x="281200" y="834467"/>
          <a:ext cx="3000000" cy="3000000"/>
        </p:xfrm>
        <a:graphic>
          <a:graphicData uri="http://schemas.openxmlformats.org/drawingml/2006/table">
            <a:tbl>
              <a:tblPr>
                <a:noFill/>
                <a:tableStyleId>{6D9440F9-BE45-48E5-A8E8-E5DF1521AAB9}</a:tableStyleId>
              </a:tblPr>
              <a:tblGrid>
                <a:gridCol w="1590750"/>
                <a:gridCol w="1555225"/>
                <a:gridCol w="1602775"/>
                <a:gridCol w="1967675"/>
                <a:gridCol w="1910350"/>
              </a:tblGrid>
              <a:tr h="779125">
                <a:tc>
                  <a:txBody>
                    <a:bodyPr/>
                    <a:lstStyle/>
                    <a:p>
                      <a:pPr indent="0" lvl="0" marL="0" rtl="0" algn="l">
                        <a:spcBef>
                          <a:spcPts val="0"/>
                        </a:spcBef>
                        <a:spcAft>
                          <a:spcPts val="0"/>
                        </a:spcAft>
                        <a:buNone/>
                      </a:pPr>
                      <a:r>
                        <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Definition</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Owner</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System where calc is stored</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Calculation</a:t>
                      </a:r>
                      <a:endParaRPr>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Notabene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Notabene</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Johan Hetzel</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Work Sans"/>
                          <a:ea typeface="Work Sans"/>
                          <a:cs typeface="Work Sans"/>
                          <a:sym typeface="Work Sans"/>
                        </a:rPr>
                        <a:t>Notabene invoice cost * (per country send&amp;receive / total send&amp;receive)</a:t>
                      </a:r>
                      <a:endParaRPr sz="1100">
                        <a:latin typeface="Work Sans"/>
                        <a:ea typeface="Work Sans"/>
                        <a:cs typeface="Work Sans"/>
                        <a:sym typeface="Work Sans"/>
                      </a:endParaRPr>
                    </a:p>
                  </a:txBody>
                  <a:tcPr marT="91425" marB="91425" marR="91425" marL="91425">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Sift</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Sift</a:t>
                      </a:r>
                      <a:r>
                        <a:rPr lang="en" sz="1100">
                          <a:solidFill>
                            <a:schemeClr val="dk1"/>
                          </a:solidFill>
                          <a:latin typeface="Work Sans"/>
                          <a:ea typeface="Work Sans"/>
                          <a:cs typeface="Work Sans"/>
                          <a:sym typeface="Work Sans"/>
                        </a:rPr>
                        <a:t>costs incurred after the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Johan Hetzel</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Work Sans"/>
                          <a:ea typeface="Work Sans"/>
                          <a:cs typeface="Work Sans"/>
                          <a:sym typeface="Work Sans"/>
                        </a:rPr>
                        <a:t>Sift verification count * cost per verification</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Sardine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Sardine</a:t>
                      </a:r>
                      <a:r>
                        <a:rPr lang="en" sz="1100">
                          <a:solidFill>
                            <a:schemeClr val="dk1"/>
                          </a:solidFill>
                          <a:latin typeface="Work Sans"/>
                          <a:ea typeface="Work Sans"/>
                          <a:cs typeface="Work Sans"/>
                          <a:sym typeface="Work Sans"/>
                        </a:rPr>
                        <a:t> costs incurred after the point of upgrade.</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Johan Hetzel</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Work Sans"/>
                          <a:ea typeface="Work Sans"/>
                          <a:cs typeface="Work Sans"/>
                          <a:sym typeface="Work Sans"/>
                        </a:rPr>
                        <a:t>Event count * cost per event</a:t>
                      </a:r>
                      <a:endParaRPr sz="1100">
                        <a:latin typeface="Work Sans"/>
                        <a:ea typeface="Work Sans"/>
                        <a:cs typeface="Work Sans"/>
                        <a:sym typeface="Work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74" name="Google Shape;374;p40"/>
          <p:cNvSpPr txBox="1"/>
          <p:nvPr/>
        </p:nvSpPr>
        <p:spPr>
          <a:xfrm>
            <a:off x="365800" y="159350"/>
            <a:ext cx="8395500" cy="6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Work Sans"/>
                <a:ea typeface="Work Sans"/>
                <a:cs typeface="Work Sans"/>
                <a:sym typeface="Work Sans"/>
              </a:rPr>
              <a:t>Compliance (CSC) continued</a:t>
            </a:r>
            <a:endParaRPr sz="3000">
              <a:latin typeface="Work Sans"/>
              <a:ea typeface="Work Sans"/>
              <a:cs typeface="Work Sans"/>
              <a:sym typeface="Work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aphicFrame>
        <p:nvGraphicFramePr>
          <p:cNvPr id="379" name="Google Shape;379;p41"/>
          <p:cNvGraphicFramePr/>
          <p:nvPr/>
        </p:nvGraphicFramePr>
        <p:xfrm>
          <a:off x="324525" y="834467"/>
          <a:ext cx="3000000" cy="3000000"/>
        </p:xfrm>
        <a:graphic>
          <a:graphicData uri="http://schemas.openxmlformats.org/drawingml/2006/table">
            <a:tbl>
              <a:tblPr>
                <a:noFill/>
                <a:tableStyleId>{6D9440F9-BE45-48E5-A8E8-E5DF1521AAB9}</a:tableStyleId>
              </a:tblPr>
              <a:tblGrid>
                <a:gridCol w="1637925"/>
                <a:gridCol w="2212000"/>
                <a:gridCol w="1594950"/>
                <a:gridCol w="1387925"/>
                <a:gridCol w="1708200"/>
              </a:tblGrid>
              <a:tr h="779125">
                <a:tc>
                  <a:txBody>
                    <a:bodyPr/>
                    <a:lstStyle/>
                    <a:p>
                      <a:pPr indent="0" lvl="0" marL="0" rtl="0" algn="l">
                        <a:spcBef>
                          <a:spcPts val="0"/>
                        </a:spcBef>
                        <a:spcAft>
                          <a:spcPts val="0"/>
                        </a:spcAft>
                        <a:buNone/>
                      </a:pPr>
                      <a:r>
                        <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Definition</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Owner</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System where calc is stored</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a:latin typeface="Work Sans"/>
                          <a:ea typeface="Work Sans"/>
                          <a:cs typeface="Work Sans"/>
                          <a:sym typeface="Work Sans"/>
                        </a:rPr>
                        <a:t>Calculation</a:t>
                      </a:r>
                      <a:endParaRPr>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Net Tranasction Processing Costs</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Transaction costs incurred with our providers less transaction income (costs recovered from customers through transaction fees) incurred after upgrade action (first buy/receive).</a:t>
                      </a:r>
                      <a:endParaRPr sz="8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Cornel Smit/FRC Team</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Anaplan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Net TPC * (Post acquisition deposits value/total deposits value)</a:t>
                      </a:r>
                      <a:endParaRPr sz="1100">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Financial loss due to system failures</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Financial loss incurred due to Luno </a:t>
                      </a:r>
                      <a:r>
                        <a:rPr lang="en" sz="1100">
                          <a:latin typeface="Work Sans"/>
                          <a:ea typeface="Work Sans"/>
                          <a:cs typeface="Work Sans"/>
                          <a:sym typeface="Work Sans"/>
                        </a:rPr>
                        <a:t>system errors e.g. duplicate payments made to customers due to Console glitches.</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Cornel Smit/FRC Team</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Anaplan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N/A - all attributable to CSC</a:t>
                      </a:r>
                      <a:endParaRPr sz="1100">
                        <a:latin typeface="Work Sans"/>
                        <a:ea typeface="Work Sans"/>
                        <a:cs typeface="Work Sans"/>
                        <a:sym typeface="Work Sans"/>
                      </a:endParaRPr>
                    </a:p>
                  </a:txBody>
                  <a:tcPr marT="91425" marB="91425" marR="91425" marL="91425"/>
                </a:tc>
              </a:tr>
            </a:tbl>
          </a:graphicData>
        </a:graphic>
      </p:graphicFrame>
      <p:sp>
        <p:nvSpPr>
          <p:cNvPr id="380" name="Google Shape;380;p41"/>
          <p:cNvSpPr txBox="1"/>
          <p:nvPr/>
        </p:nvSpPr>
        <p:spPr>
          <a:xfrm>
            <a:off x="365800" y="159350"/>
            <a:ext cx="8395500" cy="6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Work Sans"/>
                <a:ea typeface="Work Sans"/>
                <a:cs typeface="Work Sans"/>
                <a:sym typeface="Work Sans"/>
              </a:rPr>
              <a:t>Ongoing Transactions</a:t>
            </a:r>
            <a:endParaRPr sz="3000">
              <a:latin typeface="Work Sans"/>
              <a:ea typeface="Work Sans"/>
              <a:cs typeface="Work Sans"/>
              <a:sym typeface="Work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2"/>
          <p:cNvSpPr txBox="1"/>
          <p:nvPr/>
        </p:nvSpPr>
        <p:spPr>
          <a:xfrm>
            <a:off x="442750" y="362325"/>
            <a:ext cx="8058300" cy="415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Design for CAC and CSC (2 pager)</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Does the CVC table in Databricks contain all verification providers? (Ubble??)</a:t>
            </a:r>
            <a:endParaRPr sz="1800">
              <a:solidFill>
                <a:schemeClr val="dk2"/>
              </a:solidFill>
            </a:endParaRPr>
          </a:p>
          <a:p>
            <a:pPr indent="-342900" lvl="0" marL="457200" rtl="0" algn="l">
              <a:spcBef>
                <a:spcPts val="0"/>
              </a:spcBef>
              <a:spcAft>
                <a:spcPts val="0"/>
              </a:spcAft>
              <a:buClr>
                <a:schemeClr val="dk2"/>
              </a:buClr>
              <a:buSzPts val="1800"/>
              <a:buChar char="-"/>
            </a:pPr>
            <a:r>
              <a:t/>
            </a:r>
            <a:endParaRPr sz="1800">
              <a:solidFill>
                <a:schemeClr val="dk2"/>
              </a:solidFill>
            </a:endParaRPr>
          </a:p>
        </p:txBody>
      </p:sp>
      <p:sp>
        <p:nvSpPr>
          <p:cNvPr id="386" name="Google Shape;386;p42"/>
          <p:cNvSpPr/>
          <p:nvPr/>
        </p:nvSpPr>
        <p:spPr>
          <a:xfrm>
            <a:off x="2270575" y="1749950"/>
            <a:ext cx="11349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CVC</a:t>
            </a:r>
            <a:endParaRPr/>
          </a:p>
          <a:p>
            <a:pPr indent="0" lvl="0" marL="0" rtl="0" algn="ctr">
              <a:spcBef>
                <a:spcPts val="0"/>
              </a:spcBef>
              <a:spcAft>
                <a:spcPts val="0"/>
              </a:spcAft>
              <a:buNone/>
            </a:pPr>
            <a:r>
              <a:rPr lang="en"/>
              <a:t>table</a:t>
            </a:r>
            <a:endParaRPr/>
          </a:p>
        </p:txBody>
      </p:sp>
      <p:sp>
        <p:nvSpPr>
          <p:cNvPr id="387" name="Google Shape;387;p42"/>
          <p:cNvSpPr/>
          <p:nvPr/>
        </p:nvSpPr>
        <p:spPr>
          <a:xfrm>
            <a:off x="733025" y="1749950"/>
            <a:ext cx="11349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Marketing</a:t>
            </a:r>
            <a:r>
              <a:rPr lang="en"/>
              <a:t> Cost</a:t>
            </a:r>
            <a:endParaRPr/>
          </a:p>
          <a:p>
            <a:pPr indent="0" lvl="0" marL="0" rtl="0" algn="ctr">
              <a:spcBef>
                <a:spcPts val="0"/>
              </a:spcBef>
              <a:spcAft>
                <a:spcPts val="0"/>
              </a:spcAft>
              <a:buNone/>
            </a:pPr>
            <a:r>
              <a:rPr lang="en"/>
              <a:t>table</a:t>
            </a:r>
            <a:endParaRPr/>
          </a:p>
        </p:txBody>
      </p:sp>
      <p:sp>
        <p:nvSpPr>
          <p:cNvPr id="388" name="Google Shape;388;p42"/>
          <p:cNvSpPr/>
          <p:nvPr/>
        </p:nvSpPr>
        <p:spPr>
          <a:xfrm>
            <a:off x="3695125" y="1749950"/>
            <a:ext cx="11349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Compliance</a:t>
            </a:r>
            <a:r>
              <a:rPr lang="en"/>
              <a:t> Cost</a:t>
            </a:r>
            <a:endParaRPr/>
          </a:p>
          <a:p>
            <a:pPr indent="0" lvl="0" marL="0" rtl="0" algn="ctr">
              <a:spcBef>
                <a:spcPts val="0"/>
              </a:spcBef>
              <a:spcAft>
                <a:spcPts val="0"/>
              </a:spcAft>
              <a:buNone/>
            </a:pPr>
            <a:r>
              <a:rPr lang="en"/>
              <a:t>table</a:t>
            </a:r>
            <a:endParaRPr/>
          </a:p>
        </p:txBody>
      </p:sp>
      <p:sp>
        <p:nvSpPr>
          <p:cNvPr id="389" name="Google Shape;389;p42"/>
          <p:cNvSpPr/>
          <p:nvPr/>
        </p:nvSpPr>
        <p:spPr>
          <a:xfrm>
            <a:off x="5220350" y="1749950"/>
            <a:ext cx="13059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Transactional </a:t>
            </a:r>
            <a:r>
              <a:rPr lang="en"/>
              <a:t>Cost</a:t>
            </a:r>
            <a:endParaRPr/>
          </a:p>
          <a:p>
            <a:pPr indent="0" lvl="0" marL="0" rtl="0" algn="ctr">
              <a:spcBef>
                <a:spcPts val="0"/>
              </a:spcBef>
              <a:spcAft>
                <a:spcPts val="0"/>
              </a:spcAft>
              <a:buNone/>
            </a:pPr>
            <a:r>
              <a:rPr lang="en"/>
              <a:t>table</a:t>
            </a:r>
            <a:endParaRPr/>
          </a:p>
        </p:txBody>
      </p:sp>
      <p:graphicFrame>
        <p:nvGraphicFramePr>
          <p:cNvPr id="390" name="Google Shape;390;p42"/>
          <p:cNvGraphicFramePr/>
          <p:nvPr/>
        </p:nvGraphicFramePr>
        <p:xfrm>
          <a:off x="643075" y="2659200"/>
          <a:ext cx="3000000" cy="3000000"/>
        </p:xfrm>
        <a:graphic>
          <a:graphicData uri="http://schemas.openxmlformats.org/drawingml/2006/table">
            <a:tbl>
              <a:tblPr>
                <a:noFill/>
                <a:tableStyleId>{6D9440F9-BE45-48E5-A8E8-E5DF1521AAB9}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Marketing Table</a:t>
                      </a:r>
                      <a:endParaRPr/>
                    </a:p>
                  </a:txBody>
                  <a:tcPr marT="91425" marB="91425" marR="91425" marL="91425"/>
                </a:tc>
                <a:tc>
                  <a:txBody>
                    <a:bodyPr/>
                    <a:lstStyle/>
                    <a:p>
                      <a:pPr indent="0" lvl="0" marL="0" rtl="0" algn="l">
                        <a:spcBef>
                          <a:spcPts val="0"/>
                        </a:spcBef>
                        <a:spcAft>
                          <a:spcPts val="0"/>
                        </a:spcAft>
                        <a:buNone/>
                      </a:pPr>
                      <a:r>
                        <a:rPr lang="en"/>
                        <a:t>Look</a:t>
                      </a:r>
                      <a:endParaRPr/>
                    </a:p>
                  </a:txBody>
                  <a:tcPr marT="91425" marB="91425" marR="91425" marL="91425"/>
                </a:tc>
                <a:tc>
                  <a:txBody>
                    <a:bodyPr/>
                    <a:lstStyle/>
                    <a:p>
                      <a:pPr indent="0" lvl="0" marL="0" rtl="0" algn="l">
                        <a:spcBef>
                          <a:spcPts val="0"/>
                        </a:spcBef>
                        <a:spcAft>
                          <a:spcPts val="0"/>
                        </a:spcAft>
                        <a:buNone/>
                      </a:pPr>
                      <a:r>
                        <a:rPr lang="en"/>
                        <a:t>Databricks table</a:t>
                      </a:r>
                      <a:endParaRPr/>
                    </a:p>
                  </a:txBody>
                  <a:tcPr marT="91425" marB="91425" marR="91425" marL="91425"/>
                </a:tc>
                <a:tc>
                  <a:txBody>
                    <a:bodyPr/>
                    <a:lstStyle/>
                    <a:p>
                      <a:pPr indent="0" lvl="0" marL="0" rtl="0" algn="l">
                        <a:spcBef>
                          <a:spcPts val="0"/>
                        </a:spcBef>
                        <a:spcAft>
                          <a:spcPts val="0"/>
                        </a:spcAft>
                        <a:buNone/>
                      </a:pPr>
                      <a:r>
                        <a:rPr lang="en"/>
                        <a:t>Cost field</a:t>
                      </a:r>
                      <a:endParaRPr/>
                    </a:p>
                  </a:txBody>
                  <a:tcPr marT="91425" marB="91425" marR="91425" marL="91425"/>
                </a:tc>
                <a:tc>
                  <a:txBody>
                    <a:bodyPr/>
                    <a:lstStyle/>
                    <a:p>
                      <a:pPr indent="0" lvl="0" marL="0" rtl="0" algn="l">
                        <a:spcBef>
                          <a:spcPts val="0"/>
                        </a:spcBef>
                        <a:spcAft>
                          <a:spcPts val="0"/>
                        </a:spcAft>
                        <a:buNone/>
                      </a:pPr>
                      <a:r>
                        <a:rPr lang="en"/>
                        <a:t>Customer Id field</a:t>
                      </a:r>
                      <a:endParaRPr/>
                    </a:p>
                  </a:txBody>
                  <a:tcPr marT="91425" marB="91425" marR="91425" marL="91425"/>
                </a:tc>
              </a:tr>
              <a:tr h="381000">
                <a:tc>
                  <a:txBody>
                    <a:bodyPr/>
                    <a:lstStyle/>
                    <a:p>
                      <a:pPr indent="0" lvl="0" marL="0" rtl="0" algn="l">
                        <a:spcBef>
                          <a:spcPts val="0"/>
                        </a:spcBef>
                        <a:spcAft>
                          <a:spcPts val="0"/>
                        </a:spcAft>
                        <a:buNone/>
                      </a:pPr>
                      <a:r>
                        <a:rPr lang="en"/>
                        <a:t>Singular</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391" name="Google Shape;391;p42"/>
          <p:cNvCxnSpPr>
            <a:stCxn id="387" idx="3"/>
            <a:endCxn id="386" idx="1"/>
          </p:cNvCxnSpPr>
          <p:nvPr/>
        </p:nvCxnSpPr>
        <p:spPr>
          <a:xfrm>
            <a:off x="1867925" y="2088650"/>
            <a:ext cx="402600" cy="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42"/>
          <p:cNvCxnSpPr>
            <a:stCxn id="386" idx="3"/>
            <a:endCxn id="388" idx="1"/>
          </p:cNvCxnSpPr>
          <p:nvPr/>
        </p:nvCxnSpPr>
        <p:spPr>
          <a:xfrm>
            <a:off x="3405475" y="2088650"/>
            <a:ext cx="289800" cy="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42"/>
          <p:cNvCxnSpPr>
            <a:stCxn id="388" idx="3"/>
            <a:endCxn id="389" idx="1"/>
          </p:cNvCxnSpPr>
          <p:nvPr/>
        </p:nvCxnSpPr>
        <p:spPr>
          <a:xfrm>
            <a:off x="4830025" y="2088650"/>
            <a:ext cx="390300" cy="0"/>
          </a:xfrm>
          <a:prstGeom prst="straightConnector1">
            <a:avLst/>
          </a:prstGeom>
          <a:noFill/>
          <a:ln cap="flat" cmpd="sng" w="9525">
            <a:solidFill>
              <a:schemeClr val="dk2"/>
            </a:solidFill>
            <a:prstDash val="solid"/>
            <a:round/>
            <a:headEnd len="med" w="med" type="none"/>
            <a:tailEnd len="med" w="med" type="none"/>
          </a:ln>
        </p:spPr>
      </p:cxnSp>
      <p:sp>
        <p:nvSpPr>
          <p:cNvPr id="394" name="Google Shape;394;p42"/>
          <p:cNvSpPr/>
          <p:nvPr/>
        </p:nvSpPr>
        <p:spPr>
          <a:xfrm>
            <a:off x="6892400" y="1960450"/>
            <a:ext cx="457500" cy="3477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42"/>
          <p:cNvSpPr/>
          <p:nvPr/>
        </p:nvSpPr>
        <p:spPr>
          <a:xfrm>
            <a:off x="7532650" y="1749950"/>
            <a:ext cx="13059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Final</a:t>
            </a:r>
            <a:r>
              <a:rPr lang="en"/>
              <a:t> Cost</a:t>
            </a:r>
            <a:endParaRPr/>
          </a:p>
          <a:p>
            <a:pPr indent="0" lvl="0" marL="0" rtl="0" algn="ctr">
              <a:spcBef>
                <a:spcPts val="0"/>
              </a:spcBef>
              <a:spcAft>
                <a:spcPts val="0"/>
              </a:spcAft>
              <a:buNone/>
            </a:pPr>
            <a:r>
              <a:rPr lang="en"/>
              <a:t>table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3"/>
          <p:cNvSpPr txBox="1"/>
          <p:nvPr>
            <p:ph type="title"/>
          </p:nvPr>
        </p:nvSpPr>
        <p:spPr>
          <a:xfrm>
            <a:off x="321825" y="1282325"/>
            <a:ext cx="23532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Acquisition Cost</a:t>
            </a:r>
            <a:endParaRPr/>
          </a:p>
        </p:txBody>
      </p:sp>
      <p:sp>
        <p:nvSpPr>
          <p:cNvPr id="401" name="Google Shape;401;p43"/>
          <p:cNvSpPr/>
          <p:nvPr/>
        </p:nvSpPr>
        <p:spPr>
          <a:xfrm>
            <a:off x="5774715" y="236000"/>
            <a:ext cx="927900" cy="3942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Work Sans"/>
                <a:ea typeface="Work Sans"/>
                <a:cs typeface="Work Sans"/>
                <a:sym typeface="Work Sans"/>
              </a:rPr>
              <a:t>CAC</a:t>
            </a:r>
            <a:endParaRPr b="1">
              <a:solidFill>
                <a:srgbClr val="FFFFFF"/>
              </a:solidFill>
              <a:latin typeface="Work Sans"/>
              <a:ea typeface="Work Sans"/>
              <a:cs typeface="Work Sans"/>
              <a:sym typeface="Work Sans"/>
            </a:endParaRPr>
          </a:p>
        </p:txBody>
      </p:sp>
      <p:sp>
        <p:nvSpPr>
          <p:cNvPr id="402" name="Google Shape;402;p43"/>
          <p:cNvSpPr/>
          <p:nvPr/>
        </p:nvSpPr>
        <p:spPr>
          <a:xfrm>
            <a:off x="3967573" y="1857257"/>
            <a:ext cx="806700" cy="359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CVC First Entry</a:t>
            </a:r>
            <a:endParaRPr sz="800">
              <a:solidFill>
                <a:srgbClr val="FFFFFF"/>
              </a:solidFill>
              <a:latin typeface="Work Sans"/>
              <a:ea typeface="Work Sans"/>
              <a:cs typeface="Work Sans"/>
              <a:sym typeface="Work Sans"/>
            </a:endParaRPr>
          </a:p>
        </p:txBody>
      </p:sp>
      <p:sp>
        <p:nvSpPr>
          <p:cNvPr id="403" name="Google Shape;403;p43"/>
          <p:cNvSpPr/>
          <p:nvPr/>
        </p:nvSpPr>
        <p:spPr>
          <a:xfrm>
            <a:off x="3090422" y="1857248"/>
            <a:ext cx="806700" cy="359700"/>
          </a:xfrm>
          <a:prstGeom prst="rect">
            <a:avLst/>
          </a:prstGeom>
          <a:solidFill>
            <a:srgbClr val="6EAA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Marketing</a:t>
            </a:r>
            <a:endParaRPr sz="800">
              <a:solidFill>
                <a:srgbClr val="FFFFFF"/>
              </a:solidFill>
              <a:latin typeface="Work Sans"/>
              <a:ea typeface="Work Sans"/>
              <a:cs typeface="Work Sans"/>
              <a:sym typeface="Work Sans"/>
            </a:endParaRPr>
          </a:p>
        </p:txBody>
      </p:sp>
      <p:sp>
        <p:nvSpPr>
          <p:cNvPr id="404" name="Google Shape;404;p43"/>
          <p:cNvSpPr/>
          <p:nvPr/>
        </p:nvSpPr>
        <p:spPr>
          <a:xfrm>
            <a:off x="5732901" y="1857255"/>
            <a:ext cx="806700" cy="3597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1st Buy/Receive</a:t>
            </a:r>
            <a:endParaRPr sz="800">
              <a:solidFill>
                <a:srgbClr val="FFFFFF"/>
              </a:solidFill>
              <a:latin typeface="Work Sans"/>
              <a:ea typeface="Work Sans"/>
              <a:cs typeface="Work Sans"/>
              <a:sym typeface="Work Sans"/>
            </a:endParaRPr>
          </a:p>
        </p:txBody>
      </p:sp>
      <p:sp>
        <p:nvSpPr>
          <p:cNvPr id="405" name="Google Shape;405;p43"/>
          <p:cNvSpPr/>
          <p:nvPr/>
        </p:nvSpPr>
        <p:spPr>
          <a:xfrm>
            <a:off x="4844719" y="1857252"/>
            <a:ext cx="806700" cy="3597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Compliance</a:t>
            </a:r>
            <a:endParaRPr sz="800">
              <a:solidFill>
                <a:srgbClr val="FFFFFF"/>
              </a:solidFill>
              <a:latin typeface="Work Sans"/>
              <a:ea typeface="Work Sans"/>
              <a:cs typeface="Work Sans"/>
              <a:sym typeface="Work Sans"/>
            </a:endParaRPr>
          </a:p>
        </p:txBody>
      </p:sp>
      <p:sp>
        <p:nvSpPr>
          <p:cNvPr id="406" name="Google Shape;406;p43"/>
          <p:cNvSpPr/>
          <p:nvPr/>
        </p:nvSpPr>
        <p:spPr>
          <a:xfrm>
            <a:off x="4848035" y="3033775"/>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WorldCheck</a:t>
            </a:r>
            <a:endParaRPr sz="1200">
              <a:solidFill>
                <a:srgbClr val="FFFFFF"/>
              </a:solidFill>
              <a:latin typeface="Work Sans"/>
              <a:ea typeface="Work Sans"/>
              <a:cs typeface="Work Sans"/>
              <a:sym typeface="Work Sans"/>
            </a:endParaRPr>
          </a:p>
        </p:txBody>
      </p:sp>
      <p:sp>
        <p:nvSpPr>
          <p:cNvPr id="407" name="Google Shape;407;p43"/>
          <p:cNvSpPr/>
          <p:nvPr/>
        </p:nvSpPr>
        <p:spPr>
          <a:xfrm>
            <a:off x="3967573" y="2319775"/>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Onfido</a:t>
            </a:r>
            <a:endParaRPr sz="1200">
              <a:solidFill>
                <a:srgbClr val="FFFFFF"/>
              </a:solidFill>
              <a:latin typeface="Work Sans"/>
              <a:ea typeface="Work Sans"/>
              <a:cs typeface="Work Sans"/>
              <a:sym typeface="Work Sans"/>
            </a:endParaRPr>
          </a:p>
        </p:txBody>
      </p:sp>
      <p:sp>
        <p:nvSpPr>
          <p:cNvPr id="408" name="Google Shape;408;p43"/>
          <p:cNvSpPr/>
          <p:nvPr/>
        </p:nvSpPr>
        <p:spPr>
          <a:xfrm>
            <a:off x="3967573" y="268718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PB Verify/ Datanamix</a:t>
            </a:r>
            <a:endParaRPr sz="1200">
              <a:solidFill>
                <a:srgbClr val="FFFFFF"/>
              </a:solidFill>
              <a:latin typeface="Work Sans"/>
              <a:ea typeface="Work Sans"/>
              <a:cs typeface="Work Sans"/>
              <a:sym typeface="Work Sans"/>
            </a:endParaRPr>
          </a:p>
        </p:txBody>
      </p:sp>
      <p:sp>
        <p:nvSpPr>
          <p:cNvPr id="409" name="Google Shape;409;p43"/>
          <p:cNvSpPr/>
          <p:nvPr/>
        </p:nvSpPr>
        <p:spPr>
          <a:xfrm>
            <a:off x="3967573" y="342199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Twilio</a:t>
            </a:r>
            <a:endParaRPr sz="1200">
              <a:solidFill>
                <a:srgbClr val="FFFFFF"/>
              </a:solidFill>
              <a:latin typeface="Work Sans"/>
              <a:ea typeface="Work Sans"/>
              <a:cs typeface="Work Sans"/>
              <a:sym typeface="Work Sans"/>
            </a:endParaRPr>
          </a:p>
        </p:txBody>
      </p:sp>
      <p:sp>
        <p:nvSpPr>
          <p:cNvPr id="410" name="Google Shape;410;p43"/>
          <p:cNvSpPr/>
          <p:nvPr/>
        </p:nvSpPr>
        <p:spPr>
          <a:xfrm>
            <a:off x="3967573" y="3789395"/>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Panacea</a:t>
            </a:r>
            <a:endParaRPr sz="1200">
              <a:solidFill>
                <a:srgbClr val="FFFFFF"/>
              </a:solidFill>
              <a:latin typeface="Work Sans"/>
              <a:ea typeface="Work Sans"/>
              <a:cs typeface="Work Sans"/>
              <a:sym typeface="Work Sans"/>
            </a:endParaRPr>
          </a:p>
        </p:txBody>
      </p:sp>
      <p:sp>
        <p:nvSpPr>
          <p:cNvPr id="411" name="Google Shape;411;p43"/>
          <p:cNvSpPr/>
          <p:nvPr/>
        </p:nvSpPr>
        <p:spPr>
          <a:xfrm>
            <a:off x="3967573" y="3054585"/>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Smile</a:t>
            </a:r>
            <a:endParaRPr sz="1200">
              <a:solidFill>
                <a:srgbClr val="FFFFFF"/>
              </a:solidFill>
              <a:latin typeface="Work Sans"/>
              <a:ea typeface="Work Sans"/>
              <a:cs typeface="Work Sans"/>
              <a:sym typeface="Work Sans"/>
            </a:endParaRPr>
          </a:p>
        </p:txBody>
      </p:sp>
      <p:sp>
        <p:nvSpPr>
          <p:cNvPr id="412" name="Google Shape;412;p43"/>
          <p:cNvSpPr/>
          <p:nvPr/>
        </p:nvSpPr>
        <p:spPr>
          <a:xfrm>
            <a:off x="3090422" y="2319775"/>
            <a:ext cx="806700" cy="301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Singular</a:t>
            </a:r>
            <a:endParaRPr sz="1200">
              <a:solidFill>
                <a:srgbClr val="FFFFFF"/>
              </a:solidFill>
              <a:latin typeface="Work Sans"/>
              <a:ea typeface="Work Sans"/>
              <a:cs typeface="Work Sans"/>
              <a:sym typeface="Work Sans"/>
            </a:endParaRPr>
          </a:p>
        </p:txBody>
      </p:sp>
      <p:sp>
        <p:nvSpPr>
          <p:cNvPr id="413" name="Google Shape;413;p43"/>
          <p:cNvSpPr/>
          <p:nvPr/>
        </p:nvSpPr>
        <p:spPr>
          <a:xfrm>
            <a:off x="3090425" y="2676775"/>
            <a:ext cx="806700" cy="366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Promo Wallet Referrals</a:t>
            </a:r>
            <a:endParaRPr sz="1200">
              <a:solidFill>
                <a:srgbClr val="FFFFFF"/>
              </a:solidFill>
              <a:latin typeface="Work Sans"/>
              <a:ea typeface="Work Sans"/>
              <a:cs typeface="Work Sans"/>
              <a:sym typeface="Work Sans"/>
            </a:endParaRPr>
          </a:p>
        </p:txBody>
      </p:sp>
      <p:sp>
        <p:nvSpPr>
          <p:cNvPr id="414" name="Google Shape;414;p43"/>
          <p:cNvSpPr/>
          <p:nvPr/>
        </p:nvSpPr>
        <p:spPr>
          <a:xfrm>
            <a:off x="3090425" y="3111235"/>
            <a:ext cx="806700" cy="366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Promo Wallet Campaigns</a:t>
            </a:r>
            <a:endParaRPr sz="1200">
              <a:solidFill>
                <a:srgbClr val="FFFFFF"/>
              </a:solidFill>
              <a:latin typeface="Work Sans"/>
              <a:ea typeface="Work Sans"/>
              <a:cs typeface="Work Sans"/>
              <a:sym typeface="Work Sans"/>
            </a:endParaRPr>
          </a:p>
        </p:txBody>
      </p:sp>
      <p:sp>
        <p:nvSpPr>
          <p:cNvPr id="415" name="Google Shape;415;p43"/>
          <p:cNvSpPr/>
          <p:nvPr/>
        </p:nvSpPr>
        <p:spPr>
          <a:xfrm>
            <a:off x="5732901" y="2319800"/>
            <a:ext cx="806700" cy="394200"/>
          </a:xfrm>
          <a:prstGeom prst="rect">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Net Transaction Processing</a:t>
            </a:r>
            <a:endParaRPr sz="1200">
              <a:solidFill>
                <a:srgbClr val="FFFFFF"/>
              </a:solidFill>
              <a:latin typeface="Work Sans"/>
              <a:ea typeface="Work Sans"/>
              <a:cs typeface="Work Sans"/>
              <a:sym typeface="Work Sans"/>
            </a:endParaRPr>
          </a:p>
        </p:txBody>
      </p:sp>
      <p:sp>
        <p:nvSpPr>
          <p:cNvPr id="416" name="Google Shape;416;p43"/>
          <p:cNvSpPr/>
          <p:nvPr/>
        </p:nvSpPr>
        <p:spPr>
          <a:xfrm>
            <a:off x="6605650" y="1857305"/>
            <a:ext cx="806700" cy="3597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Staff</a:t>
            </a:r>
            <a:endParaRPr sz="800">
              <a:solidFill>
                <a:srgbClr val="FFFFFF"/>
              </a:solidFill>
              <a:latin typeface="Work Sans"/>
              <a:ea typeface="Work Sans"/>
              <a:cs typeface="Work Sans"/>
              <a:sym typeface="Work Sans"/>
            </a:endParaRPr>
          </a:p>
        </p:txBody>
      </p:sp>
      <p:sp>
        <p:nvSpPr>
          <p:cNvPr id="417" name="Google Shape;417;p43"/>
          <p:cNvSpPr/>
          <p:nvPr/>
        </p:nvSpPr>
        <p:spPr>
          <a:xfrm>
            <a:off x="7474600" y="1149225"/>
            <a:ext cx="806700" cy="359700"/>
          </a:xfrm>
          <a:prstGeom prst="rect">
            <a:avLst/>
          </a:prstGeom>
          <a:solidFill>
            <a:srgbClr val="FF7C7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lt1"/>
                </a:solidFill>
                <a:latin typeface="Work Sans"/>
                <a:ea typeface="Work Sans"/>
                <a:cs typeface="Work Sans"/>
                <a:sym typeface="Work Sans"/>
              </a:rPr>
              <a:t>Indirect</a:t>
            </a:r>
            <a:endParaRPr sz="1000">
              <a:solidFill>
                <a:schemeClr val="lt1"/>
              </a:solidFill>
              <a:latin typeface="Work Sans"/>
              <a:ea typeface="Work Sans"/>
              <a:cs typeface="Work Sans"/>
              <a:sym typeface="Work Sans"/>
            </a:endParaRPr>
          </a:p>
        </p:txBody>
      </p:sp>
      <p:sp>
        <p:nvSpPr>
          <p:cNvPr id="418" name="Google Shape;418;p43"/>
          <p:cNvSpPr/>
          <p:nvPr/>
        </p:nvSpPr>
        <p:spPr>
          <a:xfrm>
            <a:off x="6605650" y="2319825"/>
            <a:ext cx="806700" cy="3012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Marketing</a:t>
            </a:r>
            <a:endParaRPr sz="800">
              <a:solidFill>
                <a:srgbClr val="BF9000"/>
              </a:solidFill>
              <a:latin typeface="Work Sans"/>
              <a:ea typeface="Work Sans"/>
              <a:cs typeface="Work Sans"/>
              <a:sym typeface="Work Sans"/>
            </a:endParaRPr>
          </a:p>
        </p:txBody>
      </p:sp>
      <p:sp>
        <p:nvSpPr>
          <p:cNvPr id="419" name="Google Shape;419;p43"/>
          <p:cNvSpPr/>
          <p:nvPr/>
        </p:nvSpPr>
        <p:spPr>
          <a:xfrm>
            <a:off x="4571534" y="1132106"/>
            <a:ext cx="806700" cy="3597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Direct</a:t>
            </a:r>
            <a:endParaRPr>
              <a:solidFill>
                <a:srgbClr val="FFFFFF"/>
              </a:solidFill>
              <a:latin typeface="Work Sans"/>
              <a:ea typeface="Work Sans"/>
              <a:cs typeface="Work Sans"/>
              <a:sym typeface="Work Sans"/>
            </a:endParaRPr>
          </a:p>
        </p:txBody>
      </p:sp>
      <p:cxnSp>
        <p:nvCxnSpPr>
          <p:cNvPr id="420" name="Google Shape;420;p43"/>
          <p:cNvCxnSpPr>
            <a:stCxn id="419" idx="2"/>
            <a:endCxn id="403" idx="0"/>
          </p:cNvCxnSpPr>
          <p:nvPr/>
        </p:nvCxnSpPr>
        <p:spPr>
          <a:xfrm rot="5400000">
            <a:off x="4051634" y="933956"/>
            <a:ext cx="365400" cy="14811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421" name="Google Shape;421;p43"/>
          <p:cNvCxnSpPr>
            <a:stCxn id="419" idx="2"/>
            <a:endCxn id="404" idx="0"/>
          </p:cNvCxnSpPr>
          <p:nvPr/>
        </p:nvCxnSpPr>
        <p:spPr>
          <a:xfrm flipH="1" rot="-5400000">
            <a:off x="5372834" y="1093856"/>
            <a:ext cx="365400" cy="1161300"/>
          </a:xfrm>
          <a:prstGeom prst="bentConnector3">
            <a:avLst>
              <a:gd fmla="val 50007" name="adj1"/>
            </a:avLst>
          </a:prstGeom>
          <a:noFill/>
          <a:ln cap="flat" cmpd="sng" w="9525">
            <a:solidFill>
              <a:schemeClr val="dk2"/>
            </a:solidFill>
            <a:prstDash val="solid"/>
            <a:round/>
            <a:headEnd len="med" w="med" type="none"/>
            <a:tailEnd len="med" w="med" type="none"/>
          </a:ln>
        </p:spPr>
      </p:cxnSp>
      <p:sp>
        <p:nvSpPr>
          <p:cNvPr id="422" name="Google Shape;422;p43"/>
          <p:cNvSpPr/>
          <p:nvPr/>
        </p:nvSpPr>
        <p:spPr>
          <a:xfrm>
            <a:off x="7478399" y="1857305"/>
            <a:ext cx="806700" cy="359700"/>
          </a:xfrm>
          <a:prstGeom prst="rect">
            <a:avLst/>
          </a:prstGeom>
          <a:solidFill>
            <a:srgbClr val="6EAA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Marketing</a:t>
            </a:r>
            <a:endParaRPr sz="800">
              <a:solidFill>
                <a:srgbClr val="FFFFFF"/>
              </a:solidFill>
              <a:latin typeface="Work Sans"/>
              <a:ea typeface="Work Sans"/>
              <a:cs typeface="Work Sans"/>
              <a:sym typeface="Work Sans"/>
            </a:endParaRPr>
          </a:p>
        </p:txBody>
      </p:sp>
      <p:sp>
        <p:nvSpPr>
          <p:cNvPr id="423" name="Google Shape;423;p43"/>
          <p:cNvSpPr/>
          <p:nvPr/>
        </p:nvSpPr>
        <p:spPr>
          <a:xfrm>
            <a:off x="6605650" y="2670350"/>
            <a:ext cx="806700" cy="314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Customer Success</a:t>
            </a:r>
            <a:endParaRPr sz="800">
              <a:solidFill>
                <a:srgbClr val="BF9000"/>
              </a:solidFill>
              <a:latin typeface="Work Sans"/>
              <a:ea typeface="Work Sans"/>
              <a:cs typeface="Work Sans"/>
              <a:sym typeface="Work Sans"/>
            </a:endParaRPr>
          </a:p>
        </p:txBody>
      </p:sp>
      <p:sp>
        <p:nvSpPr>
          <p:cNvPr id="424" name="Google Shape;424;p43"/>
          <p:cNvSpPr/>
          <p:nvPr/>
        </p:nvSpPr>
        <p:spPr>
          <a:xfrm>
            <a:off x="6605650" y="3033778"/>
            <a:ext cx="806700" cy="314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Payments</a:t>
            </a:r>
            <a:endParaRPr sz="800">
              <a:solidFill>
                <a:srgbClr val="BF9000"/>
              </a:solidFill>
              <a:latin typeface="Work Sans"/>
              <a:ea typeface="Work Sans"/>
              <a:cs typeface="Work Sans"/>
              <a:sym typeface="Work Sans"/>
            </a:endParaRPr>
          </a:p>
        </p:txBody>
      </p:sp>
      <p:sp>
        <p:nvSpPr>
          <p:cNvPr id="425" name="Google Shape;425;p43"/>
          <p:cNvSpPr/>
          <p:nvPr/>
        </p:nvSpPr>
        <p:spPr>
          <a:xfrm>
            <a:off x="8357575" y="1857305"/>
            <a:ext cx="806700" cy="359700"/>
          </a:xfrm>
          <a:prstGeom prst="rect">
            <a:avLst/>
          </a:prstGeom>
          <a:solidFill>
            <a:srgbClr val="123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Software</a:t>
            </a:r>
            <a:endParaRPr sz="800">
              <a:solidFill>
                <a:srgbClr val="FFFFFF"/>
              </a:solidFill>
              <a:latin typeface="Work Sans"/>
              <a:ea typeface="Work Sans"/>
              <a:cs typeface="Work Sans"/>
              <a:sym typeface="Work Sans"/>
            </a:endParaRPr>
          </a:p>
        </p:txBody>
      </p:sp>
      <p:sp>
        <p:nvSpPr>
          <p:cNvPr id="426" name="Google Shape;426;p43"/>
          <p:cNvSpPr/>
          <p:nvPr/>
        </p:nvSpPr>
        <p:spPr>
          <a:xfrm>
            <a:off x="8374525" y="2319825"/>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Amplitude</a:t>
            </a:r>
            <a:endParaRPr sz="800">
              <a:solidFill>
                <a:srgbClr val="FFFFFF"/>
              </a:solidFill>
              <a:latin typeface="Work Sans"/>
              <a:ea typeface="Work Sans"/>
              <a:cs typeface="Work Sans"/>
              <a:sym typeface="Work Sans"/>
            </a:endParaRPr>
          </a:p>
        </p:txBody>
      </p:sp>
      <p:sp>
        <p:nvSpPr>
          <p:cNvPr id="427" name="Google Shape;427;p43"/>
          <p:cNvSpPr/>
          <p:nvPr/>
        </p:nvSpPr>
        <p:spPr>
          <a:xfrm>
            <a:off x="8374525" y="2676800"/>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Bryq</a:t>
            </a:r>
            <a:endParaRPr sz="800">
              <a:solidFill>
                <a:srgbClr val="FFFFFF"/>
              </a:solidFill>
              <a:latin typeface="Work Sans"/>
              <a:ea typeface="Work Sans"/>
              <a:cs typeface="Work Sans"/>
              <a:sym typeface="Work Sans"/>
            </a:endParaRPr>
          </a:p>
        </p:txBody>
      </p:sp>
      <p:sp>
        <p:nvSpPr>
          <p:cNvPr id="428" name="Google Shape;428;p43"/>
          <p:cNvSpPr/>
          <p:nvPr/>
        </p:nvSpPr>
        <p:spPr>
          <a:xfrm>
            <a:off x="8374525" y="3033775"/>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Zendesk (Kustomer)</a:t>
            </a:r>
            <a:endParaRPr sz="800">
              <a:solidFill>
                <a:srgbClr val="FFFFFF"/>
              </a:solidFill>
              <a:latin typeface="Work Sans"/>
              <a:ea typeface="Work Sans"/>
              <a:cs typeface="Work Sans"/>
              <a:sym typeface="Work Sans"/>
            </a:endParaRPr>
          </a:p>
        </p:txBody>
      </p:sp>
      <p:sp>
        <p:nvSpPr>
          <p:cNvPr id="429" name="Google Shape;429;p43"/>
          <p:cNvSpPr/>
          <p:nvPr/>
        </p:nvSpPr>
        <p:spPr>
          <a:xfrm>
            <a:off x="8374525" y="3390750"/>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Braze</a:t>
            </a:r>
            <a:endParaRPr sz="800">
              <a:solidFill>
                <a:srgbClr val="FFFFFF"/>
              </a:solidFill>
              <a:latin typeface="Work Sans"/>
              <a:ea typeface="Work Sans"/>
              <a:cs typeface="Work Sans"/>
              <a:sym typeface="Work Sans"/>
            </a:endParaRPr>
          </a:p>
        </p:txBody>
      </p:sp>
      <p:sp>
        <p:nvSpPr>
          <p:cNvPr id="430" name="Google Shape;430;p43"/>
          <p:cNvSpPr/>
          <p:nvPr/>
        </p:nvSpPr>
        <p:spPr>
          <a:xfrm>
            <a:off x="6605650" y="3397203"/>
            <a:ext cx="806700" cy="314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Legal/Risk/ Compliance</a:t>
            </a:r>
            <a:endParaRPr sz="800">
              <a:solidFill>
                <a:srgbClr val="BF9000"/>
              </a:solidFill>
              <a:latin typeface="Work Sans"/>
              <a:ea typeface="Work Sans"/>
              <a:cs typeface="Work Sans"/>
              <a:sym typeface="Work Sans"/>
            </a:endParaRPr>
          </a:p>
        </p:txBody>
      </p:sp>
      <p:sp>
        <p:nvSpPr>
          <p:cNvPr id="431" name="Google Shape;431;p43"/>
          <p:cNvSpPr/>
          <p:nvPr/>
        </p:nvSpPr>
        <p:spPr>
          <a:xfrm>
            <a:off x="4844719" y="2319775"/>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Sift</a:t>
            </a:r>
            <a:endParaRPr sz="1200">
              <a:solidFill>
                <a:srgbClr val="FFFFFF"/>
              </a:solidFill>
              <a:latin typeface="Work Sans"/>
              <a:ea typeface="Work Sans"/>
              <a:cs typeface="Work Sans"/>
              <a:sym typeface="Work Sans"/>
            </a:endParaRPr>
          </a:p>
        </p:txBody>
      </p:sp>
      <p:sp>
        <p:nvSpPr>
          <p:cNvPr id="432" name="Google Shape;432;p43"/>
          <p:cNvSpPr/>
          <p:nvPr/>
        </p:nvSpPr>
        <p:spPr>
          <a:xfrm>
            <a:off x="4844719" y="2676775"/>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strike="sngStrike">
                <a:solidFill>
                  <a:srgbClr val="FFFFFF"/>
                </a:solidFill>
                <a:latin typeface="Work Sans"/>
                <a:ea typeface="Work Sans"/>
                <a:cs typeface="Work Sans"/>
                <a:sym typeface="Work Sans"/>
              </a:rPr>
              <a:t>Sardine</a:t>
            </a:r>
            <a:endParaRPr sz="1200" strike="sngStrike">
              <a:solidFill>
                <a:srgbClr val="FFFFFF"/>
              </a:solidFill>
              <a:latin typeface="Work Sans"/>
              <a:ea typeface="Work Sans"/>
              <a:cs typeface="Work Sans"/>
              <a:sym typeface="Work Sans"/>
            </a:endParaRPr>
          </a:p>
        </p:txBody>
      </p:sp>
      <p:sp>
        <p:nvSpPr>
          <p:cNvPr id="433" name="Google Shape;433;p43"/>
          <p:cNvSpPr/>
          <p:nvPr/>
        </p:nvSpPr>
        <p:spPr>
          <a:xfrm>
            <a:off x="7478399" y="2319825"/>
            <a:ext cx="806700" cy="301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Above Line</a:t>
            </a:r>
            <a:endParaRPr sz="1200">
              <a:solidFill>
                <a:srgbClr val="FFFFFF"/>
              </a:solidFill>
              <a:latin typeface="Work Sans"/>
              <a:ea typeface="Work Sans"/>
              <a:cs typeface="Work Sans"/>
              <a:sym typeface="Work Sans"/>
            </a:endParaRPr>
          </a:p>
        </p:txBody>
      </p:sp>
      <p:sp>
        <p:nvSpPr>
          <p:cNvPr id="434" name="Google Shape;434;p43"/>
          <p:cNvSpPr/>
          <p:nvPr/>
        </p:nvSpPr>
        <p:spPr>
          <a:xfrm>
            <a:off x="7478399" y="2676791"/>
            <a:ext cx="806700" cy="301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Events</a:t>
            </a:r>
            <a:endParaRPr sz="1200">
              <a:solidFill>
                <a:srgbClr val="FFFFFF"/>
              </a:solidFill>
              <a:latin typeface="Work Sans"/>
              <a:ea typeface="Work Sans"/>
              <a:cs typeface="Work Sans"/>
              <a:sym typeface="Work Sans"/>
            </a:endParaRPr>
          </a:p>
        </p:txBody>
      </p:sp>
      <p:sp>
        <p:nvSpPr>
          <p:cNvPr id="435" name="Google Shape;435;p43"/>
          <p:cNvSpPr/>
          <p:nvPr/>
        </p:nvSpPr>
        <p:spPr>
          <a:xfrm>
            <a:off x="7478399" y="3033756"/>
            <a:ext cx="806700" cy="301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Outsourced</a:t>
            </a:r>
            <a:endParaRPr sz="800">
              <a:solidFill>
                <a:srgbClr val="FFFFFF"/>
              </a:solidFill>
              <a:latin typeface="Work Sans"/>
              <a:ea typeface="Work Sans"/>
              <a:cs typeface="Work Sans"/>
              <a:sym typeface="Work Sans"/>
            </a:endParaRPr>
          </a:p>
        </p:txBody>
      </p:sp>
      <p:cxnSp>
        <p:nvCxnSpPr>
          <p:cNvPr id="436" name="Google Shape;436;p43"/>
          <p:cNvCxnSpPr>
            <a:stCxn id="401" idx="2"/>
            <a:endCxn id="417" idx="0"/>
          </p:cNvCxnSpPr>
          <p:nvPr/>
        </p:nvCxnSpPr>
        <p:spPr>
          <a:xfrm flipH="1" rot="-5400000">
            <a:off x="6798765" y="70100"/>
            <a:ext cx="519000" cy="16392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437" name="Google Shape;437;p43"/>
          <p:cNvCxnSpPr>
            <a:stCxn id="401" idx="2"/>
            <a:endCxn id="419" idx="0"/>
          </p:cNvCxnSpPr>
          <p:nvPr/>
        </p:nvCxnSpPr>
        <p:spPr>
          <a:xfrm rot="5400000">
            <a:off x="5355765" y="249200"/>
            <a:ext cx="501900" cy="1263900"/>
          </a:xfrm>
          <a:prstGeom prst="bentConnector3">
            <a:avLst>
              <a:gd fmla="val 50001" name="adj1"/>
            </a:avLst>
          </a:prstGeom>
          <a:noFill/>
          <a:ln cap="flat" cmpd="sng" w="9525">
            <a:solidFill>
              <a:schemeClr val="dk2"/>
            </a:solidFill>
            <a:prstDash val="solid"/>
            <a:round/>
            <a:headEnd len="med" w="med" type="none"/>
            <a:tailEnd len="med" w="med" type="none"/>
          </a:ln>
        </p:spPr>
      </p:cxnSp>
      <p:cxnSp>
        <p:nvCxnSpPr>
          <p:cNvPr id="438" name="Google Shape;438;p43"/>
          <p:cNvCxnSpPr>
            <a:stCxn id="419" idx="2"/>
            <a:endCxn id="402" idx="0"/>
          </p:cNvCxnSpPr>
          <p:nvPr/>
        </p:nvCxnSpPr>
        <p:spPr>
          <a:xfrm rot="5400000">
            <a:off x="4490234" y="1372556"/>
            <a:ext cx="365400" cy="6039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439" name="Google Shape;439;p43"/>
          <p:cNvCxnSpPr>
            <a:stCxn id="419" idx="2"/>
            <a:endCxn id="405" idx="0"/>
          </p:cNvCxnSpPr>
          <p:nvPr/>
        </p:nvCxnSpPr>
        <p:spPr>
          <a:xfrm flipH="1" rot="-5400000">
            <a:off x="4928834" y="1537856"/>
            <a:ext cx="365400" cy="2733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440" name="Google Shape;440;p43"/>
          <p:cNvCxnSpPr>
            <a:stCxn id="417" idx="2"/>
            <a:endCxn id="416" idx="0"/>
          </p:cNvCxnSpPr>
          <p:nvPr/>
        </p:nvCxnSpPr>
        <p:spPr>
          <a:xfrm rot="5400000">
            <a:off x="7269400" y="1248675"/>
            <a:ext cx="348300" cy="8688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441" name="Google Shape;441;p43"/>
          <p:cNvCxnSpPr>
            <a:stCxn id="417" idx="2"/>
            <a:endCxn id="422" idx="0"/>
          </p:cNvCxnSpPr>
          <p:nvPr/>
        </p:nvCxnSpPr>
        <p:spPr>
          <a:xfrm flipH="1" rot="-5400000">
            <a:off x="7705750" y="1681125"/>
            <a:ext cx="348300" cy="39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442" name="Google Shape;442;p43"/>
          <p:cNvCxnSpPr>
            <a:stCxn id="417" idx="2"/>
            <a:endCxn id="425" idx="0"/>
          </p:cNvCxnSpPr>
          <p:nvPr/>
        </p:nvCxnSpPr>
        <p:spPr>
          <a:xfrm flipH="1" rot="-5400000">
            <a:off x="8145250" y="1241625"/>
            <a:ext cx="348300" cy="882900"/>
          </a:xfrm>
          <a:prstGeom prst="bentConnector3">
            <a:avLst>
              <a:gd fmla="val 50011" name="adj1"/>
            </a:avLst>
          </a:prstGeom>
          <a:noFill/>
          <a:ln cap="flat" cmpd="sng" w="9525">
            <a:solidFill>
              <a:schemeClr val="dk2"/>
            </a:solidFill>
            <a:prstDash val="solid"/>
            <a:round/>
            <a:headEnd len="med" w="med" type="none"/>
            <a:tailEnd len="med" w="med" type="none"/>
          </a:ln>
        </p:spPr>
      </p:cxnSp>
      <p:sp>
        <p:nvSpPr>
          <p:cNvPr id="443" name="Google Shape;443;p43"/>
          <p:cNvSpPr/>
          <p:nvPr/>
        </p:nvSpPr>
        <p:spPr>
          <a:xfrm>
            <a:off x="3967573" y="415680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Daon</a:t>
            </a:r>
            <a:endParaRPr sz="1200">
              <a:solidFill>
                <a:srgbClr val="FFFFFF"/>
              </a:solidFill>
              <a:latin typeface="Work Sans"/>
              <a:ea typeface="Work Sans"/>
              <a:cs typeface="Work Sans"/>
              <a:sym typeface="Work Sans"/>
            </a:endParaRPr>
          </a:p>
        </p:txBody>
      </p:sp>
      <p:sp>
        <p:nvSpPr>
          <p:cNvPr id="444" name="Google Shape;444;p43"/>
          <p:cNvSpPr/>
          <p:nvPr/>
        </p:nvSpPr>
        <p:spPr>
          <a:xfrm>
            <a:off x="321825" y="2198775"/>
            <a:ext cx="2057400" cy="219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lt1"/>
                </a:solidFill>
                <a:latin typeface="Work Sans"/>
                <a:ea typeface="Work Sans"/>
                <a:cs typeface="Work Sans"/>
                <a:sym typeface="Work Sans"/>
              </a:rPr>
              <a:t>Customer Acquisition Costs (CAC) are the costs that the business incurs in order to get a potential customer interested in our app, install that app, and then perform a transaction and become an upgraded customer.</a:t>
            </a:r>
            <a:endParaRPr>
              <a:solidFill>
                <a:schemeClr val="lt1"/>
              </a:solidFill>
            </a:endParaRPr>
          </a:p>
        </p:txBody>
      </p:sp>
      <p:sp>
        <p:nvSpPr>
          <p:cNvPr id="445" name="Google Shape;445;p43"/>
          <p:cNvSpPr/>
          <p:nvPr/>
        </p:nvSpPr>
        <p:spPr>
          <a:xfrm>
            <a:off x="3967573" y="452420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Ubble</a:t>
            </a:r>
            <a:endParaRPr sz="1200">
              <a:solidFill>
                <a:srgbClr val="FFFFFF"/>
              </a:solidFill>
              <a:latin typeface="Work Sans"/>
              <a:ea typeface="Work Sans"/>
              <a:cs typeface="Work Sans"/>
              <a:sym typeface="Work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4"/>
          <p:cNvSpPr txBox="1"/>
          <p:nvPr/>
        </p:nvSpPr>
        <p:spPr>
          <a:xfrm>
            <a:off x="8724000" y="4761671"/>
            <a:ext cx="4200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chemeClr val="lt1"/>
                </a:solidFill>
                <a:latin typeface="Work Sans"/>
                <a:ea typeface="Work Sans"/>
                <a:cs typeface="Work Sans"/>
                <a:sym typeface="Work Sans"/>
              </a:rPr>
              <a:t>8</a:t>
            </a:r>
            <a:endParaRPr sz="1050">
              <a:solidFill>
                <a:schemeClr val="lt1"/>
              </a:solidFill>
              <a:latin typeface="Work Sans"/>
              <a:ea typeface="Work Sans"/>
              <a:cs typeface="Work Sans"/>
              <a:sym typeface="Work Sans"/>
            </a:endParaRPr>
          </a:p>
        </p:txBody>
      </p:sp>
      <p:sp>
        <p:nvSpPr>
          <p:cNvPr id="451" name="Google Shape;451;p44"/>
          <p:cNvSpPr txBox="1"/>
          <p:nvPr>
            <p:ph type="title"/>
          </p:nvPr>
        </p:nvSpPr>
        <p:spPr>
          <a:xfrm>
            <a:off x="551775" y="1167475"/>
            <a:ext cx="2814900" cy="10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Change Control</a:t>
            </a:r>
            <a:endParaRPr sz="2920"/>
          </a:p>
        </p:txBody>
      </p:sp>
      <p:sp>
        <p:nvSpPr>
          <p:cNvPr id="452" name="Google Shape;452;p44"/>
          <p:cNvSpPr txBox="1"/>
          <p:nvPr/>
        </p:nvSpPr>
        <p:spPr>
          <a:xfrm>
            <a:off x="3925150" y="268925"/>
            <a:ext cx="4966500" cy="47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Work Sans"/>
                <a:ea typeface="Work Sans"/>
                <a:cs typeface="Work Sans"/>
                <a:sym typeface="Work Sans"/>
              </a:rPr>
              <a:t>The change management process governing the inclusion of new software and compliance supplier costs in the customer acquisition cost calculation is as follows:</a:t>
            </a:r>
            <a:endParaRPr sz="1100">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p>
            <a:pPr indent="-298450" lvl="0" marL="457200" rtl="0" algn="l">
              <a:spcBef>
                <a:spcPts val="0"/>
              </a:spcBef>
              <a:spcAft>
                <a:spcPts val="0"/>
              </a:spcAft>
              <a:buSzPts val="1100"/>
              <a:buFont typeface="Work Sans"/>
              <a:buChar char="●"/>
            </a:pPr>
            <a:r>
              <a:rPr b="1" lang="en" sz="1100">
                <a:latin typeface="Work Sans"/>
                <a:ea typeface="Work Sans"/>
                <a:cs typeface="Work Sans"/>
                <a:sym typeface="Work Sans"/>
              </a:rPr>
              <a:t>SOFTWARE</a:t>
            </a:r>
            <a:r>
              <a:rPr lang="en" sz="1100">
                <a:latin typeface="Work Sans"/>
                <a:ea typeface="Work Sans"/>
                <a:cs typeface="Work Sans"/>
                <a:sym typeface="Work Sans"/>
              </a:rPr>
              <a:t>: On a monthly basis (post FRC month-end close) a purpose built module in Anaplan compares supplier cost data recorded in the management accounts to supplier cost data included in the CAC calculation. If differences are identified (e.g. new supplier costs incurred in the month are present in the </a:t>
            </a:r>
            <a:r>
              <a:rPr lang="en" sz="1100">
                <a:latin typeface="Work Sans"/>
                <a:ea typeface="Work Sans"/>
                <a:cs typeface="Work Sans"/>
                <a:sym typeface="Work Sans"/>
              </a:rPr>
              <a:t>management accounts but not in the CAC calculation) Anaplan will flag them and prompt the model owner and cost owner (via consultation) t</a:t>
            </a:r>
            <a:r>
              <a:rPr lang="en" sz="1100">
                <a:latin typeface="Work Sans"/>
                <a:ea typeface="Work Sans"/>
                <a:cs typeface="Work Sans"/>
                <a:sym typeface="Work Sans"/>
              </a:rPr>
              <a:t>o assess and decide on their relevance to the customer acquisition cost calculation. The model owner will then include/exclude the cost as required.</a:t>
            </a:r>
            <a:endParaRPr sz="1100">
              <a:latin typeface="Work Sans"/>
              <a:ea typeface="Work Sans"/>
              <a:cs typeface="Work Sans"/>
              <a:sym typeface="Work Sans"/>
            </a:endParaRPr>
          </a:p>
          <a:p>
            <a:pPr indent="0" lvl="0" marL="457200" rtl="0" algn="l">
              <a:spcBef>
                <a:spcPts val="0"/>
              </a:spcBef>
              <a:spcAft>
                <a:spcPts val="0"/>
              </a:spcAft>
              <a:buNone/>
            </a:pPr>
            <a:r>
              <a:t/>
            </a:r>
            <a:endParaRPr sz="1100">
              <a:latin typeface="Work Sans"/>
              <a:ea typeface="Work Sans"/>
              <a:cs typeface="Work Sans"/>
              <a:sym typeface="Work Sans"/>
            </a:endParaRPr>
          </a:p>
          <a:p>
            <a:pPr indent="-298450" lvl="0" marL="457200" rtl="0" algn="l">
              <a:spcBef>
                <a:spcPts val="0"/>
              </a:spcBef>
              <a:spcAft>
                <a:spcPts val="0"/>
              </a:spcAft>
              <a:buSzPts val="1100"/>
              <a:buFont typeface="Work Sans"/>
              <a:buChar char="●"/>
            </a:pPr>
            <a:r>
              <a:rPr b="1" lang="en" sz="1100">
                <a:latin typeface="Work Sans"/>
                <a:ea typeface="Work Sans"/>
                <a:cs typeface="Work Sans"/>
                <a:sym typeface="Work Sans"/>
              </a:rPr>
              <a:t>KYC/COMPLIANCE: </a:t>
            </a:r>
            <a:r>
              <a:rPr lang="en" sz="1100">
                <a:latin typeface="Work Sans"/>
                <a:ea typeface="Work Sans"/>
                <a:cs typeface="Work Sans"/>
                <a:sym typeface="Work Sans"/>
              </a:rPr>
              <a:t>Model owner is responsible for assessing KYC/Compliance spend incurred on a monthly basis and determining whether any new supplier costs have been incurred. If new supplier costs have been incurred, the model owner will </a:t>
            </a:r>
            <a:r>
              <a:rPr lang="en" sz="1100">
                <a:latin typeface="Work Sans"/>
                <a:ea typeface="Work Sans"/>
                <a:cs typeface="Work Sans"/>
                <a:sym typeface="Work Sans"/>
              </a:rPr>
              <a:t>consult with the cost owner </a:t>
            </a:r>
            <a:r>
              <a:rPr lang="en" sz="1100">
                <a:solidFill>
                  <a:schemeClr val="dk1"/>
                </a:solidFill>
                <a:latin typeface="Work Sans"/>
                <a:ea typeface="Work Sans"/>
                <a:cs typeface="Work Sans"/>
                <a:sym typeface="Work Sans"/>
              </a:rPr>
              <a:t>to assess and decide on their relevance to the customer acquisition cost calculation. The model owner will then include/exclude the cost as required. </a:t>
            </a:r>
            <a:br>
              <a:rPr lang="en" sz="1100">
                <a:solidFill>
                  <a:schemeClr val="dk1"/>
                </a:solidFill>
                <a:latin typeface="Work Sans"/>
                <a:ea typeface="Work Sans"/>
                <a:cs typeface="Work Sans"/>
                <a:sym typeface="Work Sans"/>
              </a:rPr>
            </a:br>
            <a:br>
              <a:rPr lang="en" sz="1100">
                <a:solidFill>
                  <a:schemeClr val="dk1"/>
                </a:solidFill>
                <a:latin typeface="Work Sans"/>
                <a:ea typeface="Work Sans"/>
                <a:cs typeface="Work Sans"/>
                <a:sym typeface="Work Sans"/>
              </a:rPr>
            </a:br>
            <a:r>
              <a:rPr lang="en" sz="1100">
                <a:solidFill>
                  <a:schemeClr val="dk1"/>
                </a:solidFill>
                <a:latin typeface="Work Sans"/>
                <a:ea typeface="Work Sans"/>
                <a:cs typeface="Work Sans"/>
                <a:sym typeface="Work Sans"/>
              </a:rPr>
              <a:t>Note: KYC/Compliance cost comparison module to be built in Anaplan.</a:t>
            </a:r>
            <a:endParaRPr sz="1100">
              <a:solidFill>
                <a:schemeClr val="dk1"/>
              </a:solidFill>
              <a:latin typeface="Work Sans"/>
              <a:ea typeface="Work Sans"/>
              <a:cs typeface="Work Sans"/>
              <a:sym typeface="Work Sans"/>
            </a:endParaRPr>
          </a:p>
          <a:p>
            <a:pPr indent="0" lvl="0" marL="457200" rtl="0" algn="l">
              <a:spcBef>
                <a:spcPts val="0"/>
              </a:spcBef>
              <a:spcAft>
                <a:spcPts val="0"/>
              </a:spcAft>
              <a:buNone/>
            </a:pPr>
            <a:r>
              <a:t/>
            </a:r>
            <a:endParaRPr sz="1100">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p:nvPr/>
        </p:nvSpPr>
        <p:spPr>
          <a:xfrm>
            <a:off x="2001500" y="1335475"/>
            <a:ext cx="1669500" cy="288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a:off x="3747200" y="1335475"/>
            <a:ext cx="1669500" cy="288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txBox="1"/>
          <p:nvPr/>
        </p:nvSpPr>
        <p:spPr>
          <a:xfrm>
            <a:off x="2212913" y="572338"/>
            <a:ext cx="14964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CAC: Cost to get customer to first buy</a:t>
            </a:r>
            <a:endParaRPr/>
          </a:p>
        </p:txBody>
      </p:sp>
      <p:sp>
        <p:nvSpPr>
          <p:cNvPr id="148" name="Google Shape;148;p27"/>
          <p:cNvSpPr txBox="1"/>
          <p:nvPr/>
        </p:nvSpPr>
        <p:spPr>
          <a:xfrm>
            <a:off x="3791425" y="800938"/>
            <a:ext cx="14964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CSC: Cost to keep customer</a:t>
            </a:r>
            <a:endParaRPr/>
          </a:p>
        </p:txBody>
      </p:sp>
      <p:sp>
        <p:nvSpPr>
          <p:cNvPr id="149" name="Google Shape;149;p27"/>
          <p:cNvSpPr/>
          <p:nvPr/>
        </p:nvSpPr>
        <p:spPr>
          <a:xfrm>
            <a:off x="2077700" y="1487250"/>
            <a:ext cx="1517700" cy="1231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nvSpPr>
        <p:spPr>
          <a:xfrm>
            <a:off x="2099025" y="2785925"/>
            <a:ext cx="1496400" cy="12312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nvSpPr>
        <p:spPr>
          <a:xfrm>
            <a:off x="2381250" y="1908925"/>
            <a:ext cx="10458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Marketing</a:t>
            </a:r>
            <a:endParaRPr/>
          </a:p>
        </p:txBody>
      </p:sp>
      <p:sp>
        <p:nvSpPr>
          <p:cNvPr id="152" name="Google Shape;152;p27"/>
          <p:cNvSpPr txBox="1"/>
          <p:nvPr/>
        </p:nvSpPr>
        <p:spPr>
          <a:xfrm>
            <a:off x="2305350" y="3325100"/>
            <a:ext cx="1197600" cy="3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CVC First Entry (or success?)</a:t>
            </a:r>
            <a:endParaRPr sz="1200"/>
          </a:p>
        </p:txBody>
      </p:sp>
      <p:cxnSp>
        <p:nvCxnSpPr>
          <p:cNvPr id="153" name="Google Shape;153;p27"/>
          <p:cNvCxnSpPr>
            <a:stCxn id="149" idx="0"/>
            <a:endCxn id="150" idx="2"/>
          </p:cNvCxnSpPr>
          <p:nvPr/>
        </p:nvCxnSpPr>
        <p:spPr>
          <a:xfrm>
            <a:off x="2836550" y="1487250"/>
            <a:ext cx="10800" cy="25299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27"/>
          <p:cNvSpPr txBox="1"/>
          <p:nvPr/>
        </p:nvSpPr>
        <p:spPr>
          <a:xfrm>
            <a:off x="2998175" y="4160800"/>
            <a:ext cx="6744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Direct</a:t>
            </a:r>
            <a:endParaRPr/>
          </a:p>
        </p:txBody>
      </p:sp>
      <p:sp>
        <p:nvSpPr>
          <p:cNvPr id="155" name="Google Shape;155;p27"/>
          <p:cNvSpPr txBox="1"/>
          <p:nvPr/>
        </p:nvSpPr>
        <p:spPr>
          <a:xfrm>
            <a:off x="2077700" y="4160800"/>
            <a:ext cx="8460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Indirect</a:t>
            </a:r>
            <a:endParaRPr/>
          </a:p>
        </p:txBody>
      </p:sp>
      <p:sp>
        <p:nvSpPr>
          <p:cNvPr id="156" name="Google Shape;156;p27"/>
          <p:cNvSpPr txBox="1"/>
          <p:nvPr/>
        </p:nvSpPr>
        <p:spPr>
          <a:xfrm>
            <a:off x="10305700" y="1592475"/>
            <a:ext cx="91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7" name="Google Shape;157;p27"/>
          <p:cNvSpPr/>
          <p:nvPr/>
        </p:nvSpPr>
        <p:spPr>
          <a:xfrm>
            <a:off x="233525" y="1335475"/>
            <a:ext cx="1669500" cy="288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txBox="1"/>
          <p:nvPr/>
        </p:nvSpPr>
        <p:spPr>
          <a:xfrm>
            <a:off x="605175" y="1031925"/>
            <a:ext cx="10458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Revenue</a:t>
            </a:r>
            <a:endParaRPr/>
          </a:p>
        </p:txBody>
      </p:sp>
      <p:sp>
        <p:nvSpPr>
          <p:cNvPr id="159" name="Google Shape;159;p27"/>
          <p:cNvSpPr txBox="1"/>
          <p:nvPr/>
        </p:nvSpPr>
        <p:spPr>
          <a:xfrm>
            <a:off x="299550" y="194100"/>
            <a:ext cx="39060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Customer Unit Economics</a:t>
            </a:r>
            <a:endParaRPr b="1" u="sng"/>
          </a:p>
        </p:txBody>
      </p:sp>
      <p:sp>
        <p:nvSpPr>
          <p:cNvPr id="160" name="Google Shape;160;p27"/>
          <p:cNvSpPr/>
          <p:nvPr/>
        </p:nvSpPr>
        <p:spPr>
          <a:xfrm>
            <a:off x="3791425" y="2785925"/>
            <a:ext cx="1496400" cy="12312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2173950" y="2832325"/>
            <a:ext cx="3031200" cy="455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nvSpPr>
        <p:spPr>
          <a:xfrm>
            <a:off x="2381250" y="2870400"/>
            <a:ext cx="2715000" cy="3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KYC (CDD) costs</a:t>
            </a:r>
            <a:endParaRPr/>
          </a:p>
        </p:txBody>
      </p:sp>
      <p:sp>
        <p:nvSpPr>
          <p:cNvPr id="163" name="Google Shape;163;p27"/>
          <p:cNvSpPr txBox="1"/>
          <p:nvPr/>
        </p:nvSpPr>
        <p:spPr>
          <a:xfrm>
            <a:off x="5416075" y="3287425"/>
            <a:ext cx="7251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CVC</a:t>
            </a:r>
            <a:endParaRPr/>
          </a:p>
        </p:txBody>
      </p:sp>
      <p:sp>
        <p:nvSpPr>
          <p:cNvPr id="164" name="Google Shape;164;p27"/>
          <p:cNvSpPr txBox="1"/>
          <p:nvPr/>
        </p:nvSpPr>
        <p:spPr>
          <a:xfrm>
            <a:off x="6231550" y="175050"/>
            <a:ext cx="2715000" cy="44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t>Approach:</a:t>
            </a:r>
            <a:endParaRPr sz="1200" u="sng"/>
          </a:p>
          <a:p>
            <a:pPr indent="0" lvl="0" marL="0" rtl="0" algn="l">
              <a:spcBef>
                <a:spcPts val="0"/>
              </a:spcBef>
              <a:spcAft>
                <a:spcPts val="0"/>
              </a:spcAft>
              <a:buNone/>
            </a:pPr>
            <a:r>
              <a:rPr lang="en" sz="1200"/>
              <a:t>Step 1: Agree the Diagram makes sense for all users of relevant KPIs.</a:t>
            </a:r>
            <a:endParaRPr sz="1200"/>
          </a:p>
          <a:p>
            <a:pPr indent="0" lvl="0" marL="0" rtl="0" algn="l">
              <a:spcBef>
                <a:spcPts val="0"/>
              </a:spcBef>
              <a:spcAft>
                <a:spcPts val="0"/>
              </a:spcAft>
              <a:buNone/>
            </a:pPr>
            <a:r>
              <a:rPr lang="en" sz="1200">
                <a:solidFill>
                  <a:srgbClr val="FF0000"/>
                </a:solidFill>
              </a:rPr>
              <a:t>[How do we capture all users?]</a:t>
            </a:r>
            <a:endParaRPr sz="1200">
              <a:solidFill>
                <a:srgbClr val="FF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Step 2: For each box:</a:t>
            </a:r>
            <a:endParaRPr sz="1200"/>
          </a:p>
          <a:p>
            <a:pPr indent="-304800" lvl="0" marL="457200" rtl="0" algn="l">
              <a:spcBef>
                <a:spcPts val="0"/>
              </a:spcBef>
              <a:spcAft>
                <a:spcPts val="0"/>
              </a:spcAft>
              <a:buSzPts val="1200"/>
              <a:buChar char="●"/>
            </a:pPr>
            <a:r>
              <a:rPr lang="en" sz="1200"/>
              <a:t>Name of KPI</a:t>
            </a:r>
            <a:endParaRPr sz="1200"/>
          </a:p>
          <a:p>
            <a:pPr indent="-304800" lvl="0" marL="457200" rtl="0" algn="l">
              <a:spcBef>
                <a:spcPts val="0"/>
              </a:spcBef>
              <a:spcAft>
                <a:spcPts val="0"/>
              </a:spcAft>
              <a:buSzPts val="1200"/>
              <a:buChar char="●"/>
            </a:pPr>
            <a:r>
              <a:rPr lang="en" sz="1200"/>
              <a:t>Definition</a:t>
            </a:r>
            <a:endParaRPr sz="1200"/>
          </a:p>
          <a:p>
            <a:pPr indent="-304800" lvl="0" marL="457200" rtl="0" algn="l">
              <a:spcBef>
                <a:spcPts val="0"/>
              </a:spcBef>
              <a:spcAft>
                <a:spcPts val="0"/>
              </a:spcAft>
              <a:buSzPts val="1200"/>
              <a:buChar char="●"/>
            </a:pPr>
            <a:r>
              <a:rPr lang="en" sz="1200"/>
              <a:t>Owner of Calc</a:t>
            </a:r>
            <a:endParaRPr sz="1200"/>
          </a:p>
          <a:p>
            <a:pPr indent="-304800" lvl="0" marL="457200" rtl="0" algn="l">
              <a:spcBef>
                <a:spcPts val="0"/>
              </a:spcBef>
              <a:spcAft>
                <a:spcPts val="0"/>
              </a:spcAft>
              <a:buSzPts val="1200"/>
              <a:buChar char="●"/>
            </a:pPr>
            <a:r>
              <a:rPr lang="en" sz="1200"/>
              <a:t>System where calc is housed (&amp; turn off alternatives)</a:t>
            </a:r>
            <a:endParaRPr sz="1200"/>
          </a:p>
          <a:p>
            <a:pPr indent="-304800" lvl="0" marL="457200" rtl="0" algn="l">
              <a:spcBef>
                <a:spcPts val="0"/>
              </a:spcBef>
              <a:spcAft>
                <a:spcPts val="0"/>
              </a:spcAft>
              <a:buClr>
                <a:schemeClr val="dk1"/>
              </a:buClr>
              <a:buSzPts val="1200"/>
              <a:buChar char="●"/>
            </a:pPr>
            <a:r>
              <a:rPr lang="en" sz="1200">
                <a:solidFill>
                  <a:schemeClr val="dk1"/>
                </a:solidFill>
              </a:rPr>
              <a:t>Calculation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Ability to cut data to relevant level (customer, country, sub team?)</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Step 3: Ensure the sum of the parts equals the whole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Step 4: Set owners &amp; targets for each sub box</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Step 5: Analyse / provide insights (&amp; decide who will support from FP&amp;A / data science / analyst point of view)</a:t>
            </a:r>
            <a:endParaRPr sz="1200">
              <a:solidFill>
                <a:schemeClr val="dk1"/>
              </a:solidFill>
            </a:endParaRPr>
          </a:p>
        </p:txBody>
      </p:sp>
      <p:cxnSp>
        <p:nvCxnSpPr>
          <p:cNvPr id="165" name="Google Shape;165;p27"/>
          <p:cNvCxnSpPr/>
          <p:nvPr/>
        </p:nvCxnSpPr>
        <p:spPr>
          <a:xfrm flipH="1">
            <a:off x="5970838" y="104400"/>
            <a:ext cx="15000" cy="49347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27"/>
          <p:cNvSpPr txBox="1"/>
          <p:nvPr/>
        </p:nvSpPr>
        <p:spPr>
          <a:xfrm>
            <a:off x="3905550" y="3325100"/>
            <a:ext cx="1197600" cy="3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Ongoing </a:t>
            </a:r>
            <a:r>
              <a:rPr lang="en" sz="1200"/>
              <a:t>Verification</a:t>
            </a:r>
            <a:r>
              <a:rPr lang="en" sz="1200"/>
              <a:t> Costs</a:t>
            </a:r>
            <a:endParaRPr sz="1200"/>
          </a:p>
        </p:txBody>
      </p:sp>
      <p:sp>
        <p:nvSpPr>
          <p:cNvPr id="167" name="Google Shape;167;p27"/>
          <p:cNvSpPr/>
          <p:nvPr/>
        </p:nvSpPr>
        <p:spPr>
          <a:xfrm>
            <a:off x="4180325" y="176875"/>
            <a:ext cx="1065300" cy="401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DRAFT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5"/>
          <p:cNvSpPr txBox="1"/>
          <p:nvPr>
            <p:ph type="title"/>
          </p:nvPr>
        </p:nvSpPr>
        <p:spPr>
          <a:xfrm>
            <a:off x="2374650" y="2013833"/>
            <a:ext cx="45090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XX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6"/>
          <p:cNvSpPr txBox="1"/>
          <p:nvPr/>
        </p:nvSpPr>
        <p:spPr>
          <a:xfrm>
            <a:off x="8724000" y="4761671"/>
            <a:ext cx="420000" cy="34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chemeClr val="lt1"/>
                </a:solidFill>
                <a:latin typeface="Work Sans"/>
                <a:ea typeface="Work Sans"/>
                <a:cs typeface="Work Sans"/>
                <a:sym typeface="Work Sans"/>
              </a:rPr>
              <a:t>8</a:t>
            </a:r>
            <a:endParaRPr sz="1050">
              <a:solidFill>
                <a:schemeClr val="lt1"/>
              </a:solidFill>
              <a:latin typeface="Work Sans"/>
              <a:ea typeface="Work Sans"/>
              <a:cs typeface="Work Sans"/>
              <a:sym typeface="Work Sans"/>
            </a:endParaRPr>
          </a:p>
        </p:txBody>
      </p:sp>
      <p:sp>
        <p:nvSpPr>
          <p:cNvPr id="463" name="Google Shape;463;p46"/>
          <p:cNvSpPr txBox="1"/>
          <p:nvPr>
            <p:ph type="title"/>
          </p:nvPr>
        </p:nvSpPr>
        <p:spPr>
          <a:xfrm>
            <a:off x="551775" y="1167475"/>
            <a:ext cx="2814900" cy="10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t>XX</a:t>
            </a:r>
            <a:endParaRPr sz="29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7"/>
          <p:cNvSpPr txBox="1"/>
          <p:nvPr>
            <p:ph type="title"/>
          </p:nvPr>
        </p:nvSpPr>
        <p:spPr>
          <a:xfrm>
            <a:off x="301925" y="1741825"/>
            <a:ext cx="7893300" cy="76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End!</a:t>
            </a:r>
            <a:endParaRPr/>
          </a:p>
        </p:txBody>
      </p:sp>
      <p:sp>
        <p:nvSpPr>
          <p:cNvPr id="469" name="Google Shape;469;p47"/>
          <p:cNvSpPr txBox="1"/>
          <p:nvPr>
            <p:ph idx="1" type="subTitle"/>
          </p:nvPr>
        </p:nvSpPr>
        <p:spPr>
          <a:xfrm>
            <a:off x="333560" y="2495917"/>
            <a:ext cx="3321300" cy="102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21825" y="1282325"/>
            <a:ext cx="2366700" cy="1482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 sz="3350"/>
              <a:t>Acronyms</a:t>
            </a:r>
            <a:r>
              <a:rPr lang="en" sz="3350"/>
              <a:t> Explained</a:t>
            </a:r>
            <a:endParaRPr sz="3350"/>
          </a:p>
          <a:p>
            <a:pPr indent="0" lvl="0" marL="0" rtl="0" algn="ctr">
              <a:lnSpc>
                <a:spcPct val="90000"/>
              </a:lnSpc>
              <a:spcBef>
                <a:spcPts val="0"/>
              </a:spcBef>
              <a:spcAft>
                <a:spcPts val="0"/>
              </a:spcAft>
              <a:buClr>
                <a:schemeClr val="dk1"/>
              </a:buClr>
              <a:buSzPts val="1100"/>
              <a:buFont typeface="Arial"/>
              <a:buNone/>
            </a:pPr>
            <a:r>
              <a:t/>
            </a:r>
            <a:endParaRPr sz="3350"/>
          </a:p>
          <a:p>
            <a:pPr indent="0" lvl="0" marL="0" rtl="0" algn="ctr">
              <a:spcBef>
                <a:spcPts val="0"/>
              </a:spcBef>
              <a:spcAft>
                <a:spcPts val="0"/>
              </a:spcAft>
              <a:buNone/>
            </a:pPr>
            <a:r>
              <a:t/>
            </a:r>
            <a:endParaRPr sz="3350"/>
          </a:p>
        </p:txBody>
      </p:sp>
      <p:sp>
        <p:nvSpPr>
          <p:cNvPr id="173" name="Google Shape;173;p28"/>
          <p:cNvSpPr txBox="1"/>
          <p:nvPr/>
        </p:nvSpPr>
        <p:spPr>
          <a:xfrm>
            <a:off x="3510750" y="1025313"/>
            <a:ext cx="4640400" cy="28938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rgbClr val="071278"/>
              </a:buClr>
              <a:buSzPts val="1600"/>
              <a:buFont typeface="Work Sans Medium"/>
              <a:buAutoNum type="arabicPeriod"/>
            </a:pPr>
            <a:r>
              <a:rPr lang="en" sz="1600">
                <a:solidFill>
                  <a:srgbClr val="071278"/>
                </a:solidFill>
                <a:latin typeface="Work Sans Medium"/>
                <a:ea typeface="Work Sans Medium"/>
                <a:cs typeface="Work Sans Medium"/>
                <a:sym typeface="Work Sans Medium"/>
              </a:rPr>
              <a:t>CAC</a:t>
            </a:r>
            <a:r>
              <a:rPr lang="en" sz="1600">
                <a:solidFill>
                  <a:srgbClr val="071278"/>
                </a:solidFill>
                <a:latin typeface="Work Sans Medium"/>
                <a:ea typeface="Work Sans Medium"/>
                <a:cs typeface="Work Sans Medium"/>
                <a:sym typeface="Work Sans Medium"/>
              </a:rPr>
              <a:t>:</a:t>
            </a:r>
            <a:r>
              <a:rPr lang="en" sz="1600">
                <a:solidFill>
                  <a:srgbClr val="071278"/>
                </a:solidFill>
                <a:latin typeface="Work Sans Medium"/>
                <a:ea typeface="Work Sans Medium"/>
                <a:cs typeface="Work Sans Medium"/>
                <a:sym typeface="Work Sans Medium"/>
              </a:rPr>
              <a:t> Customer Acquisition Cost</a:t>
            </a:r>
            <a:endParaRPr sz="1600">
              <a:solidFill>
                <a:srgbClr val="071278"/>
              </a:solidFill>
              <a:latin typeface="Work Sans Medium"/>
              <a:ea typeface="Work Sans Medium"/>
              <a:cs typeface="Work Sans Medium"/>
              <a:sym typeface="Work Sans Medium"/>
            </a:endParaRPr>
          </a:p>
          <a:p>
            <a:pPr indent="-330200" lvl="0" marL="457200" rtl="0" algn="l">
              <a:lnSpc>
                <a:spcPct val="150000"/>
              </a:lnSpc>
              <a:spcBef>
                <a:spcPts val="0"/>
              </a:spcBef>
              <a:spcAft>
                <a:spcPts val="0"/>
              </a:spcAft>
              <a:buClr>
                <a:srgbClr val="071278"/>
              </a:buClr>
              <a:buSzPts val="1600"/>
              <a:buFont typeface="Work Sans Medium"/>
              <a:buAutoNum type="arabicPeriod"/>
            </a:pPr>
            <a:r>
              <a:rPr lang="en" sz="1600">
                <a:solidFill>
                  <a:srgbClr val="071278"/>
                </a:solidFill>
                <a:latin typeface="Work Sans Medium"/>
                <a:ea typeface="Work Sans Medium"/>
                <a:cs typeface="Work Sans Medium"/>
                <a:sym typeface="Work Sans Medium"/>
              </a:rPr>
              <a:t>CVC: Customer Verification Cost</a:t>
            </a:r>
            <a:endParaRPr sz="1600">
              <a:solidFill>
                <a:srgbClr val="071278"/>
              </a:solidFill>
              <a:latin typeface="Work Sans Medium"/>
              <a:ea typeface="Work Sans Medium"/>
              <a:cs typeface="Work Sans Medium"/>
              <a:sym typeface="Work Sans Medium"/>
            </a:endParaRPr>
          </a:p>
          <a:p>
            <a:pPr indent="-330200" lvl="0" marL="457200" rtl="0" algn="l">
              <a:lnSpc>
                <a:spcPct val="150000"/>
              </a:lnSpc>
              <a:spcBef>
                <a:spcPts val="0"/>
              </a:spcBef>
              <a:spcAft>
                <a:spcPts val="0"/>
              </a:spcAft>
              <a:buClr>
                <a:srgbClr val="071278"/>
              </a:buClr>
              <a:buSzPts val="1600"/>
              <a:buFont typeface="Work Sans Medium"/>
              <a:buAutoNum type="arabicPeriod"/>
            </a:pPr>
            <a:r>
              <a:rPr lang="en" sz="1600">
                <a:solidFill>
                  <a:srgbClr val="071278"/>
                </a:solidFill>
                <a:latin typeface="Work Sans Medium"/>
                <a:ea typeface="Work Sans Medium"/>
                <a:cs typeface="Work Sans Medium"/>
                <a:sym typeface="Work Sans Medium"/>
              </a:rPr>
              <a:t>CDD: Customer Due Diligence</a:t>
            </a:r>
            <a:endParaRPr sz="1600">
              <a:solidFill>
                <a:srgbClr val="071278"/>
              </a:solidFill>
              <a:latin typeface="Work Sans Medium"/>
              <a:ea typeface="Work Sans Medium"/>
              <a:cs typeface="Work Sans Medium"/>
              <a:sym typeface="Work Sans Medium"/>
            </a:endParaRPr>
          </a:p>
          <a:p>
            <a:pPr indent="-330200" lvl="0" marL="457200" rtl="0" algn="l">
              <a:lnSpc>
                <a:spcPct val="150000"/>
              </a:lnSpc>
              <a:spcBef>
                <a:spcPts val="0"/>
              </a:spcBef>
              <a:spcAft>
                <a:spcPts val="0"/>
              </a:spcAft>
              <a:buClr>
                <a:srgbClr val="071278"/>
              </a:buClr>
              <a:buSzPts val="1600"/>
              <a:buFont typeface="Work Sans Medium"/>
              <a:buAutoNum type="arabicPeriod"/>
            </a:pPr>
            <a:r>
              <a:rPr lang="en" sz="1600">
                <a:solidFill>
                  <a:srgbClr val="071278"/>
                </a:solidFill>
                <a:latin typeface="Work Sans Medium"/>
                <a:ea typeface="Work Sans Medium"/>
                <a:cs typeface="Work Sans Medium"/>
                <a:sym typeface="Work Sans Medium"/>
              </a:rPr>
              <a:t>CSC: Customer Service Cost</a:t>
            </a:r>
            <a:endParaRPr sz="1600">
              <a:solidFill>
                <a:srgbClr val="071278"/>
              </a:solidFill>
              <a:latin typeface="Work Sans Medium"/>
              <a:ea typeface="Work Sans Medium"/>
              <a:cs typeface="Work Sans Medium"/>
              <a:sym typeface="Work Sans Medium"/>
            </a:endParaRPr>
          </a:p>
          <a:p>
            <a:pPr indent="-330200" lvl="0" marL="457200" rtl="0" algn="l">
              <a:lnSpc>
                <a:spcPct val="150000"/>
              </a:lnSpc>
              <a:spcBef>
                <a:spcPts val="0"/>
              </a:spcBef>
              <a:spcAft>
                <a:spcPts val="0"/>
              </a:spcAft>
              <a:buClr>
                <a:srgbClr val="071278"/>
              </a:buClr>
              <a:buSzPts val="1600"/>
              <a:buFont typeface="Work Sans Medium"/>
              <a:buAutoNum type="arabicPeriod"/>
            </a:pPr>
            <a:r>
              <a:rPr lang="en" sz="1600">
                <a:solidFill>
                  <a:srgbClr val="071278"/>
                </a:solidFill>
                <a:latin typeface="Work Sans Medium"/>
                <a:ea typeface="Work Sans Medium"/>
                <a:cs typeface="Work Sans Medium"/>
                <a:sym typeface="Work Sans Medium"/>
              </a:rPr>
              <a:t>KYC: Know Your Customer</a:t>
            </a:r>
            <a:endParaRPr sz="1600">
              <a:solidFill>
                <a:srgbClr val="071278"/>
              </a:solidFill>
              <a:latin typeface="Work Sans Medium"/>
              <a:ea typeface="Work Sans Medium"/>
              <a:cs typeface="Work Sans Medium"/>
              <a:sym typeface="Work Sans Medium"/>
            </a:endParaRPr>
          </a:p>
          <a:p>
            <a:pPr indent="-330200" lvl="0" marL="457200" rtl="0" algn="l">
              <a:lnSpc>
                <a:spcPct val="150000"/>
              </a:lnSpc>
              <a:spcBef>
                <a:spcPts val="0"/>
              </a:spcBef>
              <a:spcAft>
                <a:spcPts val="0"/>
              </a:spcAft>
              <a:buClr>
                <a:srgbClr val="071278"/>
              </a:buClr>
              <a:buSzPts val="1600"/>
              <a:buFont typeface="Work Sans Medium"/>
              <a:buAutoNum type="arabicPeriod"/>
            </a:pPr>
            <a:r>
              <a:rPr lang="en" sz="1600">
                <a:solidFill>
                  <a:srgbClr val="071278"/>
                </a:solidFill>
                <a:latin typeface="Work Sans Medium"/>
                <a:ea typeface="Work Sans Medium"/>
                <a:cs typeface="Work Sans Medium"/>
                <a:sym typeface="Work Sans Medium"/>
              </a:rPr>
              <a:t>EDD: Enhanced Due Diligence</a:t>
            </a:r>
            <a:endParaRPr/>
          </a:p>
          <a:p>
            <a:pPr indent="-330200" lvl="0" marL="457200" rtl="0" algn="l">
              <a:spcBef>
                <a:spcPts val="0"/>
              </a:spcBef>
              <a:spcAft>
                <a:spcPts val="0"/>
              </a:spcAft>
              <a:buClr>
                <a:srgbClr val="071278"/>
              </a:buClr>
              <a:buSzPts val="1600"/>
              <a:buFont typeface="Work Sans Medium"/>
              <a:buAutoNum type="arabicPeriod"/>
            </a:pPr>
            <a:r>
              <a:rPr lang="en" sz="1600">
                <a:solidFill>
                  <a:srgbClr val="071278"/>
                </a:solidFill>
                <a:latin typeface="Work Sans Medium"/>
                <a:ea typeface="Work Sans Medium"/>
                <a:cs typeface="Work Sans Medium"/>
                <a:sym typeface="Work Sans Medium"/>
              </a:rPr>
              <a:t>…</a:t>
            </a:r>
            <a:endParaRPr sz="1600">
              <a:solidFill>
                <a:srgbClr val="071278"/>
              </a:solidFill>
              <a:latin typeface="Work Sans Medium"/>
              <a:ea typeface="Work Sans Medium"/>
              <a:cs typeface="Work Sans Medium"/>
              <a:sym typeface="Work Sans Medium"/>
            </a:endParaRPr>
          </a:p>
          <a:p>
            <a:pPr indent="0" lvl="0" marL="0" rtl="0" algn="l">
              <a:spcBef>
                <a:spcPts val="0"/>
              </a:spcBef>
              <a:spcAft>
                <a:spcPts val="0"/>
              </a:spcAft>
              <a:buNone/>
            </a:pPr>
            <a:r>
              <a:t/>
            </a:r>
            <a:endParaRPr sz="1600">
              <a:solidFill>
                <a:srgbClr val="071278"/>
              </a:solidFill>
              <a:latin typeface="Work Sans"/>
              <a:ea typeface="Work Sans"/>
              <a:cs typeface="Work Sans"/>
              <a:sym typeface="Work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21825" y="1282325"/>
            <a:ext cx="2366700" cy="1482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 sz="3350"/>
              <a:t>Intended Audience</a:t>
            </a:r>
            <a:endParaRPr sz="3350"/>
          </a:p>
          <a:p>
            <a:pPr indent="0" lvl="0" marL="0" rtl="0" algn="ctr">
              <a:lnSpc>
                <a:spcPct val="90000"/>
              </a:lnSpc>
              <a:spcBef>
                <a:spcPts val="0"/>
              </a:spcBef>
              <a:spcAft>
                <a:spcPts val="0"/>
              </a:spcAft>
              <a:buClr>
                <a:schemeClr val="dk1"/>
              </a:buClr>
              <a:buSzPts val="1100"/>
              <a:buFont typeface="Arial"/>
              <a:buNone/>
            </a:pPr>
            <a:r>
              <a:t/>
            </a:r>
            <a:endParaRPr sz="3350"/>
          </a:p>
          <a:p>
            <a:pPr indent="0" lvl="0" marL="0" rtl="0" algn="ctr">
              <a:spcBef>
                <a:spcPts val="0"/>
              </a:spcBef>
              <a:spcAft>
                <a:spcPts val="0"/>
              </a:spcAft>
              <a:buNone/>
            </a:pPr>
            <a:r>
              <a:t/>
            </a:r>
            <a:endParaRPr sz="3350"/>
          </a:p>
        </p:txBody>
      </p:sp>
      <p:sp>
        <p:nvSpPr>
          <p:cNvPr id="179" name="Google Shape;179;p29"/>
          <p:cNvSpPr txBox="1"/>
          <p:nvPr/>
        </p:nvSpPr>
        <p:spPr>
          <a:xfrm>
            <a:off x="3510750" y="1025313"/>
            <a:ext cx="4640400" cy="1785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rgbClr val="071278"/>
              </a:buClr>
              <a:buSzPts val="1600"/>
              <a:buFont typeface="Work Sans Medium"/>
              <a:buAutoNum type="arabicPeriod"/>
            </a:pPr>
            <a:r>
              <a:rPr lang="en" sz="1600">
                <a:solidFill>
                  <a:srgbClr val="071278"/>
                </a:solidFill>
                <a:latin typeface="Work Sans Medium"/>
                <a:ea typeface="Work Sans Medium"/>
                <a:cs typeface="Work Sans Medium"/>
                <a:sym typeface="Work Sans Medium"/>
              </a:rPr>
              <a:t>Fleet leaders</a:t>
            </a:r>
            <a:endParaRPr sz="1600">
              <a:solidFill>
                <a:srgbClr val="071278"/>
              </a:solidFill>
              <a:latin typeface="Work Sans Medium"/>
              <a:ea typeface="Work Sans Medium"/>
              <a:cs typeface="Work Sans Medium"/>
              <a:sym typeface="Work Sans Medium"/>
            </a:endParaRPr>
          </a:p>
          <a:p>
            <a:pPr indent="-330200" lvl="0" marL="457200" rtl="0" algn="l">
              <a:lnSpc>
                <a:spcPct val="150000"/>
              </a:lnSpc>
              <a:spcBef>
                <a:spcPts val="0"/>
              </a:spcBef>
              <a:spcAft>
                <a:spcPts val="0"/>
              </a:spcAft>
              <a:buClr>
                <a:srgbClr val="071278"/>
              </a:buClr>
              <a:buSzPts val="1600"/>
              <a:buFont typeface="Work Sans Medium"/>
              <a:buAutoNum type="arabicPeriod"/>
            </a:pPr>
            <a:r>
              <a:rPr lang="en" sz="1600">
                <a:solidFill>
                  <a:srgbClr val="071278"/>
                </a:solidFill>
                <a:latin typeface="Work Sans Medium"/>
                <a:ea typeface="Work Sans Medium"/>
                <a:cs typeface="Work Sans Medium"/>
                <a:sym typeface="Work Sans Medium"/>
              </a:rPr>
              <a:t>Product directors</a:t>
            </a:r>
            <a:endParaRPr sz="1600">
              <a:solidFill>
                <a:srgbClr val="071278"/>
              </a:solidFill>
              <a:latin typeface="Work Sans Medium"/>
              <a:ea typeface="Work Sans Medium"/>
              <a:cs typeface="Work Sans Medium"/>
              <a:sym typeface="Work Sans Medium"/>
            </a:endParaRPr>
          </a:p>
          <a:p>
            <a:pPr indent="-330200" lvl="0" marL="457200" rtl="0" algn="l">
              <a:lnSpc>
                <a:spcPct val="150000"/>
              </a:lnSpc>
              <a:spcBef>
                <a:spcPts val="0"/>
              </a:spcBef>
              <a:spcAft>
                <a:spcPts val="0"/>
              </a:spcAft>
              <a:buClr>
                <a:srgbClr val="071278"/>
              </a:buClr>
              <a:buSzPts val="1600"/>
              <a:buFont typeface="Work Sans Medium"/>
              <a:buAutoNum type="arabicPeriod"/>
            </a:pPr>
            <a:r>
              <a:rPr lang="en" sz="1600">
                <a:solidFill>
                  <a:srgbClr val="071278"/>
                </a:solidFill>
                <a:latin typeface="Work Sans Medium"/>
                <a:ea typeface="Work Sans Medium"/>
                <a:cs typeface="Work Sans Medium"/>
                <a:sym typeface="Work Sans Medium"/>
              </a:rPr>
              <a:t>???</a:t>
            </a:r>
            <a:endParaRPr sz="1600">
              <a:solidFill>
                <a:srgbClr val="071278"/>
              </a:solidFill>
              <a:latin typeface="Work Sans Medium"/>
              <a:ea typeface="Work Sans Medium"/>
              <a:cs typeface="Work Sans Medium"/>
              <a:sym typeface="Work Sans Medium"/>
            </a:endParaRPr>
          </a:p>
          <a:p>
            <a:pPr indent="-330200" lvl="0" marL="457200" rtl="0" algn="l">
              <a:spcBef>
                <a:spcPts val="0"/>
              </a:spcBef>
              <a:spcAft>
                <a:spcPts val="0"/>
              </a:spcAft>
              <a:buClr>
                <a:srgbClr val="071278"/>
              </a:buClr>
              <a:buSzPts val="1600"/>
              <a:buFont typeface="Work Sans Medium"/>
              <a:buAutoNum type="arabicPeriod"/>
            </a:pPr>
            <a:r>
              <a:t/>
            </a:r>
            <a:endParaRPr sz="1600">
              <a:solidFill>
                <a:srgbClr val="071278"/>
              </a:solidFill>
              <a:latin typeface="Work Sans Medium"/>
              <a:ea typeface="Work Sans Medium"/>
              <a:cs typeface="Work Sans Medium"/>
              <a:sym typeface="Work Sans Medium"/>
            </a:endParaRPr>
          </a:p>
          <a:p>
            <a:pPr indent="0" lvl="0" marL="0" rtl="0" algn="l">
              <a:spcBef>
                <a:spcPts val="0"/>
              </a:spcBef>
              <a:spcAft>
                <a:spcPts val="0"/>
              </a:spcAft>
              <a:buNone/>
            </a:pPr>
            <a:r>
              <a:t/>
            </a:r>
            <a:endParaRPr sz="1600">
              <a:solidFill>
                <a:srgbClr val="071278"/>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p:nvPr/>
        </p:nvSpPr>
        <p:spPr>
          <a:xfrm>
            <a:off x="5776350" y="625875"/>
            <a:ext cx="1136700" cy="2536500"/>
          </a:xfrm>
          <a:prstGeom prst="rect">
            <a:avLst/>
          </a:prstGeom>
          <a:noFill/>
          <a:ln cap="flat" cmpd="sng" w="9525">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Work Sans"/>
              <a:ea typeface="Work Sans"/>
              <a:cs typeface="Work Sans"/>
              <a:sym typeface="Work Sans"/>
            </a:endParaRPr>
          </a:p>
        </p:txBody>
      </p:sp>
      <p:sp>
        <p:nvSpPr>
          <p:cNvPr id="185" name="Google Shape;185;p30"/>
          <p:cNvSpPr/>
          <p:nvPr/>
        </p:nvSpPr>
        <p:spPr>
          <a:xfrm>
            <a:off x="4072600" y="625900"/>
            <a:ext cx="1136700" cy="2536500"/>
          </a:xfrm>
          <a:prstGeom prst="rect">
            <a:avLst/>
          </a:prstGeom>
          <a:noFill/>
          <a:ln cap="flat" cmpd="sng" w="9525">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Work Sans"/>
              <a:ea typeface="Work Sans"/>
              <a:cs typeface="Work Sans"/>
              <a:sym typeface="Work Sans"/>
            </a:endParaRPr>
          </a:p>
        </p:txBody>
      </p:sp>
      <p:sp>
        <p:nvSpPr>
          <p:cNvPr id="186" name="Google Shape;186;p30"/>
          <p:cNvSpPr/>
          <p:nvPr/>
        </p:nvSpPr>
        <p:spPr>
          <a:xfrm>
            <a:off x="4072600" y="155500"/>
            <a:ext cx="1136700" cy="3942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Work Sans"/>
                <a:ea typeface="Work Sans"/>
                <a:cs typeface="Work Sans"/>
                <a:sym typeface="Work Sans"/>
              </a:rPr>
              <a:t>CAC</a:t>
            </a:r>
            <a:endParaRPr b="1">
              <a:solidFill>
                <a:srgbClr val="FFFFFF"/>
              </a:solidFill>
              <a:latin typeface="Work Sans"/>
              <a:ea typeface="Work Sans"/>
              <a:cs typeface="Work Sans"/>
              <a:sym typeface="Work Sans"/>
            </a:endParaRPr>
          </a:p>
        </p:txBody>
      </p:sp>
      <p:sp>
        <p:nvSpPr>
          <p:cNvPr id="187" name="Google Shape;187;p30"/>
          <p:cNvSpPr/>
          <p:nvPr/>
        </p:nvSpPr>
        <p:spPr>
          <a:xfrm>
            <a:off x="4237598" y="1245575"/>
            <a:ext cx="806700" cy="359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CVC First Entry</a:t>
            </a:r>
            <a:endParaRPr sz="800">
              <a:solidFill>
                <a:srgbClr val="FFFFFF"/>
              </a:solidFill>
              <a:latin typeface="Work Sans"/>
              <a:ea typeface="Work Sans"/>
              <a:cs typeface="Work Sans"/>
              <a:sym typeface="Work Sans"/>
            </a:endParaRPr>
          </a:p>
        </p:txBody>
      </p:sp>
      <p:sp>
        <p:nvSpPr>
          <p:cNvPr id="188" name="Google Shape;188;p30"/>
          <p:cNvSpPr/>
          <p:nvPr/>
        </p:nvSpPr>
        <p:spPr>
          <a:xfrm>
            <a:off x="4237597" y="739898"/>
            <a:ext cx="806700" cy="359700"/>
          </a:xfrm>
          <a:prstGeom prst="rect">
            <a:avLst/>
          </a:prstGeom>
          <a:solidFill>
            <a:srgbClr val="6EAA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Marketing</a:t>
            </a:r>
            <a:endParaRPr sz="800">
              <a:solidFill>
                <a:srgbClr val="FFFFFF"/>
              </a:solidFill>
              <a:latin typeface="Work Sans"/>
              <a:ea typeface="Work Sans"/>
              <a:cs typeface="Work Sans"/>
              <a:sym typeface="Work Sans"/>
            </a:endParaRPr>
          </a:p>
        </p:txBody>
      </p:sp>
      <p:sp>
        <p:nvSpPr>
          <p:cNvPr id="189" name="Google Shape;189;p30"/>
          <p:cNvSpPr/>
          <p:nvPr/>
        </p:nvSpPr>
        <p:spPr>
          <a:xfrm>
            <a:off x="4237601" y="2180730"/>
            <a:ext cx="806700" cy="3597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1st Buy/Receive</a:t>
            </a:r>
            <a:endParaRPr sz="800">
              <a:solidFill>
                <a:srgbClr val="FFFFFF"/>
              </a:solidFill>
              <a:latin typeface="Work Sans"/>
              <a:ea typeface="Work Sans"/>
              <a:cs typeface="Work Sans"/>
              <a:sym typeface="Work Sans"/>
            </a:endParaRPr>
          </a:p>
        </p:txBody>
      </p:sp>
      <p:sp>
        <p:nvSpPr>
          <p:cNvPr id="190" name="Google Shape;190;p30"/>
          <p:cNvSpPr/>
          <p:nvPr/>
        </p:nvSpPr>
        <p:spPr>
          <a:xfrm>
            <a:off x="4237594" y="1713152"/>
            <a:ext cx="806700" cy="3597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Compliance</a:t>
            </a:r>
            <a:endParaRPr sz="800">
              <a:solidFill>
                <a:srgbClr val="FFFFFF"/>
              </a:solidFill>
              <a:latin typeface="Work Sans"/>
              <a:ea typeface="Work Sans"/>
              <a:cs typeface="Work Sans"/>
              <a:sym typeface="Work Sans"/>
            </a:endParaRPr>
          </a:p>
        </p:txBody>
      </p:sp>
      <p:sp>
        <p:nvSpPr>
          <p:cNvPr id="191" name="Google Shape;191;p30"/>
          <p:cNvSpPr/>
          <p:nvPr/>
        </p:nvSpPr>
        <p:spPr>
          <a:xfrm>
            <a:off x="4237600" y="3421880"/>
            <a:ext cx="806700" cy="3597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Staff</a:t>
            </a:r>
            <a:endParaRPr sz="800">
              <a:solidFill>
                <a:srgbClr val="FFFFFF"/>
              </a:solidFill>
              <a:latin typeface="Work Sans"/>
              <a:ea typeface="Work Sans"/>
              <a:cs typeface="Work Sans"/>
              <a:sym typeface="Work Sans"/>
            </a:endParaRPr>
          </a:p>
        </p:txBody>
      </p:sp>
      <p:sp>
        <p:nvSpPr>
          <p:cNvPr id="192" name="Google Shape;192;p30"/>
          <p:cNvSpPr/>
          <p:nvPr/>
        </p:nvSpPr>
        <p:spPr>
          <a:xfrm>
            <a:off x="3082475" y="3327950"/>
            <a:ext cx="806700" cy="359700"/>
          </a:xfrm>
          <a:prstGeom prst="rect">
            <a:avLst/>
          </a:prstGeom>
          <a:solidFill>
            <a:srgbClr val="FF7C7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lt1"/>
                </a:solidFill>
                <a:latin typeface="Work Sans"/>
                <a:ea typeface="Work Sans"/>
                <a:cs typeface="Work Sans"/>
                <a:sym typeface="Work Sans"/>
              </a:rPr>
              <a:t>Indirect</a:t>
            </a:r>
            <a:endParaRPr sz="1000">
              <a:solidFill>
                <a:schemeClr val="lt1"/>
              </a:solidFill>
              <a:latin typeface="Work Sans"/>
              <a:ea typeface="Work Sans"/>
              <a:cs typeface="Work Sans"/>
              <a:sym typeface="Work Sans"/>
            </a:endParaRPr>
          </a:p>
        </p:txBody>
      </p:sp>
      <p:sp>
        <p:nvSpPr>
          <p:cNvPr id="193" name="Google Shape;193;p30"/>
          <p:cNvSpPr/>
          <p:nvPr/>
        </p:nvSpPr>
        <p:spPr>
          <a:xfrm>
            <a:off x="3082484" y="625906"/>
            <a:ext cx="806700" cy="3597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Direct</a:t>
            </a:r>
            <a:endParaRPr>
              <a:solidFill>
                <a:srgbClr val="FFFFFF"/>
              </a:solidFill>
              <a:latin typeface="Work Sans"/>
              <a:ea typeface="Work Sans"/>
              <a:cs typeface="Work Sans"/>
              <a:sym typeface="Work Sans"/>
            </a:endParaRPr>
          </a:p>
        </p:txBody>
      </p:sp>
      <p:sp>
        <p:nvSpPr>
          <p:cNvPr id="194" name="Google Shape;194;p30"/>
          <p:cNvSpPr/>
          <p:nvPr/>
        </p:nvSpPr>
        <p:spPr>
          <a:xfrm>
            <a:off x="4237599" y="3869555"/>
            <a:ext cx="806700" cy="359700"/>
          </a:xfrm>
          <a:prstGeom prst="rect">
            <a:avLst/>
          </a:prstGeom>
          <a:solidFill>
            <a:srgbClr val="6EAA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Marketing</a:t>
            </a:r>
            <a:endParaRPr sz="800">
              <a:solidFill>
                <a:srgbClr val="FFFFFF"/>
              </a:solidFill>
              <a:latin typeface="Work Sans"/>
              <a:ea typeface="Work Sans"/>
              <a:cs typeface="Work Sans"/>
              <a:sym typeface="Work Sans"/>
            </a:endParaRPr>
          </a:p>
        </p:txBody>
      </p:sp>
      <p:sp>
        <p:nvSpPr>
          <p:cNvPr id="195" name="Google Shape;195;p30"/>
          <p:cNvSpPr/>
          <p:nvPr/>
        </p:nvSpPr>
        <p:spPr>
          <a:xfrm>
            <a:off x="4237600" y="4317230"/>
            <a:ext cx="806700" cy="359700"/>
          </a:xfrm>
          <a:prstGeom prst="rect">
            <a:avLst/>
          </a:prstGeom>
          <a:solidFill>
            <a:srgbClr val="123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Software</a:t>
            </a:r>
            <a:endParaRPr sz="800">
              <a:solidFill>
                <a:srgbClr val="FFFFFF"/>
              </a:solidFill>
              <a:latin typeface="Work Sans"/>
              <a:ea typeface="Work Sans"/>
              <a:cs typeface="Work Sans"/>
              <a:sym typeface="Work Sans"/>
            </a:endParaRPr>
          </a:p>
        </p:txBody>
      </p:sp>
      <p:sp>
        <p:nvSpPr>
          <p:cNvPr id="196" name="Google Shape;196;p30"/>
          <p:cNvSpPr/>
          <p:nvPr/>
        </p:nvSpPr>
        <p:spPr>
          <a:xfrm>
            <a:off x="4072600" y="3327950"/>
            <a:ext cx="1136700" cy="1449600"/>
          </a:xfrm>
          <a:prstGeom prst="rect">
            <a:avLst/>
          </a:prstGeom>
          <a:noFill/>
          <a:ln cap="flat" cmpd="sng" w="9525">
            <a:solidFill>
              <a:srgbClr val="FF7C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Work Sans"/>
              <a:ea typeface="Work Sans"/>
              <a:cs typeface="Work Sans"/>
              <a:sym typeface="Work Sans"/>
            </a:endParaRPr>
          </a:p>
        </p:txBody>
      </p:sp>
      <p:sp>
        <p:nvSpPr>
          <p:cNvPr id="197" name="Google Shape;197;p30"/>
          <p:cNvSpPr/>
          <p:nvPr/>
        </p:nvSpPr>
        <p:spPr>
          <a:xfrm>
            <a:off x="5776350" y="155500"/>
            <a:ext cx="1136700" cy="3942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Work Sans"/>
                <a:ea typeface="Work Sans"/>
                <a:cs typeface="Work Sans"/>
                <a:sym typeface="Work Sans"/>
              </a:rPr>
              <a:t>CSC</a:t>
            </a:r>
            <a:endParaRPr b="1">
              <a:solidFill>
                <a:srgbClr val="FFFFFF"/>
              </a:solidFill>
              <a:latin typeface="Work Sans"/>
              <a:ea typeface="Work Sans"/>
              <a:cs typeface="Work Sans"/>
              <a:sym typeface="Work Sans"/>
            </a:endParaRPr>
          </a:p>
        </p:txBody>
      </p:sp>
      <p:sp>
        <p:nvSpPr>
          <p:cNvPr id="198" name="Google Shape;198;p30"/>
          <p:cNvSpPr/>
          <p:nvPr/>
        </p:nvSpPr>
        <p:spPr>
          <a:xfrm>
            <a:off x="5941350" y="1245575"/>
            <a:ext cx="842400" cy="359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CVC Ongoing</a:t>
            </a:r>
            <a:endParaRPr sz="800">
              <a:solidFill>
                <a:srgbClr val="FFFFFF"/>
              </a:solidFill>
              <a:latin typeface="Work Sans"/>
              <a:ea typeface="Work Sans"/>
              <a:cs typeface="Work Sans"/>
              <a:sym typeface="Work Sans"/>
            </a:endParaRPr>
          </a:p>
        </p:txBody>
      </p:sp>
      <p:sp>
        <p:nvSpPr>
          <p:cNvPr id="199" name="Google Shape;199;p30"/>
          <p:cNvSpPr/>
          <p:nvPr/>
        </p:nvSpPr>
        <p:spPr>
          <a:xfrm>
            <a:off x="5956450" y="2184400"/>
            <a:ext cx="842400" cy="3597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Ongoing Transactions</a:t>
            </a:r>
            <a:endParaRPr sz="800">
              <a:solidFill>
                <a:srgbClr val="FFFFFF"/>
              </a:solidFill>
              <a:latin typeface="Work Sans"/>
              <a:ea typeface="Work Sans"/>
              <a:cs typeface="Work Sans"/>
              <a:sym typeface="Work Sans"/>
            </a:endParaRPr>
          </a:p>
        </p:txBody>
      </p:sp>
      <p:sp>
        <p:nvSpPr>
          <p:cNvPr id="200" name="Google Shape;200;p30"/>
          <p:cNvSpPr/>
          <p:nvPr/>
        </p:nvSpPr>
        <p:spPr>
          <a:xfrm>
            <a:off x="5956450" y="1715000"/>
            <a:ext cx="842400" cy="3597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Compliance</a:t>
            </a:r>
            <a:endParaRPr sz="800">
              <a:solidFill>
                <a:srgbClr val="FFFFFF"/>
              </a:solidFill>
              <a:latin typeface="Work Sans"/>
              <a:ea typeface="Work Sans"/>
              <a:cs typeface="Work Sans"/>
              <a:sym typeface="Work Sans"/>
            </a:endParaRPr>
          </a:p>
        </p:txBody>
      </p:sp>
      <p:sp>
        <p:nvSpPr>
          <p:cNvPr id="201" name="Google Shape;201;p30"/>
          <p:cNvSpPr/>
          <p:nvPr/>
        </p:nvSpPr>
        <p:spPr>
          <a:xfrm>
            <a:off x="5956450" y="2650150"/>
            <a:ext cx="842400" cy="359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Customer Success</a:t>
            </a:r>
            <a:endParaRPr sz="800">
              <a:solidFill>
                <a:srgbClr val="BF9000"/>
              </a:solidFill>
              <a:latin typeface="Work Sans"/>
              <a:ea typeface="Work Sans"/>
              <a:cs typeface="Work Sans"/>
              <a:sym typeface="Work Sans"/>
            </a:endParaRPr>
          </a:p>
        </p:txBody>
      </p:sp>
      <p:sp>
        <p:nvSpPr>
          <p:cNvPr id="202" name="Google Shape;202;p30"/>
          <p:cNvSpPr/>
          <p:nvPr/>
        </p:nvSpPr>
        <p:spPr>
          <a:xfrm>
            <a:off x="5956450" y="3421880"/>
            <a:ext cx="806700" cy="3597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Staff</a:t>
            </a:r>
            <a:endParaRPr sz="800">
              <a:solidFill>
                <a:srgbClr val="FFFFFF"/>
              </a:solidFill>
              <a:latin typeface="Work Sans"/>
              <a:ea typeface="Work Sans"/>
              <a:cs typeface="Work Sans"/>
              <a:sym typeface="Work Sans"/>
            </a:endParaRPr>
          </a:p>
        </p:txBody>
      </p:sp>
      <p:sp>
        <p:nvSpPr>
          <p:cNvPr id="203" name="Google Shape;203;p30"/>
          <p:cNvSpPr/>
          <p:nvPr/>
        </p:nvSpPr>
        <p:spPr>
          <a:xfrm>
            <a:off x="5956449" y="3869555"/>
            <a:ext cx="806700" cy="359700"/>
          </a:xfrm>
          <a:prstGeom prst="rect">
            <a:avLst/>
          </a:prstGeom>
          <a:solidFill>
            <a:srgbClr val="6EAA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Marketing</a:t>
            </a:r>
            <a:endParaRPr sz="800">
              <a:solidFill>
                <a:srgbClr val="FFFFFF"/>
              </a:solidFill>
              <a:latin typeface="Work Sans"/>
              <a:ea typeface="Work Sans"/>
              <a:cs typeface="Work Sans"/>
              <a:sym typeface="Work Sans"/>
            </a:endParaRPr>
          </a:p>
        </p:txBody>
      </p:sp>
      <p:sp>
        <p:nvSpPr>
          <p:cNvPr id="204" name="Google Shape;204;p30"/>
          <p:cNvSpPr/>
          <p:nvPr/>
        </p:nvSpPr>
        <p:spPr>
          <a:xfrm>
            <a:off x="5956450" y="4317230"/>
            <a:ext cx="806700" cy="359700"/>
          </a:xfrm>
          <a:prstGeom prst="rect">
            <a:avLst/>
          </a:prstGeom>
          <a:solidFill>
            <a:srgbClr val="123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Software</a:t>
            </a:r>
            <a:endParaRPr sz="800">
              <a:solidFill>
                <a:srgbClr val="FFFFFF"/>
              </a:solidFill>
              <a:latin typeface="Work Sans"/>
              <a:ea typeface="Work Sans"/>
              <a:cs typeface="Work Sans"/>
              <a:sym typeface="Work Sans"/>
            </a:endParaRPr>
          </a:p>
        </p:txBody>
      </p:sp>
      <p:sp>
        <p:nvSpPr>
          <p:cNvPr id="205" name="Google Shape;205;p30"/>
          <p:cNvSpPr/>
          <p:nvPr/>
        </p:nvSpPr>
        <p:spPr>
          <a:xfrm>
            <a:off x="5791450" y="3327950"/>
            <a:ext cx="1136700" cy="1449600"/>
          </a:xfrm>
          <a:prstGeom prst="rect">
            <a:avLst/>
          </a:prstGeom>
          <a:noFill/>
          <a:ln cap="flat" cmpd="sng" w="9525">
            <a:solidFill>
              <a:srgbClr val="FF7C7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Work Sans"/>
              <a:ea typeface="Work Sans"/>
              <a:cs typeface="Work Sans"/>
              <a:sym typeface="Work Sans"/>
            </a:endParaRPr>
          </a:p>
        </p:txBody>
      </p:sp>
      <p:sp>
        <p:nvSpPr>
          <p:cNvPr id="206" name="Google Shape;206;p30"/>
          <p:cNvSpPr/>
          <p:nvPr/>
        </p:nvSpPr>
        <p:spPr>
          <a:xfrm>
            <a:off x="4127275" y="1196075"/>
            <a:ext cx="3766500" cy="458700"/>
          </a:xfrm>
          <a:prstGeom prst="rect">
            <a:avLst/>
          </a:prstGeom>
          <a:noFill/>
          <a:ln cap="flat" cmpd="sng" w="9525">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Work Sans"/>
              <a:ea typeface="Work Sans"/>
              <a:cs typeface="Work Sans"/>
              <a:sym typeface="Work Sans"/>
            </a:endParaRPr>
          </a:p>
        </p:txBody>
      </p:sp>
      <p:sp>
        <p:nvSpPr>
          <p:cNvPr id="207" name="Google Shape;207;p30"/>
          <p:cNvSpPr/>
          <p:nvPr/>
        </p:nvSpPr>
        <p:spPr>
          <a:xfrm>
            <a:off x="7017859" y="1245581"/>
            <a:ext cx="806700" cy="359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Work Sans"/>
                <a:ea typeface="Work Sans"/>
                <a:cs typeface="Work Sans"/>
                <a:sym typeface="Work Sans"/>
              </a:rPr>
              <a:t>Total CVC </a:t>
            </a:r>
            <a:endParaRPr b="1" sz="900">
              <a:solidFill>
                <a:srgbClr val="FFFFFF"/>
              </a:solidFill>
              <a:latin typeface="Work Sans"/>
              <a:ea typeface="Work Sans"/>
              <a:cs typeface="Work Sans"/>
              <a:sym typeface="Work Sans"/>
            </a:endParaRPr>
          </a:p>
        </p:txBody>
      </p:sp>
      <p:sp>
        <p:nvSpPr>
          <p:cNvPr id="208" name="Google Shape;208;p30"/>
          <p:cNvSpPr txBox="1"/>
          <p:nvPr>
            <p:ph type="title"/>
          </p:nvPr>
        </p:nvSpPr>
        <p:spPr>
          <a:xfrm>
            <a:off x="321825" y="1282325"/>
            <a:ext cx="23532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Overview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21825" y="1282325"/>
            <a:ext cx="23532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Acquisition Cost</a:t>
            </a:r>
            <a:endParaRPr/>
          </a:p>
        </p:txBody>
      </p:sp>
      <p:sp>
        <p:nvSpPr>
          <p:cNvPr id="214" name="Google Shape;214;p31"/>
          <p:cNvSpPr/>
          <p:nvPr/>
        </p:nvSpPr>
        <p:spPr>
          <a:xfrm>
            <a:off x="5774715" y="236000"/>
            <a:ext cx="927900" cy="3942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Work Sans"/>
                <a:ea typeface="Work Sans"/>
                <a:cs typeface="Work Sans"/>
                <a:sym typeface="Work Sans"/>
              </a:rPr>
              <a:t>CAC</a:t>
            </a:r>
            <a:endParaRPr b="1">
              <a:solidFill>
                <a:srgbClr val="FFFFFF"/>
              </a:solidFill>
              <a:latin typeface="Work Sans"/>
              <a:ea typeface="Work Sans"/>
              <a:cs typeface="Work Sans"/>
              <a:sym typeface="Work Sans"/>
            </a:endParaRPr>
          </a:p>
        </p:txBody>
      </p:sp>
      <p:sp>
        <p:nvSpPr>
          <p:cNvPr id="215" name="Google Shape;215;p31"/>
          <p:cNvSpPr/>
          <p:nvPr/>
        </p:nvSpPr>
        <p:spPr>
          <a:xfrm>
            <a:off x="3967573" y="1857257"/>
            <a:ext cx="806700" cy="359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CVC First Entry</a:t>
            </a:r>
            <a:endParaRPr sz="800">
              <a:solidFill>
                <a:srgbClr val="FFFFFF"/>
              </a:solidFill>
              <a:latin typeface="Work Sans"/>
              <a:ea typeface="Work Sans"/>
              <a:cs typeface="Work Sans"/>
              <a:sym typeface="Work Sans"/>
            </a:endParaRPr>
          </a:p>
        </p:txBody>
      </p:sp>
      <p:sp>
        <p:nvSpPr>
          <p:cNvPr id="216" name="Google Shape;216;p31"/>
          <p:cNvSpPr/>
          <p:nvPr/>
        </p:nvSpPr>
        <p:spPr>
          <a:xfrm>
            <a:off x="3090422" y="1857248"/>
            <a:ext cx="806700" cy="359700"/>
          </a:xfrm>
          <a:prstGeom prst="rect">
            <a:avLst/>
          </a:prstGeom>
          <a:solidFill>
            <a:srgbClr val="6EAA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Marketing</a:t>
            </a:r>
            <a:endParaRPr sz="800">
              <a:solidFill>
                <a:srgbClr val="FFFFFF"/>
              </a:solidFill>
              <a:latin typeface="Work Sans"/>
              <a:ea typeface="Work Sans"/>
              <a:cs typeface="Work Sans"/>
              <a:sym typeface="Work Sans"/>
            </a:endParaRPr>
          </a:p>
        </p:txBody>
      </p:sp>
      <p:sp>
        <p:nvSpPr>
          <p:cNvPr id="217" name="Google Shape;217;p31"/>
          <p:cNvSpPr/>
          <p:nvPr/>
        </p:nvSpPr>
        <p:spPr>
          <a:xfrm>
            <a:off x="5732901" y="1857255"/>
            <a:ext cx="806700" cy="3597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1st Buy/Receive</a:t>
            </a:r>
            <a:endParaRPr sz="800">
              <a:solidFill>
                <a:srgbClr val="FFFFFF"/>
              </a:solidFill>
              <a:latin typeface="Work Sans"/>
              <a:ea typeface="Work Sans"/>
              <a:cs typeface="Work Sans"/>
              <a:sym typeface="Work Sans"/>
            </a:endParaRPr>
          </a:p>
        </p:txBody>
      </p:sp>
      <p:sp>
        <p:nvSpPr>
          <p:cNvPr id="218" name="Google Shape;218;p31"/>
          <p:cNvSpPr/>
          <p:nvPr/>
        </p:nvSpPr>
        <p:spPr>
          <a:xfrm>
            <a:off x="4844719" y="1857252"/>
            <a:ext cx="806700" cy="3597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Compliance</a:t>
            </a:r>
            <a:endParaRPr sz="800">
              <a:solidFill>
                <a:srgbClr val="FFFFFF"/>
              </a:solidFill>
              <a:latin typeface="Work Sans"/>
              <a:ea typeface="Work Sans"/>
              <a:cs typeface="Work Sans"/>
              <a:sym typeface="Work Sans"/>
            </a:endParaRPr>
          </a:p>
        </p:txBody>
      </p:sp>
      <p:sp>
        <p:nvSpPr>
          <p:cNvPr id="219" name="Google Shape;219;p31"/>
          <p:cNvSpPr/>
          <p:nvPr/>
        </p:nvSpPr>
        <p:spPr>
          <a:xfrm>
            <a:off x="4848035" y="3033775"/>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WorldCheck</a:t>
            </a:r>
            <a:endParaRPr sz="1200">
              <a:solidFill>
                <a:srgbClr val="FFFFFF"/>
              </a:solidFill>
              <a:latin typeface="Work Sans"/>
              <a:ea typeface="Work Sans"/>
              <a:cs typeface="Work Sans"/>
              <a:sym typeface="Work Sans"/>
            </a:endParaRPr>
          </a:p>
        </p:txBody>
      </p:sp>
      <p:sp>
        <p:nvSpPr>
          <p:cNvPr id="220" name="Google Shape;220;p31"/>
          <p:cNvSpPr/>
          <p:nvPr/>
        </p:nvSpPr>
        <p:spPr>
          <a:xfrm>
            <a:off x="3967573" y="2319775"/>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Onfido</a:t>
            </a:r>
            <a:endParaRPr sz="1200">
              <a:solidFill>
                <a:srgbClr val="FFFFFF"/>
              </a:solidFill>
              <a:latin typeface="Work Sans"/>
              <a:ea typeface="Work Sans"/>
              <a:cs typeface="Work Sans"/>
              <a:sym typeface="Work Sans"/>
            </a:endParaRPr>
          </a:p>
        </p:txBody>
      </p:sp>
      <p:sp>
        <p:nvSpPr>
          <p:cNvPr id="221" name="Google Shape;221;p31"/>
          <p:cNvSpPr/>
          <p:nvPr/>
        </p:nvSpPr>
        <p:spPr>
          <a:xfrm>
            <a:off x="3967573" y="268718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PB Verify/ Datanamix</a:t>
            </a:r>
            <a:endParaRPr sz="1200">
              <a:solidFill>
                <a:srgbClr val="FFFFFF"/>
              </a:solidFill>
              <a:latin typeface="Work Sans"/>
              <a:ea typeface="Work Sans"/>
              <a:cs typeface="Work Sans"/>
              <a:sym typeface="Work Sans"/>
            </a:endParaRPr>
          </a:p>
        </p:txBody>
      </p:sp>
      <p:sp>
        <p:nvSpPr>
          <p:cNvPr id="222" name="Google Shape;222;p31"/>
          <p:cNvSpPr/>
          <p:nvPr/>
        </p:nvSpPr>
        <p:spPr>
          <a:xfrm>
            <a:off x="3967573" y="342199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Twilio</a:t>
            </a:r>
            <a:endParaRPr sz="1200">
              <a:solidFill>
                <a:srgbClr val="FFFFFF"/>
              </a:solidFill>
              <a:latin typeface="Work Sans"/>
              <a:ea typeface="Work Sans"/>
              <a:cs typeface="Work Sans"/>
              <a:sym typeface="Work Sans"/>
            </a:endParaRPr>
          </a:p>
        </p:txBody>
      </p:sp>
      <p:sp>
        <p:nvSpPr>
          <p:cNvPr id="223" name="Google Shape;223;p31"/>
          <p:cNvSpPr/>
          <p:nvPr/>
        </p:nvSpPr>
        <p:spPr>
          <a:xfrm>
            <a:off x="3967573" y="3789395"/>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Panacea</a:t>
            </a:r>
            <a:endParaRPr sz="1200">
              <a:solidFill>
                <a:srgbClr val="FFFFFF"/>
              </a:solidFill>
              <a:latin typeface="Work Sans"/>
              <a:ea typeface="Work Sans"/>
              <a:cs typeface="Work Sans"/>
              <a:sym typeface="Work Sans"/>
            </a:endParaRPr>
          </a:p>
        </p:txBody>
      </p:sp>
      <p:sp>
        <p:nvSpPr>
          <p:cNvPr id="224" name="Google Shape;224;p31"/>
          <p:cNvSpPr/>
          <p:nvPr/>
        </p:nvSpPr>
        <p:spPr>
          <a:xfrm>
            <a:off x="3967573" y="3054585"/>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Smile</a:t>
            </a:r>
            <a:endParaRPr sz="1200">
              <a:solidFill>
                <a:srgbClr val="FFFFFF"/>
              </a:solidFill>
              <a:latin typeface="Work Sans"/>
              <a:ea typeface="Work Sans"/>
              <a:cs typeface="Work Sans"/>
              <a:sym typeface="Work Sans"/>
            </a:endParaRPr>
          </a:p>
        </p:txBody>
      </p:sp>
      <p:sp>
        <p:nvSpPr>
          <p:cNvPr id="225" name="Google Shape;225;p31"/>
          <p:cNvSpPr/>
          <p:nvPr/>
        </p:nvSpPr>
        <p:spPr>
          <a:xfrm>
            <a:off x="3090422" y="2319775"/>
            <a:ext cx="806700" cy="301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Singular</a:t>
            </a:r>
            <a:endParaRPr sz="1200">
              <a:solidFill>
                <a:srgbClr val="FFFFFF"/>
              </a:solidFill>
              <a:latin typeface="Work Sans"/>
              <a:ea typeface="Work Sans"/>
              <a:cs typeface="Work Sans"/>
              <a:sym typeface="Work Sans"/>
            </a:endParaRPr>
          </a:p>
        </p:txBody>
      </p:sp>
      <p:sp>
        <p:nvSpPr>
          <p:cNvPr id="226" name="Google Shape;226;p31"/>
          <p:cNvSpPr/>
          <p:nvPr/>
        </p:nvSpPr>
        <p:spPr>
          <a:xfrm>
            <a:off x="3090425" y="2676775"/>
            <a:ext cx="806700" cy="366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Promo Wallet Referrals</a:t>
            </a:r>
            <a:endParaRPr sz="1200">
              <a:solidFill>
                <a:srgbClr val="FFFFFF"/>
              </a:solidFill>
              <a:latin typeface="Work Sans"/>
              <a:ea typeface="Work Sans"/>
              <a:cs typeface="Work Sans"/>
              <a:sym typeface="Work Sans"/>
            </a:endParaRPr>
          </a:p>
        </p:txBody>
      </p:sp>
      <p:sp>
        <p:nvSpPr>
          <p:cNvPr id="227" name="Google Shape;227;p31"/>
          <p:cNvSpPr/>
          <p:nvPr/>
        </p:nvSpPr>
        <p:spPr>
          <a:xfrm>
            <a:off x="3090425" y="3111235"/>
            <a:ext cx="806700" cy="3663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Promo Wallet Campaigns</a:t>
            </a:r>
            <a:endParaRPr sz="1200">
              <a:solidFill>
                <a:srgbClr val="FFFFFF"/>
              </a:solidFill>
              <a:latin typeface="Work Sans"/>
              <a:ea typeface="Work Sans"/>
              <a:cs typeface="Work Sans"/>
              <a:sym typeface="Work Sans"/>
            </a:endParaRPr>
          </a:p>
        </p:txBody>
      </p:sp>
      <p:sp>
        <p:nvSpPr>
          <p:cNvPr id="228" name="Google Shape;228;p31"/>
          <p:cNvSpPr/>
          <p:nvPr/>
        </p:nvSpPr>
        <p:spPr>
          <a:xfrm>
            <a:off x="5732901" y="2319800"/>
            <a:ext cx="806700" cy="394200"/>
          </a:xfrm>
          <a:prstGeom prst="rect">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Net Transaction Processing</a:t>
            </a:r>
            <a:endParaRPr sz="1200">
              <a:solidFill>
                <a:srgbClr val="FFFFFF"/>
              </a:solidFill>
              <a:latin typeface="Work Sans"/>
              <a:ea typeface="Work Sans"/>
              <a:cs typeface="Work Sans"/>
              <a:sym typeface="Work Sans"/>
            </a:endParaRPr>
          </a:p>
        </p:txBody>
      </p:sp>
      <p:sp>
        <p:nvSpPr>
          <p:cNvPr id="229" name="Google Shape;229;p31"/>
          <p:cNvSpPr/>
          <p:nvPr/>
        </p:nvSpPr>
        <p:spPr>
          <a:xfrm>
            <a:off x="6605650" y="1857305"/>
            <a:ext cx="806700" cy="3597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Staff</a:t>
            </a:r>
            <a:endParaRPr sz="800">
              <a:solidFill>
                <a:srgbClr val="FFFFFF"/>
              </a:solidFill>
              <a:latin typeface="Work Sans"/>
              <a:ea typeface="Work Sans"/>
              <a:cs typeface="Work Sans"/>
              <a:sym typeface="Work Sans"/>
            </a:endParaRPr>
          </a:p>
        </p:txBody>
      </p:sp>
      <p:sp>
        <p:nvSpPr>
          <p:cNvPr id="230" name="Google Shape;230;p31"/>
          <p:cNvSpPr/>
          <p:nvPr/>
        </p:nvSpPr>
        <p:spPr>
          <a:xfrm>
            <a:off x="7474600" y="1149225"/>
            <a:ext cx="806700" cy="359700"/>
          </a:xfrm>
          <a:prstGeom prst="rect">
            <a:avLst/>
          </a:prstGeom>
          <a:solidFill>
            <a:srgbClr val="FF7C7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lt1"/>
                </a:solidFill>
                <a:latin typeface="Work Sans"/>
                <a:ea typeface="Work Sans"/>
                <a:cs typeface="Work Sans"/>
                <a:sym typeface="Work Sans"/>
              </a:rPr>
              <a:t>Indirect</a:t>
            </a:r>
            <a:endParaRPr sz="1000">
              <a:solidFill>
                <a:schemeClr val="lt1"/>
              </a:solidFill>
              <a:latin typeface="Work Sans"/>
              <a:ea typeface="Work Sans"/>
              <a:cs typeface="Work Sans"/>
              <a:sym typeface="Work Sans"/>
            </a:endParaRPr>
          </a:p>
        </p:txBody>
      </p:sp>
      <p:sp>
        <p:nvSpPr>
          <p:cNvPr id="231" name="Google Shape;231;p31"/>
          <p:cNvSpPr/>
          <p:nvPr/>
        </p:nvSpPr>
        <p:spPr>
          <a:xfrm>
            <a:off x="6605650" y="2319825"/>
            <a:ext cx="806700" cy="3012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Marketing</a:t>
            </a:r>
            <a:endParaRPr sz="800">
              <a:solidFill>
                <a:srgbClr val="BF9000"/>
              </a:solidFill>
              <a:latin typeface="Work Sans"/>
              <a:ea typeface="Work Sans"/>
              <a:cs typeface="Work Sans"/>
              <a:sym typeface="Work Sans"/>
            </a:endParaRPr>
          </a:p>
        </p:txBody>
      </p:sp>
      <p:sp>
        <p:nvSpPr>
          <p:cNvPr id="232" name="Google Shape;232;p31"/>
          <p:cNvSpPr/>
          <p:nvPr/>
        </p:nvSpPr>
        <p:spPr>
          <a:xfrm>
            <a:off x="4571534" y="1132106"/>
            <a:ext cx="806700" cy="3597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Direct</a:t>
            </a:r>
            <a:endParaRPr>
              <a:solidFill>
                <a:srgbClr val="FFFFFF"/>
              </a:solidFill>
              <a:latin typeface="Work Sans"/>
              <a:ea typeface="Work Sans"/>
              <a:cs typeface="Work Sans"/>
              <a:sym typeface="Work Sans"/>
            </a:endParaRPr>
          </a:p>
        </p:txBody>
      </p:sp>
      <p:cxnSp>
        <p:nvCxnSpPr>
          <p:cNvPr id="233" name="Google Shape;233;p31"/>
          <p:cNvCxnSpPr>
            <a:stCxn id="232" idx="2"/>
            <a:endCxn id="216" idx="0"/>
          </p:cNvCxnSpPr>
          <p:nvPr/>
        </p:nvCxnSpPr>
        <p:spPr>
          <a:xfrm rot="5400000">
            <a:off x="4051634" y="933956"/>
            <a:ext cx="365400" cy="14811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234" name="Google Shape;234;p31"/>
          <p:cNvCxnSpPr>
            <a:stCxn id="232" idx="2"/>
            <a:endCxn id="217" idx="0"/>
          </p:cNvCxnSpPr>
          <p:nvPr/>
        </p:nvCxnSpPr>
        <p:spPr>
          <a:xfrm flipH="1" rot="-5400000">
            <a:off x="5372834" y="1093856"/>
            <a:ext cx="365400" cy="1161300"/>
          </a:xfrm>
          <a:prstGeom prst="bentConnector3">
            <a:avLst>
              <a:gd fmla="val 50007" name="adj1"/>
            </a:avLst>
          </a:prstGeom>
          <a:noFill/>
          <a:ln cap="flat" cmpd="sng" w="9525">
            <a:solidFill>
              <a:schemeClr val="dk2"/>
            </a:solidFill>
            <a:prstDash val="solid"/>
            <a:round/>
            <a:headEnd len="med" w="med" type="none"/>
            <a:tailEnd len="med" w="med" type="none"/>
          </a:ln>
        </p:spPr>
      </p:cxnSp>
      <p:sp>
        <p:nvSpPr>
          <p:cNvPr id="235" name="Google Shape;235;p31"/>
          <p:cNvSpPr/>
          <p:nvPr/>
        </p:nvSpPr>
        <p:spPr>
          <a:xfrm>
            <a:off x="7478399" y="1857305"/>
            <a:ext cx="806700" cy="359700"/>
          </a:xfrm>
          <a:prstGeom prst="rect">
            <a:avLst/>
          </a:prstGeom>
          <a:solidFill>
            <a:srgbClr val="6EAA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Marketing</a:t>
            </a:r>
            <a:endParaRPr sz="800">
              <a:solidFill>
                <a:srgbClr val="FFFFFF"/>
              </a:solidFill>
              <a:latin typeface="Work Sans"/>
              <a:ea typeface="Work Sans"/>
              <a:cs typeface="Work Sans"/>
              <a:sym typeface="Work Sans"/>
            </a:endParaRPr>
          </a:p>
        </p:txBody>
      </p:sp>
      <p:sp>
        <p:nvSpPr>
          <p:cNvPr id="236" name="Google Shape;236;p31"/>
          <p:cNvSpPr/>
          <p:nvPr/>
        </p:nvSpPr>
        <p:spPr>
          <a:xfrm>
            <a:off x="6605650" y="2670350"/>
            <a:ext cx="806700" cy="314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Customer Success</a:t>
            </a:r>
            <a:endParaRPr sz="800">
              <a:solidFill>
                <a:srgbClr val="BF9000"/>
              </a:solidFill>
              <a:latin typeface="Work Sans"/>
              <a:ea typeface="Work Sans"/>
              <a:cs typeface="Work Sans"/>
              <a:sym typeface="Work Sans"/>
            </a:endParaRPr>
          </a:p>
        </p:txBody>
      </p:sp>
      <p:sp>
        <p:nvSpPr>
          <p:cNvPr id="237" name="Google Shape;237;p31"/>
          <p:cNvSpPr/>
          <p:nvPr/>
        </p:nvSpPr>
        <p:spPr>
          <a:xfrm>
            <a:off x="6605650" y="3033778"/>
            <a:ext cx="806700" cy="314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Payments</a:t>
            </a:r>
            <a:endParaRPr sz="800">
              <a:solidFill>
                <a:srgbClr val="BF9000"/>
              </a:solidFill>
              <a:latin typeface="Work Sans"/>
              <a:ea typeface="Work Sans"/>
              <a:cs typeface="Work Sans"/>
              <a:sym typeface="Work Sans"/>
            </a:endParaRPr>
          </a:p>
        </p:txBody>
      </p:sp>
      <p:sp>
        <p:nvSpPr>
          <p:cNvPr id="238" name="Google Shape;238;p31"/>
          <p:cNvSpPr/>
          <p:nvPr/>
        </p:nvSpPr>
        <p:spPr>
          <a:xfrm>
            <a:off x="8357575" y="1857305"/>
            <a:ext cx="806700" cy="359700"/>
          </a:xfrm>
          <a:prstGeom prst="rect">
            <a:avLst/>
          </a:prstGeom>
          <a:solidFill>
            <a:srgbClr val="123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Software</a:t>
            </a:r>
            <a:endParaRPr sz="800">
              <a:solidFill>
                <a:srgbClr val="FFFFFF"/>
              </a:solidFill>
              <a:latin typeface="Work Sans"/>
              <a:ea typeface="Work Sans"/>
              <a:cs typeface="Work Sans"/>
              <a:sym typeface="Work Sans"/>
            </a:endParaRPr>
          </a:p>
        </p:txBody>
      </p:sp>
      <p:sp>
        <p:nvSpPr>
          <p:cNvPr id="239" name="Google Shape;239;p31"/>
          <p:cNvSpPr/>
          <p:nvPr/>
        </p:nvSpPr>
        <p:spPr>
          <a:xfrm>
            <a:off x="8374525" y="2319825"/>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Amplitude</a:t>
            </a:r>
            <a:endParaRPr sz="800">
              <a:solidFill>
                <a:srgbClr val="FFFFFF"/>
              </a:solidFill>
              <a:latin typeface="Work Sans"/>
              <a:ea typeface="Work Sans"/>
              <a:cs typeface="Work Sans"/>
              <a:sym typeface="Work Sans"/>
            </a:endParaRPr>
          </a:p>
        </p:txBody>
      </p:sp>
      <p:sp>
        <p:nvSpPr>
          <p:cNvPr id="240" name="Google Shape;240;p31"/>
          <p:cNvSpPr/>
          <p:nvPr/>
        </p:nvSpPr>
        <p:spPr>
          <a:xfrm>
            <a:off x="8374525" y="2676800"/>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Bryq</a:t>
            </a:r>
            <a:endParaRPr sz="800">
              <a:solidFill>
                <a:srgbClr val="FFFFFF"/>
              </a:solidFill>
              <a:latin typeface="Work Sans"/>
              <a:ea typeface="Work Sans"/>
              <a:cs typeface="Work Sans"/>
              <a:sym typeface="Work Sans"/>
            </a:endParaRPr>
          </a:p>
        </p:txBody>
      </p:sp>
      <p:sp>
        <p:nvSpPr>
          <p:cNvPr id="241" name="Google Shape;241;p31"/>
          <p:cNvSpPr/>
          <p:nvPr/>
        </p:nvSpPr>
        <p:spPr>
          <a:xfrm>
            <a:off x="8374525" y="3033775"/>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Zendesk (Kustomer)</a:t>
            </a:r>
            <a:endParaRPr sz="800">
              <a:solidFill>
                <a:srgbClr val="FFFFFF"/>
              </a:solidFill>
              <a:latin typeface="Work Sans"/>
              <a:ea typeface="Work Sans"/>
              <a:cs typeface="Work Sans"/>
              <a:sym typeface="Work Sans"/>
            </a:endParaRPr>
          </a:p>
        </p:txBody>
      </p:sp>
      <p:sp>
        <p:nvSpPr>
          <p:cNvPr id="242" name="Google Shape;242;p31"/>
          <p:cNvSpPr/>
          <p:nvPr/>
        </p:nvSpPr>
        <p:spPr>
          <a:xfrm>
            <a:off x="8374525" y="3390750"/>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Braze</a:t>
            </a:r>
            <a:endParaRPr sz="800">
              <a:solidFill>
                <a:srgbClr val="FFFFFF"/>
              </a:solidFill>
              <a:latin typeface="Work Sans"/>
              <a:ea typeface="Work Sans"/>
              <a:cs typeface="Work Sans"/>
              <a:sym typeface="Work Sans"/>
            </a:endParaRPr>
          </a:p>
        </p:txBody>
      </p:sp>
      <p:sp>
        <p:nvSpPr>
          <p:cNvPr id="243" name="Google Shape;243;p31"/>
          <p:cNvSpPr/>
          <p:nvPr/>
        </p:nvSpPr>
        <p:spPr>
          <a:xfrm>
            <a:off x="6605650" y="3397203"/>
            <a:ext cx="806700" cy="314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Legal/Risk/ Compliance</a:t>
            </a:r>
            <a:endParaRPr sz="800">
              <a:solidFill>
                <a:srgbClr val="BF9000"/>
              </a:solidFill>
              <a:latin typeface="Work Sans"/>
              <a:ea typeface="Work Sans"/>
              <a:cs typeface="Work Sans"/>
              <a:sym typeface="Work Sans"/>
            </a:endParaRPr>
          </a:p>
        </p:txBody>
      </p:sp>
      <p:sp>
        <p:nvSpPr>
          <p:cNvPr id="244" name="Google Shape;244;p31"/>
          <p:cNvSpPr/>
          <p:nvPr/>
        </p:nvSpPr>
        <p:spPr>
          <a:xfrm>
            <a:off x="4844719" y="2319775"/>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Sift</a:t>
            </a:r>
            <a:endParaRPr sz="1200">
              <a:solidFill>
                <a:srgbClr val="FFFFFF"/>
              </a:solidFill>
              <a:latin typeface="Work Sans"/>
              <a:ea typeface="Work Sans"/>
              <a:cs typeface="Work Sans"/>
              <a:sym typeface="Work Sans"/>
            </a:endParaRPr>
          </a:p>
        </p:txBody>
      </p:sp>
      <p:sp>
        <p:nvSpPr>
          <p:cNvPr id="245" name="Google Shape;245;p31"/>
          <p:cNvSpPr/>
          <p:nvPr/>
        </p:nvSpPr>
        <p:spPr>
          <a:xfrm>
            <a:off x="4844719" y="2676775"/>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strike="sngStrike">
                <a:solidFill>
                  <a:srgbClr val="FFFFFF"/>
                </a:solidFill>
                <a:latin typeface="Work Sans"/>
                <a:ea typeface="Work Sans"/>
                <a:cs typeface="Work Sans"/>
                <a:sym typeface="Work Sans"/>
              </a:rPr>
              <a:t>Sardine</a:t>
            </a:r>
            <a:endParaRPr sz="1200" strike="sngStrike">
              <a:solidFill>
                <a:srgbClr val="FFFFFF"/>
              </a:solidFill>
              <a:latin typeface="Work Sans"/>
              <a:ea typeface="Work Sans"/>
              <a:cs typeface="Work Sans"/>
              <a:sym typeface="Work Sans"/>
            </a:endParaRPr>
          </a:p>
        </p:txBody>
      </p:sp>
      <p:sp>
        <p:nvSpPr>
          <p:cNvPr id="246" name="Google Shape;246;p31"/>
          <p:cNvSpPr/>
          <p:nvPr/>
        </p:nvSpPr>
        <p:spPr>
          <a:xfrm>
            <a:off x="7478399" y="2319825"/>
            <a:ext cx="806700" cy="301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Above Line</a:t>
            </a:r>
            <a:endParaRPr sz="1200">
              <a:solidFill>
                <a:srgbClr val="FFFFFF"/>
              </a:solidFill>
              <a:latin typeface="Work Sans"/>
              <a:ea typeface="Work Sans"/>
              <a:cs typeface="Work Sans"/>
              <a:sym typeface="Work Sans"/>
            </a:endParaRPr>
          </a:p>
        </p:txBody>
      </p:sp>
      <p:sp>
        <p:nvSpPr>
          <p:cNvPr id="247" name="Google Shape;247;p31"/>
          <p:cNvSpPr/>
          <p:nvPr/>
        </p:nvSpPr>
        <p:spPr>
          <a:xfrm>
            <a:off x="7478399" y="2676791"/>
            <a:ext cx="806700" cy="301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Events</a:t>
            </a:r>
            <a:endParaRPr sz="1200">
              <a:solidFill>
                <a:srgbClr val="FFFFFF"/>
              </a:solidFill>
              <a:latin typeface="Work Sans"/>
              <a:ea typeface="Work Sans"/>
              <a:cs typeface="Work Sans"/>
              <a:sym typeface="Work Sans"/>
            </a:endParaRPr>
          </a:p>
        </p:txBody>
      </p:sp>
      <p:sp>
        <p:nvSpPr>
          <p:cNvPr id="248" name="Google Shape;248;p31"/>
          <p:cNvSpPr/>
          <p:nvPr/>
        </p:nvSpPr>
        <p:spPr>
          <a:xfrm>
            <a:off x="7478399" y="3033756"/>
            <a:ext cx="806700" cy="301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Outsourced</a:t>
            </a:r>
            <a:endParaRPr sz="800">
              <a:solidFill>
                <a:srgbClr val="FFFFFF"/>
              </a:solidFill>
              <a:latin typeface="Work Sans"/>
              <a:ea typeface="Work Sans"/>
              <a:cs typeface="Work Sans"/>
              <a:sym typeface="Work Sans"/>
            </a:endParaRPr>
          </a:p>
        </p:txBody>
      </p:sp>
      <p:cxnSp>
        <p:nvCxnSpPr>
          <p:cNvPr id="249" name="Google Shape;249;p31"/>
          <p:cNvCxnSpPr>
            <a:stCxn id="214" idx="2"/>
            <a:endCxn id="230" idx="0"/>
          </p:cNvCxnSpPr>
          <p:nvPr/>
        </p:nvCxnSpPr>
        <p:spPr>
          <a:xfrm flipH="1" rot="-5400000">
            <a:off x="6798765" y="70100"/>
            <a:ext cx="519000" cy="16392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250" name="Google Shape;250;p31"/>
          <p:cNvCxnSpPr>
            <a:stCxn id="214" idx="2"/>
            <a:endCxn id="232" idx="0"/>
          </p:cNvCxnSpPr>
          <p:nvPr/>
        </p:nvCxnSpPr>
        <p:spPr>
          <a:xfrm rot="5400000">
            <a:off x="5355765" y="249200"/>
            <a:ext cx="501900" cy="1263900"/>
          </a:xfrm>
          <a:prstGeom prst="bentConnector3">
            <a:avLst>
              <a:gd fmla="val 50001" name="adj1"/>
            </a:avLst>
          </a:prstGeom>
          <a:noFill/>
          <a:ln cap="flat" cmpd="sng" w="9525">
            <a:solidFill>
              <a:schemeClr val="dk2"/>
            </a:solidFill>
            <a:prstDash val="solid"/>
            <a:round/>
            <a:headEnd len="med" w="med" type="none"/>
            <a:tailEnd len="med" w="med" type="none"/>
          </a:ln>
        </p:spPr>
      </p:cxnSp>
      <p:cxnSp>
        <p:nvCxnSpPr>
          <p:cNvPr id="251" name="Google Shape;251;p31"/>
          <p:cNvCxnSpPr>
            <a:stCxn id="232" idx="2"/>
            <a:endCxn id="215" idx="0"/>
          </p:cNvCxnSpPr>
          <p:nvPr/>
        </p:nvCxnSpPr>
        <p:spPr>
          <a:xfrm rot="5400000">
            <a:off x="4490234" y="1372556"/>
            <a:ext cx="365400" cy="6039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252" name="Google Shape;252;p31"/>
          <p:cNvCxnSpPr>
            <a:stCxn id="232" idx="2"/>
            <a:endCxn id="218" idx="0"/>
          </p:cNvCxnSpPr>
          <p:nvPr/>
        </p:nvCxnSpPr>
        <p:spPr>
          <a:xfrm flipH="1" rot="-5400000">
            <a:off x="4928834" y="1537856"/>
            <a:ext cx="365400" cy="2733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253" name="Google Shape;253;p31"/>
          <p:cNvCxnSpPr>
            <a:stCxn id="230" idx="2"/>
            <a:endCxn id="229" idx="0"/>
          </p:cNvCxnSpPr>
          <p:nvPr/>
        </p:nvCxnSpPr>
        <p:spPr>
          <a:xfrm rot="5400000">
            <a:off x="7269400" y="1248675"/>
            <a:ext cx="348300" cy="8688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254" name="Google Shape;254;p31"/>
          <p:cNvCxnSpPr>
            <a:stCxn id="230" idx="2"/>
            <a:endCxn id="235" idx="0"/>
          </p:cNvCxnSpPr>
          <p:nvPr/>
        </p:nvCxnSpPr>
        <p:spPr>
          <a:xfrm flipH="1" rot="-5400000">
            <a:off x="7705750" y="1681125"/>
            <a:ext cx="348300" cy="39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255" name="Google Shape;255;p31"/>
          <p:cNvCxnSpPr>
            <a:stCxn id="230" idx="2"/>
            <a:endCxn id="238" idx="0"/>
          </p:cNvCxnSpPr>
          <p:nvPr/>
        </p:nvCxnSpPr>
        <p:spPr>
          <a:xfrm flipH="1" rot="-5400000">
            <a:off x="8145250" y="1241625"/>
            <a:ext cx="348300" cy="882900"/>
          </a:xfrm>
          <a:prstGeom prst="bentConnector3">
            <a:avLst>
              <a:gd fmla="val 50011" name="adj1"/>
            </a:avLst>
          </a:prstGeom>
          <a:noFill/>
          <a:ln cap="flat" cmpd="sng" w="9525">
            <a:solidFill>
              <a:schemeClr val="dk2"/>
            </a:solidFill>
            <a:prstDash val="solid"/>
            <a:round/>
            <a:headEnd len="med" w="med" type="none"/>
            <a:tailEnd len="med" w="med" type="none"/>
          </a:ln>
        </p:spPr>
      </p:cxnSp>
      <p:sp>
        <p:nvSpPr>
          <p:cNvPr id="256" name="Google Shape;256;p31"/>
          <p:cNvSpPr/>
          <p:nvPr/>
        </p:nvSpPr>
        <p:spPr>
          <a:xfrm>
            <a:off x="3967573" y="415680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Daon</a:t>
            </a:r>
            <a:endParaRPr sz="1200">
              <a:solidFill>
                <a:srgbClr val="FFFFFF"/>
              </a:solidFill>
              <a:latin typeface="Work Sans"/>
              <a:ea typeface="Work Sans"/>
              <a:cs typeface="Work Sans"/>
              <a:sym typeface="Work Sans"/>
            </a:endParaRPr>
          </a:p>
        </p:txBody>
      </p:sp>
      <p:sp>
        <p:nvSpPr>
          <p:cNvPr id="257" name="Google Shape;257;p31"/>
          <p:cNvSpPr/>
          <p:nvPr/>
        </p:nvSpPr>
        <p:spPr>
          <a:xfrm>
            <a:off x="321825" y="2198775"/>
            <a:ext cx="2057400" cy="219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lt1"/>
                </a:solidFill>
                <a:latin typeface="Work Sans"/>
                <a:ea typeface="Work Sans"/>
                <a:cs typeface="Work Sans"/>
                <a:sym typeface="Work Sans"/>
              </a:rPr>
              <a:t>Customer Acquisition Costs (CAC) are the costs that the business incurs in order to get a potential customer interested in our app, install that app, and then perform a transaction and become an upgraded customer.</a:t>
            </a:r>
            <a:endParaRPr>
              <a:solidFill>
                <a:schemeClr val="lt1"/>
              </a:solidFill>
            </a:endParaRPr>
          </a:p>
        </p:txBody>
      </p:sp>
      <p:sp>
        <p:nvSpPr>
          <p:cNvPr id="258" name="Google Shape;258;p31"/>
          <p:cNvSpPr/>
          <p:nvPr/>
        </p:nvSpPr>
        <p:spPr>
          <a:xfrm>
            <a:off x="3967573" y="452420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Ubble</a:t>
            </a:r>
            <a:endParaRPr sz="1200">
              <a:solidFill>
                <a:srgbClr val="FFFFFF"/>
              </a:solidFill>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321825" y="1282325"/>
            <a:ext cx="23532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Service Cost</a:t>
            </a:r>
            <a:endParaRPr/>
          </a:p>
        </p:txBody>
      </p:sp>
      <p:sp>
        <p:nvSpPr>
          <p:cNvPr id="264" name="Google Shape;264;p32"/>
          <p:cNvSpPr/>
          <p:nvPr/>
        </p:nvSpPr>
        <p:spPr>
          <a:xfrm>
            <a:off x="5754440" y="129725"/>
            <a:ext cx="927900" cy="394200"/>
          </a:xfrm>
          <a:prstGeom prst="rect">
            <a:avLst/>
          </a:prstGeom>
          <a:solidFill>
            <a:srgbClr val="1C458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Work Sans"/>
                <a:ea typeface="Work Sans"/>
                <a:cs typeface="Work Sans"/>
                <a:sym typeface="Work Sans"/>
              </a:rPr>
              <a:t>CSC</a:t>
            </a:r>
            <a:endParaRPr b="1">
              <a:solidFill>
                <a:srgbClr val="FFFFFF"/>
              </a:solidFill>
              <a:latin typeface="Work Sans"/>
              <a:ea typeface="Work Sans"/>
              <a:cs typeface="Work Sans"/>
              <a:sym typeface="Work Sans"/>
            </a:endParaRPr>
          </a:p>
        </p:txBody>
      </p:sp>
      <p:sp>
        <p:nvSpPr>
          <p:cNvPr id="265" name="Google Shape;265;p32"/>
          <p:cNvSpPr/>
          <p:nvPr/>
        </p:nvSpPr>
        <p:spPr>
          <a:xfrm>
            <a:off x="3052673" y="1751032"/>
            <a:ext cx="806700" cy="359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CVC Ongoing</a:t>
            </a:r>
            <a:endParaRPr sz="800">
              <a:solidFill>
                <a:srgbClr val="FFFFFF"/>
              </a:solidFill>
              <a:latin typeface="Work Sans"/>
              <a:ea typeface="Work Sans"/>
              <a:cs typeface="Work Sans"/>
              <a:sym typeface="Work Sans"/>
            </a:endParaRPr>
          </a:p>
        </p:txBody>
      </p:sp>
      <p:sp>
        <p:nvSpPr>
          <p:cNvPr id="266" name="Google Shape;266;p32"/>
          <p:cNvSpPr/>
          <p:nvPr/>
        </p:nvSpPr>
        <p:spPr>
          <a:xfrm>
            <a:off x="4806975" y="1751025"/>
            <a:ext cx="817800" cy="3597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Ongoing Transactions</a:t>
            </a:r>
            <a:endParaRPr sz="800">
              <a:solidFill>
                <a:srgbClr val="FFFFFF"/>
              </a:solidFill>
              <a:latin typeface="Work Sans"/>
              <a:ea typeface="Work Sans"/>
              <a:cs typeface="Work Sans"/>
              <a:sym typeface="Work Sans"/>
            </a:endParaRPr>
          </a:p>
        </p:txBody>
      </p:sp>
      <p:sp>
        <p:nvSpPr>
          <p:cNvPr id="267" name="Google Shape;267;p32"/>
          <p:cNvSpPr/>
          <p:nvPr/>
        </p:nvSpPr>
        <p:spPr>
          <a:xfrm>
            <a:off x="3929819" y="1751027"/>
            <a:ext cx="806700" cy="3597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Compliance</a:t>
            </a:r>
            <a:endParaRPr sz="800">
              <a:solidFill>
                <a:srgbClr val="FFFFFF"/>
              </a:solidFill>
              <a:latin typeface="Work Sans"/>
              <a:ea typeface="Work Sans"/>
              <a:cs typeface="Work Sans"/>
              <a:sym typeface="Work Sans"/>
            </a:endParaRPr>
          </a:p>
        </p:txBody>
      </p:sp>
      <p:sp>
        <p:nvSpPr>
          <p:cNvPr id="268" name="Google Shape;268;p32"/>
          <p:cNvSpPr/>
          <p:nvPr/>
        </p:nvSpPr>
        <p:spPr>
          <a:xfrm>
            <a:off x="3929823" y="4712550"/>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solidFill>
                  <a:srgbClr val="FFFFFF"/>
                </a:solidFill>
                <a:latin typeface="Work Sans"/>
                <a:ea typeface="Work Sans"/>
                <a:cs typeface="Work Sans"/>
                <a:sym typeface="Work Sans"/>
              </a:rPr>
              <a:t>WorldCheck</a:t>
            </a:r>
            <a:endParaRPr sz="800">
              <a:solidFill>
                <a:srgbClr val="FFFFFF"/>
              </a:solidFill>
              <a:latin typeface="Work Sans"/>
              <a:ea typeface="Work Sans"/>
              <a:cs typeface="Work Sans"/>
              <a:sym typeface="Work Sans"/>
            </a:endParaRPr>
          </a:p>
        </p:txBody>
      </p:sp>
      <p:sp>
        <p:nvSpPr>
          <p:cNvPr id="269" name="Google Shape;269;p32"/>
          <p:cNvSpPr/>
          <p:nvPr/>
        </p:nvSpPr>
        <p:spPr>
          <a:xfrm>
            <a:off x="3052673" y="257052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Onfido</a:t>
            </a:r>
            <a:endParaRPr sz="1200">
              <a:solidFill>
                <a:srgbClr val="FFFFFF"/>
              </a:solidFill>
              <a:latin typeface="Work Sans"/>
              <a:ea typeface="Work Sans"/>
              <a:cs typeface="Work Sans"/>
              <a:sym typeface="Work Sans"/>
            </a:endParaRPr>
          </a:p>
        </p:txBody>
      </p:sp>
      <p:sp>
        <p:nvSpPr>
          <p:cNvPr id="270" name="Google Shape;270;p32"/>
          <p:cNvSpPr/>
          <p:nvPr/>
        </p:nvSpPr>
        <p:spPr>
          <a:xfrm>
            <a:off x="3052673" y="292749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PB Verify/ Datanamix</a:t>
            </a:r>
            <a:endParaRPr sz="1200">
              <a:solidFill>
                <a:srgbClr val="FFFFFF"/>
              </a:solidFill>
              <a:latin typeface="Work Sans"/>
              <a:ea typeface="Work Sans"/>
              <a:cs typeface="Work Sans"/>
              <a:sym typeface="Work Sans"/>
            </a:endParaRPr>
          </a:p>
        </p:txBody>
      </p:sp>
      <p:sp>
        <p:nvSpPr>
          <p:cNvPr id="271" name="Google Shape;271;p32"/>
          <p:cNvSpPr/>
          <p:nvPr/>
        </p:nvSpPr>
        <p:spPr>
          <a:xfrm>
            <a:off x="3052673" y="364143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Twilio</a:t>
            </a:r>
            <a:endParaRPr sz="1200">
              <a:solidFill>
                <a:srgbClr val="FFFFFF"/>
              </a:solidFill>
              <a:latin typeface="Work Sans"/>
              <a:ea typeface="Work Sans"/>
              <a:cs typeface="Work Sans"/>
              <a:sym typeface="Work Sans"/>
            </a:endParaRPr>
          </a:p>
        </p:txBody>
      </p:sp>
      <p:sp>
        <p:nvSpPr>
          <p:cNvPr id="272" name="Google Shape;272;p32"/>
          <p:cNvSpPr/>
          <p:nvPr/>
        </p:nvSpPr>
        <p:spPr>
          <a:xfrm>
            <a:off x="3052673" y="399840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Panacea</a:t>
            </a:r>
            <a:endParaRPr sz="1200">
              <a:solidFill>
                <a:srgbClr val="FFFFFF"/>
              </a:solidFill>
              <a:latin typeface="Work Sans"/>
              <a:ea typeface="Work Sans"/>
              <a:cs typeface="Work Sans"/>
              <a:sym typeface="Work Sans"/>
            </a:endParaRPr>
          </a:p>
        </p:txBody>
      </p:sp>
      <p:sp>
        <p:nvSpPr>
          <p:cNvPr id="273" name="Google Shape;273;p32"/>
          <p:cNvSpPr/>
          <p:nvPr/>
        </p:nvSpPr>
        <p:spPr>
          <a:xfrm>
            <a:off x="3052673" y="328446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Smile</a:t>
            </a:r>
            <a:endParaRPr sz="1200">
              <a:solidFill>
                <a:srgbClr val="FFFFFF"/>
              </a:solidFill>
              <a:latin typeface="Work Sans"/>
              <a:ea typeface="Work Sans"/>
              <a:cs typeface="Work Sans"/>
              <a:sym typeface="Work Sans"/>
            </a:endParaRPr>
          </a:p>
        </p:txBody>
      </p:sp>
      <p:sp>
        <p:nvSpPr>
          <p:cNvPr id="274" name="Google Shape;274;p32"/>
          <p:cNvSpPr/>
          <p:nvPr/>
        </p:nvSpPr>
        <p:spPr>
          <a:xfrm>
            <a:off x="4806900" y="2213575"/>
            <a:ext cx="817800" cy="394200"/>
          </a:xfrm>
          <a:prstGeom prst="rect">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Net Transaction Processing</a:t>
            </a:r>
            <a:endParaRPr sz="800">
              <a:solidFill>
                <a:srgbClr val="FFFFFF"/>
              </a:solidFill>
              <a:latin typeface="Work Sans"/>
              <a:ea typeface="Work Sans"/>
              <a:cs typeface="Work Sans"/>
              <a:sym typeface="Work Sans"/>
            </a:endParaRPr>
          </a:p>
        </p:txBody>
      </p:sp>
      <p:sp>
        <p:nvSpPr>
          <p:cNvPr id="275" name="Google Shape;275;p32"/>
          <p:cNvSpPr/>
          <p:nvPr/>
        </p:nvSpPr>
        <p:spPr>
          <a:xfrm>
            <a:off x="6585375" y="1751030"/>
            <a:ext cx="806700" cy="3597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Staff</a:t>
            </a:r>
            <a:endParaRPr sz="800">
              <a:solidFill>
                <a:srgbClr val="FFFFFF"/>
              </a:solidFill>
              <a:latin typeface="Work Sans"/>
              <a:ea typeface="Work Sans"/>
              <a:cs typeface="Work Sans"/>
              <a:sym typeface="Work Sans"/>
            </a:endParaRPr>
          </a:p>
        </p:txBody>
      </p:sp>
      <p:sp>
        <p:nvSpPr>
          <p:cNvPr id="276" name="Google Shape;276;p32"/>
          <p:cNvSpPr/>
          <p:nvPr/>
        </p:nvSpPr>
        <p:spPr>
          <a:xfrm>
            <a:off x="7454325" y="1042950"/>
            <a:ext cx="806700" cy="359700"/>
          </a:xfrm>
          <a:prstGeom prst="rect">
            <a:avLst/>
          </a:prstGeom>
          <a:solidFill>
            <a:srgbClr val="FF7C7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lt1"/>
                </a:solidFill>
                <a:latin typeface="Work Sans"/>
                <a:ea typeface="Work Sans"/>
                <a:cs typeface="Work Sans"/>
                <a:sym typeface="Work Sans"/>
              </a:rPr>
              <a:t>Indirect</a:t>
            </a:r>
            <a:endParaRPr sz="1000">
              <a:solidFill>
                <a:schemeClr val="lt1"/>
              </a:solidFill>
              <a:latin typeface="Work Sans"/>
              <a:ea typeface="Work Sans"/>
              <a:cs typeface="Work Sans"/>
              <a:sym typeface="Work Sans"/>
            </a:endParaRPr>
          </a:p>
        </p:txBody>
      </p:sp>
      <p:sp>
        <p:nvSpPr>
          <p:cNvPr id="277" name="Google Shape;277;p32"/>
          <p:cNvSpPr/>
          <p:nvPr/>
        </p:nvSpPr>
        <p:spPr>
          <a:xfrm>
            <a:off x="6585375" y="2213550"/>
            <a:ext cx="806700" cy="3012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Marketing</a:t>
            </a:r>
            <a:endParaRPr sz="800">
              <a:solidFill>
                <a:srgbClr val="BF9000"/>
              </a:solidFill>
              <a:latin typeface="Work Sans"/>
              <a:ea typeface="Work Sans"/>
              <a:cs typeface="Work Sans"/>
              <a:sym typeface="Work Sans"/>
            </a:endParaRPr>
          </a:p>
        </p:txBody>
      </p:sp>
      <p:sp>
        <p:nvSpPr>
          <p:cNvPr id="278" name="Google Shape;278;p32"/>
          <p:cNvSpPr/>
          <p:nvPr/>
        </p:nvSpPr>
        <p:spPr>
          <a:xfrm>
            <a:off x="4494834" y="1025881"/>
            <a:ext cx="806700" cy="3597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Direct</a:t>
            </a:r>
            <a:endParaRPr>
              <a:solidFill>
                <a:srgbClr val="FFFFFF"/>
              </a:solidFill>
              <a:latin typeface="Work Sans"/>
              <a:ea typeface="Work Sans"/>
              <a:cs typeface="Work Sans"/>
              <a:sym typeface="Work Sans"/>
            </a:endParaRPr>
          </a:p>
        </p:txBody>
      </p:sp>
      <p:cxnSp>
        <p:nvCxnSpPr>
          <p:cNvPr id="279" name="Google Shape;279;p32"/>
          <p:cNvCxnSpPr>
            <a:stCxn id="278" idx="2"/>
            <a:endCxn id="266" idx="0"/>
          </p:cNvCxnSpPr>
          <p:nvPr/>
        </p:nvCxnSpPr>
        <p:spPr>
          <a:xfrm flipH="1" rot="-5400000">
            <a:off x="4874334" y="1409431"/>
            <a:ext cx="365400" cy="317700"/>
          </a:xfrm>
          <a:prstGeom prst="bentConnector3">
            <a:avLst>
              <a:gd fmla="val 50006" name="adj1"/>
            </a:avLst>
          </a:prstGeom>
          <a:noFill/>
          <a:ln cap="flat" cmpd="sng" w="9525">
            <a:solidFill>
              <a:schemeClr val="dk2"/>
            </a:solidFill>
            <a:prstDash val="solid"/>
            <a:round/>
            <a:headEnd len="med" w="med" type="none"/>
            <a:tailEnd len="med" w="med" type="none"/>
          </a:ln>
        </p:spPr>
      </p:cxnSp>
      <p:sp>
        <p:nvSpPr>
          <p:cNvPr id="280" name="Google Shape;280;p32"/>
          <p:cNvSpPr/>
          <p:nvPr/>
        </p:nvSpPr>
        <p:spPr>
          <a:xfrm>
            <a:off x="7458124" y="1751030"/>
            <a:ext cx="806700" cy="359700"/>
          </a:xfrm>
          <a:prstGeom prst="rect">
            <a:avLst/>
          </a:prstGeom>
          <a:solidFill>
            <a:srgbClr val="6EAA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Marketing</a:t>
            </a:r>
            <a:endParaRPr sz="800">
              <a:solidFill>
                <a:srgbClr val="FFFFFF"/>
              </a:solidFill>
              <a:latin typeface="Work Sans"/>
              <a:ea typeface="Work Sans"/>
              <a:cs typeface="Work Sans"/>
              <a:sym typeface="Work Sans"/>
            </a:endParaRPr>
          </a:p>
        </p:txBody>
      </p:sp>
      <p:sp>
        <p:nvSpPr>
          <p:cNvPr id="281" name="Google Shape;281;p32"/>
          <p:cNvSpPr/>
          <p:nvPr/>
        </p:nvSpPr>
        <p:spPr>
          <a:xfrm>
            <a:off x="5663600" y="1750950"/>
            <a:ext cx="806700" cy="3597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Customer Success</a:t>
            </a:r>
            <a:endParaRPr sz="800">
              <a:solidFill>
                <a:srgbClr val="BF9000"/>
              </a:solidFill>
              <a:latin typeface="Work Sans"/>
              <a:ea typeface="Work Sans"/>
              <a:cs typeface="Work Sans"/>
              <a:sym typeface="Work Sans"/>
            </a:endParaRPr>
          </a:p>
        </p:txBody>
      </p:sp>
      <p:sp>
        <p:nvSpPr>
          <p:cNvPr id="282" name="Google Shape;282;p32"/>
          <p:cNvSpPr/>
          <p:nvPr/>
        </p:nvSpPr>
        <p:spPr>
          <a:xfrm>
            <a:off x="6585375" y="2927503"/>
            <a:ext cx="806700" cy="314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Payments</a:t>
            </a:r>
            <a:endParaRPr sz="800">
              <a:solidFill>
                <a:srgbClr val="BF9000"/>
              </a:solidFill>
              <a:latin typeface="Work Sans"/>
              <a:ea typeface="Work Sans"/>
              <a:cs typeface="Work Sans"/>
              <a:sym typeface="Work Sans"/>
            </a:endParaRPr>
          </a:p>
        </p:txBody>
      </p:sp>
      <p:sp>
        <p:nvSpPr>
          <p:cNvPr id="283" name="Google Shape;283;p32"/>
          <p:cNvSpPr/>
          <p:nvPr/>
        </p:nvSpPr>
        <p:spPr>
          <a:xfrm>
            <a:off x="8337300" y="1751030"/>
            <a:ext cx="806700" cy="359700"/>
          </a:xfrm>
          <a:prstGeom prst="rect">
            <a:avLst/>
          </a:prstGeom>
          <a:solidFill>
            <a:srgbClr val="123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Software</a:t>
            </a:r>
            <a:endParaRPr sz="800">
              <a:solidFill>
                <a:srgbClr val="FFFFFF"/>
              </a:solidFill>
              <a:latin typeface="Work Sans"/>
              <a:ea typeface="Work Sans"/>
              <a:cs typeface="Work Sans"/>
              <a:sym typeface="Work Sans"/>
            </a:endParaRPr>
          </a:p>
        </p:txBody>
      </p:sp>
      <p:sp>
        <p:nvSpPr>
          <p:cNvPr id="284" name="Google Shape;284;p32"/>
          <p:cNvSpPr/>
          <p:nvPr/>
        </p:nvSpPr>
        <p:spPr>
          <a:xfrm>
            <a:off x="8354250" y="2213550"/>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Amplitude</a:t>
            </a:r>
            <a:endParaRPr sz="800">
              <a:solidFill>
                <a:srgbClr val="FFFFFF"/>
              </a:solidFill>
              <a:latin typeface="Work Sans"/>
              <a:ea typeface="Work Sans"/>
              <a:cs typeface="Work Sans"/>
              <a:sym typeface="Work Sans"/>
            </a:endParaRPr>
          </a:p>
        </p:txBody>
      </p:sp>
      <p:sp>
        <p:nvSpPr>
          <p:cNvPr id="285" name="Google Shape;285;p32"/>
          <p:cNvSpPr/>
          <p:nvPr/>
        </p:nvSpPr>
        <p:spPr>
          <a:xfrm>
            <a:off x="8354250" y="2570525"/>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Bryq</a:t>
            </a:r>
            <a:endParaRPr sz="800">
              <a:solidFill>
                <a:srgbClr val="FFFFFF"/>
              </a:solidFill>
              <a:latin typeface="Work Sans"/>
              <a:ea typeface="Work Sans"/>
              <a:cs typeface="Work Sans"/>
              <a:sym typeface="Work Sans"/>
            </a:endParaRPr>
          </a:p>
        </p:txBody>
      </p:sp>
      <p:sp>
        <p:nvSpPr>
          <p:cNvPr id="286" name="Google Shape;286;p32"/>
          <p:cNvSpPr/>
          <p:nvPr/>
        </p:nvSpPr>
        <p:spPr>
          <a:xfrm>
            <a:off x="8354250" y="2927500"/>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Zendesk (Kustomer)</a:t>
            </a:r>
            <a:endParaRPr sz="800">
              <a:solidFill>
                <a:srgbClr val="FFFFFF"/>
              </a:solidFill>
              <a:latin typeface="Work Sans"/>
              <a:ea typeface="Work Sans"/>
              <a:cs typeface="Work Sans"/>
              <a:sym typeface="Work Sans"/>
            </a:endParaRPr>
          </a:p>
        </p:txBody>
      </p:sp>
      <p:sp>
        <p:nvSpPr>
          <p:cNvPr id="287" name="Google Shape;287;p32"/>
          <p:cNvSpPr/>
          <p:nvPr/>
        </p:nvSpPr>
        <p:spPr>
          <a:xfrm>
            <a:off x="8354250" y="3284475"/>
            <a:ext cx="772800" cy="3012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Braze</a:t>
            </a:r>
            <a:endParaRPr sz="800">
              <a:solidFill>
                <a:srgbClr val="FFFFFF"/>
              </a:solidFill>
              <a:latin typeface="Work Sans"/>
              <a:ea typeface="Work Sans"/>
              <a:cs typeface="Work Sans"/>
              <a:sym typeface="Work Sans"/>
            </a:endParaRPr>
          </a:p>
        </p:txBody>
      </p:sp>
      <p:sp>
        <p:nvSpPr>
          <p:cNvPr id="288" name="Google Shape;288;p32"/>
          <p:cNvSpPr/>
          <p:nvPr/>
        </p:nvSpPr>
        <p:spPr>
          <a:xfrm>
            <a:off x="6585375" y="3290928"/>
            <a:ext cx="806700" cy="314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Legal/Risk/ Compliance</a:t>
            </a:r>
            <a:endParaRPr sz="800">
              <a:solidFill>
                <a:srgbClr val="BF9000"/>
              </a:solidFill>
              <a:latin typeface="Work Sans"/>
              <a:ea typeface="Work Sans"/>
              <a:cs typeface="Work Sans"/>
              <a:sym typeface="Work Sans"/>
            </a:endParaRPr>
          </a:p>
        </p:txBody>
      </p:sp>
      <p:sp>
        <p:nvSpPr>
          <p:cNvPr id="289" name="Google Shape;289;p32"/>
          <p:cNvSpPr/>
          <p:nvPr/>
        </p:nvSpPr>
        <p:spPr>
          <a:xfrm>
            <a:off x="3929819" y="2213550"/>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Sift</a:t>
            </a:r>
            <a:endParaRPr sz="1200">
              <a:solidFill>
                <a:srgbClr val="FFFFFF"/>
              </a:solidFill>
              <a:latin typeface="Work Sans"/>
              <a:ea typeface="Work Sans"/>
              <a:cs typeface="Work Sans"/>
              <a:sym typeface="Work Sans"/>
            </a:endParaRPr>
          </a:p>
        </p:txBody>
      </p:sp>
      <p:sp>
        <p:nvSpPr>
          <p:cNvPr id="290" name="Google Shape;290;p32"/>
          <p:cNvSpPr/>
          <p:nvPr/>
        </p:nvSpPr>
        <p:spPr>
          <a:xfrm>
            <a:off x="3929819" y="2570550"/>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strike="sngStrike">
                <a:solidFill>
                  <a:srgbClr val="FFFFFF"/>
                </a:solidFill>
                <a:latin typeface="Work Sans"/>
                <a:ea typeface="Work Sans"/>
                <a:cs typeface="Work Sans"/>
                <a:sym typeface="Work Sans"/>
              </a:rPr>
              <a:t>Sardine</a:t>
            </a:r>
            <a:endParaRPr sz="1200" strike="sngStrike">
              <a:solidFill>
                <a:srgbClr val="FFFFFF"/>
              </a:solidFill>
              <a:latin typeface="Work Sans"/>
              <a:ea typeface="Work Sans"/>
              <a:cs typeface="Work Sans"/>
              <a:sym typeface="Work Sans"/>
            </a:endParaRPr>
          </a:p>
        </p:txBody>
      </p:sp>
      <p:sp>
        <p:nvSpPr>
          <p:cNvPr id="291" name="Google Shape;291;p32"/>
          <p:cNvSpPr/>
          <p:nvPr/>
        </p:nvSpPr>
        <p:spPr>
          <a:xfrm>
            <a:off x="7458124" y="2213550"/>
            <a:ext cx="806700" cy="301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Above Line</a:t>
            </a:r>
            <a:endParaRPr sz="1200">
              <a:solidFill>
                <a:srgbClr val="FFFFFF"/>
              </a:solidFill>
              <a:latin typeface="Work Sans"/>
              <a:ea typeface="Work Sans"/>
              <a:cs typeface="Work Sans"/>
              <a:sym typeface="Work Sans"/>
            </a:endParaRPr>
          </a:p>
        </p:txBody>
      </p:sp>
      <p:sp>
        <p:nvSpPr>
          <p:cNvPr id="292" name="Google Shape;292;p32"/>
          <p:cNvSpPr/>
          <p:nvPr/>
        </p:nvSpPr>
        <p:spPr>
          <a:xfrm>
            <a:off x="7458124" y="2570516"/>
            <a:ext cx="806700" cy="301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Events</a:t>
            </a:r>
            <a:endParaRPr sz="1200">
              <a:solidFill>
                <a:srgbClr val="FFFFFF"/>
              </a:solidFill>
              <a:latin typeface="Work Sans"/>
              <a:ea typeface="Work Sans"/>
              <a:cs typeface="Work Sans"/>
              <a:sym typeface="Work Sans"/>
            </a:endParaRPr>
          </a:p>
        </p:txBody>
      </p:sp>
      <p:sp>
        <p:nvSpPr>
          <p:cNvPr id="293" name="Google Shape;293;p32"/>
          <p:cNvSpPr/>
          <p:nvPr/>
        </p:nvSpPr>
        <p:spPr>
          <a:xfrm>
            <a:off x="7458124" y="2927481"/>
            <a:ext cx="806700" cy="301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Outsourced</a:t>
            </a:r>
            <a:endParaRPr sz="800">
              <a:solidFill>
                <a:srgbClr val="FFFFFF"/>
              </a:solidFill>
              <a:latin typeface="Work Sans"/>
              <a:ea typeface="Work Sans"/>
              <a:cs typeface="Work Sans"/>
              <a:sym typeface="Work Sans"/>
            </a:endParaRPr>
          </a:p>
        </p:txBody>
      </p:sp>
      <p:cxnSp>
        <p:nvCxnSpPr>
          <p:cNvPr id="294" name="Google Shape;294;p32"/>
          <p:cNvCxnSpPr>
            <a:stCxn id="264" idx="2"/>
            <a:endCxn id="276" idx="0"/>
          </p:cNvCxnSpPr>
          <p:nvPr/>
        </p:nvCxnSpPr>
        <p:spPr>
          <a:xfrm flipH="1" rot="-5400000">
            <a:off x="6778490" y="-36175"/>
            <a:ext cx="519000" cy="16392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295" name="Google Shape;295;p32"/>
          <p:cNvCxnSpPr>
            <a:stCxn id="264" idx="2"/>
            <a:endCxn id="278" idx="0"/>
          </p:cNvCxnSpPr>
          <p:nvPr/>
        </p:nvCxnSpPr>
        <p:spPr>
          <a:xfrm rot="5400000">
            <a:off x="5307290" y="114725"/>
            <a:ext cx="501900" cy="13203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296" name="Google Shape;296;p32"/>
          <p:cNvCxnSpPr>
            <a:stCxn id="278" idx="2"/>
            <a:endCxn id="265" idx="0"/>
          </p:cNvCxnSpPr>
          <p:nvPr/>
        </p:nvCxnSpPr>
        <p:spPr>
          <a:xfrm rot="5400000">
            <a:off x="3994434" y="847231"/>
            <a:ext cx="365400" cy="14421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297" name="Google Shape;297;p32"/>
          <p:cNvCxnSpPr>
            <a:stCxn id="278" idx="2"/>
            <a:endCxn id="267" idx="0"/>
          </p:cNvCxnSpPr>
          <p:nvPr/>
        </p:nvCxnSpPr>
        <p:spPr>
          <a:xfrm rot="5400000">
            <a:off x="4433034" y="1285831"/>
            <a:ext cx="365400" cy="5649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298" name="Google Shape;298;p32"/>
          <p:cNvCxnSpPr>
            <a:stCxn id="276" idx="2"/>
            <a:endCxn id="275" idx="0"/>
          </p:cNvCxnSpPr>
          <p:nvPr/>
        </p:nvCxnSpPr>
        <p:spPr>
          <a:xfrm rot="5400000">
            <a:off x="7249125" y="1142400"/>
            <a:ext cx="348300" cy="8688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299" name="Google Shape;299;p32"/>
          <p:cNvCxnSpPr>
            <a:stCxn id="276" idx="2"/>
            <a:endCxn id="280" idx="0"/>
          </p:cNvCxnSpPr>
          <p:nvPr/>
        </p:nvCxnSpPr>
        <p:spPr>
          <a:xfrm flipH="1" rot="-5400000">
            <a:off x="7685475" y="1574850"/>
            <a:ext cx="348300" cy="39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300" name="Google Shape;300;p32"/>
          <p:cNvCxnSpPr>
            <a:stCxn id="276" idx="2"/>
            <a:endCxn id="283" idx="0"/>
          </p:cNvCxnSpPr>
          <p:nvPr/>
        </p:nvCxnSpPr>
        <p:spPr>
          <a:xfrm flipH="1" rot="-5400000">
            <a:off x="8124975" y="1135350"/>
            <a:ext cx="348300" cy="882900"/>
          </a:xfrm>
          <a:prstGeom prst="bentConnector3">
            <a:avLst>
              <a:gd fmla="val 50011" name="adj1"/>
            </a:avLst>
          </a:prstGeom>
          <a:noFill/>
          <a:ln cap="flat" cmpd="sng" w="9525">
            <a:solidFill>
              <a:schemeClr val="dk2"/>
            </a:solidFill>
            <a:prstDash val="solid"/>
            <a:round/>
            <a:headEnd len="med" w="med" type="none"/>
            <a:tailEnd len="med" w="med" type="none"/>
          </a:ln>
        </p:spPr>
      </p:cxnSp>
      <p:sp>
        <p:nvSpPr>
          <p:cNvPr id="301" name="Google Shape;301;p32"/>
          <p:cNvSpPr/>
          <p:nvPr/>
        </p:nvSpPr>
        <p:spPr>
          <a:xfrm>
            <a:off x="4806975" y="2663600"/>
            <a:ext cx="806700" cy="442500"/>
          </a:xfrm>
          <a:prstGeom prst="rect">
            <a:avLst/>
          </a:prstGeom>
          <a:solidFill>
            <a:srgbClr val="B4A7D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750">
                <a:solidFill>
                  <a:schemeClr val="lt1"/>
                </a:solidFill>
                <a:latin typeface="Work Sans"/>
                <a:ea typeface="Work Sans"/>
                <a:cs typeface="Work Sans"/>
                <a:sym typeface="Work Sans"/>
              </a:rPr>
              <a:t>Post acquisition financial loss</a:t>
            </a:r>
            <a:endParaRPr sz="750">
              <a:solidFill>
                <a:schemeClr val="lt1"/>
              </a:solidFill>
              <a:latin typeface="Work Sans"/>
              <a:ea typeface="Work Sans"/>
              <a:cs typeface="Work Sans"/>
              <a:sym typeface="Work Sans"/>
            </a:endParaRPr>
          </a:p>
        </p:txBody>
      </p:sp>
      <p:cxnSp>
        <p:nvCxnSpPr>
          <p:cNvPr id="302" name="Google Shape;302;p32"/>
          <p:cNvCxnSpPr>
            <a:stCxn id="278" idx="2"/>
            <a:endCxn id="281" idx="0"/>
          </p:cNvCxnSpPr>
          <p:nvPr/>
        </p:nvCxnSpPr>
        <p:spPr>
          <a:xfrm flipH="1" rot="-5400000">
            <a:off x="5299884" y="983881"/>
            <a:ext cx="365400" cy="1168800"/>
          </a:xfrm>
          <a:prstGeom prst="bentConnector3">
            <a:avLst>
              <a:gd fmla="val 49996" name="adj1"/>
            </a:avLst>
          </a:prstGeom>
          <a:noFill/>
          <a:ln cap="flat" cmpd="sng" w="9525">
            <a:solidFill>
              <a:schemeClr val="dk2"/>
            </a:solidFill>
            <a:prstDash val="solid"/>
            <a:round/>
            <a:headEnd len="med" w="med" type="none"/>
            <a:tailEnd len="med" w="med" type="none"/>
          </a:ln>
        </p:spPr>
      </p:cxnSp>
      <p:sp>
        <p:nvSpPr>
          <p:cNvPr id="303" name="Google Shape;303;p32"/>
          <p:cNvSpPr/>
          <p:nvPr/>
        </p:nvSpPr>
        <p:spPr>
          <a:xfrm>
            <a:off x="6585375" y="2570525"/>
            <a:ext cx="806700" cy="3012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BF9000"/>
                </a:solidFill>
                <a:latin typeface="Work Sans"/>
                <a:ea typeface="Work Sans"/>
                <a:cs typeface="Work Sans"/>
                <a:sym typeface="Work Sans"/>
              </a:rPr>
              <a:t>Customer</a:t>
            </a:r>
            <a:r>
              <a:rPr lang="en" sz="800">
                <a:solidFill>
                  <a:srgbClr val="BF9000"/>
                </a:solidFill>
                <a:latin typeface="Work Sans"/>
                <a:ea typeface="Work Sans"/>
                <a:cs typeface="Work Sans"/>
                <a:sym typeface="Work Sans"/>
              </a:rPr>
              <a:t> Success</a:t>
            </a:r>
            <a:endParaRPr sz="800">
              <a:solidFill>
                <a:srgbClr val="BF9000"/>
              </a:solidFill>
              <a:latin typeface="Work Sans"/>
              <a:ea typeface="Work Sans"/>
              <a:cs typeface="Work Sans"/>
              <a:sym typeface="Work Sans"/>
            </a:endParaRPr>
          </a:p>
        </p:txBody>
      </p:sp>
      <p:cxnSp>
        <p:nvCxnSpPr>
          <p:cNvPr id="304" name="Google Shape;304;p32"/>
          <p:cNvCxnSpPr>
            <a:stCxn id="281" idx="2"/>
            <a:endCxn id="303" idx="1"/>
          </p:cNvCxnSpPr>
          <p:nvPr/>
        </p:nvCxnSpPr>
        <p:spPr>
          <a:xfrm flipH="1" rot="-5400000">
            <a:off x="6020900" y="2156700"/>
            <a:ext cx="610500" cy="518400"/>
          </a:xfrm>
          <a:prstGeom prst="bentConnector2">
            <a:avLst/>
          </a:prstGeom>
          <a:noFill/>
          <a:ln cap="flat" cmpd="sng" w="9525">
            <a:solidFill>
              <a:schemeClr val="dk2"/>
            </a:solidFill>
            <a:prstDash val="dash"/>
            <a:round/>
            <a:headEnd len="med" w="med" type="none"/>
            <a:tailEnd len="med" w="med" type="none"/>
          </a:ln>
        </p:spPr>
      </p:cxnSp>
      <p:sp>
        <p:nvSpPr>
          <p:cNvPr id="305" name="Google Shape;305;p32"/>
          <p:cNvSpPr/>
          <p:nvPr/>
        </p:nvSpPr>
        <p:spPr>
          <a:xfrm>
            <a:off x="3052748" y="221355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Daon</a:t>
            </a:r>
            <a:endParaRPr sz="1200">
              <a:solidFill>
                <a:srgbClr val="FFFFFF"/>
              </a:solidFill>
              <a:latin typeface="Work Sans"/>
              <a:ea typeface="Work Sans"/>
              <a:cs typeface="Work Sans"/>
              <a:sym typeface="Work Sans"/>
            </a:endParaRPr>
          </a:p>
        </p:txBody>
      </p:sp>
      <p:sp>
        <p:nvSpPr>
          <p:cNvPr id="306" name="Google Shape;306;p32"/>
          <p:cNvSpPr/>
          <p:nvPr/>
        </p:nvSpPr>
        <p:spPr>
          <a:xfrm>
            <a:off x="3929819" y="2927550"/>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Chainalysis</a:t>
            </a:r>
            <a:endParaRPr sz="1200">
              <a:solidFill>
                <a:srgbClr val="FFFFFF"/>
              </a:solidFill>
              <a:latin typeface="Work Sans"/>
              <a:ea typeface="Work Sans"/>
              <a:cs typeface="Work Sans"/>
              <a:sym typeface="Work Sans"/>
            </a:endParaRPr>
          </a:p>
        </p:txBody>
      </p:sp>
      <p:sp>
        <p:nvSpPr>
          <p:cNvPr id="307" name="Google Shape;307;p32"/>
          <p:cNvSpPr/>
          <p:nvPr/>
        </p:nvSpPr>
        <p:spPr>
          <a:xfrm>
            <a:off x="3929819" y="3284550"/>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ComplyAdvantage</a:t>
            </a:r>
            <a:endParaRPr sz="1200">
              <a:solidFill>
                <a:srgbClr val="FFFFFF"/>
              </a:solidFill>
              <a:latin typeface="Work Sans"/>
              <a:ea typeface="Work Sans"/>
              <a:cs typeface="Work Sans"/>
              <a:sym typeface="Work Sans"/>
            </a:endParaRPr>
          </a:p>
        </p:txBody>
      </p:sp>
      <p:sp>
        <p:nvSpPr>
          <p:cNvPr id="308" name="Google Shape;308;p32"/>
          <p:cNvSpPr/>
          <p:nvPr/>
        </p:nvSpPr>
        <p:spPr>
          <a:xfrm>
            <a:off x="3929819" y="3641550"/>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Solidus Labs</a:t>
            </a:r>
            <a:endParaRPr sz="1200">
              <a:solidFill>
                <a:srgbClr val="FFFFFF"/>
              </a:solidFill>
              <a:latin typeface="Work Sans"/>
              <a:ea typeface="Work Sans"/>
              <a:cs typeface="Work Sans"/>
              <a:sym typeface="Work Sans"/>
            </a:endParaRPr>
          </a:p>
        </p:txBody>
      </p:sp>
      <p:sp>
        <p:nvSpPr>
          <p:cNvPr id="309" name="Google Shape;309;p32"/>
          <p:cNvSpPr/>
          <p:nvPr/>
        </p:nvSpPr>
        <p:spPr>
          <a:xfrm>
            <a:off x="3929819" y="3998550"/>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GeoComply</a:t>
            </a:r>
            <a:endParaRPr sz="1200">
              <a:solidFill>
                <a:srgbClr val="FFFFFF"/>
              </a:solidFill>
              <a:latin typeface="Work Sans"/>
              <a:ea typeface="Work Sans"/>
              <a:cs typeface="Work Sans"/>
              <a:sym typeface="Work Sans"/>
            </a:endParaRPr>
          </a:p>
        </p:txBody>
      </p:sp>
      <p:sp>
        <p:nvSpPr>
          <p:cNvPr id="310" name="Google Shape;310;p32"/>
          <p:cNvSpPr/>
          <p:nvPr/>
        </p:nvSpPr>
        <p:spPr>
          <a:xfrm>
            <a:off x="3929819" y="4355550"/>
            <a:ext cx="806700" cy="3012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Notabene</a:t>
            </a:r>
            <a:endParaRPr sz="1200">
              <a:solidFill>
                <a:srgbClr val="FFFFFF"/>
              </a:solidFill>
              <a:latin typeface="Work Sans"/>
              <a:ea typeface="Work Sans"/>
              <a:cs typeface="Work Sans"/>
              <a:sym typeface="Work Sans"/>
            </a:endParaRPr>
          </a:p>
        </p:txBody>
      </p:sp>
      <p:sp>
        <p:nvSpPr>
          <p:cNvPr id="311" name="Google Shape;311;p32"/>
          <p:cNvSpPr/>
          <p:nvPr/>
        </p:nvSpPr>
        <p:spPr>
          <a:xfrm>
            <a:off x="3052748" y="4355375"/>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Dukcapil</a:t>
            </a:r>
            <a:endParaRPr sz="1200">
              <a:solidFill>
                <a:srgbClr val="FFFFFF"/>
              </a:solidFill>
              <a:latin typeface="Work Sans"/>
              <a:ea typeface="Work Sans"/>
              <a:cs typeface="Work Sans"/>
              <a:sym typeface="Work Sans"/>
            </a:endParaRPr>
          </a:p>
        </p:txBody>
      </p:sp>
      <p:sp>
        <p:nvSpPr>
          <p:cNvPr id="312" name="Google Shape;312;p32"/>
          <p:cNvSpPr/>
          <p:nvPr/>
        </p:nvSpPr>
        <p:spPr>
          <a:xfrm>
            <a:off x="3052673" y="4712350"/>
            <a:ext cx="806700" cy="3012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Work Sans"/>
                <a:ea typeface="Work Sans"/>
                <a:cs typeface="Work Sans"/>
                <a:sym typeface="Work Sans"/>
              </a:rPr>
              <a:t>Asli</a:t>
            </a:r>
            <a:endParaRPr sz="1200">
              <a:solidFill>
                <a:srgbClr val="FFFFFF"/>
              </a:solidFill>
              <a:latin typeface="Work Sans"/>
              <a:ea typeface="Work Sans"/>
              <a:cs typeface="Work Sans"/>
              <a:sym typeface="Work Sans"/>
            </a:endParaRPr>
          </a:p>
        </p:txBody>
      </p:sp>
      <p:sp>
        <p:nvSpPr>
          <p:cNvPr id="313" name="Google Shape;313;p32"/>
          <p:cNvSpPr/>
          <p:nvPr/>
        </p:nvSpPr>
        <p:spPr>
          <a:xfrm>
            <a:off x="321825" y="2198775"/>
            <a:ext cx="2057400" cy="219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1"/>
                </a:solidFill>
                <a:latin typeface="Work Sans"/>
                <a:ea typeface="Work Sans"/>
                <a:cs typeface="Work Sans"/>
                <a:sym typeface="Work Sans"/>
              </a:rPr>
              <a:t>Fully Loaded Cost to Serve Customers (CSC) are the costs incurred, both directly and indirectly, to serve and maintain Luno customers during their lifecycle (i.e. from immediately after acquisition to termination).</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321825" y="1282325"/>
            <a:ext cx="2353200" cy="66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Extended List</a:t>
            </a:r>
            <a:endParaRPr/>
          </a:p>
        </p:txBody>
      </p:sp>
      <p:sp>
        <p:nvSpPr>
          <p:cNvPr id="319" name="Google Shape;319;p33"/>
          <p:cNvSpPr/>
          <p:nvPr/>
        </p:nvSpPr>
        <p:spPr>
          <a:xfrm>
            <a:off x="5384525" y="240773"/>
            <a:ext cx="1512300" cy="541500"/>
          </a:xfrm>
          <a:prstGeom prst="rect">
            <a:avLst/>
          </a:prstGeom>
          <a:solidFill>
            <a:srgbClr val="123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Work Sans"/>
                <a:ea typeface="Work Sans"/>
                <a:cs typeface="Work Sans"/>
                <a:sym typeface="Work Sans"/>
              </a:rPr>
              <a:t>Software</a:t>
            </a:r>
            <a:endParaRPr sz="1600">
              <a:solidFill>
                <a:srgbClr val="FFFFFF"/>
              </a:solidFill>
              <a:latin typeface="Work Sans"/>
              <a:ea typeface="Work Sans"/>
              <a:cs typeface="Work Sans"/>
              <a:sym typeface="Work Sans"/>
            </a:endParaRPr>
          </a:p>
        </p:txBody>
      </p:sp>
      <p:sp>
        <p:nvSpPr>
          <p:cNvPr id="320" name="Google Shape;320;p33"/>
          <p:cNvSpPr/>
          <p:nvPr/>
        </p:nvSpPr>
        <p:spPr>
          <a:xfrm>
            <a:off x="4988250" y="1027725"/>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Amplitude</a:t>
            </a:r>
            <a:endParaRPr sz="1000">
              <a:solidFill>
                <a:srgbClr val="FFFFFF"/>
              </a:solidFill>
              <a:latin typeface="Work Sans"/>
              <a:ea typeface="Work Sans"/>
              <a:cs typeface="Work Sans"/>
              <a:sym typeface="Work Sans"/>
            </a:endParaRPr>
          </a:p>
        </p:txBody>
      </p:sp>
      <p:sp>
        <p:nvSpPr>
          <p:cNvPr id="321" name="Google Shape;321;p33"/>
          <p:cNvSpPr/>
          <p:nvPr/>
        </p:nvSpPr>
        <p:spPr>
          <a:xfrm>
            <a:off x="4988250" y="1468912"/>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Bryq</a:t>
            </a:r>
            <a:endParaRPr sz="1000">
              <a:solidFill>
                <a:srgbClr val="FFFFFF"/>
              </a:solidFill>
              <a:latin typeface="Work Sans"/>
              <a:ea typeface="Work Sans"/>
              <a:cs typeface="Work Sans"/>
              <a:sym typeface="Work Sans"/>
            </a:endParaRPr>
          </a:p>
        </p:txBody>
      </p:sp>
      <p:sp>
        <p:nvSpPr>
          <p:cNvPr id="322" name="Google Shape;322;p33"/>
          <p:cNvSpPr/>
          <p:nvPr/>
        </p:nvSpPr>
        <p:spPr>
          <a:xfrm>
            <a:off x="4988250" y="1910099"/>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Zendesk (Kustomer)</a:t>
            </a:r>
            <a:endParaRPr sz="1000">
              <a:solidFill>
                <a:srgbClr val="FFFFFF"/>
              </a:solidFill>
              <a:latin typeface="Work Sans"/>
              <a:ea typeface="Work Sans"/>
              <a:cs typeface="Work Sans"/>
              <a:sym typeface="Work Sans"/>
            </a:endParaRPr>
          </a:p>
        </p:txBody>
      </p:sp>
      <p:sp>
        <p:nvSpPr>
          <p:cNvPr id="323" name="Google Shape;323;p33"/>
          <p:cNvSpPr/>
          <p:nvPr/>
        </p:nvSpPr>
        <p:spPr>
          <a:xfrm>
            <a:off x="4988250" y="2351286"/>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Braze</a:t>
            </a:r>
            <a:endParaRPr sz="1000">
              <a:solidFill>
                <a:srgbClr val="FFFFFF"/>
              </a:solidFill>
              <a:latin typeface="Work Sans"/>
              <a:ea typeface="Work Sans"/>
              <a:cs typeface="Work Sans"/>
              <a:sym typeface="Work Sans"/>
            </a:endParaRPr>
          </a:p>
        </p:txBody>
      </p:sp>
      <p:sp>
        <p:nvSpPr>
          <p:cNvPr id="324" name="Google Shape;324;p33"/>
          <p:cNvSpPr/>
          <p:nvPr/>
        </p:nvSpPr>
        <p:spPr>
          <a:xfrm>
            <a:off x="4988250" y="2792473"/>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Work Sans"/>
                <a:ea typeface="Work Sans"/>
                <a:cs typeface="Work Sans"/>
                <a:sym typeface="Work Sans"/>
              </a:rPr>
              <a:t>Falcon.io</a:t>
            </a:r>
            <a:endParaRPr sz="1000">
              <a:solidFill>
                <a:schemeClr val="lt1"/>
              </a:solidFill>
              <a:latin typeface="Work Sans"/>
              <a:ea typeface="Work Sans"/>
              <a:cs typeface="Work Sans"/>
              <a:sym typeface="Work Sans"/>
            </a:endParaRPr>
          </a:p>
        </p:txBody>
      </p:sp>
      <p:sp>
        <p:nvSpPr>
          <p:cNvPr id="325" name="Google Shape;325;p33"/>
          <p:cNvSpPr/>
          <p:nvPr/>
        </p:nvSpPr>
        <p:spPr>
          <a:xfrm>
            <a:off x="4988250" y="3233660"/>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Work Sans"/>
                <a:ea typeface="Work Sans"/>
                <a:cs typeface="Work Sans"/>
                <a:sym typeface="Work Sans"/>
              </a:rPr>
              <a:t>Singular</a:t>
            </a:r>
            <a:endParaRPr sz="1000">
              <a:solidFill>
                <a:schemeClr val="lt1"/>
              </a:solidFill>
              <a:latin typeface="Work Sans"/>
              <a:ea typeface="Work Sans"/>
              <a:cs typeface="Work Sans"/>
              <a:sym typeface="Work Sans"/>
            </a:endParaRPr>
          </a:p>
        </p:txBody>
      </p:sp>
      <p:sp>
        <p:nvSpPr>
          <p:cNvPr id="326" name="Google Shape;326;p33"/>
          <p:cNvSpPr/>
          <p:nvPr/>
        </p:nvSpPr>
        <p:spPr>
          <a:xfrm>
            <a:off x="6261400" y="2792459"/>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ADA Support</a:t>
            </a:r>
            <a:endParaRPr sz="1000">
              <a:solidFill>
                <a:srgbClr val="FFFFFF"/>
              </a:solidFill>
              <a:latin typeface="Work Sans"/>
              <a:ea typeface="Work Sans"/>
              <a:cs typeface="Work Sans"/>
              <a:sym typeface="Work Sans"/>
            </a:endParaRPr>
          </a:p>
        </p:txBody>
      </p:sp>
      <p:sp>
        <p:nvSpPr>
          <p:cNvPr id="327" name="Google Shape;327;p33"/>
          <p:cNvSpPr/>
          <p:nvPr/>
        </p:nvSpPr>
        <p:spPr>
          <a:xfrm>
            <a:off x="6261400" y="3233634"/>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Work Sans"/>
                <a:ea typeface="Work Sans"/>
                <a:cs typeface="Work Sans"/>
                <a:sym typeface="Work Sans"/>
              </a:rPr>
              <a:t>SocialRel8 (Evaluagent)</a:t>
            </a:r>
            <a:endParaRPr sz="1000">
              <a:solidFill>
                <a:schemeClr val="lt1"/>
              </a:solidFill>
              <a:latin typeface="Work Sans"/>
              <a:ea typeface="Work Sans"/>
              <a:cs typeface="Work Sans"/>
              <a:sym typeface="Work Sans"/>
            </a:endParaRPr>
          </a:p>
        </p:txBody>
      </p:sp>
      <p:sp>
        <p:nvSpPr>
          <p:cNvPr id="328" name="Google Shape;328;p33"/>
          <p:cNvSpPr/>
          <p:nvPr/>
        </p:nvSpPr>
        <p:spPr>
          <a:xfrm>
            <a:off x="6261400" y="1027725"/>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Work Sans"/>
                <a:ea typeface="Work Sans"/>
                <a:cs typeface="Work Sans"/>
                <a:sym typeface="Work Sans"/>
              </a:rPr>
              <a:t>Epignosis</a:t>
            </a:r>
            <a:endParaRPr sz="1000">
              <a:solidFill>
                <a:schemeClr val="lt1"/>
              </a:solidFill>
              <a:latin typeface="Work Sans"/>
              <a:ea typeface="Work Sans"/>
              <a:cs typeface="Work Sans"/>
              <a:sym typeface="Work Sans"/>
            </a:endParaRPr>
          </a:p>
        </p:txBody>
      </p:sp>
      <p:sp>
        <p:nvSpPr>
          <p:cNvPr id="329" name="Google Shape;329;p33"/>
          <p:cNvSpPr/>
          <p:nvPr/>
        </p:nvSpPr>
        <p:spPr>
          <a:xfrm>
            <a:off x="6261400" y="1468912"/>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Adobe Creative </a:t>
            </a:r>
            <a:endParaRPr sz="1000">
              <a:solidFill>
                <a:srgbClr val="FFFFFF"/>
              </a:solidFill>
              <a:latin typeface="Work Sans"/>
              <a:ea typeface="Work Sans"/>
              <a:cs typeface="Work Sans"/>
              <a:sym typeface="Work Sans"/>
            </a:endParaRPr>
          </a:p>
        </p:txBody>
      </p:sp>
      <p:sp>
        <p:nvSpPr>
          <p:cNvPr id="330" name="Google Shape;330;p33"/>
          <p:cNvSpPr/>
          <p:nvPr/>
        </p:nvSpPr>
        <p:spPr>
          <a:xfrm>
            <a:off x="6261400" y="1910099"/>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ASANA</a:t>
            </a:r>
            <a:endParaRPr sz="1000">
              <a:solidFill>
                <a:srgbClr val="FFFFFF"/>
              </a:solidFill>
              <a:latin typeface="Work Sans"/>
              <a:ea typeface="Work Sans"/>
              <a:cs typeface="Work Sans"/>
              <a:sym typeface="Work Sans"/>
            </a:endParaRPr>
          </a:p>
        </p:txBody>
      </p:sp>
      <p:sp>
        <p:nvSpPr>
          <p:cNvPr id="331" name="Google Shape;331;p33"/>
          <p:cNvSpPr/>
          <p:nvPr/>
        </p:nvSpPr>
        <p:spPr>
          <a:xfrm>
            <a:off x="6261400" y="2351286"/>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SemRush</a:t>
            </a:r>
            <a:endParaRPr sz="1000">
              <a:solidFill>
                <a:srgbClr val="FFFFFF"/>
              </a:solidFill>
              <a:latin typeface="Work Sans"/>
              <a:ea typeface="Work Sans"/>
              <a:cs typeface="Work Sans"/>
              <a:sym typeface="Work Sans"/>
            </a:endParaRPr>
          </a:p>
        </p:txBody>
      </p:sp>
      <p:sp>
        <p:nvSpPr>
          <p:cNvPr id="332" name="Google Shape;332;p33"/>
          <p:cNvSpPr/>
          <p:nvPr/>
        </p:nvSpPr>
        <p:spPr>
          <a:xfrm>
            <a:off x="5624825" y="3674823"/>
            <a:ext cx="1031700" cy="364800"/>
          </a:xfrm>
          <a:prstGeom prst="rect">
            <a:avLst/>
          </a:prstGeom>
          <a:solidFill>
            <a:srgbClr val="13326B">
              <a:alpha val="481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Work Sans"/>
                <a:ea typeface="Work Sans"/>
                <a:cs typeface="Work Sans"/>
                <a:sym typeface="Work Sans"/>
              </a:rPr>
              <a:t>Other?</a:t>
            </a:r>
            <a:endParaRPr sz="1000">
              <a:solidFill>
                <a:srgbClr val="FFFFFF"/>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graphicFrame>
        <p:nvGraphicFramePr>
          <p:cNvPr id="337" name="Google Shape;337;p34"/>
          <p:cNvGraphicFramePr/>
          <p:nvPr/>
        </p:nvGraphicFramePr>
        <p:xfrm>
          <a:off x="324525" y="834467"/>
          <a:ext cx="3000000" cy="3000000"/>
        </p:xfrm>
        <a:graphic>
          <a:graphicData uri="http://schemas.openxmlformats.org/drawingml/2006/table">
            <a:tbl>
              <a:tblPr>
                <a:noFill/>
                <a:tableStyleId>{6D9440F9-BE45-48E5-A8E8-E5DF1521AAB9}</a:tableStyleId>
              </a:tblPr>
              <a:tblGrid>
                <a:gridCol w="2047625"/>
                <a:gridCol w="2019500"/>
                <a:gridCol w="1228025"/>
                <a:gridCol w="1874225"/>
                <a:gridCol w="1323850"/>
              </a:tblGrid>
              <a:tr h="566600">
                <a:tc>
                  <a:txBody>
                    <a:bodyPr/>
                    <a:lstStyle/>
                    <a:p>
                      <a:pPr indent="0" lvl="0" marL="0" rtl="0" algn="l">
                        <a:spcBef>
                          <a:spcPts val="0"/>
                        </a:spcBef>
                        <a:spcAft>
                          <a:spcPts val="0"/>
                        </a:spcAft>
                        <a:buNone/>
                      </a:pPr>
                      <a:r>
                        <a:t/>
                      </a:r>
                      <a:endParaRPr>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b="1" lang="en">
                          <a:latin typeface="Work Sans"/>
                          <a:ea typeface="Work Sans"/>
                          <a:cs typeface="Work Sans"/>
                          <a:sym typeface="Work Sans"/>
                        </a:rPr>
                        <a:t>Definition</a:t>
                      </a:r>
                      <a:endParaRPr b="1">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b="1" lang="en">
                          <a:latin typeface="Work Sans"/>
                          <a:ea typeface="Work Sans"/>
                          <a:cs typeface="Work Sans"/>
                          <a:sym typeface="Work Sans"/>
                        </a:rPr>
                        <a:t>Owner</a:t>
                      </a:r>
                      <a:endParaRPr b="1">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b="1" lang="en">
                          <a:latin typeface="Work Sans"/>
                          <a:ea typeface="Work Sans"/>
                          <a:cs typeface="Work Sans"/>
                          <a:sym typeface="Work Sans"/>
                        </a:rPr>
                        <a:t>System where calc is stored</a:t>
                      </a:r>
                      <a:endParaRPr b="1">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b="1" lang="en">
                          <a:latin typeface="Work Sans"/>
                          <a:ea typeface="Work Sans"/>
                          <a:cs typeface="Work Sans"/>
                          <a:sym typeface="Work Sans"/>
                        </a:rPr>
                        <a:t>Calculation</a:t>
                      </a:r>
                      <a:endParaRPr b="1">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Direct Marketing</a:t>
                      </a:r>
                      <a:endParaRPr sz="1100">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None/>
                      </a:pPr>
                      <a:r>
                        <a:rPr lang="en" sz="1100">
                          <a:latin typeface="Work Sans"/>
                          <a:ea typeface="Work Sans"/>
                          <a:cs typeface="Work Sans"/>
                          <a:sym typeface="Work Sans"/>
                        </a:rPr>
                        <a:t>Paid marketing relating to online advertising which we can track through to conversion of a </a:t>
                      </a:r>
                      <a:r>
                        <a:rPr lang="en" sz="1100">
                          <a:latin typeface="Work Sans"/>
                          <a:ea typeface="Work Sans"/>
                          <a:cs typeface="Work Sans"/>
                          <a:sym typeface="Work Sans"/>
                        </a:rPr>
                        <a:t>customer.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Devon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Databricks/Anaplan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N/A</a:t>
                      </a:r>
                      <a:endParaRPr sz="1100">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Promo Wallet Referrals</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Referral campaign costs (users refer their friends and </a:t>
                      </a:r>
                      <a:r>
                        <a:rPr lang="en" sz="1100">
                          <a:latin typeface="Work Sans"/>
                          <a:ea typeface="Work Sans"/>
                          <a:cs typeface="Work Sans"/>
                          <a:sym typeface="Work Sans"/>
                        </a:rPr>
                        <a:t>receive</a:t>
                      </a:r>
                      <a:r>
                        <a:rPr lang="en" sz="1100">
                          <a:latin typeface="Work Sans"/>
                          <a:ea typeface="Work Sans"/>
                          <a:cs typeface="Work Sans"/>
                          <a:sym typeface="Work Sans"/>
                        </a:rPr>
                        <a:t> a small reward) incurred once referred customers have signed up.</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Devon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N/A</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r>
              <a:tr h="609575">
                <a:tc>
                  <a:txBody>
                    <a:bodyPr/>
                    <a:lstStyle/>
                    <a:p>
                      <a:pPr indent="0" lvl="0" marL="0" rtl="0" algn="l">
                        <a:spcBef>
                          <a:spcPts val="0"/>
                        </a:spcBef>
                        <a:spcAft>
                          <a:spcPts val="0"/>
                        </a:spcAft>
                        <a:buNone/>
                      </a:pPr>
                      <a:r>
                        <a:rPr lang="en" sz="1100">
                          <a:latin typeface="Work Sans"/>
                          <a:ea typeface="Work Sans"/>
                          <a:cs typeface="Work Sans"/>
                          <a:sym typeface="Work Sans"/>
                        </a:rPr>
                        <a:t>Promo Wallet Campaigns</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latin typeface="Work Sans"/>
                          <a:ea typeface="Work Sans"/>
                          <a:cs typeface="Work Sans"/>
                          <a:sym typeface="Work Sans"/>
                        </a:rPr>
                        <a:t>Promotional </a:t>
                      </a:r>
                      <a:r>
                        <a:rPr lang="en" sz="1100">
                          <a:latin typeface="Work Sans"/>
                          <a:ea typeface="Work Sans"/>
                          <a:cs typeface="Work Sans"/>
                          <a:sym typeface="Work Sans"/>
                        </a:rPr>
                        <a:t>campaign costs (excluding referral campaigns) incurred to attract/retain customers.</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Work Sans"/>
                          <a:ea typeface="Work Sans"/>
                          <a:cs typeface="Work Sans"/>
                          <a:sym typeface="Work Sans"/>
                        </a:rPr>
                        <a:t>Devon</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Databricks/Anaplan</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Work Sans"/>
                          <a:ea typeface="Work Sans"/>
                          <a:cs typeface="Work Sans"/>
                          <a:sym typeface="Work Sans"/>
                        </a:rPr>
                        <a:t>N/A</a:t>
                      </a:r>
                      <a:endParaRPr sz="11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100">
                        <a:latin typeface="Work Sans"/>
                        <a:ea typeface="Work Sans"/>
                        <a:cs typeface="Work Sans"/>
                        <a:sym typeface="Work Sans"/>
                      </a:endParaRPr>
                    </a:p>
                  </a:txBody>
                  <a:tcPr marT="91425" marB="91425" marR="91425" marL="91425"/>
                </a:tc>
              </a:tr>
            </a:tbl>
          </a:graphicData>
        </a:graphic>
      </p:graphicFrame>
      <p:sp>
        <p:nvSpPr>
          <p:cNvPr id="338" name="Google Shape;338;p34"/>
          <p:cNvSpPr txBox="1"/>
          <p:nvPr/>
        </p:nvSpPr>
        <p:spPr>
          <a:xfrm>
            <a:off x="365800" y="159350"/>
            <a:ext cx="8395500" cy="6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Work Sans"/>
                <a:ea typeface="Work Sans"/>
                <a:cs typeface="Work Sans"/>
                <a:sym typeface="Work Sans"/>
              </a:rPr>
              <a:t>Marketing </a:t>
            </a:r>
            <a:endParaRPr sz="3000">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nal Brand">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