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90" r:id="rId2"/>
  </p:sldMasterIdLst>
  <p:notesMasterIdLst>
    <p:notesMasterId r:id="rId33"/>
  </p:notesMasterIdLst>
  <p:handoutMasterIdLst>
    <p:handoutMasterId r:id="rId34"/>
  </p:handoutMasterIdLst>
  <p:sldIdLst>
    <p:sldId id="256" r:id="rId3"/>
    <p:sldId id="458" r:id="rId4"/>
    <p:sldId id="457" r:id="rId5"/>
    <p:sldId id="382" r:id="rId6"/>
    <p:sldId id="427" r:id="rId7"/>
    <p:sldId id="459" r:id="rId8"/>
    <p:sldId id="461" r:id="rId9"/>
    <p:sldId id="467" r:id="rId10"/>
    <p:sldId id="462" r:id="rId11"/>
    <p:sldId id="475" r:id="rId12"/>
    <p:sldId id="472" r:id="rId13"/>
    <p:sldId id="470" r:id="rId14"/>
    <p:sldId id="446" r:id="rId15"/>
    <p:sldId id="476" r:id="rId16"/>
    <p:sldId id="447" r:id="rId17"/>
    <p:sldId id="431" r:id="rId18"/>
    <p:sldId id="471" r:id="rId19"/>
    <p:sldId id="442" r:id="rId20"/>
    <p:sldId id="448" r:id="rId21"/>
    <p:sldId id="449" r:id="rId22"/>
    <p:sldId id="428" r:id="rId23"/>
    <p:sldId id="473" r:id="rId24"/>
    <p:sldId id="362" r:id="rId25"/>
    <p:sldId id="450" r:id="rId26"/>
    <p:sldId id="383" r:id="rId27"/>
    <p:sldId id="455" r:id="rId28"/>
    <p:sldId id="474" r:id="rId29"/>
    <p:sldId id="465" r:id="rId30"/>
    <p:sldId id="436" r:id="rId31"/>
    <p:sldId id="268" r:id="rId32"/>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7"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A623"/>
    <a:srgbClr val="263578"/>
    <a:srgbClr val="1E3582"/>
    <a:srgbClr val="4F81BD"/>
    <a:srgbClr val="2339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5268" autoAdjust="0"/>
  </p:normalViewPr>
  <p:slideViewPr>
    <p:cSldViewPr snapToGrid="0" snapToObjects="1">
      <p:cViewPr varScale="1">
        <p:scale>
          <a:sx n="86" d="100"/>
          <a:sy n="86" d="100"/>
        </p:scale>
        <p:origin x="1574" y="53"/>
      </p:cViewPr>
      <p:guideLst>
        <p:guide orient="horz" pos="2160"/>
        <p:guide pos="2880"/>
      </p:guideLst>
    </p:cSldViewPr>
  </p:slideViewPr>
  <p:notesTextViewPr>
    <p:cViewPr>
      <p:scale>
        <a:sx n="1" d="1"/>
        <a:sy n="1" d="1"/>
      </p:scale>
      <p:origin x="0" y="0"/>
    </p:cViewPr>
  </p:notesTextViewPr>
  <p:sorterViewPr>
    <p:cViewPr>
      <p:scale>
        <a:sx n="100" d="100"/>
        <a:sy n="100" d="100"/>
      </p:scale>
      <p:origin x="0" y="2952"/>
    </p:cViewPr>
  </p:sorterViewPr>
  <p:notesViewPr>
    <p:cSldViewPr snapToGrid="0" snapToObjects="1">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a:t>Percentage of children under age of 5 years classified as malnourished  </a:t>
            </a:r>
          </a:p>
        </c:rich>
      </c:tx>
      <c:layout>
        <c:manualLayout>
          <c:xMode val="edge"/>
          <c:yMode val="edge"/>
          <c:x val="0.21093778687890599"/>
          <c:y val="9.8296260619088068E-4"/>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8892552493438322E-2"/>
          <c:y val="0.23593430118110237"/>
          <c:w val="0.9277741141732283"/>
          <c:h val="0.68998203740157482"/>
        </c:manualLayout>
      </c:layout>
      <c:barChart>
        <c:barDir val="col"/>
        <c:grouping val="clustered"/>
        <c:varyColors val="0"/>
        <c:ser>
          <c:idx val="0"/>
          <c:order val="0"/>
          <c:tx>
            <c:strRef>
              <c:f>Sheet1!$B$1</c:f>
              <c:strCache>
                <c:ptCount val="1"/>
                <c:pt idx="0">
                  <c:v>Series 1</c:v>
                </c:pt>
              </c:strCache>
            </c:strRef>
          </c:tx>
          <c:spPr>
            <a:solidFill>
              <a:srgbClr val="C00000"/>
            </a:solidFill>
            <a:ln>
              <a:noFill/>
            </a:ln>
            <a:effectLst>
              <a:outerShdw blurRad="57150" dist="19050" dir="5400000" algn="ctr" rotWithShape="0">
                <a:srgbClr val="000000">
                  <a:alpha val="63000"/>
                </a:srgbClr>
              </a:outerShdw>
            </a:effectLst>
          </c:spPr>
          <c:invertIfNegative val="0"/>
          <c:dLbls>
            <c:dLbl>
              <c:idx val="0"/>
              <c:tx>
                <c:rich>
                  <a:bodyPr/>
                  <a:lstStyle/>
                  <a:p>
                    <a:r>
                      <a:rPr lang="en-US"/>
                      <a:t>27%</a:t>
                    </a:r>
                    <a:endParaRPr lang="en-US"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F71-496C-A757-577422C8BC1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Stunting</c:v>
                </c:pt>
                <c:pt idx="1">
                  <c:v>Overweight</c:v>
                </c:pt>
                <c:pt idx="2">
                  <c:v>Underweight</c:v>
                </c:pt>
                <c:pt idx="3">
                  <c:v>Wasting</c:v>
                </c:pt>
              </c:strCache>
            </c:strRef>
          </c:cat>
          <c:val>
            <c:numRef>
              <c:f>Sheet1!$B$2:$B$5</c:f>
              <c:numCache>
                <c:formatCode>0%</c:formatCode>
                <c:ptCount val="4"/>
                <c:pt idx="0" formatCode="0.00%">
                  <c:v>0.27</c:v>
                </c:pt>
                <c:pt idx="1">
                  <c:v>0.13</c:v>
                </c:pt>
                <c:pt idx="2">
                  <c:v>0.06</c:v>
                </c:pt>
                <c:pt idx="3">
                  <c:v>0.03</c:v>
                </c:pt>
              </c:numCache>
            </c:numRef>
          </c:val>
          <c:extLst>
            <c:ext xmlns:c16="http://schemas.microsoft.com/office/drawing/2014/chart" uri="{C3380CC4-5D6E-409C-BE32-E72D297353CC}">
              <c16:uniqueId val="{00000000-4F71-496C-A757-577422C8BC19}"/>
            </c:ext>
          </c:extLst>
        </c:ser>
        <c:dLbls>
          <c:showLegendKey val="0"/>
          <c:showVal val="0"/>
          <c:showCatName val="0"/>
          <c:showSerName val="0"/>
          <c:showPercent val="0"/>
          <c:showBubbleSize val="0"/>
        </c:dLbls>
        <c:gapWidth val="100"/>
        <c:overlap val="-24"/>
        <c:axId val="1693159503"/>
        <c:axId val="1749931887"/>
      </c:barChart>
      <c:catAx>
        <c:axId val="16931595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9931887"/>
        <c:crossesAt val="0"/>
        <c:auto val="1"/>
        <c:lblAlgn val="ctr"/>
        <c:lblOffset val="100"/>
        <c:noMultiLvlLbl val="0"/>
      </c:catAx>
      <c:valAx>
        <c:axId val="17499318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3159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600" dirty="0"/>
              <a:t>Percentage of Malnourished vs. Normal children</a:t>
            </a:r>
          </a:p>
        </c:rich>
      </c:tx>
      <c:layout>
        <c:manualLayout>
          <c:xMode val="edge"/>
          <c:yMode val="edge"/>
          <c:x val="0.23410061242344701"/>
          <c:y val="2.2578814730750598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Column1</c:v>
                </c:pt>
              </c:strCache>
            </c:strRef>
          </c:tx>
          <c:dPt>
            <c:idx val="0"/>
            <c:bubble3D val="0"/>
            <c:spPr>
              <a:solidFill>
                <a:srgbClr val="00B05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A81F-465A-95E6-360101879AD6}"/>
              </c:ext>
            </c:extLst>
          </c:dPt>
          <c:dPt>
            <c:idx val="1"/>
            <c:bubble3D val="0"/>
            <c:spPr>
              <a:solidFill>
                <a:srgbClr val="FF000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81F-465A-95E6-360101879AD6}"/>
              </c:ext>
            </c:extLst>
          </c:dPt>
          <c:dLbls>
            <c:dLbl>
              <c:idx val="0"/>
              <c:tx>
                <c:rich>
                  <a:bodyPr/>
                  <a:lstStyle/>
                  <a:p>
                    <a:fld id="{7A221B2C-6D9D-4142-ABDE-43FA783A8E8A}" type="VALUE">
                      <a:rPr lang="en-US" smtClean="0"/>
                      <a:pPr/>
                      <a:t>[VALUE]</a:t>
                    </a:fld>
                    <a:endParaRPr lang="en-US" baseline="0" dirty="0"/>
                  </a:p>
                  <a:p>
                    <a:r>
                      <a:rPr lang="en-US" baseline="0" dirty="0"/>
                      <a:t>692</a:t>
                    </a: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A81F-465A-95E6-360101879AD6}"/>
                </c:ext>
              </c:extLst>
            </c:dLbl>
            <c:dLbl>
              <c:idx val="1"/>
              <c:tx>
                <c:rich>
                  <a:bodyPr/>
                  <a:lstStyle/>
                  <a:p>
                    <a:fld id="{6645091E-7FFA-4354-A028-834BCDA58D4A}" type="VALUE">
                      <a:rPr lang="en-US" smtClean="0"/>
                      <a:pPr/>
                      <a:t>[VALUE]</a:t>
                    </a:fld>
                    <a:r>
                      <a:rPr lang="en-US" baseline="0" dirty="0"/>
                      <a:t> </a:t>
                    </a:r>
                  </a:p>
                  <a:p>
                    <a:r>
                      <a:rPr lang="en-US" baseline="0" dirty="0"/>
                      <a:t>424</a:t>
                    </a:r>
                  </a:p>
                </c:rich>
              </c:tx>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81F-465A-95E6-360101879AD6}"/>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Normal</c:v>
                </c:pt>
                <c:pt idx="1">
                  <c:v>Malnourished</c:v>
                </c:pt>
              </c:strCache>
            </c:strRef>
          </c:cat>
          <c:val>
            <c:numRef>
              <c:f>Sheet1!$B$2:$B$3</c:f>
              <c:numCache>
                <c:formatCode>0.00%</c:formatCode>
                <c:ptCount val="2"/>
                <c:pt idx="0">
                  <c:v>0.621</c:v>
                </c:pt>
                <c:pt idx="1">
                  <c:v>0.379</c:v>
                </c:pt>
              </c:numCache>
            </c:numRef>
          </c:val>
          <c:extLst>
            <c:ext xmlns:c16="http://schemas.microsoft.com/office/drawing/2014/chart" uri="{C3380CC4-5D6E-409C-BE32-E72D297353CC}">
              <c16:uniqueId val="{00000000-A81F-465A-95E6-360101879AD6}"/>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74018542220229644"/>
          <c:y val="0.36377848464151696"/>
          <c:w val="0.12067957130358706"/>
          <c:h val="0.1540171474541793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sz="1400" b="1" dirty="0"/>
              <a:t>Prevalence of malnutrition by household wealth index</a:t>
            </a:r>
            <a:endParaRPr lang="en-ZA" sz="14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Malnourished</c:v>
                </c:pt>
              </c:strCache>
            </c:strRef>
          </c:tx>
          <c:spPr>
            <a:solidFill>
              <a:srgbClr val="FF0000"/>
            </a:solidFill>
            <a:ln>
              <a:noFill/>
            </a:ln>
            <a:effectLst/>
          </c:spPr>
          <c:invertIfNegative val="0"/>
          <c:dLbls>
            <c:dLbl>
              <c:idx val="0"/>
              <c:layout>
                <c:manualLayout>
                  <c:x val="-5.689560127562626E-3"/>
                  <c:y val="7.794196954702768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D90-416E-9271-2A1BAC60F5A9}"/>
                </c:ext>
              </c:extLst>
            </c:dLbl>
            <c:dLbl>
              <c:idx val="1"/>
              <c:layout>
                <c:manualLayout>
                  <c:x val="2.844780063781261E-3"/>
                  <c:y val="1.95636128388835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D90-416E-9271-2A1BAC60F5A9}"/>
                </c:ext>
              </c:extLst>
            </c:dLbl>
            <c:dLbl>
              <c:idx val="2"/>
              <c:layout>
                <c:manualLayout>
                  <c:x val="-1.0994225186394153E-16"/>
                  <c:y val="-8.33458728786658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D90-416E-9271-2A1BAC60F5A9}"/>
                </c:ext>
              </c:extLst>
            </c:dLbl>
            <c:dLbl>
              <c:idx val="3"/>
              <c:layout>
                <c:manualLayout>
                  <c:x val="-1.0430739737069282E-16"/>
                  <c:y val="1.956361283888343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D90-416E-9271-2A1BAC60F5A9}"/>
                </c:ext>
              </c:extLst>
            </c:dLbl>
            <c:dLbl>
              <c:idx val="4"/>
              <c:layout>
                <c:manualLayout>
                  <c:x val="0"/>
                  <c:y val="2.81316004230860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519-4AEB-865B-093FBD0D6A2A}"/>
                </c:ext>
              </c:extLst>
            </c:dLbl>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Poorest</c:v>
                </c:pt>
                <c:pt idx="1">
                  <c:v>Poorer</c:v>
                </c:pt>
                <c:pt idx="2">
                  <c:v>Middle</c:v>
                </c:pt>
                <c:pt idx="3">
                  <c:v>Richer</c:v>
                </c:pt>
                <c:pt idx="4">
                  <c:v>Richest</c:v>
                </c:pt>
              </c:strCache>
            </c:strRef>
          </c:cat>
          <c:val>
            <c:numRef>
              <c:f>Sheet1!$B$2:$B$6</c:f>
              <c:numCache>
                <c:formatCode>0%</c:formatCode>
                <c:ptCount val="5"/>
                <c:pt idx="0">
                  <c:v>0.53</c:v>
                </c:pt>
                <c:pt idx="1">
                  <c:v>0.3</c:v>
                </c:pt>
                <c:pt idx="2">
                  <c:v>0.09</c:v>
                </c:pt>
                <c:pt idx="3">
                  <c:v>7.0000000000000007E-2</c:v>
                </c:pt>
                <c:pt idx="4">
                  <c:v>0.01</c:v>
                </c:pt>
              </c:numCache>
            </c:numRef>
          </c:val>
          <c:extLst>
            <c:ext xmlns:c16="http://schemas.microsoft.com/office/drawing/2014/chart" uri="{C3380CC4-5D6E-409C-BE32-E72D297353CC}">
              <c16:uniqueId val="{00000000-F519-4AEB-865B-093FBD0D6A2A}"/>
            </c:ext>
          </c:extLst>
        </c:ser>
        <c:ser>
          <c:idx val="1"/>
          <c:order val="1"/>
          <c:tx>
            <c:strRef>
              <c:f>Sheet1!$C$1</c:f>
              <c:strCache>
                <c:ptCount val="1"/>
                <c:pt idx="0">
                  <c:v>Normal</c:v>
                </c:pt>
              </c:strCache>
            </c:strRef>
          </c:tx>
          <c:spPr>
            <a:solidFill>
              <a:srgbClr val="00B050"/>
            </a:solidFill>
            <a:ln>
              <a:noFill/>
            </a:ln>
            <a:effectLst/>
          </c:spPr>
          <c:invertIfNegative val="0"/>
          <c:dLbls>
            <c:dLbl>
              <c:idx val="0"/>
              <c:layout>
                <c:manualLayout>
                  <c:x val="2.2758240510250504E-2"/>
                  <c:y val="4.306921938859007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D90-416E-9271-2A1BAC60F5A9}"/>
                </c:ext>
              </c:extLst>
            </c:dLbl>
            <c:dLbl>
              <c:idx val="1"/>
              <c:layout>
                <c:manualLayout>
                  <c:x val="1.7068680382687877E-2"/>
                  <c:y val="-2.667628092828514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D90-416E-9271-2A1BAC60F5A9}"/>
                </c:ext>
              </c:extLst>
            </c:dLbl>
            <c:dLbl>
              <c:idx val="2"/>
              <c:layout>
                <c:manualLayout>
                  <c:x val="1.1379120255125148E-2"/>
                  <c:y val="1.82560220022340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D90-416E-9271-2A1BAC60F5A9}"/>
                </c:ext>
              </c:extLst>
            </c:dLbl>
            <c:dLbl>
              <c:idx val="3"/>
              <c:layout>
                <c:manualLayout>
                  <c:x val="1.1379120255125148E-2"/>
                  <c:y val="7.794196954702768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D90-416E-9271-2A1BAC60F5A9}"/>
                </c:ext>
              </c:extLst>
            </c:dLbl>
            <c:dLbl>
              <c:idx val="4"/>
              <c:layout>
                <c:manualLayout>
                  <c:x val="1.0430739737069282E-16"/>
                  <c:y val="1.12814719705465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D90-416E-9271-2A1BAC60F5A9}"/>
                </c:ext>
              </c:extLst>
            </c:dLbl>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Poorest</c:v>
                </c:pt>
                <c:pt idx="1">
                  <c:v>Poorer</c:v>
                </c:pt>
                <c:pt idx="2">
                  <c:v>Middle</c:v>
                </c:pt>
                <c:pt idx="3">
                  <c:v>Richer</c:v>
                </c:pt>
                <c:pt idx="4">
                  <c:v>Richest</c:v>
                </c:pt>
              </c:strCache>
            </c:strRef>
          </c:cat>
          <c:val>
            <c:numRef>
              <c:f>Sheet1!$C$2:$C$6</c:f>
              <c:numCache>
                <c:formatCode>0.00%</c:formatCode>
                <c:ptCount val="5"/>
                <c:pt idx="0">
                  <c:v>0.35</c:v>
                </c:pt>
                <c:pt idx="1">
                  <c:v>0.37</c:v>
                </c:pt>
                <c:pt idx="2">
                  <c:v>0.08</c:v>
                </c:pt>
                <c:pt idx="3">
                  <c:v>0.09</c:v>
                </c:pt>
                <c:pt idx="4">
                  <c:v>0.11</c:v>
                </c:pt>
              </c:numCache>
            </c:numRef>
          </c:val>
          <c:extLst>
            <c:ext xmlns:c16="http://schemas.microsoft.com/office/drawing/2014/chart" uri="{C3380CC4-5D6E-409C-BE32-E72D297353CC}">
              <c16:uniqueId val="{00000000-FD90-416E-9271-2A1BAC60F5A9}"/>
            </c:ext>
          </c:extLst>
        </c:ser>
        <c:dLbls>
          <c:dLblPos val="inEnd"/>
          <c:showLegendKey val="0"/>
          <c:showVal val="1"/>
          <c:showCatName val="0"/>
          <c:showSerName val="0"/>
          <c:showPercent val="0"/>
          <c:showBubbleSize val="0"/>
        </c:dLbls>
        <c:gapWidth val="219"/>
        <c:overlap val="-27"/>
        <c:axId val="234186591"/>
        <c:axId val="173009119"/>
      </c:barChart>
      <c:catAx>
        <c:axId val="234186591"/>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dk1"/>
                    </a:solidFill>
                    <a:latin typeface="+mn-lt"/>
                    <a:ea typeface="+mn-ea"/>
                    <a:cs typeface="+mn-cs"/>
                  </a:defRPr>
                </a:pPr>
                <a:r>
                  <a:rPr lang="en-US" b="1"/>
                  <a:t>Household Wealth index</a:t>
                </a:r>
                <a:endParaRPr lang="en-ZA" b="1"/>
              </a:p>
            </c:rich>
          </c:tx>
          <c:layout>
            <c:manualLayout>
              <c:xMode val="edge"/>
              <c:yMode val="edge"/>
              <c:x val="0.34632262897101618"/>
              <c:y val="0.81647954369967479"/>
            </c:manualLayout>
          </c:layout>
          <c:overlay val="0"/>
          <c:spPr>
            <a:noFill/>
            <a:ln>
              <a:noFill/>
            </a:ln>
            <a:effectLst/>
          </c:spPr>
          <c:txPr>
            <a:bodyPr rot="0" spcFirstLastPara="1" vertOverflow="ellipsis" vert="horz" wrap="square" anchor="ctr" anchorCtr="1"/>
            <a:lstStyle/>
            <a:p>
              <a:pPr>
                <a:defRPr sz="1330"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73009119"/>
        <c:crosses val="autoZero"/>
        <c:auto val="1"/>
        <c:lblAlgn val="ctr"/>
        <c:lblOffset val="100"/>
        <c:noMultiLvlLbl val="0"/>
      </c:catAx>
      <c:valAx>
        <c:axId val="173009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dk1"/>
                    </a:solidFill>
                    <a:latin typeface="+mn-lt"/>
                    <a:ea typeface="+mn-ea"/>
                    <a:cs typeface="+mn-cs"/>
                  </a:defRPr>
                </a:pPr>
                <a:r>
                  <a:rPr lang="en-US" b="1"/>
                  <a:t>Prevalence</a:t>
                </a:r>
                <a:endParaRPr lang="en-ZA" b="1"/>
              </a:p>
            </c:rich>
          </c:tx>
          <c:layout>
            <c:manualLayout>
              <c:xMode val="edge"/>
              <c:yMode val="edge"/>
              <c:x val="2.0833333333333332E-2"/>
              <c:y val="0.46680019685039376"/>
            </c:manualLayout>
          </c:layout>
          <c:overlay val="0"/>
          <c:spPr>
            <a:noFill/>
            <a:ln>
              <a:noFill/>
            </a:ln>
            <a:effectLst/>
          </c:spPr>
          <c:txPr>
            <a:bodyPr rot="-5400000" spcFirstLastPara="1" vertOverflow="ellipsis" vert="horz" wrap="square" anchor="ctr" anchorCtr="1"/>
            <a:lstStyle/>
            <a:p>
              <a:pPr>
                <a:defRPr sz="1330" b="1" i="0" u="none" strike="noStrike" kern="1200" baseline="0">
                  <a:solidFill>
                    <a:schemeClr val="dk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234186591"/>
        <c:crosses val="autoZero"/>
        <c:crossBetween val="between"/>
      </c:valAx>
      <c:spPr>
        <a:noFill/>
        <a:ln>
          <a:noFill/>
        </a:ln>
        <a:effectLst/>
      </c:spPr>
    </c:plotArea>
    <c:legend>
      <c:legendPos val="b"/>
      <c:layout>
        <c:manualLayout>
          <c:xMode val="edge"/>
          <c:yMode val="edge"/>
          <c:x val="0.32882073562428477"/>
          <c:y val="0.9216620737149529"/>
          <c:w val="0.46879760349880106"/>
          <c:h val="7.136337625335958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b="0" i="0" u="none" strike="noStrike" kern="1200" baseline="0">
                <a:solidFill>
                  <a:schemeClr val="dk1"/>
                </a:solidFill>
                <a:effectLst/>
                <a:latin typeface="+mn-lt"/>
                <a:ea typeface="+mn-ea"/>
                <a:cs typeface="+mn-cs"/>
              </a:defRPr>
            </a:pPr>
            <a:r>
              <a:rPr lang="en-US" sz="1400" b="1" dirty="0"/>
              <a:t>Prevalence of malnutrition by mother’s educational level</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Normal</c:v>
                </c:pt>
              </c:strCache>
            </c:strRef>
          </c:tx>
          <c:spPr>
            <a:solidFill>
              <a:schemeClr val="accent6"/>
            </a:solidFill>
            <a:ln>
              <a:noFill/>
            </a:ln>
            <a:effectLst>
              <a:outerShdw blurRad="76200" dir="18900000" sy="23000" kx="-1200000" algn="bl" rotWithShape="0">
                <a:prstClr val="black">
                  <a:alpha val="20000"/>
                </a:prstClr>
              </a:outerShdw>
            </a:effectLst>
          </c:spPr>
          <c:invertIfNegative val="0"/>
          <c:dLbls>
            <c:dLbl>
              <c:idx val="0"/>
              <c:layout>
                <c:manualLayout>
                  <c:x val="0"/>
                  <c:y val="1.75558010863153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3DE-49A3-B12E-5A6ACF0B5D57}"/>
                </c:ext>
              </c:extLst>
            </c:dLbl>
            <c:dLbl>
              <c:idx val="3"/>
              <c:layout>
                <c:manualLayout>
                  <c:x val="-1.0056199919874971E-16"/>
                  <c:y val="1.856325108052873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E9F-4FE6-8718-BF8E152C711E}"/>
                </c:ext>
              </c:extLst>
            </c:dLbl>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No education</c:v>
                </c:pt>
                <c:pt idx="1">
                  <c:v>Primary</c:v>
                </c:pt>
                <c:pt idx="2">
                  <c:v>Secondary</c:v>
                </c:pt>
                <c:pt idx="3">
                  <c:v>Higher</c:v>
                </c:pt>
              </c:strCache>
            </c:strRef>
          </c:cat>
          <c:val>
            <c:numRef>
              <c:f>Sheet1!$B$2:$B$5</c:f>
              <c:numCache>
                <c:formatCode>0%</c:formatCode>
                <c:ptCount val="4"/>
                <c:pt idx="0">
                  <c:v>0.1</c:v>
                </c:pt>
                <c:pt idx="1">
                  <c:v>0.27</c:v>
                </c:pt>
                <c:pt idx="2">
                  <c:v>0.51</c:v>
                </c:pt>
                <c:pt idx="3">
                  <c:v>0.12</c:v>
                </c:pt>
              </c:numCache>
            </c:numRef>
          </c:val>
          <c:extLst>
            <c:ext xmlns:c16="http://schemas.microsoft.com/office/drawing/2014/chart" uri="{C3380CC4-5D6E-409C-BE32-E72D297353CC}">
              <c16:uniqueId val="{00000000-FE9F-4FE6-8718-BF8E152C711E}"/>
            </c:ext>
          </c:extLst>
        </c:ser>
        <c:ser>
          <c:idx val="1"/>
          <c:order val="1"/>
          <c:tx>
            <c:strRef>
              <c:f>Sheet1!$C$1</c:f>
              <c:strCache>
                <c:ptCount val="1"/>
                <c:pt idx="0">
                  <c:v>Malnourished</c:v>
                </c:pt>
              </c:strCache>
            </c:strRef>
          </c:tx>
          <c:spPr>
            <a:solidFill>
              <a:srgbClr val="FF0000"/>
            </a:solidFill>
            <a:ln>
              <a:noFill/>
            </a:ln>
            <a:effectLst>
              <a:outerShdw blurRad="76200" dir="18900000" sy="23000" kx="-1200000" algn="bl" rotWithShape="0">
                <a:prstClr val="black">
                  <a:alpha val="20000"/>
                </a:prstClr>
              </a:outerShdw>
            </a:effectLst>
          </c:spPr>
          <c:invertIfNegative val="0"/>
          <c:dLbls>
            <c:dLbl>
              <c:idx val="0"/>
              <c:layout>
                <c:manualLayout>
                  <c:x val="8.4548261523528598E-3"/>
                  <c:y val="2.655320190754183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3DE-49A3-B12E-5A6ACF0B5D57}"/>
                </c:ext>
              </c:extLst>
            </c:dLbl>
            <c:dLbl>
              <c:idx val="1"/>
              <c:layout>
                <c:manualLayout>
                  <c:x val="2.7426316608967025E-3"/>
                  <c:y val="9.336852373047757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0B0-4777-A6C4-33F713D75CDD}"/>
                </c:ext>
              </c:extLst>
            </c:dLbl>
            <c:dLbl>
              <c:idx val="3"/>
              <c:layout>
                <c:manualLayout>
                  <c:x val="1.9198421626276815E-2"/>
                  <c:y val="4.025227054394208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0B0-4777-A6C4-33F713D75CDD}"/>
                </c:ext>
              </c:extLst>
            </c:dLbl>
            <c:numFmt formatCode="0%" sourceLinked="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No education</c:v>
                </c:pt>
                <c:pt idx="1">
                  <c:v>Primary</c:v>
                </c:pt>
                <c:pt idx="2">
                  <c:v>Secondary</c:v>
                </c:pt>
                <c:pt idx="3">
                  <c:v>Higher</c:v>
                </c:pt>
              </c:strCache>
            </c:strRef>
          </c:cat>
          <c:val>
            <c:numRef>
              <c:f>Sheet1!$C$2:$C$5</c:f>
              <c:numCache>
                <c:formatCode>0.00%</c:formatCode>
                <c:ptCount val="4"/>
                <c:pt idx="0">
                  <c:v>0.08</c:v>
                </c:pt>
                <c:pt idx="1">
                  <c:v>0.34</c:v>
                </c:pt>
                <c:pt idx="2" formatCode="0%">
                  <c:v>0.48</c:v>
                </c:pt>
                <c:pt idx="3">
                  <c:v>0.1</c:v>
                </c:pt>
              </c:numCache>
            </c:numRef>
          </c:val>
          <c:extLst>
            <c:ext xmlns:c16="http://schemas.microsoft.com/office/drawing/2014/chart" uri="{C3380CC4-5D6E-409C-BE32-E72D297353CC}">
              <c16:uniqueId val="{00000000-40B0-4777-A6C4-33F713D75CDD}"/>
            </c:ext>
          </c:extLst>
        </c:ser>
        <c:dLbls>
          <c:dLblPos val="inEnd"/>
          <c:showLegendKey val="0"/>
          <c:showVal val="1"/>
          <c:showCatName val="0"/>
          <c:showSerName val="0"/>
          <c:showPercent val="0"/>
          <c:showBubbleSize val="0"/>
        </c:dLbls>
        <c:gapWidth val="41"/>
        <c:axId val="296622911"/>
        <c:axId val="240986127"/>
      </c:barChart>
      <c:catAx>
        <c:axId val="296622911"/>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ZA"/>
                  <a:t>Educational level</a:t>
                </a:r>
              </a:p>
            </c:rich>
          </c:tx>
          <c:layout>
            <c:manualLayout>
              <c:xMode val="edge"/>
              <c:yMode val="edge"/>
              <c:x val="0.38506786069763477"/>
              <c:y val="0.75843044637703183"/>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effectLst/>
                <a:latin typeface="+mn-lt"/>
                <a:ea typeface="+mn-ea"/>
                <a:cs typeface="+mn-cs"/>
              </a:defRPr>
            </a:pPr>
            <a:endParaRPr lang="en-US"/>
          </a:p>
        </c:txPr>
        <c:crossAx val="240986127"/>
        <c:crosses val="autoZero"/>
        <c:auto val="1"/>
        <c:lblAlgn val="ctr"/>
        <c:lblOffset val="100"/>
        <c:noMultiLvlLbl val="0"/>
      </c:catAx>
      <c:valAx>
        <c:axId val="24098612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ZA"/>
                  <a:t>Prevalence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296622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0" dirty="0"/>
              <a:t>Prevalence of malnutrition by source of drinking water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597014435695538E-2"/>
          <c:y val="0.17835476367017961"/>
          <c:w val="0.8987520778652669"/>
          <c:h val="0.51420014884534793"/>
        </c:manualLayout>
      </c:layout>
      <c:barChart>
        <c:barDir val="col"/>
        <c:grouping val="clustered"/>
        <c:varyColors val="0"/>
        <c:ser>
          <c:idx val="0"/>
          <c:order val="0"/>
          <c:tx>
            <c:strRef>
              <c:f>Sheet1!$B$1</c:f>
              <c:strCache>
                <c:ptCount val="1"/>
                <c:pt idx="0">
                  <c:v>Malnourished</c:v>
                </c:pt>
              </c:strCache>
            </c:strRef>
          </c:tx>
          <c:spPr>
            <a:solidFill>
              <a:srgbClr val="FF0000"/>
            </a:solidFill>
            <a:ln>
              <a:noFill/>
            </a:ln>
            <a:effectLst>
              <a:outerShdw blurRad="57150" dist="19050" dir="5400000" algn="ctr" rotWithShape="0">
                <a:srgbClr val="000000">
                  <a:alpha val="63000"/>
                </a:srgbClr>
              </a:outerShdw>
            </a:effectLst>
          </c:spPr>
          <c:invertIfNegative val="0"/>
          <c:dLbls>
            <c:dLbl>
              <c:idx val="0"/>
              <c:layout>
                <c:manualLayout>
                  <c:x val="0"/>
                  <c:y val="1.3243384154435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53-4776-B9B8-BB0EEF4833C1}"/>
                </c:ext>
              </c:extLst>
            </c:dLbl>
            <c:dLbl>
              <c:idx val="1"/>
              <c:layout>
                <c:manualLayout>
                  <c:x val="2.777777777777803E-3"/>
                  <c:y val="1.775104583803924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253-4776-B9B8-BB0EEF4833C1}"/>
                </c:ext>
              </c:extLst>
            </c:dLbl>
            <c:dLbl>
              <c:idx val="2"/>
              <c:layout>
                <c:manualLayout>
                  <c:x val="0"/>
                  <c:y val="2.534291519529457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53-4776-B9B8-BB0EEF4833C1}"/>
                </c:ext>
              </c:extLst>
            </c:dLbl>
            <c:dLbl>
              <c:idx val="3"/>
              <c:layout>
                <c:manualLayout>
                  <c:x val="-1.3888888888889399E-3"/>
                  <c:y val="1.13996690185699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253-4776-B9B8-BB0EEF4833C1}"/>
                </c:ext>
              </c:extLst>
            </c:dLbl>
            <c:dLbl>
              <c:idx val="4"/>
              <c:layout>
                <c:manualLayout>
                  <c:x val="2.7777777777777779E-3"/>
                  <c:y val="1.139966901856986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253-4776-B9B8-BB0EEF4833C1}"/>
                </c:ext>
              </c:extLst>
            </c:dLbl>
            <c:dLbl>
              <c:idx val="5"/>
              <c:layout>
                <c:manualLayout>
                  <c:x val="0"/>
                  <c:y val="1.13996690185699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253-4776-B9B8-BB0EEF4833C1}"/>
                </c:ext>
              </c:extLst>
            </c:dLbl>
            <c:dLbl>
              <c:idx val="7"/>
              <c:layout>
                <c:manualLayout>
                  <c:x val="1.388888888888787E-3"/>
                  <c:y val="1.576735829771545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253-4776-B9B8-BB0EEF4833C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Piped into dwelling</c:v>
                </c:pt>
                <c:pt idx="1">
                  <c:v>Piped into yard</c:v>
                </c:pt>
                <c:pt idx="2">
                  <c:v>Public tap</c:v>
                </c:pt>
                <c:pt idx="3">
                  <c:v>Unprotected well</c:v>
                </c:pt>
                <c:pt idx="4">
                  <c:v>Unprotected spring</c:v>
                </c:pt>
                <c:pt idx="5">
                  <c:v>River/Dam/Lake</c:v>
                </c:pt>
                <c:pt idx="6">
                  <c:v>Tanker Water</c:v>
                </c:pt>
                <c:pt idx="7">
                  <c:v>Bottled Water</c:v>
                </c:pt>
              </c:strCache>
            </c:strRef>
          </c:cat>
          <c:val>
            <c:numRef>
              <c:f>Sheet1!$B$2:$B$9</c:f>
              <c:numCache>
                <c:formatCode>0%</c:formatCode>
                <c:ptCount val="8"/>
                <c:pt idx="0">
                  <c:v>0.03</c:v>
                </c:pt>
                <c:pt idx="1">
                  <c:v>0.04</c:v>
                </c:pt>
                <c:pt idx="2">
                  <c:v>7.0000000000000007E-2</c:v>
                </c:pt>
                <c:pt idx="3">
                  <c:v>0.2</c:v>
                </c:pt>
                <c:pt idx="4">
                  <c:v>0.16</c:v>
                </c:pt>
                <c:pt idx="5">
                  <c:v>0.09</c:v>
                </c:pt>
                <c:pt idx="6">
                  <c:v>0.35</c:v>
                </c:pt>
                <c:pt idx="7">
                  <c:v>0.06</c:v>
                </c:pt>
              </c:numCache>
            </c:numRef>
          </c:val>
          <c:extLst>
            <c:ext xmlns:c16="http://schemas.microsoft.com/office/drawing/2014/chart" uri="{C3380CC4-5D6E-409C-BE32-E72D297353CC}">
              <c16:uniqueId val="{00000000-1253-4776-B9B8-BB0EEF4833C1}"/>
            </c:ext>
          </c:extLst>
        </c:ser>
        <c:ser>
          <c:idx val="1"/>
          <c:order val="1"/>
          <c:tx>
            <c:strRef>
              <c:f>Sheet1!$C$1</c:f>
              <c:strCache>
                <c:ptCount val="1"/>
                <c:pt idx="0">
                  <c:v>Normal</c:v>
                </c:pt>
              </c:strCache>
            </c:strRef>
          </c:tx>
          <c:spPr>
            <a:solidFill>
              <a:srgbClr val="00B05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Sheet1!$A$2:$A$9</c:f>
              <c:strCache>
                <c:ptCount val="8"/>
                <c:pt idx="0">
                  <c:v>Piped into dwelling</c:v>
                </c:pt>
                <c:pt idx="1">
                  <c:v>Piped into yard</c:v>
                </c:pt>
                <c:pt idx="2">
                  <c:v>Public tap</c:v>
                </c:pt>
                <c:pt idx="3">
                  <c:v>Unprotected well</c:v>
                </c:pt>
                <c:pt idx="4">
                  <c:v>Unprotected spring</c:v>
                </c:pt>
                <c:pt idx="5">
                  <c:v>River/Dam/Lake</c:v>
                </c:pt>
                <c:pt idx="6">
                  <c:v>Tanker Water</c:v>
                </c:pt>
                <c:pt idx="7">
                  <c:v>Bottled Water</c:v>
                </c:pt>
              </c:strCache>
            </c:strRef>
          </c:cat>
          <c:val>
            <c:numRef>
              <c:f>Sheet1!$C$2:$C$9</c:f>
              <c:numCache>
                <c:formatCode>0%</c:formatCode>
                <c:ptCount val="8"/>
                <c:pt idx="0">
                  <c:v>0.18</c:v>
                </c:pt>
                <c:pt idx="1">
                  <c:v>7.0000000000000007E-2</c:v>
                </c:pt>
                <c:pt idx="2">
                  <c:v>0.05</c:v>
                </c:pt>
                <c:pt idx="3">
                  <c:v>0.16</c:v>
                </c:pt>
                <c:pt idx="4">
                  <c:v>0.13</c:v>
                </c:pt>
                <c:pt idx="5">
                  <c:v>0.04</c:v>
                </c:pt>
                <c:pt idx="6">
                  <c:v>0.18</c:v>
                </c:pt>
                <c:pt idx="7">
                  <c:v>0.19</c:v>
                </c:pt>
              </c:numCache>
            </c:numRef>
          </c:val>
          <c:extLst>
            <c:ext xmlns:c16="http://schemas.microsoft.com/office/drawing/2014/chart" uri="{C3380CC4-5D6E-409C-BE32-E72D297353CC}">
              <c16:uniqueId val="{00000000-BD0D-48CA-B97D-E556D49281D7}"/>
            </c:ext>
          </c:extLst>
        </c:ser>
        <c:dLbls>
          <c:dLblPos val="inEnd"/>
          <c:showLegendKey val="0"/>
          <c:showVal val="1"/>
          <c:showCatName val="0"/>
          <c:showSerName val="0"/>
          <c:showPercent val="0"/>
          <c:showBubbleSize val="0"/>
        </c:dLbls>
        <c:gapWidth val="100"/>
        <c:overlap val="-24"/>
        <c:axId val="2117995519"/>
        <c:axId val="44293407"/>
      </c:barChart>
      <c:catAx>
        <c:axId val="2117995519"/>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ZA"/>
                  <a:t>Source of drinking water</a:t>
                </a:r>
              </a:p>
            </c:rich>
          </c:tx>
          <c:layout>
            <c:manualLayout>
              <c:xMode val="edge"/>
              <c:yMode val="edge"/>
              <c:x val="0.42742607174103242"/>
              <c:y val="0.90561423467766455"/>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4293407"/>
        <c:crosses val="autoZero"/>
        <c:auto val="1"/>
        <c:lblAlgn val="ctr"/>
        <c:lblOffset val="100"/>
        <c:noMultiLvlLbl val="0"/>
      </c:catAx>
      <c:valAx>
        <c:axId val="4429340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ZA"/>
                  <a:t>Prevalence</a:t>
                </a:r>
              </a:p>
            </c:rich>
          </c:tx>
          <c:layout>
            <c:manualLayout>
              <c:xMode val="edge"/>
              <c:yMode val="edge"/>
              <c:x val="8.3333333333333332E-3"/>
              <c:y val="0.1848684672093148"/>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17995519"/>
        <c:crosses val="autoZero"/>
        <c:crossBetween val="between"/>
      </c:valAx>
      <c:spPr>
        <a:noFill/>
        <a:ln>
          <a:noFill/>
        </a:ln>
        <a:effectLst/>
      </c:spPr>
    </c:plotArea>
    <c:legend>
      <c:legendPos val="b"/>
      <c:layout>
        <c:manualLayout>
          <c:xMode val="edge"/>
          <c:yMode val="edge"/>
          <c:x val="0.71364851268591423"/>
          <c:y val="0.90188450316330759"/>
          <c:w val="0.21714741907261592"/>
          <c:h val="8.938011827840132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solidFill>
                <a:latin typeface="+mn-lt"/>
                <a:ea typeface="+mn-ea"/>
                <a:cs typeface="+mn-cs"/>
              </a:defRPr>
            </a:pPr>
            <a:r>
              <a:rPr lang="en-ZA" sz="1600" dirty="0"/>
              <a:t>Prevalence of malnutrition by child’s birth weight</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solidFill>
              <a:latin typeface="+mn-lt"/>
              <a:ea typeface="+mn-ea"/>
              <a:cs typeface="+mn-cs"/>
            </a:defRPr>
          </a:pPr>
          <a:endParaRPr lang="en-US"/>
        </a:p>
      </c:txPr>
    </c:title>
    <c:autoTitleDeleted val="0"/>
    <c:plotArea>
      <c:layout>
        <c:manualLayout>
          <c:layoutTarget val="inner"/>
          <c:xMode val="edge"/>
          <c:yMode val="edge"/>
          <c:x val="0.1429751027465713"/>
          <c:y val="0.16063967421791886"/>
          <c:w val="0.8316167527882119"/>
          <c:h val="0.63258455420790882"/>
        </c:manualLayout>
      </c:layout>
      <c:barChart>
        <c:barDir val="col"/>
        <c:grouping val="clustered"/>
        <c:varyColors val="0"/>
        <c:ser>
          <c:idx val="0"/>
          <c:order val="0"/>
          <c:tx>
            <c:strRef>
              <c:f>Sheet1!$B$1</c:f>
              <c:strCache>
                <c:ptCount val="1"/>
                <c:pt idx="0">
                  <c:v>Normal</c:v>
                </c:pt>
              </c:strCache>
            </c:strRef>
          </c:tx>
          <c:spPr>
            <a:solidFill>
              <a:srgbClr val="00B050"/>
            </a:solidFill>
            <a:ln>
              <a:noFill/>
            </a:ln>
            <a:effectLst/>
          </c:spPr>
          <c:invertIfNegative val="0"/>
          <c:dLbls>
            <c:dLbl>
              <c:idx val="0"/>
              <c:layout>
                <c:manualLayout>
                  <c:x val="2.0833333333333333E-3"/>
                  <c:y val="2.97367125984251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318-4D8D-A107-C02005F0FF9D}"/>
                </c:ext>
              </c:extLst>
            </c:dLbl>
            <c:dLbl>
              <c:idx val="1"/>
              <c:layout>
                <c:manualLayout>
                  <c:x val="0"/>
                  <c:y val="1.753124999999988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18-4D8D-A107-C02005F0FF9D}"/>
                </c:ext>
              </c:extLst>
            </c:dLbl>
            <c:dLbl>
              <c:idx val="2"/>
              <c:layout>
                <c:manualLayout>
                  <c:x val="0"/>
                  <c:y val="1.12812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18-4D8D-A107-C02005F0FF9D}"/>
                </c:ext>
              </c:extLst>
            </c:dLbl>
            <c:dLbl>
              <c:idx val="3"/>
              <c:layout>
                <c:manualLayout>
                  <c:x val="0"/>
                  <c:y val="1.128879277315638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5CC-46DB-ADAD-E1C3E3CCADE5}"/>
                </c:ext>
              </c:extLst>
            </c:dLbl>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Very Large</c:v>
                </c:pt>
                <c:pt idx="1">
                  <c:v>Larger than normal</c:v>
                </c:pt>
                <c:pt idx="2">
                  <c:v>Normal</c:v>
                </c:pt>
                <c:pt idx="3">
                  <c:v>Very Small</c:v>
                </c:pt>
              </c:strCache>
            </c:strRef>
          </c:cat>
          <c:val>
            <c:numRef>
              <c:f>Sheet1!$B$2:$B$5</c:f>
              <c:numCache>
                <c:formatCode>0.00%</c:formatCode>
                <c:ptCount val="4"/>
                <c:pt idx="0">
                  <c:v>0.1</c:v>
                </c:pt>
                <c:pt idx="1">
                  <c:v>0.16</c:v>
                </c:pt>
                <c:pt idx="2" formatCode="0%">
                  <c:v>0.57999999999999996</c:v>
                </c:pt>
                <c:pt idx="3">
                  <c:v>0.16</c:v>
                </c:pt>
              </c:numCache>
            </c:numRef>
          </c:val>
          <c:extLst>
            <c:ext xmlns:c16="http://schemas.microsoft.com/office/drawing/2014/chart" uri="{C3380CC4-5D6E-409C-BE32-E72D297353CC}">
              <c16:uniqueId val="{00000000-7318-4D8D-A107-C02005F0FF9D}"/>
            </c:ext>
          </c:extLst>
        </c:ser>
        <c:ser>
          <c:idx val="1"/>
          <c:order val="1"/>
          <c:tx>
            <c:strRef>
              <c:f>Sheet1!$C$1</c:f>
              <c:strCache>
                <c:ptCount val="1"/>
                <c:pt idx="0">
                  <c:v>Malnourished</c:v>
                </c:pt>
              </c:strCache>
            </c:strRef>
          </c:tx>
          <c:spPr>
            <a:solidFill>
              <a:srgbClr val="FF0000"/>
            </a:solidFill>
            <a:ln>
              <a:noFill/>
            </a:ln>
            <a:effectLst/>
          </c:spPr>
          <c:invertIfNegative val="0"/>
          <c:dLbls>
            <c:dLbl>
              <c:idx val="0"/>
              <c:layout>
                <c:manualLayout>
                  <c:x val="6.2500000000000003E-3"/>
                  <c:y val="1.93097933070866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18-4D8D-A107-C02005F0FF9D}"/>
                </c:ext>
              </c:extLst>
            </c:dLbl>
            <c:dLbl>
              <c:idx val="1"/>
              <c:layout>
                <c:manualLayout>
                  <c:x val="0"/>
                  <c:y val="2.374384842519685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18-4D8D-A107-C02005F0FF9D}"/>
                </c:ext>
              </c:extLst>
            </c:dLbl>
            <c:dLbl>
              <c:idx val="2"/>
              <c:layout>
                <c:manualLayout>
                  <c:x val="-7.638800644811996E-17"/>
                  <c:y val="1.12812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18-4D8D-A107-C02005F0FF9D}"/>
                </c:ext>
              </c:extLst>
            </c:dLbl>
            <c:dLbl>
              <c:idx val="3"/>
              <c:layout>
                <c:manualLayout>
                  <c:x val="0"/>
                  <c:y val="1.579133858267716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318-4D8D-A107-C02005F0FF9D}"/>
                </c:ext>
              </c:extLst>
            </c:dLbl>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Very Large</c:v>
                </c:pt>
                <c:pt idx="1">
                  <c:v>Larger than normal</c:v>
                </c:pt>
                <c:pt idx="2">
                  <c:v>Normal</c:v>
                </c:pt>
                <c:pt idx="3">
                  <c:v>Very Small</c:v>
                </c:pt>
              </c:strCache>
            </c:strRef>
          </c:cat>
          <c:val>
            <c:numRef>
              <c:f>Sheet1!$C$2:$C$5</c:f>
              <c:numCache>
                <c:formatCode>0.00%</c:formatCode>
                <c:ptCount val="4"/>
                <c:pt idx="0">
                  <c:v>0.09</c:v>
                </c:pt>
                <c:pt idx="1">
                  <c:v>0.31</c:v>
                </c:pt>
                <c:pt idx="2">
                  <c:v>0.35</c:v>
                </c:pt>
                <c:pt idx="3">
                  <c:v>0.25</c:v>
                </c:pt>
              </c:numCache>
            </c:numRef>
          </c:val>
          <c:extLst>
            <c:ext xmlns:c16="http://schemas.microsoft.com/office/drawing/2014/chart" uri="{C3380CC4-5D6E-409C-BE32-E72D297353CC}">
              <c16:uniqueId val="{00000001-7318-4D8D-A107-C02005F0FF9D}"/>
            </c:ext>
          </c:extLst>
        </c:ser>
        <c:dLbls>
          <c:dLblPos val="inEnd"/>
          <c:showLegendKey val="0"/>
          <c:showVal val="1"/>
          <c:showCatName val="0"/>
          <c:showSerName val="0"/>
          <c:showPercent val="0"/>
          <c:showBubbleSize val="0"/>
        </c:dLbls>
        <c:gapWidth val="267"/>
        <c:overlap val="-43"/>
        <c:axId val="1516561455"/>
        <c:axId val="1578851039"/>
      </c:barChart>
      <c:catAx>
        <c:axId val="1516561455"/>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ZA"/>
                  <a:t>Birth weight</a:t>
                </a:r>
              </a:p>
            </c:rich>
          </c:tx>
          <c:layout>
            <c:manualLayout>
              <c:xMode val="edge"/>
              <c:yMode val="edge"/>
              <c:x val="0.51664445129321424"/>
              <c:y val="0.91777200704974837"/>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solidFill>
                <a:latin typeface="+mn-lt"/>
                <a:ea typeface="+mn-ea"/>
                <a:cs typeface="+mn-cs"/>
              </a:defRPr>
            </a:pPr>
            <a:endParaRPr lang="en-US"/>
          </a:p>
        </c:txPr>
        <c:crossAx val="1578851039"/>
        <c:crosses val="autoZero"/>
        <c:auto val="1"/>
        <c:lblAlgn val="ctr"/>
        <c:lblOffset val="100"/>
        <c:noMultiLvlLbl val="0"/>
      </c:catAx>
      <c:valAx>
        <c:axId val="1578851039"/>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ZA"/>
                  <a:t>	Prevalence</a:t>
                </a:r>
              </a:p>
            </c:rich>
          </c:tx>
          <c:layout>
            <c:manualLayout>
              <c:xMode val="edge"/>
              <c:yMode val="edge"/>
              <c:x val="1.6666666666666666E-2"/>
              <c:y val="0.30913951771653542"/>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516561455"/>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3.3067642298915761E-2"/>
          <c:y val="0.92980017198661569"/>
          <c:w val="0.22020512521363744"/>
          <c:h val="7.019982801338429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solidFill>
                <a:latin typeface="+mn-lt"/>
                <a:ea typeface="+mn-ea"/>
                <a:cs typeface="+mn-cs"/>
              </a:defRPr>
            </a:pPr>
            <a:r>
              <a:rPr lang="en-ZA" sz="1400" dirty="0"/>
              <a:t>Prevalence of malnutrition by marital status</a:t>
            </a:r>
          </a:p>
        </c:rich>
      </c:tx>
      <c:layout>
        <c:manualLayout>
          <c:xMode val="edge"/>
          <c:yMode val="edge"/>
          <c:x val="0.24687144050781534"/>
          <c:y val="6.2062889463829693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solidFill>
              <a:latin typeface="+mn-lt"/>
              <a:ea typeface="+mn-ea"/>
              <a:cs typeface="+mn-cs"/>
            </a:defRPr>
          </a:pPr>
          <a:endParaRPr lang="en-US"/>
        </a:p>
      </c:txPr>
    </c:title>
    <c:autoTitleDeleted val="0"/>
    <c:plotArea>
      <c:layout>
        <c:manualLayout>
          <c:layoutTarget val="inner"/>
          <c:xMode val="edge"/>
          <c:yMode val="edge"/>
          <c:x val="0.19502217200784738"/>
          <c:y val="0.28041360831824225"/>
          <c:w val="0.78277376703841151"/>
          <c:h val="0.45014164859698774"/>
        </c:manualLayout>
      </c:layout>
      <c:barChart>
        <c:barDir val="col"/>
        <c:grouping val="clustered"/>
        <c:varyColors val="0"/>
        <c:ser>
          <c:idx val="0"/>
          <c:order val="0"/>
          <c:tx>
            <c:strRef>
              <c:f>Sheet1!$B$1</c:f>
              <c:strCache>
                <c:ptCount val="1"/>
                <c:pt idx="0">
                  <c:v>Malnourished</c:v>
                </c:pt>
              </c:strCache>
            </c:strRef>
          </c:tx>
          <c:spPr>
            <a:solidFill>
              <a:srgbClr val="FF0000"/>
            </a:solidFill>
            <a:ln>
              <a:noFill/>
            </a:ln>
            <a:effectLst/>
          </c:spPr>
          <c:invertIfNegative val="0"/>
          <c:dLbls>
            <c:dLbl>
              <c:idx val="0"/>
              <c:layout>
                <c:manualLayout>
                  <c:x val="-6.9200092339441223E-3"/>
                  <c:y val="7.137232288340414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B1F-4015-8A50-739390B545A3}"/>
                </c:ext>
              </c:extLst>
            </c:dLbl>
            <c:dLbl>
              <c:idx val="1"/>
              <c:layout>
                <c:manualLayout>
                  <c:x val="0"/>
                  <c:y val="1.600335935460171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B1F-4015-8A50-739390B545A3}"/>
                </c:ext>
              </c:extLst>
            </c:dLbl>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Sheet1!$A$2:$A$3</c:f>
              <c:strCache>
                <c:ptCount val="2"/>
                <c:pt idx="0">
                  <c:v>Single</c:v>
                </c:pt>
                <c:pt idx="1">
                  <c:v>Married</c:v>
                </c:pt>
              </c:strCache>
            </c:strRef>
          </c:cat>
          <c:val>
            <c:numRef>
              <c:f>Sheet1!$B$2:$B$3</c:f>
              <c:numCache>
                <c:formatCode>0%</c:formatCode>
                <c:ptCount val="2"/>
                <c:pt idx="0" formatCode="0.00%">
                  <c:v>0.51</c:v>
                </c:pt>
                <c:pt idx="1">
                  <c:v>0.49</c:v>
                </c:pt>
              </c:numCache>
            </c:numRef>
          </c:val>
          <c:extLst>
            <c:ext xmlns:c16="http://schemas.microsoft.com/office/drawing/2014/chart" uri="{C3380CC4-5D6E-409C-BE32-E72D297353CC}">
              <c16:uniqueId val="{00000000-2B1F-4015-8A50-739390B545A3}"/>
            </c:ext>
          </c:extLst>
        </c:ser>
        <c:ser>
          <c:idx val="1"/>
          <c:order val="1"/>
          <c:tx>
            <c:strRef>
              <c:f>Sheet1!$C$1</c:f>
              <c:strCache>
                <c:ptCount val="1"/>
                <c:pt idx="0">
                  <c:v>Normal</c:v>
                </c:pt>
              </c:strCache>
            </c:strRef>
          </c:tx>
          <c:spPr>
            <a:solidFill>
              <a:srgbClr val="00B050"/>
            </a:solidFill>
            <a:ln>
              <a:noFill/>
            </a:ln>
            <a:effectLst/>
          </c:spPr>
          <c:invertIfNegative val="0"/>
          <c:dLbls>
            <c:dLbl>
              <c:idx val="0"/>
              <c:layout>
                <c:manualLayout>
                  <c:x val="2.3066697446479422E-3"/>
                  <c:y val="7.137232288340455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B1F-4015-8A50-739390B545A3}"/>
                </c:ext>
              </c:extLst>
            </c:dLbl>
            <c:dLbl>
              <c:idx val="1"/>
              <c:layout>
                <c:manualLayout>
                  <c:x val="-2.3066697446481959E-3"/>
                  <c:y val="-5.354931311949526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B1F-4015-8A50-739390B545A3}"/>
                </c:ext>
              </c:extLst>
            </c:dLbl>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Sheet1!$A$2:$A$3</c:f>
              <c:strCache>
                <c:ptCount val="2"/>
                <c:pt idx="0">
                  <c:v>Single</c:v>
                </c:pt>
                <c:pt idx="1">
                  <c:v>Married</c:v>
                </c:pt>
              </c:strCache>
            </c:strRef>
          </c:cat>
          <c:val>
            <c:numRef>
              <c:f>Sheet1!$C$2:$C$3</c:f>
              <c:numCache>
                <c:formatCode>0.00%</c:formatCode>
                <c:ptCount val="2"/>
                <c:pt idx="0">
                  <c:v>0.45</c:v>
                </c:pt>
                <c:pt idx="1">
                  <c:v>0.55000000000000004</c:v>
                </c:pt>
              </c:numCache>
            </c:numRef>
          </c:val>
          <c:extLst>
            <c:ext xmlns:c16="http://schemas.microsoft.com/office/drawing/2014/chart" uri="{C3380CC4-5D6E-409C-BE32-E72D297353CC}">
              <c16:uniqueId val="{00000001-2B1F-4015-8A50-739390B545A3}"/>
            </c:ext>
          </c:extLst>
        </c:ser>
        <c:dLbls>
          <c:dLblPos val="inEnd"/>
          <c:showLegendKey val="0"/>
          <c:showVal val="1"/>
          <c:showCatName val="0"/>
          <c:showSerName val="0"/>
          <c:showPercent val="0"/>
          <c:showBubbleSize val="0"/>
        </c:dLbls>
        <c:gapWidth val="267"/>
        <c:overlap val="-43"/>
        <c:axId val="1227927311"/>
        <c:axId val="1510811935"/>
      </c:barChart>
      <c:catAx>
        <c:axId val="1227927311"/>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ZA"/>
                  <a:t>Marital Status</a:t>
                </a:r>
              </a:p>
            </c:rich>
          </c:tx>
          <c:layout>
            <c:manualLayout>
              <c:xMode val="edge"/>
              <c:yMode val="edge"/>
              <c:x val="0.46219635826771654"/>
              <c:y val="0.82164394685039366"/>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solidFill>
                <a:latin typeface="+mn-lt"/>
                <a:ea typeface="+mn-ea"/>
                <a:cs typeface="+mn-cs"/>
              </a:defRPr>
            </a:pPr>
            <a:endParaRPr lang="en-US"/>
          </a:p>
        </c:txPr>
        <c:crossAx val="1510811935"/>
        <c:crosses val="autoZero"/>
        <c:auto val="1"/>
        <c:lblAlgn val="ctr"/>
        <c:lblOffset val="100"/>
        <c:noMultiLvlLbl val="0"/>
      </c:catAx>
      <c:valAx>
        <c:axId val="151081193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ZA"/>
                  <a:t>Prevalence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227927311"/>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4.1744994421788167E-2"/>
          <c:y val="0.88268368590732593"/>
          <c:w val="0.37663085795794571"/>
          <c:h val="9.071793289388990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200" b="1" i="0" u="none" strike="noStrike" baseline="0">
                <a:solidFill>
                  <a:schemeClr val="dk1">
                    <a:lumMod val="75000"/>
                    <a:lumOff val="25000"/>
                  </a:schemeClr>
                </a:solidFill>
                <a:latin typeface="+mn-lt"/>
                <a:ea typeface="+mn-ea"/>
                <a:cs typeface="+mn-cs"/>
              </a:defRPr>
            </a:pPr>
            <a:r>
              <a:rPr kumimoji="0" lang="en-US" sz="2128" b="1" i="0" u="none" strike="noStrike" kern="1200" cap="none" spc="100" normalizeH="0" baseline="0" noProof="0" dirty="0">
                <a:ln>
                  <a:noFill/>
                </a:ln>
                <a:solidFill>
                  <a:schemeClr val="tx1"/>
                </a:solidFill>
                <a:effectLst>
                  <a:outerShdw blurRad="50800" dist="38100" dir="5400000" algn="t" rotWithShape="0">
                    <a:prstClr val="black">
                      <a:alpha val="40000"/>
                    </a:prstClr>
                  </a:outerShdw>
                </a:effectLst>
                <a:uLnTx/>
                <a:uFillTx/>
                <a:latin typeface="Calibri" panose="020F0502020204030204"/>
              </a:rPr>
              <a:t>Feature Importance</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2200" b="1" i="0" u="none" strike="noStrike"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Importance Score</c:v>
                </c:pt>
              </c:strCache>
            </c:strRef>
          </c:tx>
          <c:spPr>
            <a:solidFill>
              <a:schemeClr val="accent6"/>
            </a:solidFill>
            <a:ln>
              <a:noFill/>
            </a:ln>
            <a:effectLst/>
          </c:spPr>
          <c:invertIfNegative val="0"/>
          <c:dLbls>
            <c:dLbl>
              <c:idx val="0"/>
              <c:tx>
                <c:rich>
                  <a:bodyPr/>
                  <a:lstStyle/>
                  <a:p>
                    <a:r>
                      <a:rPr lang="en-US"/>
                      <a:t>0.1</a:t>
                    </a:r>
                  </a:p>
                  <a:p>
                    <a:endParaRPr lang="en-US" dirty="0"/>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A13-4CCB-B9BB-D1E4CC4A5DA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Sheet1!$A$2:$A$17</c:f>
              <c:strCache>
                <c:ptCount val="16"/>
                <c:pt idx="0">
                  <c:v>v113_Source_of_Drinking_Water_Tank_Water</c:v>
                </c:pt>
                <c:pt idx="1">
                  <c:v>v501_Current_Marital_Status_Divorced</c:v>
                </c:pt>
                <c:pt idx="2">
                  <c:v>v106_Highest_Educational_Level_Primary</c:v>
                </c:pt>
                <c:pt idx="3">
                  <c:v>v151_Sex_Household_head_Male</c:v>
                </c:pt>
                <c:pt idx="4">
                  <c:v>v153_Household_Has_Telephone_No</c:v>
                </c:pt>
                <c:pt idx="5">
                  <c:v>v190_HouseHold_WealthIndex_Poorest</c:v>
                </c:pt>
                <c:pt idx="6">
                  <c:v>v012_Respondent's_Curent_Age</c:v>
                </c:pt>
                <c:pt idx="7">
                  <c:v>v409_Gave_Child_Plain_Water_Yes</c:v>
                </c:pt>
                <c:pt idx="8">
                  <c:v>M18_Birth_Weight_Very_Small</c:v>
                </c:pt>
                <c:pt idx="9">
                  <c:v>v716_Respondent's_Occupation_Unemployed</c:v>
                </c:pt>
                <c:pt idx="10">
                  <c:v>v152_Household_Head_Age</c:v>
                </c:pt>
                <c:pt idx="11">
                  <c:v>B4_Gender_of_Child_Male</c:v>
                </c:pt>
                <c:pt idx="12">
                  <c:v>v136_Number_Household_Members</c:v>
                </c:pt>
                <c:pt idx="13">
                  <c:v>v131_Ethnicity_Black/African</c:v>
                </c:pt>
                <c:pt idx="14">
                  <c:v>v024_Region_KZN</c:v>
                </c:pt>
                <c:pt idx="15">
                  <c:v>v025_Type_of_Residence_Rural</c:v>
                </c:pt>
              </c:strCache>
            </c:strRef>
          </c:cat>
          <c:val>
            <c:numRef>
              <c:f>Sheet1!$B$2:$B$17</c:f>
              <c:numCache>
                <c:formatCode>General</c:formatCode>
                <c:ptCount val="16"/>
                <c:pt idx="0">
                  <c:v>0.1</c:v>
                </c:pt>
                <c:pt idx="1">
                  <c:v>0.09</c:v>
                </c:pt>
                <c:pt idx="2">
                  <c:v>8.4000000000000005E-2</c:v>
                </c:pt>
                <c:pt idx="3">
                  <c:v>8.1000000000000003E-2</c:v>
                </c:pt>
                <c:pt idx="4">
                  <c:v>7.0000000000000007E-2</c:v>
                </c:pt>
                <c:pt idx="5">
                  <c:v>6.9000000000000006E-2</c:v>
                </c:pt>
                <c:pt idx="6">
                  <c:v>6.5000000000000002E-2</c:v>
                </c:pt>
                <c:pt idx="7">
                  <c:v>4.8000000000000001E-2</c:v>
                </c:pt>
                <c:pt idx="8">
                  <c:v>4.1000000000000002E-2</c:v>
                </c:pt>
                <c:pt idx="9">
                  <c:v>3.6999999999999998E-2</c:v>
                </c:pt>
                <c:pt idx="10">
                  <c:v>0.03</c:v>
                </c:pt>
                <c:pt idx="11">
                  <c:v>2.8000000000000001E-2</c:v>
                </c:pt>
                <c:pt idx="12">
                  <c:v>2.5999999999999999E-2</c:v>
                </c:pt>
                <c:pt idx="13">
                  <c:v>2.3E-2</c:v>
                </c:pt>
                <c:pt idx="14">
                  <c:v>0.02</c:v>
                </c:pt>
                <c:pt idx="15">
                  <c:v>1.7999999999999999E-2</c:v>
                </c:pt>
              </c:numCache>
            </c:numRef>
          </c:val>
          <c:extLst>
            <c:ext xmlns:c16="http://schemas.microsoft.com/office/drawing/2014/chart" uri="{C3380CC4-5D6E-409C-BE32-E72D297353CC}">
              <c16:uniqueId val="{00000000-54CE-49EC-A45B-0DF2FC1C9062}"/>
            </c:ext>
          </c:extLst>
        </c:ser>
        <c:dLbls>
          <c:showLegendKey val="0"/>
          <c:showVal val="1"/>
          <c:showCatName val="0"/>
          <c:showSerName val="0"/>
          <c:showPercent val="0"/>
          <c:showBubbleSize val="0"/>
        </c:dLbls>
        <c:gapWidth val="15"/>
        <c:axId val="289662991"/>
        <c:axId val="2006723183"/>
      </c:barChart>
      <c:catAx>
        <c:axId val="289662991"/>
        <c:scaling>
          <c:orientation val="maxMin"/>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baseline="0">
                <a:solidFill>
                  <a:schemeClr val="dk1">
                    <a:lumMod val="75000"/>
                    <a:lumOff val="25000"/>
                  </a:schemeClr>
                </a:solidFill>
                <a:latin typeface="+mn-lt"/>
                <a:ea typeface="+mn-ea"/>
                <a:cs typeface="+mn-cs"/>
              </a:defRPr>
            </a:pPr>
            <a:endParaRPr lang="en-US"/>
          </a:p>
        </c:txPr>
        <c:crossAx val="2006723183"/>
        <c:crosses val="autoZero"/>
        <c:auto val="1"/>
        <c:lblAlgn val="ctr"/>
        <c:lblOffset val="100"/>
        <c:noMultiLvlLbl val="0"/>
      </c:catAx>
      <c:valAx>
        <c:axId val="2006723183"/>
        <c:scaling>
          <c:orientation val="minMax"/>
        </c:scaling>
        <c:delete val="1"/>
        <c:axPos val="t"/>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89662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424">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fif"/><Relationship Id="rId1" Type="http://schemas.openxmlformats.org/officeDocument/2006/relationships/image" Target="../media/image35.png"/><Relationship Id="rId6" Type="http://schemas.openxmlformats.org/officeDocument/2006/relationships/hyperlink" Target="https://www.frontiersin.org/articles/10.3389/fsufs.2020.00033/full" TargetMode="External"/><Relationship Id="rId5" Type="http://schemas.openxmlformats.org/officeDocument/2006/relationships/image" Target="../media/image38.jpg"/><Relationship Id="rId4" Type="http://schemas.openxmlformats.org/officeDocument/2006/relationships/hyperlink" Target="https://www.andreykurenkov.com/writing/project/power-of-ipython-pandas-scikilearn/"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fif"/><Relationship Id="rId1" Type="http://schemas.openxmlformats.org/officeDocument/2006/relationships/image" Target="../media/image35.png"/><Relationship Id="rId6" Type="http://schemas.openxmlformats.org/officeDocument/2006/relationships/hyperlink" Target="https://www.frontiersin.org/articles/10.3389/fsufs.2020.00033/full" TargetMode="External"/><Relationship Id="rId5" Type="http://schemas.openxmlformats.org/officeDocument/2006/relationships/image" Target="../media/image38.jpg"/><Relationship Id="rId4" Type="http://schemas.openxmlformats.org/officeDocument/2006/relationships/hyperlink" Target="https://www.andreykurenkov.com/writing/project/power-of-ipython-pandas-scikilearn/" TargetMode="Externa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A7971D-D0B2-4939-A73E-B79A3A0317FF}" type="doc">
      <dgm:prSet loTypeId="urn:microsoft.com/office/officeart/2005/8/layout/cycle6" loCatId="cycle" qsTypeId="urn:microsoft.com/office/officeart/2005/8/quickstyle/simple5" qsCatId="simple" csTypeId="urn:microsoft.com/office/officeart/2005/8/colors/accent1_1" csCatId="accent1" phldr="1"/>
      <dgm:spPr/>
      <dgm:t>
        <a:bodyPr/>
        <a:lstStyle/>
        <a:p>
          <a:endParaRPr lang="en-ZA"/>
        </a:p>
      </dgm:t>
    </dgm:pt>
    <dgm:pt modelId="{8A202346-4D36-415C-B9FA-8E2597409EEB}">
      <dgm:prSet phldrT="[Text]" custT="1"/>
      <dgm:spPr/>
      <dgm:t>
        <a:bodyPr/>
        <a:lstStyle/>
        <a:p>
          <a:r>
            <a:rPr lang="en-US" sz="1000" b="1" dirty="0">
              <a:latin typeface="+mn-lt"/>
              <a:cs typeface="Arial" panose="020B0604020202020204" pitchFamily="34" charset="0"/>
            </a:rPr>
            <a:t>Intrauterine growth restriction resulting in low birth weight</a:t>
          </a:r>
          <a:endParaRPr lang="en-ZA" sz="1000" b="1" dirty="0"/>
        </a:p>
      </dgm:t>
    </dgm:pt>
    <dgm:pt modelId="{2A77C15A-BA66-4B5D-B4CF-C9AEFF2DF9B5}" type="parTrans" cxnId="{155B8FA7-3AA7-4A3F-881B-CB64C6D65B4E}">
      <dgm:prSet/>
      <dgm:spPr/>
      <dgm:t>
        <a:bodyPr/>
        <a:lstStyle/>
        <a:p>
          <a:endParaRPr lang="en-ZA" sz="1000"/>
        </a:p>
      </dgm:t>
    </dgm:pt>
    <dgm:pt modelId="{463B3248-84B6-487E-BD3F-CE822F877472}" type="sibTrans" cxnId="{155B8FA7-3AA7-4A3F-881B-CB64C6D65B4E}">
      <dgm:prSet custT="1"/>
      <dgm:spPr/>
      <dgm:t>
        <a:bodyPr/>
        <a:lstStyle/>
        <a:p>
          <a:endParaRPr lang="en-ZA" sz="1000"/>
        </a:p>
      </dgm:t>
    </dgm:pt>
    <dgm:pt modelId="{FDE6C79E-9CC4-4C00-B192-06C71E5F5AC7}">
      <dgm:prSet phldrT="[Text]" custT="1"/>
      <dgm:spPr/>
      <dgm:t>
        <a:bodyPr/>
        <a:lstStyle/>
        <a:p>
          <a:r>
            <a:rPr lang="en-US" sz="1000" b="1" dirty="0">
              <a:latin typeface="+mn-lt"/>
              <a:cs typeface="Arial" panose="020B0604020202020204" pitchFamily="34" charset="0"/>
            </a:rPr>
            <a:t>Underweight:  low body weight in children</a:t>
          </a:r>
          <a:endParaRPr lang="en-ZA" sz="1000" b="1" dirty="0"/>
        </a:p>
      </dgm:t>
    </dgm:pt>
    <dgm:pt modelId="{4F3D4310-2E1E-4435-BDF3-E5DEC5B3A72C}" type="parTrans" cxnId="{77E04517-58AB-4508-9C2A-233B2D9C6BCA}">
      <dgm:prSet/>
      <dgm:spPr/>
      <dgm:t>
        <a:bodyPr/>
        <a:lstStyle/>
        <a:p>
          <a:endParaRPr lang="en-ZA" sz="1000"/>
        </a:p>
      </dgm:t>
    </dgm:pt>
    <dgm:pt modelId="{B1151E2E-4A44-4062-AB9E-FC92F5429E67}" type="sibTrans" cxnId="{77E04517-58AB-4508-9C2A-233B2D9C6BCA}">
      <dgm:prSet custT="1"/>
      <dgm:spPr/>
      <dgm:t>
        <a:bodyPr/>
        <a:lstStyle/>
        <a:p>
          <a:endParaRPr lang="en-ZA" sz="1000"/>
        </a:p>
      </dgm:t>
    </dgm:pt>
    <dgm:pt modelId="{662FB9E2-B8B9-48BD-9197-85ACB71B3E40}">
      <dgm:prSet phldrT="[Text]" custT="1"/>
      <dgm:spPr/>
      <dgm:t>
        <a:bodyPr/>
        <a:lstStyle/>
        <a:p>
          <a:r>
            <a:rPr lang="en-US" sz="1000" b="1" dirty="0">
              <a:latin typeface="+mn-lt"/>
              <a:cs typeface="Arial" panose="020B0604020202020204" pitchFamily="34" charset="0"/>
            </a:rPr>
            <a:t>Micronutrient deficiencies – especially: Vitamin A, Vitamin D, zinc, iodine, iron and folate, calcium</a:t>
          </a:r>
          <a:endParaRPr lang="en-ZA" sz="1000" b="1" dirty="0"/>
        </a:p>
      </dgm:t>
    </dgm:pt>
    <dgm:pt modelId="{C445A8F7-69CC-42B4-B435-E02E9C48E1E2}" type="parTrans" cxnId="{1045E21A-1D67-4749-9DC0-F207A6860E5B}">
      <dgm:prSet/>
      <dgm:spPr/>
      <dgm:t>
        <a:bodyPr/>
        <a:lstStyle/>
        <a:p>
          <a:endParaRPr lang="en-ZA" sz="1000"/>
        </a:p>
      </dgm:t>
    </dgm:pt>
    <dgm:pt modelId="{C8282606-0033-4E3D-B872-74539D988C66}" type="sibTrans" cxnId="{1045E21A-1D67-4749-9DC0-F207A6860E5B}">
      <dgm:prSet custT="1"/>
      <dgm:spPr/>
      <dgm:t>
        <a:bodyPr/>
        <a:lstStyle/>
        <a:p>
          <a:endParaRPr lang="en-ZA" sz="1000"/>
        </a:p>
      </dgm:t>
    </dgm:pt>
    <dgm:pt modelId="{BF13DD80-4D09-4611-8883-D676C5354AB8}">
      <dgm:prSet phldrT="[Text]" custT="1"/>
      <dgm:spPr/>
      <dgm:t>
        <a:bodyPr/>
        <a:lstStyle/>
        <a:p>
          <a:r>
            <a:rPr lang="en-US" sz="1000" b="1" dirty="0">
              <a:latin typeface="+mn-lt"/>
              <a:cs typeface="Arial" panose="020B0604020202020204" pitchFamily="34" charset="0"/>
            </a:rPr>
            <a:t>Wasting (thinness): reflecting low weight for height</a:t>
          </a:r>
          <a:endParaRPr lang="en-ZA" sz="1000" b="1" dirty="0"/>
        </a:p>
      </dgm:t>
    </dgm:pt>
    <dgm:pt modelId="{3D575EDE-93F0-4866-8E7B-071EE04796B6}" type="parTrans" cxnId="{550BC66F-9856-4878-9AA9-3EA865EB1081}">
      <dgm:prSet/>
      <dgm:spPr/>
      <dgm:t>
        <a:bodyPr/>
        <a:lstStyle/>
        <a:p>
          <a:endParaRPr lang="en-ZA" sz="1000"/>
        </a:p>
      </dgm:t>
    </dgm:pt>
    <dgm:pt modelId="{8824CCDD-6412-400F-B1E8-C9D90C7CFD2A}" type="sibTrans" cxnId="{550BC66F-9856-4878-9AA9-3EA865EB1081}">
      <dgm:prSet custT="1"/>
      <dgm:spPr/>
      <dgm:t>
        <a:bodyPr/>
        <a:lstStyle/>
        <a:p>
          <a:endParaRPr lang="en-ZA" sz="1000"/>
        </a:p>
      </dgm:t>
    </dgm:pt>
    <dgm:pt modelId="{CC5F29E4-6B4F-455D-AD8B-6E3B54914463}">
      <dgm:prSet phldrT="[Text]" custT="1"/>
      <dgm:spPr/>
      <dgm:t>
        <a:bodyPr/>
        <a:lstStyle/>
        <a:p>
          <a:r>
            <a:rPr lang="en-US" sz="1000" b="1" dirty="0">
              <a:latin typeface="+mn-lt"/>
              <a:cs typeface="Arial" panose="020B0604020202020204" pitchFamily="34" charset="0"/>
            </a:rPr>
            <a:t>Stunting (shortness): linear growth deficits</a:t>
          </a:r>
          <a:endParaRPr lang="en-ZA" sz="1000" b="1" dirty="0"/>
        </a:p>
      </dgm:t>
    </dgm:pt>
    <dgm:pt modelId="{163F5248-7076-4609-A854-C0D86E6D4835}" type="parTrans" cxnId="{B71DA169-670F-47F7-B60A-7A0311C1A814}">
      <dgm:prSet/>
      <dgm:spPr/>
      <dgm:t>
        <a:bodyPr/>
        <a:lstStyle/>
        <a:p>
          <a:endParaRPr lang="en-ZA" sz="1000"/>
        </a:p>
      </dgm:t>
    </dgm:pt>
    <dgm:pt modelId="{84D40818-BFF7-404B-863F-7FB87E8F58A5}" type="sibTrans" cxnId="{B71DA169-670F-47F7-B60A-7A0311C1A814}">
      <dgm:prSet custT="1"/>
      <dgm:spPr/>
      <dgm:t>
        <a:bodyPr/>
        <a:lstStyle/>
        <a:p>
          <a:endParaRPr lang="en-ZA" sz="1000"/>
        </a:p>
      </dgm:t>
    </dgm:pt>
    <dgm:pt modelId="{585D7F69-88A8-4EF4-8488-64CC2507B893}" type="pres">
      <dgm:prSet presAssocID="{21A7971D-D0B2-4939-A73E-B79A3A0317FF}" presName="cycle" presStyleCnt="0">
        <dgm:presLayoutVars>
          <dgm:dir/>
          <dgm:resizeHandles val="exact"/>
        </dgm:presLayoutVars>
      </dgm:prSet>
      <dgm:spPr/>
    </dgm:pt>
    <dgm:pt modelId="{99B1C72E-339B-46D7-B74E-DB5EEBE0A1EA}" type="pres">
      <dgm:prSet presAssocID="{8A202346-4D36-415C-B9FA-8E2597409EEB}" presName="node" presStyleLbl="node1" presStyleIdx="0" presStyleCnt="5">
        <dgm:presLayoutVars>
          <dgm:bulletEnabled val="1"/>
        </dgm:presLayoutVars>
      </dgm:prSet>
      <dgm:spPr/>
    </dgm:pt>
    <dgm:pt modelId="{B4890B16-EC62-49CA-957A-6E6885B3B760}" type="pres">
      <dgm:prSet presAssocID="{8A202346-4D36-415C-B9FA-8E2597409EEB}" presName="spNode" presStyleCnt="0"/>
      <dgm:spPr/>
    </dgm:pt>
    <dgm:pt modelId="{63CC5803-B653-4758-92D9-B16FD6C406C6}" type="pres">
      <dgm:prSet presAssocID="{463B3248-84B6-487E-BD3F-CE822F877472}" presName="sibTrans" presStyleLbl="sibTrans1D1" presStyleIdx="0" presStyleCnt="5"/>
      <dgm:spPr/>
    </dgm:pt>
    <dgm:pt modelId="{50DB68C0-1C6C-498C-9A8D-A8F42EE273EB}" type="pres">
      <dgm:prSet presAssocID="{FDE6C79E-9CC4-4C00-B192-06C71E5F5AC7}" presName="node" presStyleLbl="node1" presStyleIdx="1" presStyleCnt="5">
        <dgm:presLayoutVars>
          <dgm:bulletEnabled val="1"/>
        </dgm:presLayoutVars>
      </dgm:prSet>
      <dgm:spPr/>
    </dgm:pt>
    <dgm:pt modelId="{6030FFA9-5B60-48A7-8B08-956010F24D4F}" type="pres">
      <dgm:prSet presAssocID="{FDE6C79E-9CC4-4C00-B192-06C71E5F5AC7}" presName="spNode" presStyleCnt="0"/>
      <dgm:spPr/>
    </dgm:pt>
    <dgm:pt modelId="{BE9CF9D6-5A8E-4EB6-81F1-169D90D43EA2}" type="pres">
      <dgm:prSet presAssocID="{B1151E2E-4A44-4062-AB9E-FC92F5429E67}" presName="sibTrans" presStyleLbl="sibTrans1D1" presStyleIdx="1" presStyleCnt="5"/>
      <dgm:spPr/>
    </dgm:pt>
    <dgm:pt modelId="{2336C787-D9A4-4E80-B9AA-D10C193FE92D}" type="pres">
      <dgm:prSet presAssocID="{662FB9E2-B8B9-48BD-9197-85ACB71B3E40}" presName="node" presStyleLbl="node1" presStyleIdx="2" presStyleCnt="5">
        <dgm:presLayoutVars>
          <dgm:bulletEnabled val="1"/>
        </dgm:presLayoutVars>
      </dgm:prSet>
      <dgm:spPr/>
    </dgm:pt>
    <dgm:pt modelId="{6F1FBFE4-697E-4C5E-BFE9-EFD2811DAC71}" type="pres">
      <dgm:prSet presAssocID="{662FB9E2-B8B9-48BD-9197-85ACB71B3E40}" presName="spNode" presStyleCnt="0"/>
      <dgm:spPr/>
    </dgm:pt>
    <dgm:pt modelId="{CCADDE03-19A8-4EF2-B81F-13064056260C}" type="pres">
      <dgm:prSet presAssocID="{C8282606-0033-4E3D-B872-74539D988C66}" presName="sibTrans" presStyleLbl="sibTrans1D1" presStyleIdx="2" presStyleCnt="5"/>
      <dgm:spPr/>
    </dgm:pt>
    <dgm:pt modelId="{DD481527-DEBA-41A5-B889-045F830F659C}" type="pres">
      <dgm:prSet presAssocID="{BF13DD80-4D09-4611-8883-D676C5354AB8}" presName="node" presStyleLbl="node1" presStyleIdx="3" presStyleCnt="5">
        <dgm:presLayoutVars>
          <dgm:bulletEnabled val="1"/>
        </dgm:presLayoutVars>
      </dgm:prSet>
      <dgm:spPr/>
    </dgm:pt>
    <dgm:pt modelId="{051B7D75-1201-4626-AC14-D90357CD669B}" type="pres">
      <dgm:prSet presAssocID="{BF13DD80-4D09-4611-8883-D676C5354AB8}" presName="spNode" presStyleCnt="0"/>
      <dgm:spPr/>
    </dgm:pt>
    <dgm:pt modelId="{6562B40E-9F32-4C6A-AC68-980E8034C4D6}" type="pres">
      <dgm:prSet presAssocID="{8824CCDD-6412-400F-B1E8-C9D90C7CFD2A}" presName="sibTrans" presStyleLbl="sibTrans1D1" presStyleIdx="3" presStyleCnt="5"/>
      <dgm:spPr/>
    </dgm:pt>
    <dgm:pt modelId="{02A868F6-92FF-4ECD-84BB-9132596C3FA6}" type="pres">
      <dgm:prSet presAssocID="{CC5F29E4-6B4F-455D-AD8B-6E3B54914463}" presName="node" presStyleLbl="node1" presStyleIdx="4" presStyleCnt="5">
        <dgm:presLayoutVars>
          <dgm:bulletEnabled val="1"/>
        </dgm:presLayoutVars>
      </dgm:prSet>
      <dgm:spPr/>
    </dgm:pt>
    <dgm:pt modelId="{71ED8784-5597-4673-AB28-C15557024178}" type="pres">
      <dgm:prSet presAssocID="{CC5F29E4-6B4F-455D-AD8B-6E3B54914463}" presName="spNode" presStyleCnt="0"/>
      <dgm:spPr/>
    </dgm:pt>
    <dgm:pt modelId="{07D6FAFF-695A-40A3-A9E6-DF4BC08B27B8}" type="pres">
      <dgm:prSet presAssocID="{84D40818-BFF7-404B-863F-7FB87E8F58A5}" presName="sibTrans" presStyleLbl="sibTrans1D1" presStyleIdx="4" presStyleCnt="5"/>
      <dgm:spPr/>
    </dgm:pt>
  </dgm:ptLst>
  <dgm:cxnLst>
    <dgm:cxn modelId="{D3C15801-6943-4E39-BD0D-1507BDDE3D4A}" type="presOf" srcId="{84D40818-BFF7-404B-863F-7FB87E8F58A5}" destId="{07D6FAFF-695A-40A3-A9E6-DF4BC08B27B8}" srcOrd="0" destOrd="0" presId="urn:microsoft.com/office/officeart/2005/8/layout/cycle6"/>
    <dgm:cxn modelId="{A8EE0C06-2C6C-417B-9AED-17C8C8AD809E}" type="presOf" srcId="{BF13DD80-4D09-4611-8883-D676C5354AB8}" destId="{DD481527-DEBA-41A5-B889-045F830F659C}" srcOrd="0" destOrd="0" presId="urn:microsoft.com/office/officeart/2005/8/layout/cycle6"/>
    <dgm:cxn modelId="{2CF38C0C-7029-444C-9B4E-636C54B40FB4}" type="presOf" srcId="{8824CCDD-6412-400F-B1E8-C9D90C7CFD2A}" destId="{6562B40E-9F32-4C6A-AC68-980E8034C4D6}" srcOrd="0" destOrd="0" presId="urn:microsoft.com/office/officeart/2005/8/layout/cycle6"/>
    <dgm:cxn modelId="{77E04517-58AB-4508-9C2A-233B2D9C6BCA}" srcId="{21A7971D-D0B2-4939-A73E-B79A3A0317FF}" destId="{FDE6C79E-9CC4-4C00-B192-06C71E5F5AC7}" srcOrd="1" destOrd="0" parTransId="{4F3D4310-2E1E-4435-BDF3-E5DEC5B3A72C}" sibTransId="{B1151E2E-4A44-4062-AB9E-FC92F5429E67}"/>
    <dgm:cxn modelId="{1045E21A-1D67-4749-9DC0-F207A6860E5B}" srcId="{21A7971D-D0B2-4939-A73E-B79A3A0317FF}" destId="{662FB9E2-B8B9-48BD-9197-85ACB71B3E40}" srcOrd="2" destOrd="0" parTransId="{C445A8F7-69CC-42B4-B435-E02E9C48E1E2}" sibTransId="{C8282606-0033-4E3D-B872-74539D988C66}"/>
    <dgm:cxn modelId="{B9208F2B-DBEF-4823-B132-820813721D88}" type="presOf" srcId="{C8282606-0033-4E3D-B872-74539D988C66}" destId="{CCADDE03-19A8-4EF2-B81F-13064056260C}" srcOrd="0" destOrd="0" presId="urn:microsoft.com/office/officeart/2005/8/layout/cycle6"/>
    <dgm:cxn modelId="{33447E30-25B2-4C02-947B-D2949DCC40CD}" type="presOf" srcId="{463B3248-84B6-487E-BD3F-CE822F877472}" destId="{63CC5803-B653-4758-92D9-B16FD6C406C6}" srcOrd="0" destOrd="0" presId="urn:microsoft.com/office/officeart/2005/8/layout/cycle6"/>
    <dgm:cxn modelId="{0DCFC936-CB2F-4BED-A154-1B74335AB49D}" type="presOf" srcId="{CC5F29E4-6B4F-455D-AD8B-6E3B54914463}" destId="{02A868F6-92FF-4ECD-84BB-9132596C3FA6}" srcOrd="0" destOrd="0" presId="urn:microsoft.com/office/officeart/2005/8/layout/cycle6"/>
    <dgm:cxn modelId="{3FD9F461-9BA2-4E89-8E30-170567E7D4AB}" type="presOf" srcId="{B1151E2E-4A44-4062-AB9E-FC92F5429E67}" destId="{BE9CF9D6-5A8E-4EB6-81F1-169D90D43EA2}" srcOrd="0" destOrd="0" presId="urn:microsoft.com/office/officeart/2005/8/layout/cycle6"/>
    <dgm:cxn modelId="{B71DA169-670F-47F7-B60A-7A0311C1A814}" srcId="{21A7971D-D0B2-4939-A73E-B79A3A0317FF}" destId="{CC5F29E4-6B4F-455D-AD8B-6E3B54914463}" srcOrd="4" destOrd="0" parTransId="{163F5248-7076-4609-A854-C0D86E6D4835}" sibTransId="{84D40818-BFF7-404B-863F-7FB87E8F58A5}"/>
    <dgm:cxn modelId="{550BC66F-9856-4878-9AA9-3EA865EB1081}" srcId="{21A7971D-D0B2-4939-A73E-B79A3A0317FF}" destId="{BF13DD80-4D09-4611-8883-D676C5354AB8}" srcOrd="3" destOrd="0" parTransId="{3D575EDE-93F0-4866-8E7B-071EE04796B6}" sibTransId="{8824CCDD-6412-400F-B1E8-C9D90C7CFD2A}"/>
    <dgm:cxn modelId="{679D809C-59B5-4317-9D7D-87402D7AD84D}" type="presOf" srcId="{FDE6C79E-9CC4-4C00-B192-06C71E5F5AC7}" destId="{50DB68C0-1C6C-498C-9A8D-A8F42EE273EB}" srcOrd="0" destOrd="0" presId="urn:microsoft.com/office/officeart/2005/8/layout/cycle6"/>
    <dgm:cxn modelId="{222A28A1-AB22-4BB2-A868-F87A08F5DED9}" type="presOf" srcId="{21A7971D-D0B2-4939-A73E-B79A3A0317FF}" destId="{585D7F69-88A8-4EF4-8488-64CC2507B893}" srcOrd="0" destOrd="0" presId="urn:microsoft.com/office/officeart/2005/8/layout/cycle6"/>
    <dgm:cxn modelId="{155B8FA7-3AA7-4A3F-881B-CB64C6D65B4E}" srcId="{21A7971D-D0B2-4939-A73E-B79A3A0317FF}" destId="{8A202346-4D36-415C-B9FA-8E2597409EEB}" srcOrd="0" destOrd="0" parTransId="{2A77C15A-BA66-4B5D-B4CF-C9AEFF2DF9B5}" sibTransId="{463B3248-84B6-487E-BD3F-CE822F877472}"/>
    <dgm:cxn modelId="{9ED7D5E1-8F25-4658-9484-72CE24901C9A}" type="presOf" srcId="{8A202346-4D36-415C-B9FA-8E2597409EEB}" destId="{99B1C72E-339B-46D7-B74E-DB5EEBE0A1EA}" srcOrd="0" destOrd="0" presId="urn:microsoft.com/office/officeart/2005/8/layout/cycle6"/>
    <dgm:cxn modelId="{ED312BF0-8398-4C95-BC01-B1AF386AA569}" type="presOf" srcId="{662FB9E2-B8B9-48BD-9197-85ACB71B3E40}" destId="{2336C787-D9A4-4E80-B9AA-D10C193FE92D}" srcOrd="0" destOrd="0" presId="urn:microsoft.com/office/officeart/2005/8/layout/cycle6"/>
    <dgm:cxn modelId="{2027EB2A-A75C-41F7-A0BC-15DC06DC84C3}" type="presParOf" srcId="{585D7F69-88A8-4EF4-8488-64CC2507B893}" destId="{99B1C72E-339B-46D7-B74E-DB5EEBE0A1EA}" srcOrd="0" destOrd="0" presId="urn:microsoft.com/office/officeart/2005/8/layout/cycle6"/>
    <dgm:cxn modelId="{9A04DAD8-032C-47FE-B095-C7BEDE2CD59A}" type="presParOf" srcId="{585D7F69-88A8-4EF4-8488-64CC2507B893}" destId="{B4890B16-EC62-49CA-957A-6E6885B3B760}" srcOrd="1" destOrd="0" presId="urn:microsoft.com/office/officeart/2005/8/layout/cycle6"/>
    <dgm:cxn modelId="{F0830E2D-DBA8-4D98-A2E5-8659C36A9E31}" type="presParOf" srcId="{585D7F69-88A8-4EF4-8488-64CC2507B893}" destId="{63CC5803-B653-4758-92D9-B16FD6C406C6}" srcOrd="2" destOrd="0" presId="urn:microsoft.com/office/officeart/2005/8/layout/cycle6"/>
    <dgm:cxn modelId="{2B89CAEC-DB51-4211-B644-44A94430D0E7}" type="presParOf" srcId="{585D7F69-88A8-4EF4-8488-64CC2507B893}" destId="{50DB68C0-1C6C-498C-9A8D-A8F42EE273EB}" srcOrd="3" destOrd="0" presId="urn:microsoft.com/office/officeart/2005/8/layout/cycle6"/>
    <dgm:cxn modelId="{DC710D3E-C439-4B81-B7D8-D0244C388C54}" type="presParOf" srcId="{585D7F69-88A8-4EF4-8488-64CC2507B893}" destId="{6030FFA9-5B60-48A7-8B08-956010F24D4F}" srcOrd="4" destOrd="0" presId="urn:microsoft.com/office/officeart/2005/8/layout/cycle6"/>
    <dgm:cxn modelId="{7CA498B1-04B7-48AB-97EA-F22D2947232B}" type="presParOf" srcId="{585D7F69-88A8-4EF4-8488-64CC2507B893}" destId="{BE9CF9D6-5A8E-4EB6-81F1-169D90D43EA2}" srcOrd="5" destOrd="0" presId="urn:microsoft.com/office/officeart/2005/8/layout/cycle6"/>
    <dgm:cxn modelId="{F11D5010-66F8-4817-912C-FAD05101022F}" type="presParOf" srcId="{585D7F69-88A8-4EF4-8488-64CC2507B893}" destId="{2336C787-D9A4-4E80-B9AA-D10C193FE92D}" srcOrd="6" destOrd="0" presId="urn:microsoft.com/office/officeart/2005/8/layout/cycle6"/>
    <dgm:cxn modelId="{7F6784DC-B387-4FD3-87DB-AF42E93D38A5}" type="presParOf" srcId="{585D7F69-88A8-4EF4-8488-64CC2507B893}" destId="{6F1FBFE4-697E-4C5E-BFE9-EFD2811DAC71}" srcOrd="7" destOrd="0" presId="urn:microsoft.com/office/officeart/2005/8/layout/cycle6"/>
    <dgm:cxn modelId="{15805241-33F9-403F-87C4-774534DFC9FC}" type="presParOf" srcId="{585D7F69-88A8-4EF4-8488-64CC2507B893}" destId="{CCADDE03-19A8-4EF2-B81F-13064056260C}" srcOrd="8" destOrd="0" presId="urn:microsoft.com/office/officeart/2005/8/layout/cycle6"/>
    <dgm:cxn modelId="{F6D742CD-4736-4134-AC95-5A72DB9A20AC}" type="presParOf" srcId="{585D7F69-88A8-4EF4-8488-64CC2507B893}" destId="{DD481527-DEBA-41A5-B889-045F830F659C}" srcOrd="9" destOrd="0" presId="urn:microsoft.com/office/officeart/2005/8/layout/cycle6"/>
    <dgm:cxn modelId="{75206DA8-E006-4324-95D2-C36DCE134A15}" type="presParOf" srcId="{585D7F69-88A8-4EF4-8488-64CC2507B893}" destId="{051B7D75-1201-4626-AC14-D90357CD669B}" srcOrd="10" destOrd="0" presId="urn:microsoft.com/office/officeart/2005/8/layout/cycle6"/>
    <dgm:cxn modelId="{597A03B8-B16B-4A86-B4F3-D80E4982E557}" type="presParOf" srcId="{585D7F69-88A8-4EF4-8488-64CC2507B893}" destId="{6562B40E-9F32-4C6A-AC68-980E8034C4D6}" srcOrd="11" destOrd="0" presId="urn:microsoft.com/office/officeart/2005/8/layout/cycle6"/>
    <dgm:cxn modelId="{C1838548-CCD6-4057-9C99-C3B9BAC12834}" type="presParOf" srcId="{585D7F69-88A8-4EF4-8488-64CC2507B893}" destId="{02A868F6-92FF-4ECD-84BB-9132596C3FA6}" srcOrd="12" destOrd="0" presId="urn:microsoft.com/office/officeart/2005/8/layout/cycle6"/>
    <dgm:cxn modelId="{CBFC8658-C616-47E4-9B64-C0B4AD08E789}" type="presParOf" srcId="{585D7F69-88A8-4EF4-8488-64CC2507B893}" destId="{71ED8784-5597-4673-AB28-C15557024178}" srcOrd="13" destOrd="0" presId="urn:microsoft.com/office/officeart/2005/8/layout/cycle6"/>
    <dgm:cxn modelId="{E5848BFC-C864-4C8F-AA97-6931B6E30E5D}" type="presParOf" srcId="{585D7F69-88A8-4EF4-8488-64CC2507B893}" destId="{07D6FAFF-695A-40A3-A9E6-DF4BC08B27B8}"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05B876-7EDB-4136-BAB5-B8988F835215}" type="doc">
      <dgm:prSet loTypeId="urn:microsoft.com/office/officeart/2008/layout/HexagonCluster" loCatId="relationship" qsTypeId="urn:microsoft.com/office/officeart/2005/8/quickstyle/simple1" qsCatId="simple" csTypeId="urn:microsoft.com/office/officeart/2005/8/colors/colorful5" csCatId="colorful" phldr="1"/>
      <dgm:spPr/>
      <dgm:t>
        <a:bodyPr/>
        <a:lstStyle/>
        <a:p>
          <a:endParaRPr lang="en-ZA"/>
        </a:p>
      </dgm:t>
    </dgm:pt>
    <dgm:pt modelId="{829730EB-9EEB-411D-9EDE-7BE2A4A4937A}">
      <dgm:prSet phldrT="[Text]"/>
      <dgm:spPr/>
      <dgm:t>
        <a:bodyPr/>
        <a:lstStyle/>
        <a:p>
          <a:r>
            <a:rPr lang="en-US" dirty="0"/>
            <a:t>Original (raw) and cleaned data set with relevant features</a:t>
          </a:r>
        </a:p>
      </dgm:t>
    </dgm:pt>
    <dgm:pt modelId="{0FBC7B69-23D7-448E-A300-AA80F75C152B}" type="parTrans" cxnId="{2E5CA69A-08D3-4342-BD76-61B0CE009F82}">
      <dgm:prSet/>
      <dgm:spPr/>
      <dgm:t>
        <a:bodyPr/>
        <a:lstStyle/>
        <a:p>
          <a:endParaRPr lang="en-ZA"/>
        </a:p>
      </dgm:t>
    </dgm:pt>
    <dgm:pt modelId="{E7CE724B-B223-4514-94CC-0BBA90335E69}" type="sibTrans" cxnId="{2E5CA69A-08D3-4342-BD76-61B0CE009F8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t>
        <a:bodyPr/>
        <a:lstStyle/>
        <a:p>
          <a:endParaRPr lang="en-ZA"/>
        </a:p>
      </dgm:t>
    </dgm:pt>
    <dgm:pt modelId="{34F15CD2-9B36-45AB-91C8-4FA10CF1FE30}">
      <dgm:prSet phldrT="[Text]"/>
      <dgm:spPr/>
      <dgm:t>
        <a:bodyPr/>
        <a:lstStyle/>
        <a:p>
          <a:r>
            <a:rPr lang="en-US" dirty="0"/>
            <a:t>Report providing information on influential factors on prevalence of malnutrition</a:t>
          </a:r>
          <a:endParaRPr lang="en-ZA" strike="sngStrike" dirty="0"/>
        </a:p>
      </dgm:t>
    </dgm:pt>
    <dgm:pt modelId="{0A061117-C104-43B7-B0DD-FC60BDE7EFA7}" type="parTrans" cxnId="{49A793B7-0B2A-4442-B5A5-B5CBCDA6877D}">
      <dgm:prSet/>
      <dgm:spPr/>
      <dgm:t>
        <a:bodyPr/>
        <a:lstStyle/>
        <a:p>
          <a:endParaRPr lang="en-ZA"/>
        </a:p>
      </dgm:t>
    </dgm:pt>
    <dgm:pt modelId="{61B5D912-8FDE-45DF-A9DB-7B8B288B33F7}" type="sibTrans" cxnId="{49A793B7-0B2A-4442-B5A5-B5CBCDA6877D}">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t>
        <a:bodyPr/>
        <a:lstStyle/>
        <a:p>
          <a:endParaRPr lang="en-ZA"/>
        </a:p>
      </dgm:t>
    </dgm:pt>
    <dgm:pt modelId="{CB08C540-A408-4D12-BF87-5E41CBA380DE}">
      <dgm:prSet phldrT="[Text]"/>
      <dgm:spPr/>
      <dgm:t>
        <a:bodyPr/>
        <a:lstStyle/>
        <a:p>
          <a:r>
            <a:rPr lang="en-US" strike="noStrike" dirty="0"/>
            <a:t>Reproducible methodology that can be used for children between 5 and 12 years</a:t>
          </a:r>
          <a:endParaRPr lang="en-ZA" strike="noStrike" dirty="0"/>
        </a:p>
      </dgm:t>
    </dgm:pt>
    <dgm:pt modelId="{12E92DE8-77F0-434E-9DBD-431030F2E4E8}" type="parTrans" cxnId="{9472CBC9-F943-453F-9D55-98FA278D258A}">
      <dgm:prSet/>
      <dgm:spPr/>
      <dgm:t>
        <a:bodyPr/>
        <a:lstStyle/>
        <a:p>
          <a:endParaRPr lang="en-ZA"/>
        </a:p>
      </dgm:t>
    </dgm:pt>
    <dgm:pt modelId="{B007BBA6-BEA7-413C-B7A4-3AE7D9D45135}" type="sibTrans" cxnId="{9472CBC9-F943-453F-9D55-98FA278D258A}">
      <dgm:prSet/>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3000" r="-23000"/>
          </a:stretch>
        </a:blipFill>
      </dgm:spPr>
      <dgm:t>
        <a:bodyPr/>
        <a:lstStyle/>
        <a:p>
          <a:endParaRPr lang="en-ZA"/>
        </a:p>
      </dgm:t>
    </dgm:pt>
    <dgm:pt modelId="{1D6AE366-F4C6-4148-9ABB-6A67E5F62468}">
      <dgm:prSet/>
      <dgm:spPr/>
      <dgm:t>
        <a:bodyPr/>
        <a:lstStyle/>
        <a:p>
          <a:r>
            <a:rPr lang="en-US" dirty="0"/>
            <a:t>Python</a:t>
          </a:r>
          <a:r>
            <a:rPr lang="en-US" baseline="0" dirty="0"/>
            <a:t> notebook with the full code used to carry the analysis</a:t>
          </a:r>
          <a:endParaRPr lang="en-ZA" dirty="0"/>
        </a:p>
      </dgm:t>
    </dgm:pt>
    <dgm:pt modelId="{A90DCB3B-D4C7-4E2B-B77B-7DFE9CF360BE}" type="parTrans" cxnId="{CF24496A-94BA-40CC-95BA-22F5899D3BF6}">
      <dgm:prSet/>
      <dgm:spPr/>
      <dgm:t>
        <a:bodyPr/>
        <a:lstStyle/>
        <a:p>
          <a:endParaRPr lang="en-ZA"/>
        </a:p>
      </dgm:t>
    </dgm:pt>
    <dgm:pt modelId="{88BF690D-7D7B-4262-9777-4F02541AE659}" type="sibTrans" cxnId="{CF24496A-94BA-40CC-95BA-22F5899D3BF6}">
      <dgm:prSet/>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30000" r="-30000"/>
          </a:stretch>
        </a:blipFill>
      </dgm:spPr>
      <dgm:t>
        <a:bodyPr/>
        <a:lstStyle/>
        <a:p>
          <a:endParaRPr lang="en-ZA"/>
        </a:p>
      </dgm:t>
    </dgm:pt>
    <dgm:pt modelId="{AF62B487-604E-44F3-8F5D-0226E6D61210}" type="pres">
      <dgm:prSet presAssocID="{8C05B876-7EDB-4136-BAB5-B8988F835215}" presName="Name0" presStyleCnt="0">
        <dgm:presLayoutVars>
          <dgm:chMax val="21"/>
          <dgm:chPref val="21"/>
        </dgm:presLayoutVars>
      </dgm:prSet>
      <dgm:spPr/>
    </dgm:pt>
    <dgm:pt modelId="{412C016B-7B98-42AB-A507-3F7A47C92538}" type="pres">
      <dgm:prSet presAssocID="{829730EB-9EEB-411D-9EDE-7BE2A4A4937A}" presName="text1" presStyleCnt="0"/>
      <dgm:spPr/>
    </dgm:pt>
    <dgm:pt modelId="{F809728A-BF95-4532-B84B-08ED17B4E9AC}" type="pres">
      <dgm:prSet presAssocID="{829730EB-9EEB-411D-9EDE-7BE2A4A4937A}" presName="textRepeatNode" presStyleLbl="alignNode1" presStyleIdx="0" presStyleCnt="4">
        <dgm:presLayoutVars>
          <dgm:chMax val="0"/>
          <dgm:chPref val="0"/>
          <dgm:bulletEnabled val="1"/>
        </dgm:presLayoutVars>
      </dgm:prSet>
      <dgm:spPr/>
    </dgm:pt>
    <dgm:pt modelId="{0AB8D584-FBB7-49FD-B4E0-C68C80413B4B}" type="pres">
      <dgm:prSet presAssocID="{829730EB-9EEB-411D-9EDE-7BE2A4A4937A}" presName="textaccent1" presStyleCnt="0"/>
      <dgm:spPr/>
    </dgm:pt>
    <dgm:pt modelId="{03366B60-D801-47C2-8A23-4CB0D94C66C9}" type="pres">
      <dgm:prSet presAssocID="{829730EB-9EEB-411D-9EDE-7BE2A4A4937A}" presName="accentRepeatNode" presStyleLbl="solidAlignAcc1" presStyleIdx="0" presStyleCnt="8"/>
      <dgm:spPr/>
    </dgm:pt>
    <dgm:pt modelId="{1A4E56BC-0B83-4ADC-9CBF-A60C6DEF6B04}" type="pres">
      <dgm:prSet presAssocID="{E7CE724B-B223-4514-94CC-0BBA90335E69}" presName="image1" presStyleCnt="0"/>
      <dgm:spPr/>
    </dgm:pt>
    <dgm:pt modelId="{031A2C24-3D16-4E28-A466-01E19FE8EE89}" type="pres">
      <dgm:prSet presAssocID="{E7CE724B-B223-4514-94CC-0BBA90335E69}" presName="imageRepeatNode" presStyleLbl="alignAcc1" presStyleIdx="0" presStyleCnt="4" custLinFactX="70189" custLinFactY="-10489" custLinFactNeighborX="100000" custLinFactNeighborY="-100000"/>
      <dgm:spPr/>
    </dgm:pt>
    <dgm:pt modelId="{B2B61459-F405-42BF-8F73-3590FC628F69}" type="pres">
      <dgm:prSet presAssocID="{E7CE724B-B223-4514-94CC-0BBA90335E69}" presName="imageaccent1" presStyleCnt="0"/>
      <dgm:spPr/>
    </dgm:pt>
    <dgm:pt modelId="{6BE5D9A5-21F9-4635-A7BB-01BC758E8E41}" type="pres">
      <dgm:prSet presAssocID="{E7CE724B-B223-4514-94CC-0BBA90335E69}" presName="accentRepeatNode" presStyleLbl="solidAlignAcc1" presStyleIdx="1" presStyleCnt="8"/>
      <dgm:spPr/>
    </dgm:pt>
    <dgm:pt modelId="{643989DE-96E9-4DAD-8608-55B6EAD519FD}" type="pres">
      <dgm:prSet presAssocID="{34F15CD2-9B36-45AB-91C8-4FA10CF1FE30}" presName="text2" presStyleCnt="0"/>
      <dgm:spPr/>
    </dgm:pt>
    <dgm:pt modelId="{5C5974D5-4A77-473E-92BA-D47C078A195B}" type="pres">
      <dgm:prSet presAssocID="{34F15CD2-9B36-45AB-91C8-4FA10CF1FE30}" presName="textRepeatNode" presStyleLbl="alignNode1" presStyleIdx="1" presStyleCnt="4">
        <dgm:presLayoutVars>
          <dgm:chMax val="0"/>
          <dgm:chPref val="0"/>
          <dgm:bulletEnabled val="1"/>
        </dgm:presLayoutVars>
      </dgm:prSet>
      <dgm:spPr/>
    </dgm:pt>
    <dgm:pt modelId="{C8377FE4-6934-4741-B3AC-E8BAF974953F}" type="pres">
      <dgm:prSet presAssocID="{34F15CD2-9B36-45AB-91C8-4FA10CF1FE30}" presName="textaccent2" presStyleCnt="0"/>
      <dgm:spPr/>
    </dgm:pt>
    <dgm:pt modelId="{F568D5EC-297D-4332-B7C2-BFEA8007ABA2}" type="pres">
      <dgm:prSet presAssocID="{34F15CD2-9B36-45AB-91C8-4FA10CF1FE30}" presName="accentRepeatNode" presStyleLbl="solidAlignAcc1" presStyleIdx="2" presStyleCnt="8"/>
      <dgm:spPr/>
    </dgm:pt>
    <dgm:pt modelId="{5D566144-46FE-4C86-A3ED-7F8B2377F45D}" type="pres">
      <dgm:prSet presAssocID="{61B5D912-8FDE-45DF-A9DB-7B8B288B33F7}" presName="image2" presStyleCnt="0"/>
      <dgm:spPr/>
    </dgm:pt>
    <dgm:pt modelId="{CB728D4E-FA28-4F99-BF53-9C28D9F4C778}" type="pres">
      <dgm:prSet presAssocID="{61B5D912-8FDE-45DF-A9DB-7B8B288B33F7}" presName="imageRepeatNode" presStyleLbl="alignAcc1" presStyleIdx="1" presStyleCnt="4"/>
      <dgm:spPr/>
    </dgm:pt>
    <dgm:pt modelId="{BAD0A3DD-5E8C-484E-BF9E-766218BF339F}" type="pres">
      <dgm:prSet presAssocID="{61B5D912-8FDE-45DF-A9DB-7B8B288B33F7}" presName="imageaccent2" presStyleCnt="0"/>
      <dgm:spPr/>
    </dgm:pt>
    <dgm:pt modelId="{EAE2515C-7C49-4427-B0BE-71425465172B}" type="pres">
      <dgm:prSet presAssocID="{61B5D912-8FDE-45DF-A9DB-7B8B288B33F7}" presName="accentRepeatNode" presStyleLbl="solidAlignAcc1" presStyleIdx="3" presStyleCnt="8"/>
      <dgm:spPr/>
    </dgm:pt>
    <dgm:pt modelId="{1783213C-4A1F-45E2-A08B-FA408C05BF50}" type="pres">
      <dgm:prSet presAssocID="{CB08C540-A408-4D12-BF87-5E41CBA380DE}" presName="text3" presStyleCnt="0"/>
      <dgm:spPr/>
    </dgm:pt>
    <dgm:pt modelId="{846C264B-9604-4DBA-A971-1F3DE0538A06}" type="pres">
      <dgm:prSet presAssocID="{CB08C540-A408-4D12-BF87-5E41CBA380DE}" presName="textRepeatNode" presStyleLbl="alignNode1" presStyleIdx="2" presStyleCnt="4">
        <dgm:presLayoutVars>
          <dgm:chMax val="0"/>
          <dgm:chPref val="0"/>
          <dgm:bulletEnabled val="1"/>
        </dgm:presLayoutVars>
      </dgm:prSet>
      <dgm:spPr/>
    </dgm:pt>
    <dgm:pt modelId="{1C04EA99-F84A-45E8-80AE-B857424891A1}" type="pres">
      <dgm:prSet presAssocID="{CB08C540-A408-4D12-BF87-5E41CBA380DE}" presName="textaccent3" presStyleCnt="0"/>
      <dgm:spPr/>
    </dgm:pt>
    <dgm:pt modelId="{BD9800DE-2C02-4A59-9985-CFCBB8525F4C}" type="pres">
      <dgm:prSet presAssocID="{CB08C540-A408-4D12-BF87-5E41CBA380DE}" presName="accentRepeatNode" presStyleLbl="solidAlignAcc1" presStyleIdx="4" presStyleCnt="8"/>
      <dgm:spPr/>
    </dgm:pt>
    <dgm:pt modelId="{7F862A54-4531-4BB9-AC64-C954CC18B339}" type="pres">
      <dgm:prSet presAssocID="{B007BBA6-BEA7-413C-B7A4-3AE7D9D45135}" presName="image3" presStyleCnt="0"/>
      <dgm:spPr/>
    </dgm:pt>
    <dgm:pt modelId="{7BEB36D7-B5A6-41D4-95C3-D1098728D1CC}" type="pres">
      <dgm:prSet presAssocID="{B007BBA6-BEA7-413C-B7A4-3AE7D9D45135}" presName="imageRepeatNode" presStyleLbl="alignAcc1" presStyleIdx="2" presStyleCnt="4" custScaleY="96278" custLinFactX="73720" custLinFactY="11619" custLinFactNeighborX="100000" custLinFactNeighborY="100000"/>
      <dgm:spPr/>
    </dgm:pt>
    <dgm:pt modelId="{4F73C619-8703-44AA-B3CF-FBF3030BACED}" type="pres">
      <dgm:prSet presAssocID="{B007BBA6-BEA7-413C-B7A4-3AE7D9D45135}" presName="imageaccent3" presStyleCnt="0"/>
      <dgm:spPr/>
    </dgm:pt>
    <dgm:pt modelId="{65085D2B-7B40-49E1-8DA9-B5A9DAB331C9}" type="pres">
      <dgm:prSet presAssocID="{B007BBA6-BEA7-413C-B7A4-3AE7D9D45135}" presName="accentRepeatNode" presStyleLbl="solidAlignAcc1" presStyleIdx="5" presStyleCnt="8"/>
      <dgm:spPr/>
    </dgm:pt>
    <dgm:pt modelId="{02FA8255-FC84-4DE8-AAB7-F6D5769A0F5F}" type="pres">
      <dgm:prSet presAssocID="{1D6AE366-F4C6-4148-9ABB-6A67E5F62468}" presName="text4" presStyleCnt="0"/>
      <dgm:spPr/>
    </dgm:pt>
    <dgm:pt modelId="{0BBA43A6-8125-4C98-8CEB-C1399B30C800}" type="pres">
      <dgm:prSet presAssocID="{1D6AE366-F4C6-4148-9ABB-6A67E5F62468}" presName="textRepeatNode" presStyleLbl="alignNode1" presStyleIdx="3" presStyleCnt="4">
        <dgm:presLayoutVars>
          <dgm:chMax val="0"/>
          <dgm:chPref val="0"/>
          <dgm:bulletEnabled val="1"/>
        </dgm:presLayoutVars>
      </dgm:prSet>
      <dgm:spPr/>
    </dgm:pt>
    <dgm:pt modelId="{A01CE1CC-B598-4F36-9D65-87A319EF49F8}" type="pres">
      <dgm:prSet presAssocID="{1D6AE366-F4C6-4148-9ABB-6A67E5F62468}" presName="textaccent4" presStyleCnt="0"/>
      <dgm:spPr/>
    </dgm:pt>
    <dgm:pt modelId="{C0A83D57-A1AE-49B4-8111-1A3E9D08CC9A}" type="pres">
      <dgm:prSet presAssocID="{1D6AE366-F4C6-4148-9ABB-6A67E5F62468}" presName="accentRepeatNode" presStyleLbl="solidAlignAcc1" presStyleIdx="6" presStyleCnt="8"/>
      <dgm:spPr/>
    </dgm:pt>
    <dgm:pt modelId="{D8FCCE98-122C-4CAE-93D2-4419A59C2AE3}" type="pres">
      <dgm:prSet presAssocID="{88BF690D-7D7B-4262-9777-4F02541AE659}" presName="image4" presStyleCnt="0"/>
      <dgm:spPr/>
    </dgm:pt>
    <dgm:pt modelId="{AE664FD1-15F3-49C6-AF6B-7F5277D55193}" type="pres">
      <dgm:prSet presAssocID="{88BF690D-7D7B-4262-9777-4F02541AE659}" presName="imageRepeatNode" presStyleLbl="alignAcc1" presStyleIdx="3" presStyleCnt="4" custLinFactX="-142768" custLinFactNeighborX="-200000"/>
      <dgm:spPr/>
    </dgm:pt>
    <dgm:pt modelId="{35486BB6-9E13-4229-B555-3CFA790E1FE0}" type="pres">
      <dgm:prSet presAssocID="{88BF690D-7D7B-4262-9777-4F02541AE659}" presName="imageaccent4" presStyleCnt="0"/>
      <dgm:spPr/>
    </dgm:pt>
    <dgm:pt modelId="{98730CA0-350A-4260-9B94-F45DA576D0DE}" type="pres">
      <dgm:prSet presAssocID="{88BF690D-7D7B-4262-9777-4F02541AE659}" presName="accentRepeatNode" presStyleLbl="solidAlignAcc1" presStyleIdx="7" presStyleCnt="8"/>
      <dgm:spPr/>
    </dgm:pt>
  </dgm:ptLst>
  <dgm:cxnLst>
    <dgm:cxn modelId="{EDCC0803-EA46-43B6-89FC-E7BD8157F60C}" type="presOf" srcId="{1D6AE366-F4C6-4148-9ABB-6A67E5F62468}" destId="{0BBA43A6-8125-4C98-8CEB-C1399B30C800}" srcOrd="0" destOrd="0" presId="urn:microsoft.com/office/officeart/2008/layout/HexagonCluster"/>
    <dgm:cxn modelId="{B7B07B10-3B2B-43D2-BFFA-95FF99C96F66}" type="presOf" srcId="{E7CE724B-B223-4514-94CC-0BBA90335E69}" destId="{031A2C24-3D16-4E28-A466-01E19FE8EE89}" srcOrd="0" destOrd="0" presId="urn:microsoft.com/office/officeart/2008/layout/HexagonCluster"/>
    <dgm:cxn modelId="{802D6C29-8763-4093-9CFC-D6AFB00E36A0}" type="presOf" srcId="{B007BBA6-BEA7-413C-B7A4-3AE7D9D45135}" destId="{7BEB36D7-B5A6-41D4-95C3-D1098728D1CC}" srcOrd="0" destOrd="0" presId="urn:microsoft.com/office/officeart/2008/layout/HexagonCluster"/>
    <dgm:cxn modelId="{F3A52A2F-3125-4AB4-9FEC-29AA26F918B1}" type="presOf" srcId="{88BF690D-7D7B-4262-9777-4F02541AE659}" destId="{AE664FD1-15F3-49C6-AF6B-7F5277D55193}" srcOrd="0" destOrd="0" presId="urn:microsoft.com/office/officeart/2008/layout/HexagonCluster"/>
    <dgm:cxn modelId="{9826E335-1706-4203-B918-4E8571BF199B}" type="presOf" srcId="{CB08C540-A408-4D12-BF87-5E41CBA380DE}" destId="{846C264B-9604-4DBA-A971-1F3DE0538A06}" srcOrd="0" destOrd="0" presId="urn:microsoft.com/office/officeart/2008/layout/HexagonCluster"/>
    <dgm:cxn modelId="{393C213C-73C3-4F5E-BAED-EDD83E12DDFC}" type="presOf" srcId="{34F15CD2-9B36-45AB-91C8-4FA10CF1FE30}" destId="{5C5974D5-4A77-473E-92BA-D47C078A195B}" srcOrd="0" destOrd="0" presId="urn:microsoft.com/office/officeart/2008/layout/HexagonCluster"/>
    <dgm:cxn modelId="{3606F83F-9F77-4208-AA09-CA9E2AD45BD7}" type="presOf" srcId="{8C05B876-7EDB-4136-BAB5-B8988F835215}" destId="{AF62B487-604E-44F3-8F5D-0226E6D61210}" srcOrd="0" destOrd="0" presId="urn:microsoft.com/office/officeart/2008/layout/HexagonCluster"/>
    <dgm:cxn modelId="{CF24496A-94BA-40CC-95BA-22F5899D3BF6}" srcId="{8C05B876-7EDB-4136-BAB5-B8988F835215}" destId="{1D6AE366-F4C6-4148-9ABB-6A67E5F62468}" srcOrd="3" destOrd="0" parTransId="{A90DCB3B-D4C7-4E2B-B77B-7DFE9CF360BE}" sibTransId="{88BF690D-7D7B-4262-9777-4F02541AE659}"/>
    <dgm:cxn modelId="{7D24E877-A2C3-4CCE-8AF5-9D6483649020}" type="presOf" srcId="{829730EB-9EEB-411D-9EDE-7BE2A4A4937A}" destId="{F809728A-BF95-4532-B84B-08ED17B4E9AC}" srcOrd="0" destOrd="0" presId="urn:microsoft.com/office/officeart/2008/layout/HexagonCluster"/>
    <dgm:cxn modelId="{2E5CA69A-08D3-4342-BD76-61B0CE009F82}" srcId="{8C05B876-7EDB-4136-BAB5-B8988F835215}" destId="{829730EB-9EEB-411D-9EDE-7BE2A4A4937A}" srcOrd="0" destOrd="0" parTransId="{0FBC7B69-23D7-448E-A300-AA80F75C152B}" sibTransId="{E7CE724B-B223-4514-94CC-0BBA90335E69}"/>
    <dgm:cxn modelId="{49A793B7-0B2A-4442-B5A5-B5CBCDA6877D}" srcId="{8C05B876-7EDB-4136-BAB5-B8988F835215}" destId="{34F15CD2-9B36-45AB-91C8-4FA10CF1FE30}" srcOrd="1" destOrd="0" parTransId="{0A061117-C104-43B7-B0DD-FC60BDE7EFA7}" sibTransId="{61B5D912-8FDE-45DF-A9DB-7B8B288B33F7}"/>
    <dgm:cxn modelId="{9472CBC9-F943-453F-9D55-98FA278D258A}" srcId="{8C05B876-7EDB-4136-BAB5-B8988F835215}" destId="{CB08C540-A408-4D12-BF87-5E41CBA380DE}" srcOrd="2" destOrd="0" parTransId="{12E92DE8-77F0-434E-9DBD-431030F2E4E8}" sibTransId="{B007BBA6-BEA7-413C-B7A4-3AE7D9D45135}"/>
    <dgm:cxn modelId="{699DE2F8-EE71-43AD-B101-8E91DFF8B427}" type="presOf" srcId="{61B5D912-8FDE-45DF-A9DB-7B8B288B33F7}" destId="{CB728D4E-FA28-4F99-BF53-9C28D9F4C778}" srcOrd="0" destOrd="0" presId="urn:microsoft.com/office/officeart/2008/layout/HexagonCluster"/>
    <dgm:cxn modelId="{C3EA9415-A9D7-4F7A-95B4-C98687A517F6}" type="presParOf" srcId="{AF62B487-604E-44F3-8F5D-0226E6D61210}" destId="{412C016B-7B98-42AB-A507-3F7A47C92538}" srcOrd="0" destOrd="0" presId="urn:microsoft.com/office/officeart/2008/layout/HexagonCluster"/>
    <dgm:cxn modelId="{DFB37C8B-F553-4FB8-A57B-AC83216E9912}" type="presParOf" srcId="{412C016B-7B98-42AB-A507-3F7A47C92538}" destId="{F809728A-BF95-4532-B84B-08ED17B4E9AC}" srcOrd="0" destOrd="0" presId="urn:microsoft.com/office/officeart/2008/layout/HexagonCluster"/>
    <dgm:cxn modelId="{D8A223FD-4D60-4A71-B5C0-AA0CCA923AFC}" type="presParOf" srcId="{AF62B487-604E-44F3-8F5D-0226E6D61210}" destId="{0AB8D584-FBB7-49FD-B4E0-C68C80413B4B}" srcOrd="1" destOrd="0" presId="urn:microsoft.com/office/officeart/2008/layout/HexagonCluster"/>
    <dgm:cxn modelId="{18976419-DD0E-4B0D-9757-32613B3D3992}" type="presParOf" srcId="{0AB8D584-FBB7-49FD-B4E0-C68C80413B4B}" destId="{03366B60-D801-47C2-8A23-4CB0D94C66C9}" srcOrd="0" destOrd="0" presId="urn:microsoft.com/office/officeart/2008/layout/HexagonCluster"/>
    <dgm:cxn modelId="{51B66E3C-A99B-4A99-9BBD-674058AAAED6}" type="presParOf" srcId="{AF62B487-604E-44F3-8F5D-0226E6D61210}" destId="{1A4E56BC-0B83-4ADC-9CBF-A60C6DEF6B04}" srcOrd="2" destOrd="0" presId="urn:microsoft.com/office/officeart/2008/layout/HexagonCluster"/>
    <dgm:cxn modelId="{C2252DDE-95B6-4466-AE14-4B1D4CFD6315}" type="presParOf" srcId="{1A4E56BC-0B83-4ADC-9CBF-A60C6DEF6B04}" destId="{031A2C24-3D16-4E28-A466-01E19FE8EE89}" srcOrd="0" destOrd="0" presId="urn:microsoft.com/office/officeart/2008/layout/HexagonCluster"/>
    <dgm:cxn modelId="{7CDDEDA1-801D-4C71-AE07-7E79084BE754}" type="presParOf" srcId="{AF62B487-604E-44F3-8F5D-0226E6D61210}" destId="{B2B61459-F405-42BF-8F73-3590FC628F69}" srcOrd="3" destOrd="0" presId="urn:microsoft.com/office/officeart/2008/layout/HexagonCluster"/>
    <dgm:cxn modelId="{CE24E434-BDFA-4A14-AC67-83F441B28FD2}" type="presParOf" srcId="{B2B61459-F405-42BF-8F73-3590FC628F69}" destId="{6BE5D9A5-21F9-4635-A7BB-01BC758E8E41}" srcOrd="0" destOrd="0" presId="urn:microsoft.com/office/officeart/2008/layout/HexagonCluster"/>
    <dgm:cxn modelId="{77283D47-2A40-4040-B8EF-B4AE2F3CD79F}" type="presParOf" srcId="{AF62B487-604E-44F3-8F5D-0226E6D61210}" destId="{643989DE-96E9-4DAD-8608-55B6EAD519FD}" srcOrd="4" destOrd="0" presId="urn:microsoft.com/office/officeart/2008/layout/HexagonCluster"/>
    <dgm:cxn modelId="{4A980F63-7BDC-443A-AA37-821F759F1D82}" type="presParOf" srcId="{643989DE-96E9-4DAD-8608-55B6EAD519FD}" destId="{5C5974D5-4A77-473E-92BA-D47C078A195B}" srcOrd="0" destOrd="0" presId="urn:microsoft.com/office/officeart/2008/layout/HexagonCluster"/>
    <dgm:cxn modelId="{C4BD3AA4-425F-45A3-BA90-94F0C004C58E}" type="presParOf" srcId="{AF62B487-604E-44F3-8F5D-0226E6D61210}" destId="{C8377FE4-6934-4741-B3AC-E8BAF974953F}" srcOrd="5" destOrd="0" presId="urn:microsoft.com/office/officeart/2008/layout/HexagonCluster"/>
    <dgm:cxn modelId="{4729C74C-D28D-4140-953C-2B81A8DDB39C}" type="presParOf" srcId="{C8377FE4-6934-4741-B3AC-E8BAF974953F}" destId="{F568D5EC-297D-4332-B7C2-BFEA8007ABA2}" srcOrd="0" destOrd="0" presId="urn:microsoft.com/office/officeart/2008/layout/HexagonCluster"/>
    <dgm:cxn modelId="{4A9B741A-BBFD-49EE-81E8-55D5AEAC38D7}" type="presParOf" srcId="{AF62B487-604E-44F3-8F5D-0226E6D61210}" destId="{5D566144-46FE-4C86-A3ED-7F8B2377F45D}" srcOrd="6" destOrd="0" presId="urn:microsoft.com/office/officeart/2008/layout/HexagonCluster"/>
    <dgm:cxn modelId="{25A35B3C-DE21-46A3-B410-67D8EC26B51C}" type="presParOf" srcId="{5D566144-46FE-4C86-A3ED-7F8B2377F45D}" destId="{CB728D4E-FA28-4F99-BF53-9C28D9F4C778}" srcOrd="0" destOrd="0" presId="urn:microsoft.com/office/officeart/2008/layout/HexagonCluster"/>
    <dgm:cxn modelId="{EBF07A12-C9E1-4D75-B181-AE19D49EFAD6}" type="presParOf" srcId="{AF62B487-604E-44F3-8F5D-0226E6D61210}" destId="{BAD0A3DD-5E8C-484E-BF9E-766218BF339F}" srcOrd="7" destOrd="0" presId="urn:microsoft.com/office/officeart/2008/layout/HexagonCluster"/>
    <dgm:cxn modelId="{B43AC84B-90D0-4ECE-991A-23ED613981CB}" type="presParOf" srcId="{BAD0A3DD-5E8C-484E-BF9E-766218BF339F}" destId="{EAE2515C-7C49-4427-B0BE-71425465172B}" srcOrd="0" destOrd="0" presId="urn:microsoft.com/office/officeart/2008/layout/HexagonCluster"/>
    <dgm:cxn modelId="{0C179072-7D47-406D-84A6-7E0A8E92512A}" type="presParOf" srcId="{AF62B487-604E-44F3-8F5D-0226E6D61210}" destId="{1783213C-4A1F-45E2-A08B-FA408C05BF50}" srcOrd="8" destOrd="0" presId="urn:microsoft.com/office/officeart/2008/layout/HexagonCluster"/>
    <dgm:cxn modelId="{97CFFC32-722A-4964-88F3-3D5F960CFB53}" type="presParOf" srcId="{1783213C-4A1F-45E2-A08B-FA408C05BF50}" destId="{846C264B-9604-4DBA-A971-1F3DE0538A06}" srcOrd="0" destOrd="0" presId="urn:microsoft.com/office/officeart/2008/layout/HexagonCluster"/>
    <dgm:cxn modelId="{ABC6AE56-C11B-4F81-9BF5-BF37DEF7ECFA}" type="presParOf" srcId="{AF62B487-604E-44F3-8F5D-0226E6D61210}" destId="{1C04EA99-F84A-45E8-80AE-B857424891A1}" srcOrd="9" destOrd="0" presId="urn:microsoft.com/office/officeart/2008/layout/HexagonCluster"/>
    <dgm:cxn modelId="{10A8C9E6-8238-49A4-9F9D-6DE69AB9C6FD}" type="presParOf" srcId="{1C04EA99-F84A-45E8-80AE-B857424891A1}" destId="{BD9800DE-2C02-4A59-9985-CFCBB8525F4C}" srcOrd="0" destOrd="0" presId="urn:microsoft.com/office/officeart/2008/layout/HexagonCluster"/>
    <dgm:cxn modelId="{F8C57549-8B2C-437F-BEF0-8AD45B50D2A1}" type="presParOf" srcId="{AF62B487-604E-44F3-8F5D-0226E6D61210}" destId="{7F862A54-4531-4BB9-AC64-C954CC18B339}" srcOrd="10" destOrd="0" presId="urn:microsoft.com/office/officeart/2008/layout/HexagonCluster"/>
    <dgm:cxn modelId="{D019022E-1680-4EDB-A0A8-E511978BD1D9}" type="presParOf" srcId="{7F862A54-4531-4BB9-AC64-C954CC18B339}" destId="{7BEB36D7-B5A6-41D4-95C3-D1098728D1CC}" srcOrd="0" destOrd="0" presId="urn:microsoft.com/office/officeart/2008/layout/HexagonCluster"/>
    <dgm:cxn modelId="{6798879A-9A1B-4C0A-B948-04DF7846F2D5}" type="presParOf" srcId="{AF62B487-604E-44F3-8F5D-0226E6D61210}" destId="{4F73C619-8703-44AA-B3CF-FBF3030BACED}" srcOrd="11" destOrd="0" presId="urn:microsoft.com/office/officeart/2008/layout/HexagonCluster"/>
    <dgm:cxn modelId="{3E3DE584-B51C-4AC7-8929-3DA883B2E50F}" type="presParOf" srcId="{4F73C619-8703-44AA-B3CF-FBF3030BACED}" destId="{65085D2B-7B40-49E1-8DA9-B5A9DAB331C9}" srcOrd="0" destOrd="0" presId="urn:microsoft.com/office/officeart/2008/layout/HexagonCluster"/>
    <dgm:cxn modelId="{1EFB6018-92A4-46B8-9F35-F6A9A685C493}" type="presParOf" srcId="{AF62B487-604E-44F3-8F5D-0226E6D61210}" destId="{02FA8255-FC84-4DE8-AAB7-F6D5769A0F5F}" srcOrd="12" destOrd="0" presId="urn:microsoft.com/office/officeart/2008/layout/HexagonCluster"/>
    <dgm:cxn modelId="{CE33A661-95A2-4755-841B-CE975B52AA8D}" type="presParOf" srcId="{02FA8255-FC84-4DE8-AAB7-F6D5769A0F5F}" destId="{0BBA43A6-8125-4C98-8CEB-C1399B30C800}" srcOrd="0" destOrd="0" presId="urn:microsoft.com/office/officeart/2008/layout/HexagonCluster"/>
    <dgm:cxn modelId="{59EF2376-32A2-4FC1-AB5E-23576056DFE2}" type="presParOf" srcId="{AF62B487-604E-44F3-8F5D-0226E6D61210}" destId="{A01CE1CC-B598-4F36-9D65-87A319EF49F8}" srcOrd="13" destOrd="0" presId="urn:microsoft.com/office/officeart/2008/layout/HexagonCluster"/>
    <dgm:cxn modelId="{7129B167-F49A-4E02-ACB6-839653318367}" type="presParOf" srcId="{A01CE1CC-B598-4F36-9D65-87A319EF49F8}" destId="{C0A83D57-A1AE-49B4-8111-1A3E9D08CC9A}" srcOrd="0" destOrd="0" presId="urn:microsoft.com/office/officeart/2008/layout/HexagonCluster"/>
    <dgm:cxn modelId="{8948F8BF-7DED-45AA-AE3C-FABDBD6BD609}" type="presParOf" srcId="{AF62B487-604E-44F3-8F5D-0226E6D61210}" destId="{D8FCCE98-122C-4CAE-93D2-4419A59C2AE3}" srcOrd="14" destOrd="0" presId="urn:microsoft.com/office/officeart/2008/layout/HexagonCluster"/>
    <dgm:cxn modelId="{CB0C6ACA-B893-44D1-B22A-C926960F486C}" type="presParOf" srcId="{D8FCCE98-122C-4CAE-93D2-4419A59C2AE3}" destId="{AE664FD1-15F3-49C6-AF6B-7F5277D55193}" srcOrd="0" destOrd="0" presId="urn:microsoft.com/office/officeart/2008/layout/HexagonCluster"/>
    <dgm:cxn modelId="{6EF27B78-AC15-46BF-ACC5-A071635F6377}" type="presParOf" srcId="{AF62B487-604E-44F3-8F5D-0226E6D61210}" destId="{35486BB6-9E13-4229-B555-3CFA790E1FE0}" srcOrd="15" destOrd="0" presId="urn:microsoft.com/office/officeart/2008/layout/HexagonCluster"/>
    <dgm:cxn modelId="{1B3D9895-E5E7-41BB-ACEC-6B3DFD264624}" type="presParOf" srcId="{35486BB6-9E13-4229-B555-3CFA790E1FE0}" destId="{98730CA0-350A-4260-9B94-F45DA576D0DE}"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1C72E-339B-46D7-B74E-DB5EEBE0A1EA}">
      <dsp:nvSpPr>
        <dsp:cNvPr id="0" name=""/>
        <dsp:cNvSpPr/>
      </dsp:nvSpPr>
      <dsp:spPr>
        <a:xfrm>
          <a:off x="2923429" y="723"/>
          <a:ext cx="1410333" cy="91671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mn-lt"/>
              <a:cs typeface="Arial" panose="020B0604020202020204" pitchFamily="34" charset="0"/>
            </a:rPr>
            <a:t>Intrauterine growth restriction resulting in low birth weight</a:t>
          </a:r>
          <a:endParaRPr lang="en-ZA" sz="1000" b="1" kern="1200" dirty="0"/>
        </a:p>
      </dsp:txBody>
      <dsp:txXfrm>
        <a:off x="2968179" y="45473"/>
        <a:ext cx="1320833" cy="827216"/>
      </dsp:txXfrm>
    </dsp:sp>
    <dsp:sp modelId="{63CC5803-B653-4758-92D9-B16FD6C406C6}">
      <dsp:nvSpPr>
        <dsp:cNvPr id="0" name=""/>
        <dsp:cNvSpPr/>
      </dsp:nvSpPr>
      <dsp:spPr>
        <a:xfrm>
          <a:off x="1797707" y="459081"/>
          <a:ext cx="3661776" cy="3661776"/>
        </a:xfrm>
        <a:custGeom>
          <a:avLst/>
          <a:gdLst/>
          <a:ahLst/>
          <a:cxnLst/>
          <a:rect l="0" t="0" r="0" b="0"/>
          <a:pathLst>
            <a:path>
              <a:moveTo>
                <a:pt x="2545735" y="145318"/>
              </a:moveTo>
              <a:arcTo wR="1830888" hR="1830888" stAng="17578903" swAng="196066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DB68C0-1C6C-498C-9A8D-A8F42EE273EB}">
      <dsp:nvSpPr>
        <dsp:cNvPr id="0" name=""/>
        <dsp:cNvSpPr/>
      </dsp:nvSpPr>
      <dsp:spPr>
        <a:xfrm>
          <a:off x="4664707" y="1265835"/>
          <a:ext cx="1410333" cy="91671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mn-lt"/>
              <a:cs typeface="Arial" panose="020B0604020202020204" pitchFamily="34" charset="0"/>
            </a:rPr>
            <a:t>Underweight:  low body weight in children</a:t>
          </a:r>
          <a:endParaRPr lang="en-ZA" sz="1000" b="1" kern="1200" dirty="0"/>
        </a:p>
      </dsp:txBody>
      <dsp:txXfrm>
        <a:off x="4709457" y="1310585"/>
        <a:ext cx="1320833" cy="827216"/>
      </dsp:txXfrm>
    </dsp:sp>
    <dsp:sp modelId="{BE9CF9D6-5A8E-4EB6-81F1-169D90D43EA2}">
      <dsp:nvSpPr>
        <dsp:cNvPr id="0" name=""/>
        <dsp:cNvSpPr/>
      </dsp:nvSpPr>
      <dsp:spPr>
        <a:xfrm>
          <a:off x="1797707" y="459081"/>
          <a:ext cx="3661776" cy="3661776"/>
        </a:xfrm>
        <a:custGeom>
          <a:avLst/>
          <a:gdLst/>
          <a:ahLst/>
          <a:cxnLst/>
          <a:rect l="0" t="0" r="0" b="0"/>
          <a:pathLst>
            <a:path>
              <a:moveTo>
                <a:pt x="3659272" y="1735171"/>
              </a:moveTo>
              <a:arcTo wR="1830888" hR="1830888" stAng="21420196" swAng="219563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36C787-D9A4-4E80-B9AA-D10C193FE92D}">
      <dsp:nvSpPr>
        <dsp:cNvPr id="0" name=""/>
        <dsp:cNvSpPr/>
      </dsp:nvSpPr>
      <dsp:spPr>
        <a:xfrm>
          <a:off x="3999598" y="3312831"/>
          <a:ext cx="1410333" cy="91671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mn-lt"/>
              <a:cs typeface="Arial" panose="020B0604020202020204" pitchFamily="34" charset="0"/>
            </a:rPr>
            <a:t>Micronutrient deficiencies – especially: Vitamin A, Vitamin D, zinc, iodine, iron and folate, calcium</a:t>
          </a:r>
          <a:endParaRPr lang="en-ZA" sz="1000" b="1" kern="1200" dirty="0"/>
        </a:p>
      </dsp:txBody>
      <dsp:txXfrm>
        <a:off x="4044348" y="3357581"/>
        <a:ext cx="1320833" cy="827216"/>
      </dsp:txXfrm>
    </dsp:sp>
    <dsp:sp modelId="{CCADDE03-19A8-4EF2-B81F-13064056260C}">
      <dsp:nvSpPr>
        <dsp:cNvPr id="0" name=""/>
        <dsp:cNvSpPr/>
      </dsp:nvSpPr>
      <dsp:spPr>
        <a:xfrm>
          <a:off x="1797707" y="459081"/>
          <a:ext cx="3661776" cy="3661776"/>
        </a:xfrm>
        <a:custGeom>
          <a:avLst/>
          <a:gdLst/>
          <a:ahLst/>
          <a:cxnLst/>
          <a:rect l="0" t="0" r="0" b="0"/>
          <a:pathLst>
            <a:path>
              <a:moveTo>
                <a:pt x="2194621" y="3625282"/>
              </a:moveTo>
              <a:arcTo wR="1830888" hR="1830888" stAng="4712466" swAng="137506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D481527-DEBA-41A5-B889-045F830F659C}">
      <dsp:nvSpPr>
        <dsp:cNvPr id="0" name=""/>
        <dsp:cNvSpPr/>
      </dsp:nvSpPr>
      <dsp:spPr>
        <a:xfrm>
          <a:off x="1847260" y="3312831"/>
          <a:ext cx="1410333" cy="91671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mn-lt"/>
              <a:cs typeface="Arial" panose="020B0604020202020204" pitchFamily="34" charset="0"/>
            </a:rPr>
            <a:t>Wasting (thinness): reflecting low weight for height</a:t>
          </a:r>
          <a:endParaRPr lang="en-ZA" sz="1000" b="1" kern="1200" dirty="0"/>
        </a:p>
      </dsp:txBody>
      <dsp:txXfrm>
        <a:off x="1892010" y="3357581"/>
        <a:ext cx="1320833" cy="827216"/>
      </dsp:txXfrm>
    </dsp:sp>
    <dsp:sp modelId="{6562B40E-9F32-4C6A-AC68-980E8034C4D6}">
      <dsp:nvSpPr>
        <dsp:cNvPr id="0" name=""/>
        <dsp:cNvSpPr/>
      </dsp:nvSpPr>
      <dsp:spPr>
        <a:xfrm>
          <a:off x="1797707" y="459081"/>
          <a:ext cx="3661776" cy="3661776"/>
        </a:xfrm>
        <a:custGeom>
          <a:avLst/>
          <a:gdLst/>
          <a:ahLst/>
          <a:cxnLst/>
          <a:rect l="0" t="0" r="0" b="0"/>
          <a:pathLst>
            <a:path>
              <a:moveTo>
                <a:pt x="305851" y="2844010"/>
              </a:moveTo>
              <a:arcTo wR="1830888" hR="1830888" stAng="8784172" swAng="219563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2A868F6-92FF-4ECD-84BB-9132596C3FA6}">
      <dsp:nvSpPr>
        <dsp:cNvPr id="0" name=""/>
        <dsp:cNvSpPr/>
      </dsp:nvSpPr>
      <dsp:spPr>
        <a:xfrm>
          <a:off x="1182151" y="1265835"/>
          <a:ext cx="1410333" cy="916716"/>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dirty="0">
              <a:latin typeface="+mn-lt"/>
              <a:cs typeface="Arial" panose="020B0604020202020204" pitchFamily="34" charset="0"/>
            </a:rPr>
            <a:t>Stunting (shortness): linear growth deficits</a:t>
          </a:r>
          <a:endParaRPr lang="en-ZA" sz="1000" b="1" kern="1200" dirty="0"/>
        </a:p>
      </dsp:txBody>
      <dsp:txXfrm>
        <a:off x="1226901" y="1310585"/>
        <a:ext cx="1320833" cy="827216"/>
      </dsp:txXfrm>
    </dsp:sp>
    <dsp:sp modelId="{07D6FAFF-695A-40A3-A9E6-DF4BC08B27B8}">
      <dsp:nvSpPr>
        <dsp:cNvPr id="0" name=""/>
        <dsp:cNvSpPr/>
      </dsp:nvSpPr>
      <dsp:spPr>
        <a:xfrm>
          <a:off x="1797707" y="459081"/>
          <a:ext cx="3661776" cy="3661776"/>
        </a:xfrm>
        <a:custGeom>
          <a:avLst/>
          <a:gdLst/>
          <a:ahLst/>
          <a:cxnLst/>
          <a:rect l="0" t="0" r="0" b="0"/>
          <a:pathLst>
            <a:path>
              <a:moveTo>
                <a:pt x="319124" y="798065"/>
              </a:moveTo>
              <a:arcTo wR="1830888" hR="1830888" stAng="12860432" swAng="196066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9728A-BF95-4532-B84B-08ED17B4E9AC}">
      <dsp:nvSpPr>
        <dsp:cNvPr id="0" name=""/>
        <dsp:cNvSpPr/>
      </dsp:nvSpPr>
      <dsp:spPr>
        <a:xfrm>
          <a:off x="1564174" y="2625308"/>
          <a:ext cx="1842593" cy="1581653"/>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Original (raw) and cleaned data set with relevant features</a:t>
          </a:r>
        </a:p>
      </dsp:txBody>
      <dsp:txXfrm>
        <a:off x="1849528" y="2870251"/>
        <a:ext cx="1271885" cy="1091767"/>
      </dsp:txXfrm>
    </dsp:sp>
    <dsp:sp modelId="{03366B60-D801-47C2-8A23-4CB0D94C66C9}">
      <dsp:nvSpPr>
        <dsp:cNvPr id="0" name=""/>
        <dsp:cNvSpPr/>
      </dsp:nvSpPr>
      <dsp:spPr>
        <a:xfrm>
          <a:off x="1621806" y="3324227"/>
          <a:ext cx="215104" cy="185487"/>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1A2C24-3D16-4E28-A466-01E19FE8EE89}">
      <dsp:nvSpPr>
        <dsp:cNvPr id="0" name=""/>
        <dsp:cNvSpPr/>
      </dsp:nvSpPr>
      <dsp:spPr>
        <a:xfrm>
          <a:off x="3135890" y="17997"/>
          <a:ext cx="1842593" cy="1581653"/>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E5D9A5-21F9-4635-A7BB-01BC758E8E41}">
      <dsp:nvSpPr>
        <dsp:cNvPr id="0" name=""/>
        <dsp:cNvSpPr/>
      </dsp:nvSpPr>
      <dsp:spPr>
        <a:xfrm>
          <a:off x="1247605" y="3127878"/>
          <a:ext cx="215104" cy="185487"/>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965506"/>
              <a:satOff val="-2488"/>
              <a:lumOff val="-16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5974D5-4A77-473E-92BA-D47C078A195B}">
      <dsp:nvSpPr>
        <dsp:cNvPr id="0" name=""/>
        <dsp:cNvSpPr/>
      </dsp:nvSpPr>
      <dsp:spPr>
        <a:xfrm>
          <a:off x="3126726" y="1753435"/>
          <a:ext cx="1842593" cy="1581653"/>
        </a:xfrm>
        <a:prstGeom prst="hexagon">
          <a:avLst>
            <a:gd name="adj" fmla="val 25000"/>
            <a:gd name="vf" fmla="val 115470"/>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Report providing information on influential factors on prevalence of malnutrition</a:t>
          </a:r>
          <a:endParaRPr lang="en-ZA" sz="1300" strike="sngStrike" kern="1200" dirty="0"/>
        </a:p>
      </dsp:txBody>
      <dsp:txXfrm>
        <a:off x="3412080" y="1998378"/>
        <a:ext cx="1271885" cy="1091767"/>
      </dsp:txXfrm>
    </dsp:sp>
    <dsp:sp modelId="{F568D5EC-297D-4332-B7C2-BFEA8007ABA2}">
      <dsp:nvSpPr>
        <dsp:cNvPr id="0" name=""/>
        <dsp:cNvSpPr/>
      </dsp:nvSpPr>
      <dsp:spPr>
        <a:xfrm>
          <a:off x="4388943" y="3114092"/>
          <a:ext cx="215104" cy="185487"/>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931012"/>
              <a:satOff val="-4977"/>
              <a:lumOff val="-33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28D4E-FA28-4F99-BF53-9C28D9F4C778}">
      <dsp:nvSpPr>
        <dsp:cNvPr id="0" name=""/>
        <dsp:cNvSpPr/>
      </dsp:nvSpPr>
      <dsp:spPr>
        <a:xfrm>
          <a:off x="4697394" y="2622801"/>
          <a:ext cx="1842593" cy="1581653"/>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E2515C-7C49-4427-B0BE-71425465172B}">
      <dsp:nvSpPr>
        <dsp:cNvPr id="0" name=""/>
        <dsp:cNvSpPr/>
      </dsp:nvSpPr>
      <dsp:spPr>
        <a:xfrm>
          <a:off x="4739603" y="3331329"/>
          <a:ext cx="215104" cy="185487"/>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896518"/>
              <a:satOff val="-7465"/>
              <a:lumOff val="-504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6C264B-9604-4DBA-A971-1F3DE0538A06}">
      <dsp:nvSpPr>
        <dsp:cNvPr id="0" name=""/>
        <dsp:cNvSpPr/>
      </dsp:nvSpPr>
      <dsp:spPr>
        <a:xfrm>
          <a:off x="1564174" y="901197"/>
          <a:ext cx="1842593" cy="1581653"/>
        </a:xfrm>
        <a:prstGeom prst="hexagon">
          <a:avLst>
            <a:gd name="adj" fmla="val 25000"/>
            <a:gd name="vf" fmla="val 115470"/>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None/>
          </a:pPr>
          <a:r>
            <a:rPr lang="en-US" sz="1300" strike="noStrike" kern="1200" dirty="0"/>
            <a:t>Reproducible methodology that can be used for children between 5 and 12 years</a:t>
          </a:r>
          <a:endParaRPr lang="en-ZA" sz="1300" strike="noStrike" kern="1200" dirty="0"/>
        </a:p>
      </dsp:txBody>
      <dsp:txXfrm>
        <a:off x="1849528" y="1146140"/>
        <a:ext cx="1271885" cy="1091767"/>
      </dsp:txXfrm>
    </dsp:sp>
    <dsp:sp modelId="{BD9800DE-2C02-4A59-9985-CFCBB8525F4C}">
      <dsp:nvSpPr>
        <dsp:cNvPr id="0" name=""/>
        <dsp:cNvSpPr/>
      </dsp:nvSpPr>
      <dsp:spPr>
        <a:xfrm>
          <a:off x="2818274" y="933782"/>
          <a:ext cx="215104" cy="185487"/>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3862025"/>
              <a:satOff val="-9954"/>
              <a:lumOff val="-672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EB36D7-B5A6-41D4-95C3-D1098728D1CC}">
      <dsp:nvSpPr>
        <dsp:cNvPr id="0" name=""/>
        <dsp:cNvSpPr/>
      </dsp:nvSpPr>
      <dsp:spPr>
        <a:xfrm>
          <a:off x="6274556" y="1824184"/>
          <a:ext cx="1842593" cy="1522784"/>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23000" r="-23000"/>
          </a:stretch>
        </a:blip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085D2B-7B40-49E1-8DA9-B5A9DAB331C9}">
      <dsp:nvSpPr>
        <dsp:cNvPr id="0" name=""/>
        <dsp:cNvSpPr/>
      </dsp:nvSpPr>
      <dsp:spPr>
        <a:xfrm>
          <a:off x="3168935" y="730331"/>
          <a:ext cx="215104" cy="185487"/>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827531"/>
              <a:satOff val="-12442"/>
              <a:lumOff val="-84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BA43A6-8125-4C98-8CEB-C1399B30C800}">
      <dsp:nvSpPr>
        <dsp:cNvPr id="0" name=""/>
        <dsp:cNvSpPr/>
      </dsp:nvSpPr>
      <dsp:spPr>
        <a:xfrm>
          <a:off x="4697394" y="898690"/>
          <a:ext cx="1842593" cy="1581653"/>
        </a:xfrm>
        <a:prstGeom prst="hexagon">
          <a:avLst>
            <a:gd name="adj" fmla="val 25000"/>
            <a:gd name="vf" fmla="val 11547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Python</a:t>
          </a:r>
          <a:r>
            <a:rPr lang="en-US" sz="1300" kern="1200" baseline="0" dirty="0"/>
            <a:t> notebook with the full code used to carry the analysis</a:t>
          </a:r>
          <a:endParaRPr lang="en-ZA" sz="1300" kern="1200" dirty="0"/>
        </a:p>
      </dsp:txBody>
      <dsp:txXfrm>
        <a:off x="4982748" y="1143633"/>
        <a:ext cx="1271885" cy="1091767"/>
      </dsp:txXfrm>
    </dsp:sp>
    <dsp:sp modelId="{C0A83D57-A1AE-49B4-8111-1A3E9D08CC9A}">
      <dsp:nvSpPr>
        <dsp:cNvPr id="0" name=""/>
        <dsp:cNvSpPr/>
      </dsp:nvSpPr>
      <dsp:spPr>
        <a:xfrm>
          <a:off x="6281862" y="1596774"/>
          <a:ext cx="215104" cy="185487"/>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793037"/>
              <a:satOff val="-14931"/>
              <a:lumOff val="-100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64FD1-15F3-49C6-AF6B-7F5277D55193}">
      <dsp:nvSpPr>
        <dsp:cNvPr id="0" name=""/>
        <dsp:cNvSpPr/>
      </dsp:nvSpPr>
      <dsp:spPr>
        <a:xfrm>
          <a:off x="0" y="1768057"/>
          <a:ext cx="1842593" cy="1581653"/>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30000" r="-30000"/>
          </a:stretch>
        </a:blip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30CA0-350A-4260-9B94-F45DA576D0DE}">
      <dsp:nvSpPr>
        <dsp:cNvPr id="0" name=""/>
        <dsp:cNvSpPr/>
      </dsp:nvSpPr>
      <dsp:spPr>
        <a:xfrm>
          <a:off x="6646322" y="1796047"/>
          <a:ext cx="215104" cy="185487"/>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792CD2-B85E-4F18-9417-FDC97F892C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99826036-6B99-4F85-9BE3-511B72C0C1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F7D60B-A2D8-40A1-958A-B82AE1CDB06C}" type="datetimeFigureOut">
              <a:rPr lang="en-ZA" smtClean="0"/>
              <a:t>2021/11/12</a:t>
            </a:fld>
            <a:endParaRPr lang="en-ZA" dirty="0"/>
          </a:p>
        </p:txBody>
      </p:sp>
      <p:sp>
        <p:nvSpPr>
          <p:cNvPr id="4" name="Footer Placeholder 3">
            <a:extLst>
              <a:ext uri="{FF2B5EF4-FFF2-40B4-BE49-F238E27FC236}">
                <a16:creationId xmlns:a16="http://schemas.microsoft.com/office/drawing/2014/main" id="{0AC42468-316F-4442-9A51-2062C1EACA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5AFFC033-DD86-4CAF-B2C0-C13582EDF4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169D49-59BC-4A06-8F9F-A1901EA74D3D}" type="slidenum">
              <a:rPr lang="en-ZA" smtClean="0"/>
              <a:t>‹#›</a:t>
            </a:fld>
            <a:endParaRPr lang="en-ZA" dirty="0"/>
          </a:p>
        </p:txBody>
      </p:sp>
    </p:spTree>
    <p:extLst>
      <p:ext uri="{BB962C8B-B14F-4D97-AF65-F5344CB8AC3E}">
        <p14:creationId xmlns:p14="http://schemas.microsoft.com/office/powerpoint/2010/main" val="404927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34B09-FF2F-F04A-BE1F-56571BC09C6D}" type="datetimeFigureOut">
              <a:rPr lang="en-US" smtClean="0"/>
              <a:t>11/12/2021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E99C8-0C84-0F43-90F4-FB121BE99370}" type="slidenum">
              <a:rPr lang="en-US" smtClean="0"/>
              <a:t>‹#›</a:t>
            </a:fld>
            <a:endParaRPr lang="en-US" dirty="0"/>
          </a:p>
        </p:txBody>
      </p:sp>
    </p:spTree>
    <p:extLst>
      <p:ext uri="{BB962C8B-B14F-4D97-AF65-F5344CB8AC3E}">
        <p14:creationId xmlns:p14="http://schemas.microsoft.com/office/powerpoint/2010/main" val="89861142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13.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879685-8703-E246-A29A-A00AF18E6DCF}" type="slidenum">
              <a:rPr lang="en-US" smtClean="0"/>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960518"/>
          </a:xfrm>
          <a:prstGeom prst="rect">
            <a:avLst/>
          </a:prstGeom>
        </p:spPr>
      </p:pic>
      <p:pic>
        <p:nvPicPr>
          <p:cNvPr id="16" name="Picture 15" descr="C:\Users\admin\Downloads\uwcdatasciencelogostdsmall (2).jpg">
            <a:extLst>
              <a:ext uri="{FF2B5EF4-FFF2-40B4-BE49-F238E27FC236}">
                <a16:creationId xmlns:a16="http://schemas.microsoft.com/office/drawing/2014/main" id="{50FAEED3-E530-4A06-AEC1-AF9B0E350F83}"/>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960518"/>
            <a:ext cx="1100980" cy="897482"/>
          </a:xfrm>
          <a:prstGeom prst="rect">
            <a:avLst/>
          </a:prstGeom>
          <a:noFill/>
          <a:ln>
            <a:noFill/>
          </a:ln>
        </p:spPr>
      </p:pic>
      <p:pic>
        <p:nvPicPr>
          <p:cNvPr id="15" name="Picture 14">
            <a:extLst>
              <a:ext uri="{FF2B5EF4-FFF2-40B4-BE49-F238E27FC236}">
                <a16:creationId xmlns:a16="http://schemas.microsoft.com/office/drawing/2014/main" id="{CD41E1D1-4BD8-465F-807E-BCC2FBDB2AA7}"/>
              </a:ext>
            </a:extLst>
          </p:cNvPr>
          <p:cNvPicPr>
            <a:picLocks noChangeAspect="1"/>
          </p:cNvPicPr>
          <p:nvPr userDrawn="1"/>
        </p:nvPicPr>
        <p:blipFill>
          <a:blip r:embed="rId4"/>
          <a:stretch>
            <a:fillRect/>
          </a:stretch>
        </p:blipFill>
        <p:spPr>
          <a:xfrm>
            <a:off x="7086598" y="5960518"/>
            <a:ext cx="2057401" cy="89748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7879685-8703-E246-A29A-A00AF18E6DCF}" type="slidenum">
              <a:rPr lang="en-US" smtClean="0"/>
              <a:t>‹#›</a:t>
            </a:fld>
            <a:endParaRPr lang="en-US" dirty="0"/>
          </a:p>
        </p:txBody>
      </p:sp>
      <p:grpSp>
        <p:nvGrpSpPr>
          <p:cNvPr id="16" name="Group 15"/>
          <p:cNvGrpSpPr/>
          <p:nvPr userDrawn="1"/>
        </p:nvGrpSpPr>
        <p:grpSpPr>
          <a:xfrm>
            <a:off x="0" y="0"/>
            <a:ext cx="9144000" cy="6858000"/>
            <a:chOff x="0" y="0"/>
            <a:chExt cx="9144000" cy="6858000"/>
          </a:xfrm>
        </p:grpSpPr>
        <p:sp>
          <p:nvSpPr>
            <p:cNvPr id="7" name="Rectangle 6"/>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415635" y="0"/>
              <a:ext cx="4239491" cy="799771"/>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97592" y="6303704"/>
              <a:ext cx="1226914" cy="377466"/>
            </a:xfrm>
            <a:prstGeom prst="rect">
              <a:avLst/>
            </a:prstGeom>
          </p:spPr>
        </p:pic>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94" y="6098265"/>
              <a:ext cx="1212112" cy="592038"/>
            </a:xfrm>
            <a:prstGeom prst="rect">
              <a:avLst/>
            </a:prstGeom>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879685-8703-E246-A29A-A00AF18E6DCF}" type="slidenum">
              <a:rPr lang="en-US" smtClean="0"/>
              <a:t>‹#›</a:t>
            </a:fld>
            <a:endParaRPr lang="en-US" dirty="0"/>
          </a:p>
        </p:txBody>
      </p:sp>
      <p:grpSp>
        <p:nvGrpSpPr>
          <p:cNvPr id="11" name="Group 10"/>
          <p:cNvGrpSpPr/>
          <p:nvPr userDrawn="1"/>
        </p:nvGrpSpPr>
        <p:grpSpPr>
          <a:xfrm>
            <a:off x="0" y="0"/>
            <a:ext cx="9144000" cy="6858000"/>
            <a:chOff x="0" y="0"/>
            <a:chExt cx="9144000" cy="6858000"/>
          </a:xfrm>
        </p:grpSpPr>
        <p:sp>
          <p:nvSpPr>
            <p:cNvPr id="12" name="Rectangle 11"/>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415635" y="0"/>
              <a:ext cx="4239491" cy="799771"/>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879685-8703-E246-A29A-A00AF18E6DCF}" type="slidenum">
              <a:rPr lang="en-US" smtClean="0"/>
              <a:t>‹#›</a:t>
            </a:fld>
            <a:endParaRPr lang="en-US" dirty="0"/>
          </a:p>
        </p:txBody>
      </p:sp>
      <p:grpSp>
        <p:nvGrpSpPr>
          <p:cNvPr id="14" name="Group 13"/>
          <p:cNvGrpSpPr/>
          <p:nvPr userDrawn="1"/>
        </p:nvGrpSpPr>
        <p:grpSpPr>
          <a:xfrm>
            <a:off x="0" y="0"/>
            <a:ext cx="9144000" cy="6858000"/>
            <a:chOff x="0" y="0"/>
            <a:chExt cx="9144000" cy="6858000"/>
          </a:xfrm>
        </p:grpSpPr>
        <p:sp>
          <p:nvSpPr>
            <p:cNvPr id="15" name="Rectangle 14"/>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415635" y="0"/>
              <a:ext cx="4239491" cy="799771"/>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494" y="6098265"/>
              <a:ext cx="1212112" cy="592038"/>
            </a:xfrm>
            <a:prstGeom prst="rect">
              <a:avLst/>
            </a:prstGeom>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879685-8703-E246-A29A-A00AF18E6DCF}" type="slidenum">
              <a:rPr lang="en-US" smtClean="0"/>
              <a:t>‹#›</a:t>
            </a:fld>
            <a:endParaRPr lang="en-US" dirty="0"/>
          </a:p>
        </p:txBody>
      </p:sp>
      <p:grpSp>
        <p:nvGrpSpPr>
          <p:cNvPr id="14" name="Group 13"/>
          <p:cNvGrpSpPr/>
          <p:nvPr userDrawn="1"/>
        </p:nvGrpSpPr>
        <p:grpSpPr>
          <a:xfrm>
            <a:off x="0" y="0"/>
            <a:ext cx="9144000" cy="6858000"/>
            <a:chOff x="0" y="0"/>
            <a:chExt cx="9144000" cy="6858000"/>
          </a:xfrm>
        </p:grpSpPr>
        <p:sp>
          <p:nvSpPr>
            <p:cNvPr id="15" name="Rectangle 14"/>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415635" y="0"/>
              <a:ext cx="4239491" cy="799771"/>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494" y="6098265"/>
              <a:ext cx="1212112" cy="592038"/>
            </a:xfrm>
            <a:prstGeom prst="rect">
              <a:avLst/>
            </a:prstGeom>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879685-8703-E246-A29A-A00AF18E6DCF}" type="slidenum">
              <a:rPr lang="en-US" smtClean="0"/>
              <a:t>‹#›</a:t>
            </a:fld>
            <a:endParaRPr lang="en-US" dirty="0"/>
          </a:p>
        </p:txBody>
      </p:sp>
      <p:grpSp>
        <p:nvGrpSpPr>
          <p:cNvPr id="13" name="Group 12"/>
          <p:cNvGrpSpPr/>
          <p:nvPr userDrawn="1"/>
        </p:nvGrpSpPr>
        <p:grpSpPr>
          <a:xfrm>
            <a:off x="0" y="0"/>
            <a:ext cx="9144000" cy="6858000"/>
            <a:chOff x="0" y="0"/>
            <a:chExt cx="9144000" cy="6858000"/>
          </a:xfrm>
        </p:grpSpPr>
        <p:sp>
          <p:nvSpPr>
            <p:cNvPr id="14" name="Rectangle 13"/>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415635" y="0"/>
              <a:ext cx="4239491" cy="799771"/>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494" y="6098265"/>
              <a:ext cx="1212112" cy="592038"/>
            </a:xfrm>
            <a:prstGeom prst="rect">
              <a:avLst/>
            </a:prstGeom>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879685-8703-E246-A29A-A00AF18E6DCF}" type="slidenum">
              <a:rPr lang="en-US" smtClean="0"/>
              <a:t>‹#›</a:t>
            </a:fld>
            <a:endParaRPr lang="en-US" dirty="0"/>
          </a:p>
        </p:txBody>
      </p:sp>
      <p:grpSp>
        <p:nvGrpSpPr>
          <p:cNvPr id="12" name="Group 11"/>
          <p:cNvGrpSpPr/>
          <p:nvPr userDrawn="1"/>
        </p:nvGrpSpPr>
        <p:grpSpPr>
          <a:xfrm>
            <a:off x="0" y="0"/>
            <a:ext cx="9144000" cy="6858000"/>
            <a:chOff x="0" y="0"/>
            <a:chExt cx="9144000" cy="6858000"/>
          </a:xfrm>
        </p:grpSpPr>
        <p:sp>
          <p:nvSpPr>
            <p:cNvPr id="13" name="Rectangle 12"/>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415635" y="0"/>
              <a:ext cx="4239491" cy="799771"/>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494" y="6098265"/>
              <a:ext cx="1212112" cy="592038"/>
            </a:xfrm>
            <a:prstGeom prst="rect">
              <a:avLst/>
            </a:prstGeom>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753652"/>
            <a:ext cx="9144000" cy="724570"/>
          </a:xfrm>
        </p:spPr>
        <p:txBody>
          <a:bodyPr>
            <a:noAutofit/>
          </a:bodyPr>
          <a:lstStyle>
            <a:lvl1pPr>
              <a:defRPr sz="2520" b="1" i="0" baseline="0">
                <a:solidFill>
                  <a:srgbClr val="0070C0"/>
                </a:solidFill>
                <a:latin typeface="Arial"/>
                <a:cs typeface="Arial"/>
              </a:defRPr>
            </a:lvl1pPr>
          </a:lstStyle>
          <a:p>
            <a:r>
              <a:rPr lang="en-US" dirty="0"/>
              <a:t>HEADING</a:t>
            </a:r>
          </a:p>
        </p:txBody>
      </p:sp>
      <p:sp>
        <p:nvSpPr>
          <p:cNvPr id="4" name="Slide Number Placeholder 3"/>
          <p:cNvSpPr>
            <a:spLocks noGrp="1"/>
          </p:cNvSpPr>
          <p:nvPr>
            <p:ph type="sldNum" sz="quarter" idx="10"/>
          </p:nvPr>
        </p:nvSpPr>
        <p:spPr/>
        <p:txBody>
          <a:bodyPr/>
          <a:lstStyle>
            <a:lvl1pPr>
              <a:defRPr>
                <a:solidFill>
                  <a:srgbClr val="2094D3"/>
                </a:solidFill>
              </a:defRPr>
            </a:lvl1pPr>
          </a:lstStyle>
          <a:p>
            <a:fld id="{3BC92C38-9501-9C45-BDD5-C037569C503F}" type="slidenum">
              <a:rPr lang="en-US" smtClean="0"/>
              <a:pPr/>
              <a:t>‹#›</a:t>
            </a:fld>
            <a:endParaRPr lang="en-US" dirty="0"/>
          </a:p>
        </p:txBody>
      </p:sp>
      <p:sp>
        <p:nvSpPr>
          <p:cNvPr id="6" name="Rectangle 5">
            <a:extLst>
              <a:ext uri="{FF2B5EF4-FFF2-40B4-BE49-F238E27FC236}">
                <a16:creationId xmlns:a16="http://schemas.microsoft.com/office/drawing/2014/main" id="{2CA2FA8C-0AFF-274D-98B2-0F7058596C81}"/>
              </a:ext>
            </a:extLst>
          </p:cNvPr>
          <p:cNvSpPr/>
          <p:nvPr userDrawn="1"/>
        </p:nvSpPr>
        <p:spPr>
          <a:xfrm>
            <a:off x="0" y="6144768"/>
            <a:ext cx="9144000" cy="7132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pic>
        <p:nvPicPr>
          <p:cNvPr id="9" name="Picture 8" descr="C:\Users\admin\Downloads\uwcdatasciencelogostdsmall (2).jpg">
            <a:extLst>
              <a:ext uri="{FF2B5EF4-FFF2-40B4-BE49-F238E27FC236}">
                <a16:creationId xmlns:a16="http://schemas.microsoft.com/office/drawing/2014/main" id="{D4F0ACEC-C0FD-44D6-A391-6B0B77658981}"/>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6024" y="6138863"/>
            <a:ext cx="838200" cy="713232"/>
          </a:xfrm>
          <a:prstGeom prst="rect">
            <a:avLst/>
          </a:prstGeom>
          <a:noFill/>
          <a:ln>
            <a:noFill/>
          </a:ln>
        </p:spPr>
      </p:pic>
      <p:pic>
        <p:nvPicPr>
          <p:cNvPr id="11" name="Picture 10">
            <a:extLst>
              <a:ext uri="{FF2B5EF4-FFF2-40B4-BE49-F238E27FC236}">
                <a16:creationId xmlns:a16="http://schemas.microsoft.com/office/drawing/2014/main" id="{1A65B78A-69F7-47CA-85A5-25E55F12DB42}"/>
              </a:ext>
            </a:extLst>
          </p:cNvPr>
          <p:cNvPicPr>
            <a:picLocks noChangeAspect="1"/>
          </p:cNvPicPr>
          <p:nvPr userDrawn="1"/>
        </p:nvPicPr>
        <p:blipFill>
          <a:blip r:embed="rId4"/>
          <a:stretch>
            <a:fillRect/>
          </a:stretch>
        </p:blipFill>
        <p:spPr>
          <a:xfrm>
            <a:off x="3124200" y="924090"/>
            <a:ext cx="2590800" cy="2180258"/>
          </a:xfrm>
          <a:prstGeom prst="rect">
            <a:avLst/>
          </a:prstGeom>
        </p:spPr>
      </p:pic>
    </p:spTree>
    <p:extLst>
      <p:ext uri="{BB962C8B-B14F-4D97-AF65-F5344CB8AC3E}">
        <p14:creationId xmlns:p14="http://schemas.microsoft.com/office/powerpoint/2010/main" val="2579372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11/12/2021</a:t>
            </a:fld>
            <a:endParaRPr lang="en-US" dirty="0"/>
          </a:p>
        </p:txBody>
      </p:sp>
      <p:sp>
        <p:nvSpPr>
          <p:cNvPr id="6" name="Holder 6"/>
          <p:cNvSpPr>
            <a:spLocks noGrp="1"/>
          </p:cNvSpPr>
          <p:nvPr>
            <p:ph type="sldNum" sz="quarter" idx="7"/>
          </p:nvPr>
        </p:nvSpPr>
        <p:spPr>
          <a:xfrm>
            <a:off x="6583681"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7" name="Holder 2"/>
          <p:cNvSpPr>
            <a:spLocks noGrp="1"/>
          </p:cNvSpPr>
          <p:nvPr>
            <p:ph type="title"/>
          </p:nvPr>
        </p:nvSpPr>
        <p:spPr>
          <a:xfrm>
            <a:off x="1747939" y="2119399"/>
            <a:ext cx="5648121" cy="577402"/>
          </a:xfrm>
          <a:prstGeom prst="rect">
            <a:avLst/>
          </a:prstGeom>
        </p:spPr>
        <p:txBody>
          <a:bodyPr wrap="square" lIns="0" tIns="0" rIns="0" bIns="0">
            <a:spAutoFit/>
          </a:bodyPr>
          <a:lstStyle>
            <a:lvl1pPr>
              <a:defRPr sz="3752" b="1" i="0">
                <a:solidFill>
                  <a:srgbClr val="FFCE00"/>
                </a:solidFill>
                <a:latin typeface="Calibri"/>
                <a:cs typeface="Calibri"/>
              </a:defRPr>
            </a:lvl1pPr>
          </a:lstStyle>
          <a:p>
            <a:endParaRPr dirty="0"/>
          </a:p>
        </p:txBody>
      </p:sp>
    </p:spTree>
    <p:extLst>
      <p:ext uri="{BB962C8B-B14F-4D97-AF65-F5344CB8AC3E}">
        <p14:creationId xmlns:p14="http://schemas.microsoft.com/office/powerpoint/2010/main" val="398594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7939" y="979990"/>
            <a:ext cx="5648121" cy="3808735"/>
          </a:xfrm>
        </p:spPr>
        <p:txBody>
          <a:bodyPr vert="horz"/>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11/12/2021</a:t>
            </a:fld>
            <a:endParaRPr lang="en-US" dirty="0"/>
          </a:p>
        </p:txBody>
      </p:sp>
    </p:spTree>
    <p:extLst>
      <p:ext uri="{BB962C8B-B14F-4D97-AF65-F5344CB8AC3E}">
        <p14:creationId xmlns:p14="http://schemas.microsoft.com/office/powerpoint/2010/main" val="145991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747939" y="1164820"/>
            <a:ext cx="5648121" cy="577402"/>
          </a:xfrm>
        </p:spPr>
        <p:txBody>
          <a:bodyPr lIns="0" tIns="0" rIns="0" bIns="0"/>
          <a:lstStyle>
            <a:lvl1pPr>
              <a:defRPr sz="3752" b="1" i="0">
                <a:solidFill>
                  <a:srgbClr val="FFCE00"/>
                </a:solidFill>
                <a:latin typeface="Calibri"/>
                <a:cs typeface="Calibri"/>
              </a:defRPr>
            </a:lvl1pPr>
          </a:lstStyle>
          <a:p>
            <a:endParaRPr/>
          </a:p>
        </p:txBody>
      </p:sp>
      <p:sp>
        <p:nvSpPr>
          <p:cNvPr id="3" name="Holder 3"/>
          <p:cNvSpPr>
            <a:spLocks noGrp="1"/>
          </p:cNvSpPr>
          <p:nvPr>
            <p:ph type="body" idx="1"/>
          </p:nvPr>
        </p:nvSpPr>
        <p:spPr>
          <a:xfrm>
            <a:off x="714662" y="2206388"/>
            <a:ext cx="7713770" cy="3535663"/>
          </a:xfrm>
          <a:prstGeom prst="rect">
            <a:avLst/>
          </a:prstGeom>
        </p:spPr>
        <p:txBody>
          <a:bodyPr lIns="0" tIns="0" rIns="0" bIns="0"/>
          <a:lstStyle>
            <a:lvl1pPr>
              <a:defRPr sz="2547" b="1" i="0">
                <a:solidFill>
                  <a:schemeClr val="bg1"/>
                </a:solidFill>
                <a:latin typeface="Calibri"/>
                <a:cs typeface="Calibri"/>
              </a:defRPr>
            </a:lvl1pPr>
          </a:lstStyle>
          <a:p>
            <a:endParaRPr dirty="0"/>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11/12/2021</a:t>
            </a:fld>
            <a:endParaRPr lang="en-US" dirty="0"/>
          </a:p>
        </p:txBody>
      </p:sp>
      <p:sp>
        <p:nvSpPr>
          <p:cNvPr id="6" name="Holder 6"/>
          <p:cNvSpPr>
            <a:spLocks noGrp="1"/>
          </p:cNvSpPr>
          <p:nvPr>
            <p:ph type="sldNum" sz="quarter" idx="7"/>
          </p:nvPr>
        </p:nvSpPr>
        <p:spPr>
          <a:xfrm>
            <a:off x="6583681"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381665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879685-8703-E246-A29A-A00AF18E6DCF}" type="slidenum">
              <a:rPr lang="en-US" smtClean="0"/>
              <a:t>‹#›</a:t>
            </a:fld>
            <a:endParaRPr lang="en-US"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03235" y="5798048"/>
            <a:ext cx="1753415" cy="771028"/>
          </a:xfrm>
          <a:prstGeom prst="rect">
            <a:avLst/>
          </a:prstGeom>
        </p:spPr>
      </p:pic>
      <p:sp>
        <p:nvSpPr>
          <p:cNvPr id="13" name="TextBox 12"/>
          <p:cNvSpPr txBox="1"/>
          <p:nvPr userDrawn="1"/>
        </p:nvSpPr>
        <p:spPr>
          <a:xfrm>
            <a:off x="2516798" y="3036277"/>
            <a:ext cx="4110404" cy="707886"/>
          </a:xfrm>
          <a:prstGeom prst="rect">
            <a:avLst/>
          </a:prstGeom>
          <a:noFill/>
        </p:spPr>
        <p:txBody>
          <a:bodyPr wrap="square" rtlCol="0">
            <a:spAutoFit/>
          </a:bodyPr>
          <a:lstStyle/>
          <a:p>
            <a:r>
              <a:rPr lang="en-US" sz="4000" b="0" i="0" dirty="0">
                <a:solidFill>
                  <a:schemeClr val="bg1"/>
                </a:solidFill>
                <a:latin typeface="Effra" charset="0"/>
                <a:ea typeface="Effra" charset="0"/>
                <a:cs typeface="Effra" charset="0"/>
              </a:rPr>
              <a:t>SECTION TITLE</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1968777"/>
            <a:ext cx="9144000" cy="2134999"/>
          </a:xfrm>
          <a:prstGeom prst="rect">
            <a:avLst/>
          </a:prstGeom>
          <a:solidFill>
            <a:srgbClr val="1E3582"/>
          </a:solid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747939" y="2119399"/>
            <a:ext cx="5648121" cy="577402"/>
          </a:xfrm>
        </p:spPr>
        <p:txBody>
          <a:bodyPr lIns="0" tIns="0" rIns="0" bIns="0"/>
          <a:lstStyle>
            <a:lvl1pPr>
              <a:defRPr sz="3752" b="1" i="0">
                <a:solidFill>
                  <a:srgbClr val="FFCE00"/>
                </a:solidFill>
                <a:latin typeface="Calibri"/>
                <a:cs typeface="Calibri"/>
              </a:defRPr>
            </a:lvl1pPr>
          </a:lstStyle>
          <a:p>
            <a:endParaRPr/>
          </a:p>
        </p:txBody>
      </p:sp>
      <p:sp>
        <p:nvSpPr>
          <p:cNvPr id="3" name="Holder 3"/>
          <p:cNvSpPr>
            <a:spLocks noGrp="1"/>
          </p:cNvSpPr>
          <p:nvPr>
            <p:ph sz="half" idx="2"/>
          </p:nvPr>
        </p:nvSpPr>
        <p:spPr>
          <a:xfrm>
            <a:off x="457200" y="1577341"/>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1"/>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11/12/2021</a:t>
            </a:fld>
            <a:endParaRPr lang="en-US" dirty="0"/>
          </a:p>
        </p:txBody>
      </p:sp>
      <p:sp>
        <p:nvSpPr>
          <p:cNvPr id="7" name="Holder 7"/>
          <p:cNvSpPr>
            <a:spLocks noGrp="1"/>
          </p:cNvSpPr>
          <p:nvPr>
            <p:ph type="sldNum" sz="quarter" idx="7"/>
          </p:nvPr>
        </p:nvSpPr>
        <p:spPr>
          <a:xfrm>
            <a:off x="6583681"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132822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747939" y="2119399"/>
            <a:ext cx="5648121" cy="577402"/>
          </a:xfrm>
        </p:spPr>
        <p:txBody>
          <a:bodyPr lIns="0" tIns="0" rIns="0" bIns="0"/>
          <a:lstStyle>
            <a:lvl1pPr>
              <a:defRPr sz="3752" b="1" i="0">
                <a:solidFill>
                  <a:srgbClr val="FFCE00"/>
                </a:solidFill>
                <a:latin typeface="Calibri"/>
                <a:cs typeface="Calibri"/>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11/12/2021</a:t>
            </a:fld>
            <a:endParaRPr lang="en-US" dirty="0"/>
          </a:p>
        </p:txBody>
      </p:sp>
      <p:sp>
        <p:nvSpPr>
          <p:cNvPr id="5" name="Holder 5"/>
          <p:cNvSpPr>
            <a:spLocks noGrp="1"/>
          </p:cNvSpPr>
          <p:nvPr>
            <p:ph type="sldNum" sz="quarter" idx="7"/>
          </p:nvPr>
        </p:nvSpPr>
        <p:spPr>
          <a:xfrm>
            <a:off x="6583681"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42404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11/12/2021</a:t>
            </a:fld>
            <a:endParaRPr lang="en-US" dirty="0"/>
          </a:p>
        </p:txBody>
      </p:sp>
      <p:sp>
        <p:nvSpPr>
          <p:cNvPr id="4" name="Holder 4"/>
          <p:cNvSpPr>
            <a:spLocks noGrp="1"/>
          </p:cNvSpPr>
          <p:nvPr>
            <p:ph type="sldNum" sz="quarter" idx="7"/>
          </p:nvPr>
        </p:nvSpPr>
        <p:spPr>
          <a:xfrm>
            <a:off x="6583681"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2617428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28950" y="6356352"/>
            <a:ext cx="3086100" cy="365125"/>
          </a:xfrm>
          <a:prstGeom prst="rect">
            <a:avLst/>
          </a:prstGeom>
        </p:spPr>
        <p:txBody>
          <a:bodyPr/>
          <a:lstStyle/>
          <a:p>
            <a:endParaRPr lang="en-US" dirty="0"/>
          </a:p>
        </p:txBody>
      </p:sp>
      <p:grpSp>
        <p:nvGrpSpPr>
          <p:cNvPr id="16" name="Group 15"/>
          <p:cNvGrpSpPr/>
          <p:nvPr userDrawn="1"/>
        </p:nvGrpSpPr>
        <p:grpSpPr>
          <a:xfrm>
            <a:off x="0" y="2"/>
            <a:ext cx="9144000" cy="6857999"/>
            <a:chOff x="0" y="1"/>
            <a:chExt cx="9144000" cy="6857999"/>
          </a:xfrm>
        </p:grpSpPr>
        <p:sp>
          <p:nvSpPr>
            <p:cNvPr id="7" name="Rectangle 6"/>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10"/>
            <p:cNvSpPr/>
            <p:nvPr userDrawn="1"/>
          </p:nvSpPr>
          <p:spPr>
            <a:xfrm>
              <a:off x="415635" y="1"/>
              <a:ext cx="4239491" cy="694944"/>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494" y="6098265"/>
              <a:ext cx="1212112" cy="592038"/>
            </a:xfrm>
            <a:prstGeom prst="rect">
              <a:avLst/>
            </a:prstGeom>
          </p:spPr>
        </p:pic>
      </p:grpSp>
    </p:spTree>
    <p:extLst>
      <p:ext uri="{BB962C8B-B14F-4D97-AF65-F5344CB8AC3E}">
        <p14:creationId xmlns:p14="http://schemas.microsoft.com/office/powerpoint/2010/main" val="1328712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3753652"/>
            <a:ext cx="9144000" cy="724570"/>
          </a:xfrm>
        </p:spPr>
        <p:txBody>
          <a:bodyPr>
            <a:noAutofit/>
          </a:bodyPr>
          <a:lstStyle>
            <a:lvl1pPr>
              <a:defRPr sz="2520" b="1" i="0" baseline="0">
                <a:solidFill>
                  <a:srgbClr val="0070C0"/>
                </a:solidFill>
                <a:latin typeface="Arial"/>
                <a:cs typeface="Arial"/>
              </a:defRPr>
            </a:lvl1pPr>
          </a:lstStyle>
          <a:p>
            <a:r>
              <a:rPr lang="en-US" dirty="0"/>
              <a:t>HEADING</a:t>
            </a:r>
          </a:p>
        </p:txBody>
      </p:sp>
      <p:sp>
        <p:nvSpPr>
          <p:cNvPr id="4" name="Slide Number Placeholder 3"/>
          <p:cNvSpPr>
            <a:spLocks noGrp="1"/>
          </p:cNvSpPr>
          <p:nvPr>
            <p:ph type="sldNum" sz="quarter" idx="10"/>
          </p:nvPr>
        </p:nvSpPr>
        <p:spPr/>
        <p:txBody>
          <a:bodyPr/>
          <a:lstStyle>
            <a:lvl1pPr>
              <a:defRPr>
                <a:solidFill>
                  <a:srgbClr val="2094D3"/>
                </a:solidFill>
              </a:defRPr>
            </a:lvl1pPr>
          </a:lstStyle>
          <a:p>
            <a:fld id="{3BC92C38-9501-9C45-BDD5-C037569C503F}" type="slidenum">
              <a:rPr lang="en-US" smtClean="0"/>
              <a:pPr/>
              <a:t>‹#›</a:t>
            </a:fld>
            <a:endParaRPr lang="en-US" dirty="0"/>
          </a:p>
        </p:txBody>
      </p:sp>
      <p:pic>
        <p:nvPicPr>
          <p:cNvPr id="5" name="Picture 4">
            <a:extLst>
              <a:ext uri="{FF2B5EF4-FFF2-40B4-BE49-F238E27FC236}">
                <a16:creationId xmlns:a16="http://schemas.microsoft.com/office/drawing/2014/main" id="{51845354-B0C5-C844-9E50-A2B7DECF22C5}"/>
              </a:ext>
            </a:extLst>
          </p:cNvPr>
          <p:cNvPicPr>
            <a:picLocks noChangeAspect="1"/>
          </p:cNvPicPr>
          <p:nvPr userDrawn="1"/>
        </p:nvPicPr>
        <p:blipFill>
          <a:blip r:embed="rId3"/>
          <a:stretch>
            <a:fillRect/>
          </a:stretch>
        </p:blipFill>
        <p:spPr>
          <a:xfrm>
            <a:off x="3476077" y="1458824"/>
            <a:ext cx="2193203" cy="1586317"/>
          </a:xfrm>
          <a:prstGeom prst="rect">
            <a:avLst/>
          </a:prstGeom>
        </p:spPr>
      </p:pic>
      <p:sp>
        <p:nvSpPr>
          <p:cNvPr id="6" name="Rectangle 5">
            <a:extLst>
              <a:ext uri="{FF2B5EF4-FFF2-40B4-BE49-F238E27FC236}">
                <a16:creationId xmlns:a16="http://schemas.microsoft.com/office/drawing/2014/main" id="{2CA2FA8C-0AFF-274D-98B2-0F7058596C81}"/>
              </a:ext>
            </a:extLst>
          </p:cNvPr>
          <p:cNvSpPr/>
          <p:nvPr userDrawn="1"/>
        </p:nvSpPr>
        <p:spPr>
          <a:xfrm>
            <a:off x="0" y="6144768"/>
            <a:ext cx="9144000" cy="71323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pic>
        <p:nvPicPr>
          <p:cNvPr id="7" name="Picture 6">
            <a:extLst>
              <a:ext uri="{FF2B5EF4-FFF2-40B4-BE49-F238E27FC236}">
                <a16:creationId xmlns:a16="http://schemas.microsoft.com/office/drawing/2014/main" id="{A002C55C-14CE-2B4B-9853-41D80A8A578C}"/>
              </a:ext>
            </a:extLst>
          </p:cNvPr>
          <p:cNvPicPr>
            <a:picLocks noChangeAspect="1"/>
          </p:cNvPicPr>
          <p:nvPr userDrawn="1"/>
        </p:nvPicPr>
        <p:blipFill>
          <a:blip r:embed="rId4"/>
          <a:stretch>
            <a:fillRect/>
          </a:stretch>
        </p:blipFill>
        <p:spPr>
          <a:xfrm>
            <a:off x="1816456" y="6188532"/>
            <a:ext cx="5587385" cy="635880"/>
          </a:xfrm>
          <a:prstGeom prst="rect">
            <a:avLst/>
          </a:prstGeom>
        </p:spPr>
      </p:pic>
    </p:spTree>
    <p:extLst>
      <p:ext uri="{BB962C8B-B14F-4D97-AF65-F5344CB8AC3E}">
        <p14:creationId xmlns:p14="http://schemas.microsoft.com/office/powerpoint/2010/main" val="2610749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3BC92C38-9501-9C45-BDD5-C037569C503F}" type="slidenum">
              <a:rPr lang="en-US" smtClean="0"/>
              <a:pPr/>
              <a:t>‹#›</a:t>
            </a:fld>
            <a:endParaRPr lang="en-US" dirty="0"/>
          </a:p>
        </p:txBody>
      </p:sp>
      <p:sp>
        <p:nvSpPr>
          <p:cNvPr id="6" name="Title 1"/>
          <p:cNvSpPr>
            <a:spLocks noGrp="1"/>
          </p:cNvSpPr>
          <p:nvPr>
            <p:ph type="title"/>
          </p:nvPr>
        </p:nvSpPr>
        <p:spPr>
          <a:xfrm>
            <a:off x="60961" y="280908"/>
            <a:ext cx="6271595" cy="686848"/>
          </a:xfrm>
        </p:spPr>
        <p:txBody>
          <a:bodyPr anchor="ctr">
            <a:noAutofit/>
          </a:bodyPr>
          <a:lstStyle>
            <a:lvl1pPr algn="l">
              <a:defRPr sz="2520" b="1" i="0">
                <a:solidFill>
                  <a:srgbClr val="0070C0"/>
                </a:solidFill>
                <a:latin typeface="Arial"/>
                <a:cs typeface="Arial"/>
              </a:defRPr>
            </a:lvl1pPr>
          </a:lstStyle>
          <a:p>
            <a:r>
              <a:rPr lang="en-US" dirty="0"/>
              <a:t>Click to edit Master title style</a:t>
            </a:r>
          </a:p>
        </p:txBody>
      </p:sp>
      <p:sp>
        <p:nvSpPr>
          <p:cNvPr id="7" name="Content Placeholder 5"/>
          <p:cNvSpPr>
            <a:spLocks noGrp="1"/>
          </p:cNvSpPr>
          <p:nvPr>
            <p:ph sz="quarter" idx="11"/>
          </p:nvPr>
        </p:nvSpPr>
        <p:spPr>
          <a:xfrm>
            <a:off x="71121" y="1125540"/>
            <a:ext cx="8739505" cy="4943475"/>
          </a:xfrm>
          <a:prstGeom prst="rect">
            <a:avLst/>
          </a:prstGeom>
        </p:spPr>
        <p:txBody>
          <a:bodyPr vert="horz"/>
          <a:lstStyle>
            <a:lvl1pPr>
              <a:defRPr sz="2160">
                <a:solidFill>
                  <a:srgbClr val="0070C0"/>
                </a:solidFill>
                <a:latin typeface="Arial"/>
                <a:cs typeface="Arial"/>
              </a:defRPr>
            </a:lvl1pPr>
            <a:lvl2pPr>
              <a:defRPr sz="1800">
                <a:solidFill>
                  <a:srgbClr val="0070C0"/>
                </a:solidFill>
                <a:latin typeface="Arial"/>
                <a:cs typeface="Arial"/>
              </a:defRPr>
            </a:lvl2pPr>
            <a:lvl3pPr>
              <a:defRPr sz="1800">
                <a:solidFill>
                  <a:srgbClr val="0070C0"/>
                </a:solidFill>
                <a:latin typeface="Arial"/>
                <a:cs typeface="Arial"/>
              </a:defRPr>
            </a:lvl3pPr>
            <a:lvl4pPr>
              <a:defRPr sz="1620">
                <a:solidFill>
                  <a:srgbClr val="0070C0"/>
                </a:solidFill>
                <a:latin typeface="Arial"/>
                <a:cs typeface="Arial"/>
              </a:defRPr>
            </a:lvl4pPr>
            <a:lvl5pPr>
              <a:defRPr sz="1440">
                <a:solidFill>
                  <a:srgbClr val="0070C0"/>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3" name="Picture 2">
            <a:extLst>
              <a:ext uri="{FF2B5EF4-FFF2-40B4-BE49-F238E27FC236}">
                <a16:creationId xmlns:a16="http://schemas.microsoft.com/office/drawing/2014/main" id="{00162F8B-1241-F340-B016-2B53423545A7}"/>
              </a:ext>
            </a:extLst>
          </p:cNvPr>
          <p:cNvPicPr>
            <a:picLocks noChangeAspect="1"/>
          </p:cNvPicPr>
          <p:nvPr userDrawn="1"/>
        </p:nvPicPr>
        <p:blipFill>
          <a:blip r:embed="rId3"/>
          <a:stretch>
            <a:fillRect/>
          </a:stretch>
        </p:blipFill>
        <p:spPr>
          <a:xfrm>
            <a:off x="7921077" y="179149"/>
            <a:ext cx="1029442" cy="744583"/>
          </a:xfrm>
          <a:prstGeom prst="rect">
            <a:avLst/>
          </a:prstGeom>
        </p:spPr>
      </p:pic>
      <p:sp>
        <p:nvSpPr>
          <p:cNvPr id="10" name="Rectangle 9">
            <a:extLst>
              <a:ext uri="{FF2B5EF4-FFF2-40B4-BE49-F238E27FC236}">
                <a16:creationId xmlns:a16="http://schemas.microsoft.com/office/drawing/2014/main" id="{8FA42F67-9812-6B4D-B5E6-96B6FC3D75C1}"/>
              </a:ext>
            </a:extLst>
          </p:cNvPr>
          <p:cNvSpPr/>
          <p:nvPr userDrawn="1"/>
        </p:nvSpPr>
        <p:spPr>
          <a:xfrm>
            <a:off x="0" y="6736080"/>
            <a:ext cx="9144000" cy="12192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
        <p:nvSpPr>
          <p:cNvPr id="12" name="Rectangle 11">
            <a:extLst>
              <a:ext uri="{FF2B5EF4-FFF2-40B4-BE49-F238E27FC236}">
                <a16:creationId xmlns:a16="http://schemas.microsoft.com/office/drawing/2014/main" id="{65AA65EA-E310-EE48-8EA0-6A89CE79C531}"/>
              </a:ext>
            </a:extLst>
          </p:cNvPr>
          <p:cNvSpPr/>
          <p:nvPr userDrawn="1"/>
        </p:nvSpPr>
        <p:spPr>
          <a:xfrm>
            <a:off x="0" y="274320"/>
            <a:ext cx="60960" cy="713232"/>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20" dirty="0"/>
          </a:p>
        </p:txBody>
      </p:sp>
    </p:spTree>
    <p:extLst>
      <p:ext uri="{BB962C8B-B14F-4D97-AF65-F5344CB8AC3E}">
        <p14:creationId xmlns:p14="http://schemas.microsoft.com/office/powerpoint/2010/main" val="1600658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879685-8703-E246-A29A-A00AF18E6DCF}"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879685-8703-E246-A29A-A00AF18E6DCF}" type="slidenum">
              <a:rPr lang="en-US" smtClean="0"/>
              <a:t>‹#›</a:t>
            </a:fld>
            <a:endParaRPr lang="en-US" dirty="0"/>
          </a:p>
        </p:txBody>
      </p:sp>
      <p:sp>
        <p:nvSpPr>
          <p:cNvPr id="5" name="Shape 15"/>
          <p:cNvSpPr/>
          <p:nvPr userDrawn="1"/>
        </p:nvSpPr>
        <p:spPr>
          <a:xfrm>
            <a:off x="0" y="0"/>
            <a:ext cx="9144000" cy="5555848"/>
          </a:xfrm>
          <a:prstGeom prst="rect">
            <a:avLst/>
          </a:prstGeom>
          <a:solidFill>
            <a:srgbClr val="233981"/>
          </a:solidFill>
          <a:ln>
            <a:noFill/>
          </a:ln>
        </p:spPr>
        <p:txBody>
          <a:bodyPr wrap="square" lIns="91425" tIns="91425" rIns="91425" bIns="91425" anchor="ctr" anchorCtr="0">
            <a:noAutofit/>
          </a:bodyPr>
          <a:lstStyle/>
          <a:p>
            <a:pPr marL="0" lvl="0" indent="0">
              <a:spcBef>
                <a:spcPts val="0"/>
              </a:spcBef>
              <a:buNone/>
            </a:pPr>
            <a:endParaRPr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03235" y="5798048"/>
            <a:ext cx="1753415" cy="77102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879685-8703-E246-A29A-A00AF18E6DCF}" type="slidenum">
              <a:rPr lang="en-US" smtClean="0"/>
              <a:t>‹#›</a:t>
            </a:fld>
            <a:endParaRPr lang="en-US" dirty="0"/>
          </a:p>
        </p:txBody>
      </p:sp>
      <p:sp>
        <p:nvSpPr>
          <p:cNvPr id="5" name="Shape 22"/>
          <p:cNvSpPr txBox="1">
            <a:spLocks noGrp="1"/>
          </p:cNvSpPr>
          <p:nvPr>
            <p:ph type="body" idx="1"/>
          </p:nvPr>
        </p:nvSpPr>
        <p:spPr>
          <a:xfrm>
            <a:off x="1710425" y="2882400"/>
            <a:ext cx="5723700" cy="1093200"/>
          </a:xfrm>
          <a:prstGeom prst="rect">
            <a:avLst/>
          </a:prstGeom>
        </p:spPr>
        <p:txBody>
          <a:bodyPr wrap="square" lIns="91425" tIns="91425" rIns="91425" bIns="91425" anchor="t" anchorCtr="0"/>
          <a:lstStyle>
            <a:lvl1pPr lvl="0" algn="ctr" rtl="0">
              <a:spcBef>
                <a:spcPts val="0"/>
              </a:spcBef>
              <a:buSzPts val="3000"/>
              <a:buChar char="▷"/>
              <a:defRPr i="1"/>
            </a:lvl1pPr>
            <a:lvl2pPr lvl="1" algn="ctr" rtl="0">
              <a:spcBef>
                <a:spcPts val="0"/>
              </a:spcBef>
              <a:buSzPts val="2400"/>
              <a:buChar char="○"/>
              <a:defRPr i="1"/>
            </a:lvl2pPr>
            <a:lvl3pPr lvl="2" algn="ctr" rtl="0">
              <a:spcBef>
                <a:spcPts val="0"/>
              </a:spcBef>
              <a:buSzPts val="2400"/>
              <a:buChar char="■"/>
              <a:defRPr i="1"/>
            </a:lvl3pPr>
            <a:lvl4pPr lvl="3" algn="ctr" rtl="0">
              <a:spcBef>
                <a:spcPts val="0"/>
              </a:spcBef>
              <a:buSzPts val="1800"/>
              <a:buChar char="●"/>
              <a:defRPr i="1"/>
            </a:lvl4pPr>
            <a:lvl5pPr lvl="4" algn="ctr" rtl="0">
              <a:spcBef>
                <a:spcPts val="0"/>
              </a:spcBef>
              <a:buSzPts val="1800"/>
              <a:buChar char="○"/>
              <a:defRPr i="1"/>
            </a:lvl5pPr>
            <a:lvl6pPr lvl="5" algn="ctr" rtl="0">
              <a:spcBef>
                <a:spcPts val="0"/>
              </a:spcBef>
              <a:buSzPts val="1800"/>
              <a:buChar char="■"/>
              <a:defRPr i="1"/>
            </a:lvl6pPr>
            <a:lvl7pPr lvl="6" algn="ctr" rtl="0">
              <a:spcBef>
                <a:spcPts val="0"/>
              </a:spcBef>
              <a:buSzPts val="1800"/>
              <a:buChar char="●"/>
              <a:defRPr i="1"/>
            </a:lvl7pPr>
            <a:lvl8pPr lvl="7" algn="ctr" rtl="0">
              <a:spcBef>
                <a:spcPts val="0"/>
              </a:spcBef>
              <a:buSzPts val="1800"/>
              <a:buChar char="○"/>
              <a:defRPr i="1"/>
            </a:lvl8pPr>
            <a:lvl9pPr lvl="8" algn="ctr">
              <a:spcBef>
                <a:spcPts val="0"/>
              </a:spcBef>
              <a:buSzPts val="1800"/>
              <a:buChar char="■"/>
              <a:defRPr i="1"/>
            </a:lvl9pPr>
          </a:lstStyle>
          <a:p>
            <a:pPr marL="228600" marR="0" lvl="0" indent="-228600" algn="ctr" defTabSz="914400" rtl="0" eaLnBrk="1" fontAlgn="auto" latinLnBrk="0" hangingPunct="1">
              <a:lnSpc>
                <a:spcPct val="90000"/>
              </a:lnSpc>
              <a:spcBef>
                <a:spcPts val="0"/>
              </a:spcBef>
              <a:spcAft>
                <a:spcPts val="0"/>
              </a:spcAft>
              <a:buClrTx/>
              <a:buSzPts val="3000"/>
              <a:buFont typeface="Arial" panose="020B0604020202020204" pitchFamily="34" charset="0"/>
              <a:buNone/>
              <a:tabLst/>
              <a:defRPr/>
            </a:pPr>
            <a:endParaRPr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30938" y="6010830"/>
            <a:ext cx="1212112" cy="592038"/>
          </a:xfrm>
          <a:prstGeom prst="rect">
            <a:avLst/>
          </a:prstGeom>
        </p:spPr>
      </p:pic>
      <p:grpSp>
        <p:nvGrpSpPr>
          <p:cNvPr id="15" name="Group 14"/>
          <p:cNvGrpSpPr/>
          <p:nvPr userDrawn="1"/>
        </p:nvGrpSpPr>
        <p:grpSpPr>
          <a:xfrm>
            <a:off x="0" y="707124"/>
            <a:ext cx="9144000" cy="871500"/>
            <a:chOff x="0" y="1575225"/>
            <a:chExt cx="9144000" cy="871500"/>
          </a:xfrm>
        </p:grpSpPr>
        <p:sp>
          <p:nvSpPr>
            <p:cNvPr id="6" name="Shape 23"/>
            <p:cNvSpPr txBox="1"/>
            <p:nvPr userDrawn="1"/>
          </p:nvSpPr>
          <p:spPr>
            <a:xfrm>
              <a:off x="3593400" y="1575225"/>
              <a:ext cx="1957200" cy="871500"/>
            </a:xfrm>
            <a:prstGeom prst="rect">
              <a:avLst/>
            </a:prstGeom>
            <a:noFill/>
            <a:ln>
              <a:noFill/>
            </a:ln>
          </p:spPr>
          <p:txBody>
            <a:bodyPr wrap="square" lIns="91425" tIns="91425" rIns="91425" bIns="91425" anchor="t" anchorCtr="0">
              <a:noAutofit/>
            </a:bodyPr>
            <a:lstStyle/>
            <a:p>
              <a:pPr marL="0" lvl="0" indent="0" algn="ctr">
                <a:spcBef>
                  <a:spcPts val="0"/>
                </a:spcBef>
                <a:buNone/>
              </a:pPr>
              <a:r>
                <a:rPr lang="en-US" sz="9600" b="0" i="0" dirty="0">
                  <a:solidFill>
                    <a:srgbClr val="263578"/>
                  </a:solidFill>
                  <a:latin typeface="Effra" charset="0"/>
                  <a:ea typeface="Effra" charset="0"/>
                  <a:cs typeface="Effra" charset="0"/>
                </a:rPr>
                <a:t>“</a:t>
              </a:r>
              <a:endParaRPr lang="en" sz="9600" b="0" i="0" dirty="0">
                <a:solidFill>
                  <a:srgbClr val="263578"/>
                </a:solidFill>
                <a:latin typeface="Effra" charset="0"/>
                <a:ea typeface="Effra" charset="0"/>
                <a:cs typeface="Effra" charset="0"/>
              </a:endParaRPr>
            </a:p>
          </p:txBody>
        </p:sp>
        <p:sp>
          <p:nvSpPr>
            <p:cNvPr id="13" name="Rectangle 12"/>
            <p:cNvSpPr/>
            <p:nvPr userDrawn="1"/>
          </p:nvSpPr>
          <p:spPr>
            <a:xfrm>
              <a:off x="4932000" y="2105698"/>
              <a:ext cx="4212000" cy="36000"/>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2105698"/>
              <a:ext cx="4212000" cy="36000"/>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879685-8703-E246-A29A-A00AF18E6DCF}" type="slidenum">
              <a:rPr lang="en-US" smtClean="0"/>
              <a:t>‹#›</a:t>
            </a:fld>
            <a:endParaRPr lang="en-US" dirty="0"/>
          </a:p>
        </p:txBody>
      </p:sp>
      <p:sp>
        <p:nvSpPr>
          <p:cNvPr id="5" name="Shape 22"/>
          <p:cNvSpPr txBox="1">
            <a:spLocks noGrp="1"/>
          </p:cNvSpPr>
          <p:nvPr>
            <p:ph type="body" idx="1"/>
          </p:nvPr>
        </p:nvSpPr>
        <p:spPr>
          <a:xfrm>
            <a:off x="1710425" y="2882400"/>
            <a:ext cx="5723700" cy="1093200"/>
          </a:xfrm>
          <a:prstGeom prst="rect">
            <a:avLst/>
          </a:prstGeom>
        </p:spPr>
        <p:txBody>
          <a:bodyPr wrap="square" lIns="91425" tIns="91425" rIns="91425" bIns="91425" anchor="t" anchorCtr="0"/>
          <a:lstStyle>
            <a:lvl1pPr lvl="0" algn="ctr" rtl="0">
              <a:spcBef>
                <a:spcPts val="0"/>
              </a:spcBef>
              <a:buSzPts val="3000"/>
              <a:buChar char="▷"/>
              <a:defRPr i="1"/>
            </a:lvl1pPr>
            <a:lvl2pPr lvl="1" algn="ctr" rtl="0">
              <a:spcBef>
                <a:spcPts val="0"/>
              </a:spcBef>
              <a:buSzPts val="2400"/>
              <a:buChar char="○"/>
              <a:defRPr i="1"/>
            </a:lvl2pPr>
            <a:lvl3pPr lvl="2" algn="ctr" rtl="0">
              <a:spcBef>
                <a:spcPts val="0"/>
              </a:spcBef>
              <a:buSzPts val="2400"/>
              <a:buChar char="■"/>
              <a:defRPr i="1"/>
            </a:lvl3pPr>
            <a:lvl4pPr lvl="3" algn="ctr" rtl="0">
              <a:spcBef>
                <a:spcPts val="0"/>
              </a:spcBef>
              <a:buSzPts val="1800"/>
              <a:buChar char="●"/>
              <a:defRPr i="1"/>
            </a:lvl4pPr>
            <a:lvl5pPr lvl="4" algn="ctr" rtl="0">
              <a:spcBef>
                <a:spcPts val="0"/>
              </a:spcBef>
              <a:buSzPts val="1800"/>
              <a:buChar char="○"/>
              <a:defRPr i="1"/>
            </a:lvl5pPr>
            <a:lvl6pPr lvl="5" algn="ctr" rtl="0">
              <a:spcBef>
                <a:spcPts val="0"/>
              </a:spcBef>
              <a:buSzPts val="1800"/>
              <a:buChar char="■"/>
              <a:defRPr i="1"/>
            </a:lvl6pPr>
            <a:lvl7pPr lvl="6" algn="ctr" rtl="0">
              <a:spcBef>
                <a:spcPts val="0"/>
              </a:spcBef>
              <a:buSzPts val="1800"/>
              <a:buChar char="●"/>
              <a:defRPr i="1"/>
            </a:lvl7pPr>
            <a:lvl8pPr lvl="7" algn="ctr" rtl="0">
              <a:spcBef>
                <a:spcPts val="0"/>
              </a:spcBef>
              <a:buSzPts val="1800"/>
              <a:buChar char="○"/>
              <a:defRPr i="1"/>
            </a:lvl8pPr>
            <a:lvl9pPr lvl="8" algn="ctr">
              <a:spcBef>
                <a:spcPts val="0"/>
              </a:spcBef>
              <a:buSzPts val="1800"/>
              <a:buChar char="■"/>
              <a:defRPr i="1"/>
            </a:lvl9pPr>
          </a:lstStyle>
          <a:p>
            <a:pPr marL="228600" marR="0" lvl="0" indent="-228600" algn="ctr" defTabSz="914400" rtl="0" eaLnBrk="1" fontAlgn="auto" latinLnBrk="0" hangingPunct="1">
              <a:lnSpc>
                <a:spcPct val="90000"/>
              </a:lnSpc>
              <a:spcBef>
                <a:spcPts val="0"/>
              </a:spcBef>
              <a:spcAft>
                <a:spcPts val="0"/>
              </a:spcAft>
              <a:buClrTx/>
              <a:buSzPts val="3000"/>
              <a:buFont typeface="Arial" panose="020B0604020202020204" pitchFamily="34" charset="0"/>
              <a:buNone/>
              <a:tabLst/>
              <a:defRPr/>
            </a:pPr>
            <a:endParaRPr dirty="0"/>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30938" y="6010830"/>
            <a:ext cx="1212112" cy="592038"/>
          </a:xfrm>
          <a:prstGeom prst="rect">
            <a:avLst/>
          </a:prstGeom>
        </p:spPr>
      </p:pic>
      <p:grpSp>
        <p:nvGrpSpPr>
          <p:cNvPr id="15" name="Group 14"/>
          <p:cNvGrpSpPr/>
          <p:nvPr userDrawn="1"/>
        </p:nvGrpSpPr>
        <p:grpSpPr>
          <a:xfrm>
            <a:off x="0" y="1237597"/>
            <a:ext cx="9144000" cy="36000"/>
            <a:chOff x="0" y="2105698"/>
            <a:chExt cx="9144000" cy="36000"/>
          </a:xfrm>
        </p:grpSpPr>
        <p:sp>
          <p:nvSpPr>
            <p:cNvPr id="13" name="Rectangle 12"/>
            <p:cNvSpPr/>
            <p:nvPr userDrawn="1"/>
          </p:nvSpPr>
          <p:spPr>
            <a:xfrm>
              <a:off x="4932000" y="2105698"/>
              <a:ext cx="4212000" cy="36000"/>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2105698"/>
              <a:ext cx="4212000" cy="36000"/>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1107045E-B982-984E-9387-2BF7DE6E0DDD}"/>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4259662" y="891203"/>
            <a:ext cx="624676" cy="728788"/>
          </a:xfrm>
          <a:prstGeom prst="rect">
            <a:avLst/>
          </a:prstGeom>
          <a:solidFill>
            <a:schemeClr val="bg1"/>
          </a:solidFill>
        </p:spPr>
      </p:pic>
    </p:spTree>
    <p:extLst>
      <p:ext uri="{BB962C8B-B14F-4D97-AF65-F5344CB8AC3E}">
        <p14:creationId xmlns:p14="http://schemas.microsoft.com/office/powerpoint/2010/main" val="412580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879685-8703-E246-A29A-A00AF18E6DCF}" type="slidenum">
              <a:rPr lang="en-US" smtClean="0"/>
              <a:t>‹#›</a:t>
            </a:fld>
            <a:endParaRPr lang="en-US" dirty="0"/>
          </a:p>
        </p:txBody>
      </p:sp>
      <p:grpSp>
        <p:nvGrpSpPr>
          <p:cNvPr id="15" name="Group 14"/>
          <p:cNvGrpSpPr/>
          <p:nvPr userDrawn="1"/>
        </p:nvGrpSpPr>
        <p:grpSpPr>
          <a:xfrm>
            <a:off x="0" y="0"/>
            <a:ext cx="9144000" cy="6858000"/>
            <a:chOff x="0" y="0"/>
            <a:chExt cx="9144000" cy="6858000"/>
          </a:xfrm>
        </p:grpSpPr>
        <p:sp>
          <p:nvSpPr>
            <p:cNvPr id="16" name="Rectangle 15"/>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415635" y="0"/>
              <a:ext cx="4239491" cy="799771"/>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FC6E36BD-63BD-4C3F-BC9B-BB8651E7392E}"/>
              </a:ext>
            </a:extLst>
          </p:cNvPr>
          <p:cNvPicPr>
            <a:picLocks noChangeAspect="1"/>
          </p:cNvPicPr>
          <p:nvPr userDrawn="1"/>
        </p:nvPicPr>
        <p:blipFill>
          <a:blip r:embed="rId2"/>
          <a:stretch>
            <a:fillRect/>
          </a:stretch>
        </p:blipFill>
        <p:spPr>
          <a:xfrm>
            <a:off x="6326065" y="5816471"/>
            <a:ext cx="2445727" cy="905005"/>
          </a:xfrm>
          <a:prstGeom prst="rect">
            <a:avLst/>
          </a:prstGeom>
        </p:spPr>
      </p:pic>
      <p:pic>
        <p:nvPicPr>
          <p:cNvPr id="9" name="Picture 8">
            <a:extLst>
              <a:ext uri="{FF2B5EF4-FFF2-40B4-BE49-F238E27FC236}">
                <a16:creationId xmlns:a16="http://schemas.microsoft.com/office/drawing/2014/main" id="{87C997B2-6C04-4CBE-9E94-954330CCAE3C}"/>
              </a:ext>
            </a:extLst>
          </p:cNvPr>
          <p:cNvPicPr>
            <a:picLocks noChangeAspect="1"/>
          </p:cNvPicPr>
          <p:nvPr userDrawn="1"/>
        </p:nvPicPr>
        <p:blipFill>
          <a:blip r:embed="rId3"/>
          <a:stretch>
            <a:fillRect/>
          </a:stretch>
        </p:blipFill>
        <p:spPr>
          <a:xfrm>
            <a:off x="36540" y="5902192"/>
            <a:ext cx="841321" cy="79864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879685-8703-E246-A29A-A00AF18E6DCF}" type="slidenum">
              <a:rPr lang="en-US" smtClean="0"/>
              <a:t>‹#›</a:t>
            </a:fld>
            <a:endParaRPr lang="en-US" dirty="0"/>
          </a:p>
        </p:txBody>
      </p:sp>
      <p:grpSp>
        <p:nvGrpSpPr>
          <p:cNvPr id="15" name="Group 14"/>
          <p:cNvGrpSpPr/>
          <p:nvPr userDrawn="1"/>
        </p:nvGrpSpPr>
        <p:grpSpPr>
          <a:xfrm>
            <a:off x="0" y="0"/>
            <a:ext cx="9144000" cy="6858000"/>
            <a:chOff x="0" y="0"/>
            <a:chExt cx="9144000" cy="6858000"/>
          </a:xfrm>
        </p:grpSpPr>
        <p:sp>
          <p:nvSpPr>
            <p:cNvPr id="16" name="Rectangle 15"/>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415635" y="0"/>
              <a:ext cx="4239491" cy="799771"/>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494" y="6098265"/>
              <a:ext cx="1212112" cy="592038"/>
            </a:xfrm>
            <a:prstGeom prst="rect">
              <a:avLst/>
            </a:prstGeom>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95C47E-3D98-924E-B2E4-85E3FF35A195}" type="datetimeFigureOut">
              <a:rPr lang="en-US" smtClean="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7879685-8703-E246-A29A-A00AF18E6DCF}" type="slidenum">
              <a:rPr lang="en-US" smtClean="0"/>
              <a:t>‹#›</a:t>
            </a:fld>
            <a:endParaRPr lang="en-US" dirty="0"/>
          </a:p>
        </p:txBody>
      </p:sp>
      <p:grpSp>
        <p:nvGrpSpPr>
          <p:cNvPr id="16" name="Group 15"/>
          <p:cNvGrpSpPr/>
          <p:nvPr userDrawn="1"/>
        </p:nvGrpSpPr>
        <p:grpSpPr>
          <a:xfrm>
            <a:off x="0" y="0"/>
            <a:ext cx="9144000" cy="6858000"/>
            <a:chOff x="0" y="0"/>
            <a:chExt cx="9144000" cy="6858000"/>
          </a:xfrm>
        </p:grpSpPr>
        <p:sp>
          <p:nvSpPr>
            <p:cNvPr id="17" name="Rectangle 16"/>
            <p:cNvSpPr/>
            <p:nvPr userDrawn="1"/>
          </p:nvSpPr>
          <p:spPr>
            <a:xfrm>
              <a:off x="0" y="6721476"/>
              <a:ext cx="9144000" cy="136524"/>
            </a:xfrm>
            <a:prstGeom prst="rect">
              <a:avLst/>
            </a:prstGeom>
            <a:solidFill>
              <a:srgbClr val="2635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415635" y="0"/>
              <a:ext cx="4239491" cy="799771"/>
            </a:xfrm>
            <a:prstGeom prst="rect">
              <a:avLst/>
            </a:prstGeom>
            <a:solidFill>
              <a:srgbClr val="25377D"/>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494" y="6098265"/>
              <a:ext cx="1212112" cy="592038"/>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5C47E-3D98-924E-B2E4-85E3FF35A195}" type="datetimeFigureOut">
              <a:rPr lang="en-US" smtClean="0"/>
              <a:t>11/12/2021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79685-8703-E246-A29A-A00AF18E6DCF}" type="slidenum">
              <a:rPr lang="en-US" smtClean="0"/>
              <a:t>‹#›</a:t>
            </a:fld>
            <a:endParaRPr lang="en-US" dirty="0"/>
          </a:p>
        </p:txBody>
      </p:sp>
    </p:spTree>
    <p:extLst>
      <p:ext uri="{BB962C8B-B14F-4D97-AF65-F5344CB8AC3E}">
        <p14:creationId xmlns:p14="http://schemas.microsoft.com/office/powerpoint/2010/main" val="1544743457"/>
      </p:ext>
    </p:extLst>
  </p:cSld>
  <p:clrMap bg1="lt1" tx1="dk1" bg2="lt2" tx2="dk2" accent1="accent1" accent2="accent2" accent3="accent3" accent4="accent4" accent5="accent5" accent6="accent6" hlink="hlink" folHlink="folHlink"/>
  <p:sldLayoutIdLst>
    <p:sldLayoutId id="2147483673" r:id="rId1"/>
    <p:sldLayoutId id="2147483685" r:id="rId2"/>
    <p:sldLayoutId id="2147483684" r:id="rId3"/>
    <p:sldLayoutId id="2147483687" r:id="rId4"/>
    <p:sldLayoutId id="2147483686" r:id="rId5"/>
    <p:sldLayoutId id="2147483688" r:id="rId6"/>
    <p:sldLayoutId id="2147483674"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9" r:id="rId16"/>
  </p:sldLayoutIdLst>
  <p:txStyles>
    <p:titleStyle>
      <a:lvl1pPr algn="l" defTabSz="914400" rtl="0" eaLnBrk="1" latinLnBrk="0" hangingPunct="1">
        <a:lnSpc>
          <a:spcPct val="90000"/>
        </a:lnSpc>
        <a:spcBef>
          <a:spcPct val="0"/>
        </a:spcBef>
        <a:buNone/>
        <a:defRPr sz="4400" b="0" i="0" kern="1200">
          <a:solidFill>
            <a:schemeClr val="tx1"/>
          </a:solidFill>
          <a:latin typeface="Effra" charset="0"/>
          <a:ea typeface="Effra" charset="0"/>
          <a:cs typeface="Effra"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Effra" charset="0"/>
          <a:ea typeface="Effra" charset="0"/>
          <a:cs typeface="Effra"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Effra" charset="0"/>
          <a:ea typeface="Effra" charset="0"/>
          <a:cs typeface="Effra"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Effra" charset="0"/>
          <a:ea typeface="Effra" charset="0"/>
          <a:cs typeface="Effra"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Effra" charset="0"/>
          <a:ea typeface="Effra" charset="0"/>
          <a:cs typeface="Effra"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Effra" charset="0"/>
          <a:ea typeface="Effra" charset="0"/>
          <a:cs typeface="Effra"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0000">
              <a:schemeClr val="bg1"/>
            </a:gs>
            <a:gs pos="100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47939" y="2119399"/>
            <a:ext cx="5648121" cy="1269578"/>
          </a:xfrm>
          <a:prstGeom prst="rect">
            <a:avLst/>
          </a:prstGeom>
        </p:spPr>
        <p:txBody>
          <a:bodyPr wrap="square" lIns="0" tIns="0" rIns="0" bIns="0">
            <a:spAutoFit/>
          </a:bodyPr>
          <a:lstStyle>
            <a:lvl1pPr>
              <a:defRPr sz="8250" b="1" i="0">
                <a:solidFill>
                  <a:srgbClr val="FFCE00"/>
                </a:solidFill>
                <a:latin typeface="Calibri"/>
                <a:cs typeface="Calibri"/>
              </a:defRPr>
            </a:lvl1pPr>
          </a:lstStyle>
          <a:p>
            <a:endParaRPr dirty="0"/>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11/12/2021</a:t>
            </a:fld>
            <a:endParaRPr lang="en-US" dirty="0"/>
          </a:p>
        </p:txBody>
      </p:sp>
    </p:spTree>
    <p:extLst>
      <p:ext uri="{BB962C8B-B14F-4D97-AF65-F5344CB8AC3E}">
        <p14:creationId xmlns:p14="http://schemas.microsoft.com/office/powerpoint/2010/main" val="2599585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xStyles>
    <p:titleStyle>
      <a:lvl1pPr algn="ctr">
        <a:defRPr>
          <a:latin typeface="+mj-lt"/>
          <a:ea typeface="+mj-ea"/>
          <a:cs typeface="+mj-cs"/>
        </a:defRPr>
      </a:lvl1pPr>
    </p:titleStyle>
    <p:bodyStyle>
      <a:lvl1pPr marL="0">
        <a:defRPr>
          <a:latin typeface="+mn-lt"/>
          <a:ea typeface="+mn-ea"/>
          <a:cs typeface="+mn-cs"/>
        </a:defRPr>
      </a:lvl1pPr>
      <a:lvl2pPr marL="207935">
        <a:defRPr>
          <a:latin typeface="+mn-lt"/>
          <a:ea typeface="+mn-ea"/>
          <a:cs typeface="+mn-cs"/>
        </a:defRPr>
      </a:lvl2pPr>
      <a:lvl3pPr marL="415869">
        <a:defRPr>
          <a:latin typeface="+mn-lt"/>
          <a:ea typeface="+mn-ea"/>
          <a:cs typeface="+mn-cs"/>
        </a:defRPr>
      </a:lvl3pPr>
      <a:lvl4pPr marL="623804">
        <a:defRPr>
          <a:latin typeface="+mn-lt"/>
          <a:ea typeface="+mn-ea"/>
          <a:cs typeface="+mn-cs"/>
        </a:defRPr>
      </a:lvl4pPr>
      <a:lvl5pPr marL="831738">
        <a:defRPr>
          <a:latin typeface="+mn-lt"/>
          <a:ea typeface="+mn-ea"/>
          <a:cs typeface="+mn-cs"/>
        </a:defRPr>
      </a:lvl5pPr>
      <a:lvl6pPr marL="1039673">
        <a:defRPr>
          <a:latin typeface="+mn-lt"/>
          <a:ea typeface="+mn-ea"/>
          <a:cs typeface="+mn-cs"/>
        </a:defRPr>
      </a:lvl6pPr>
      <a:lvl7pPr marL="1247607">
        <a:defRPr>
          <a:latin typeface="+mn-lt"/>
          <a:ea typeface="+mn-ea"/>
          <a:cs typeface="+mn-cs"/>
        </a:defRPr>
      </a:lvl7pPr>
      <a:lvl8pPr marL="1455542">
        <a:defRPr>
          <a:latin typeface="+mn-lt"/>
          <a:ea typeface="+mn-ea"/>
          <a:cs typeface="+mn-cs"/>
        </a:defRPr>
      </a:lvl8pPr>
      <a:lvl9pPr marL="1663476">
        <a:defRPr>
          <a:latin typeface="+mn-lt"/>
          <a:ea typeface="+mn-ea"/>
          <a:cs typeface="+mn-cs"/>
        </a:defRPr>
      </a:lvl9pPr>
    </p:bodyStyle>
    <p:otherStyle>
      <a:lvl1pPr marL="0">
        <a:defRPr>
          <a:latin typeface="+mn-lt"/>
          <a:ea typeface="+mn-ea"/>
          <a:cs typeface="+mn-cs"/>
        </a:defRPr>
      </a:lvl1pPr>
      <a:lvl2pPr marL="207935">
        <a:defRPr>
          <a:latin typeface="+mn-lt"/>
          <a:ea typeface="+mn-ea"/>
          <a:cs typeface="+mn-cs"/>
        </a:defRPr>
      </a:lvl2pPr>
      <a:lvl3pPr marL="415869">
        <a:defRPr>
          <a:latin typeface="+mn-lt"/>
          <a:ea typeface="+mn-ea"/>
          <a:cs typeface="+mn-cs"/>
        </a:defRPr>
      </a:lvl3pPr>
      <a:lvl4pPr marL="623804">
        <a:defRPr>
          <a:latin typeface="+mn-lt"/>
          <a:ea typeface="+mn-ea"/>
          <a:cs typeface="+mn-cs"/>
        </a:defRPr>
      </a:lvl4pPr>
      <a:lvl5pPr marL="831738">
        <a:defRPr>
          <a:latin typeface="+mn-lt"/>
          <a:ea typeface="+mn-ea"/>
          <a:cs typeface="+mn-cs"/>
        </a:defRPr>
      </a:lvl5pPr>
      <a:lvl6pPr marL="1039673">
        <a:defRPr>
          <a:latin typeface="+mn-lt"/>
          <a:ea typeface="+mn-ea"/>
          <a:cs typeface="+mn-cs"/>
        </a:defRPr>
      </a:lvl6pPr>
      <a:lvl7pPr marL="1247607">
        <a:defRPr>
          <a:latin typeface="+mn-lt"/>
          <a:ea typeface="+mn-ea"/>
          <a:cs typeface="+mn-cs"/>
        </a:defRPr>
      </a:lvl7pPr>
      <a:lvl8pPr marL="1455542">
        <a:defRPr>
          <a:latin typeface="+mn-lt"/>
          <a:ea typeface="+mn-ea"/>
          <a:cs typeface="+mn-cs"/>
        </a:defRPr>
      </a:lvl8pPr>
      <a:lvl9pPr marL="166347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70.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6892" y="562160"/>
            <a:ext cx="7173532" cy="1477328"/>
          </a:xfrm>
          <a:prstGeom prst="rect">
            <a:avLst/>
          </a:prstGeom>
          <a:noFill/>
        </p:spPr>
        <p:txBody>
          <a:bodyPr wrap="square" rtlCol="0" anchor="ctr">
            <a:spAutoFit/>
          </a:bodyPr>
          <a:lstStyle/>
          <a:p>
            <a:pPr algn="ctr"/>
            <a:r>
              <a:rPr lang="en-US" sz="2400" dirty="0">
                <a:solidFill>
                  <a:prstClr val="white"/>
                </a:solidFill>
                <a:latin typeface="Arial" panose="020B0604020202020204" pitchFamily="34" charset="0"/>
                <a:cs typeface="Arial" panose="020B0604020202020204" pitchFamily="34" charset="0"/>
              </a:rPr>
              <a:t>Factors that are most influential on the prevalence of malnutrition in South African children under the age of 5 years</a:t>
            </a:r>
          </a:p>
          <a:p>
            <a:pPr algn="ctr"/>
            <a:endParaRPr lang="en-US" sz="1800" dirty="0">
              <a:solidFill>
                <a:prstClr val="white"/>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747B1B6-AE73-4F45-941A-0E7C14097257}"/>
              </a:ext>
            </a:extLst>
          </p:cNvPr>
          <p:cNvPicPr>
            <a:picLocks noChangeAspect="1"/>
          </p:cNvPicPr>
          <p:nvPr/>
        </p:nvPicPr>
        <p:blipFill>
          <a:blip r:embed="rId2">
            <a:duotone>
              <a:schemeClr val="accent5">
                <a:shade val="45000"/>
                <a:satMod val="135000"/>
              </a:schemeClr>
              <a:prstClr val="white"/>
            </a:duotone>
          </a:blip>
          <a:stretch>
            <a:fillRect/>
          </a:stretch>
        </p:blipFill>
        <p:spPr>
          <a:xfrm>
            <a:off x="0" y="2128694"/>
            <a:ext cx="9144000" cy="3407663"/>
          </a:xfrm>
          <a:prstGeom prst="rect">
            <a:avLst/>
          </a:prstGeom>
        </p:spPr>
      </p:pic>
      <p:sp>
        <p:nvSpPr>
          <p:cNvPr id="3" name="Rectangle 2">
            <a:extLst>
              <a:ext uri="{FF2B5EF4-FFF2-40B4-BE49-F238E27FC236}">
                <a16:creationId xmlns:a16="http://schemas.microsoft.com/office/drawing/2014/main" id="{1DD3F290-016F-42BD-B153-FC2A7EAE8FDC}"/>
              </a:ext>
            </a:extLst>
          </p:cNvPr>
          <p:cNvSpPr/>
          <p:nvPr/>
        </p:nvSpPr>
        <p:spPr>
          <a:xfrm>
            <a:off x="2409388" y="5603920"/>
            <a:ext cx="4325223" cy="307777"/>
          </a:xfrm>
          <a:prstGeom prst="rect">
            <a:avLst/>
          </a:prstGeom>
        </p:spPr>
        <p:txBody>
          <a:bodyPr wrap="none">
            <a:spAutoFit/>
          </a:bodyPr>
          <a:lstStyle/>
          <a:p>
            <a:pPr algn="ctr"/>
            <a:r>
              <a:rPr lang="en-US" sz="1400" dirty="0">
                <a:solidFill>
                  <a:prstClr val="white"/>
                </a:solidFill>
                <a:latin typeface="Arial" panose="020B0604020202020204" pitchFamily="34" charset="0"/>
                <a:cs typeface="Arial" panose="020B0604020202020204" pitchFamily="34" charset="0"/>
              </a:rPr>
              <a:t>Presenters: Mncedisi Mncwabe and Lindile Sigweba</a:t>
            </a:r>
            <a:endParaRPr lang="en-US" sz="14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2BF3AB2A-6093-46C2-A699-29651CD585CD}"/>
              </a:ext>
            </a:extLst>
          </p:cNvPr>
          <p:cNvSpPr/>
          <p:nvPr/>
        </p:nvSpPr>
        <p:spPr>
          <a:xfrm>
            <a:off x="8010452" y="5634698"/>
            <a:ext cx="1059714" cy="276999"/>
          </a:xfrm>
          <a:prstGeom prst="rect">
            <a:avLst/>
          </a:prstGeom>
        </p:spPr>
        <p:txBody>
          <a:bodyPr wrap="none">
            <a:spAutoFit/>
          </a:bodyPr>
          <a:lstStyle/>
          <a:p>
            <a:pPr algn="ctr"/>
            <a:r>
              <a:rPr lang="en-US" sz="1200" dirty="0">
                <a:solidFill>
                  <a:prstClr val="white"/>
                </a:solidFill>
                <a:latin typeface="Arial" panose="020B0604020202020204" pitchFamily="34" charset="0"/>
                <a:cs typeface="Arial" panose="020B0604020202020204" pitchFamily="34" charset="0"/>
              </a:rPr>
              <a:t>11 May 2021</a:t>
            </a:r>
            <a:endParaRPr lang="en-US" sz="1200"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7865E42-7F7D-45ED-8600-13D41D28EE57}"/>
              </a:ext>
            </a:extLst>
          </p:cNvPr>
          <p:cNvSpPr/>
          <p:nvPr/>
        </p:nvSpPr>
        <p:spPr>
          <a:xfrm>
            <a:off x="-24622" y="5603919"/>
            <a:ext cx="1558440" cy="307777"/>
          </a:xfrm>
          <a:prstGeom prst="rect">
            <a:avLst/>
          </a:prstGeom>
        </p:spPr>
        <p:txBody>
          <a:bodyPr wrap="none">
            <a:spAutoFit/>
          </a:bodyPr>
          <a:lstStyle/>
          <a:p>
            <a:pPr algn="ctr"/>
            <a:r>
              <a:rPr lang="en-US" sz="1400" dirty="0">
                <a:solidFill>
                  <a:prstClr val="white"/>
                </a:solidFill>
                <a:latin typeface="Arial" panose="020B0604020202020204" pitchFamily="34" charset="0"/>
                <a:cs typeface="Arial" panose="020B0604020202020204" pitchFamily="34" charset="0"/>
              </a:rPr>
              <a:t>Project Close-out</a:t>
            </a: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264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18416" y="261808"/>
            <a:ext cx="7772400" cy="457200"/>
          </a:xfrm>
        </p:spPr>
        <p:txBody>
          <a:bodyPr>
            <a:normAutofit fontScale="90000"/>
          </a:bodyPr>
          <a:lstStyle/>
          <a:p>
            <a:pPr eaLnBrk="1" hangingPunct="1"/>
            <a:r>
              <a:rPr lang="en-GB" altLang="en-US" sz="3200" b="1" dirty="0">
                <a:solidFill>
                  <a:schemeClr val="bg1"/>
                </a:solidFill>
                <a:latin typeface="Arial" charset="0"/>
                <a:cs typeface="Arial" charset="0"/>
              </a:rPr>
              <a:t>Achievements</a:t>
            </a:r>
            <a:endParaRPr lang="en-GB" altLang="en-US" sz="1600" b="1" dirty="0">
              <a:solidFill>
                <a:schemeClr val="bg1"/>
              </a:solidFill>
              <a:latin typeface="Arial" charset="0"/>
              <a:cs typeface="Arial" charset="0"/>
            </a:endParaRPr>
          </a:p>
        </p:txBody>
      </p:sp>
      <p:sp>
        <p:nvSpPr>
          <p:cNvPr id="16" name="Slide Number Placeholder 15"/>
          <p:cNvSpPr>
            <a:spLocks noGrp="1"/>
          </p:cNvSpPr>
          <p:nvPr>
            <p:ph type="sldNum" sz="quarter" idx="12"/>
          </p:nvPr>
        </p:nvSpPr>
        <p:spPr/>
        <p:txBody>
          <a:bodyPr/>
          <a:lstStyle/>
          <a:p>
            <a:pPr>
              <a:defRPr/>
            </a:pPr>
            <a:fld id="{BB74C93C-0EC1-4D3C-A7D0-1201341E4A8B}" type="slidenum">
              <a:rPr lang="en-GB" smtClean="0"/>
              <a:pPr>
                <a:defRPr/>
              </a:pPr>
              <a:t>10</a:t>
            </a:fld>
            <a:endParaRPr lang="en-GB" dirty="0"/>
          </a:p>
        </p:txBody>
      </p:sp>
      <p:sp>
        <p:nvSpPr>
          <p:cNvPr id="2" name="Rectangle 1">
            <a:extLst>
              <a:ext uri="{FF2B5EF4-FFF2-40B4-BE49-F238E27FC236}">
                <a16:creationId xmlns:a16="http://schemas.microsoft.com/office/drawing/2014/main" id="{50008DEE-47AC-4147-9317-2587AF3DA2E8}"/>
              </a:ext>
            </a:extLst>
          </p:cNvPr>
          <p:cNvSpPr/>
          <p:nvPr/>
        </p:nvSpPr>
        <p:spPr>
          <a:xfrm>
            <a:off x="250843" y="1560973"/>
            <a:ext cx="8688972" cy="2246769"/>
          </a:xfrm>
          <a:prstGeom prst="rect">
            <a:avLst/>
          </a:prstGeom>
        </p:spPr>
        <p:txBody>
          <a:bodyPr wrap="square">
            <a:spAutoFit/>
          </a:bodyPr>
          <a:lstStyle/>
          <a:p>
            <a:pPr marL="285750" indent="-285750">
              <a:buFont typeface="Arial" panose="020B0604020202020204" pitchFamily="34" charset="0"/>
              <a:buChar char="•"/>
            </a:pPr>
            <a:r>
              <a:rPr lang="en-GB" altLang="en-US" sz="1400" dirty="0">
                <a:latin typeface="Arial" charset="0"/>
                <a:cs typeface="Arial" charset="0"/>
              </a:rPr>
              <a:t>Managed to apply machine/statistical learning techniques to complex survey data.</a:t>
            </a:r>
          </a:p>
          <a:p>
            <a:pPr marL="285750" indent="-285750">
              <a:buFont typeface="Arial" panose="020B0604020202020204" pitchFamily="34" charset="0"/>
              <a:buChar char="•"/>
            </a:pPr>
            <a:endParaRPr lang="en-GB" altLang="en-US" sz="1400" dirty="0">
              <a:latin typeface="Arial" charset="0"/>
              <a:cs typeface="Arial" charset="0"/>
            </a:endParaRPr>
          </a:p>
          <a:p>
            <a:pPr marL="285750" indent="-285750">
              <a:buFont typeface="Arial" panose="020B0604020202020204" pitchFamily="34" charset="0"/>
              <a:buChar char="•"/>
            </a:pPr>
            <a:r>
              <a:rPr lang="en-GB" altLang="en-US" sz="1400" dirty="0">
                <a:latin typeface="Arial" charset="0"/>
                <a:cs typeface="Arial" charset="0"/>
              </a:rPr>
              <a:t>Managed to train an XGBoost model that is more accurate compared to a normal Logistic regression model.</a:t>
            </a:r>
          </a:p>
          <a:p>
            <a:pPr marL="285750" indent="-285750">
              <a:buFont typeface="Arial" panose="020B0604020202020204" pitchFamily="34" charset="0"/>
              <a:buChar char="•"/>
            </a:pPr>
            <a:endParaRPr lang="en-GB" sz="1400" dirty="0">
              <a:latin typeface="Arial" charset="0"/>
              <a:cs typeface="Arial" charset="0"/>
            </a:endParaRPr>
          </a:p>
          <a:p>
            <a:pPr marL="285750" indent="-285750">
              <a:buFont typeface="Arial" panose="020B0604020202020204" pitchFamily="34" charset="0"/>
              <a:buChar char="•"/>
            </a:pPr>
            <a:r>
              <a:rPr lang="en-GB" sz="1400" dirty="0">
                <a:latin typeface="Arial" charset="0"/>
                <a:cs typeface="Arial" charset="0"/>
              </a:rPr>
              <a:t>We have set up a methodology  that can be used for other age groups.</a:t>
            </a:r>
          </a:p>
          <a:p>
            <a:endParaRPr lang="en-GB" sz="1400" dirty="0">
              <a:latin typeface="Arial" charset="0"/>
              <a:cs typeface="Arial" charset="0"/>
            </a:endParaRPr>
          </a:p>
          <a:p>
            <a:pPr marL="285750" indent="-285750">
              <a:buFont typeface="Arial" panose="020B0604020202020204" pitchFamily="34" charset="0"/>
              <a:buChar char="•"/>
            </a:pPr>
            <a:r>
              <a:rPr lang="en-GB" sz="1400" dirty="0">
                <a:latin typeface="Arial" charset="0"/>
                <a:cs typeface="Arial" charset="0"/>
              </a:rPr>
              <a:t>The XGBoost model managed to identify more influential features that have not yet been identified by other studies such as source of drinking water, sex of household head, giving child plain water and number of household members.</a:t>
            </a:r>
            <a:endParaRPr lang="en-ZA" dirty="0"/>
          </a:p>
        </p:txBody>
      </p:sp>
    </p:spTree>
    <p:extLst>
      <p:ext uri="{BB962C8B-B14F-4D97-AF65-F5344CB8AC3E}">
        <p14:creationId xmlns:p14="http://schemas.microsoft.com/office/powerpoint/2010/main" val="323139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95065" y="199906"/>
            <a:ext cx="4542703" cy="457200"/>
          </a:xfrm>
        </p:spPr>
        <p:txBody>
          <a:bodyPr>
            <a:normAutofit fontScale="90000"/>
          </a:bodyPr>
          <a:lstStyle/>
          <a:p>
            <a:pPr eaLnBrk="1" hangingPunct="1"/>
            <a:r>
              <a:rPr lang="en-GB" altLang="en-US" sz="3200" b="1" dirty="0">
                <a:solidFill>
                  <a:schemeClr val="bg1"/>
                </a:solidFill>
                <a:latin typeface="Arial" charset="0"/>
                <a:cs typeface="Arial" charset="0"/>
              </a:rPr>
              <a:t>Methodology</a:t>
            </a: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D48BA3C-5A67-48F8-83C6-4E0DA4EA0604}"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Chevron 21">
            <a:extLst>
              <a:ext uri="{FF2B5EF4-FFF2-40B4-BE49-F238E27FC236}">
                <a16:creationId xmlns:a16="http://schemas.microsoft.com/office/drawing/2014/main" id="{986F4AC2-1D79-418E-8A90-7B69431A5372}"/>
              </a:ext>
            </a:extLst>
          </p:cNvPr>
          <p:cNvSpPr/>
          <p:nvPr/>
        </p:nvSpPr>
        <p:spPr>
          <a:xfrm>
            <a:off x="411118" y="1489573"/>
            <a:ext cx="2120348" cy="757494"/>
          </a:xfrm>
          <a:prstGeom prst="chevron">
            <a:avLst/>
          </a:prstGeom>
          <a:gradFill>
            <a:gsLst>
              <a:gs pos="100000">
                <a:srgbClr val="0070C0">
                  <a:lumMod val="80000"/>
                </a:srgbClr>
              </a:gs>
              <a:gs pos="0">
                <a:srgbClr val="00B0F0"/>
              </a:gs>
            </a:gsLst>
            <a:lin ang="5400000" scaled="0"/>
          </a:gradFill>
          <a:ln w="1270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hevron 20">
            <a:extLst>
              <a:ext uri="{FF2B5EF4-FFF2-40B4-BE49-F238E27FC236}">
                <a16:creationId xmlns:a16="http://schemas.microsoft.com/office/drawing/2014/main" id="{D88CB6A7-C570-4FE1-9DC1-3245C36926F9}"/>
              </a:ext>
            </a:extLst>
          </p:cNvPr>
          <p:cNvSpPr/>
          <p:nvPr/>
        </p:nvSpPr>
        <p:spPr>
          <a:xfrm>
            <a:off x="2073178" y="1489573"/>
            <a:ext cx="2120348" cy="755868"/>
          </a:xfrm>
          <a:prstGeom prst="chevron">
            <a:avLst/>
          </a:prstGeom>
          <a:gradFill>
            <a:gsLst>
              <a:gs pos="100000">
                <a:srgbClr val="0070C0">
                  <a:lumMod val="80000"/>
                </a:srgbClr>
              </a:gs>
              <a:gs pos="0">
                <a:srgbClr val="00B0F0"/>
              </a:gs>
            </a:gsLst>
            <a:lin ang="5400000" scaled="0"/>
          </a:gradFill>
          <a:ln w="1270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hevron 19">
            <a:extLst>
              <a:ext uri="{FF2B5EF4-FFF2-40B4-BE49-F238E27FC236}">
                <a16:creationId xmlns:a16="http://schemas.microsoft.com/office/drawing/2014/main" id="{ADDD195E-FC37-42B8-9788-F3D00182B865}"/>
              </a:ext>
            </a:extLst>
          </p:cNvPr>
          <p:cNvSpPr/>
          <p:nvPr/>
        </p:nvSpPr>
        <p:spPr>
          <a:xfrm>
            <a:off x="3724847" y="1489573"/>
            <a:ext cx="2120348" cy="755868"/>
          </a:xfrm>
          <a:prstGeom prst="chevron">
            <a:avLst/>
          </a:prstGeom>
          <a:gradFill>
            <a:gsLst>
              <a:gs pos="100000">
                <a:srgbClr val="0070C0">
                  <a:lumMod val="80000"/>
                </a:srgbClr>
              </a:gs>
              <a:gs pos="0">
                <a:srgbClr val="00B0F0"/>
              </a:gs>
            </a:gsLst>
            <a:lin ang="5400000" scaled="0"/>
          </a:gradFill>
          <a:ln w="1270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Chevron 18">
            <a:extLst>
              <a:ext uri="{FF2B5EF4-FFF2-40B4-BE49-F238E27FC236}">
                <a16:creationId xmlns:a16="http://schemas.microsoft.com/office/drawing/2014/main" id="{83D58DD4-6B48-4750-BA0D-F0D50128B1BC}"/>
              </a:ext>
            </a:extLst>
          </p:cNvPr>
          <p:cNvSpPr/>
          <p:nvPr/>
        </p:nvSpPr>
        <p:spPr>
          <a:xfrm>
            <a:off x="5355734" y="1489573"/>
            <a:ext cx="2120348" cy="755867"/>
          </a:xfrm>
          <a:prstGeom prst="chevron">
            <a:avLst/>
          </a:prstGeom>
          <a:gradFill>
            <a:gsLst>
              <a:gs pos="100000">
                <a:srgbClr val="0070C0">
                  <a:lumMod val="80000"/>
                </a:srgbClr>
              </a:gs>
              <a:gs pos="0">
                <a:srgbClr val="00B0F0"/>
              </a:gs>
            </a:gsLst>
            <a:lin ang="5400000" scaled="0"/>
          </a:gradFill>
          <a:ln w="1270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88920558-FD12-4316-A46D-261351D664FC}"/>
              </a:ext>
            </a:extLst>
          </p:cNvPr>
          <p:cNvSpPr txBox="1"/>
          <p:nvPr/>
        </p:nvSpPr>
        <p:spPr>
          <a:xfrm>
            <a:off x="561544" y="1605898"/>
            <a:ext cx="1682020" cy="523220"/>
          </a:xfrm>
          <a:prstGeom prst="rect">
            <a:avLst/>
          </a:prstGeom>
          <a:noFill/>
        </p:spPr>
        <p:txBody>
          <a:bodyPr wrap="square" rtlCol="0" anchor="ctr">
            <a:spAutoFit/>
          </a:bodyPr>
          <a:lstStyle/>
          <a:p>
            <a:pPr algn="ctr"/>
            <a:r>
              <a:rPr lang="en-US" sz="1400" dirty="0">
                <a:effectLst>
                  <a:outerShdw blurRad="50800" dist="76200" dir="2700000" algn="tl" rotWithShape="0">
                    <a:prstClr val="black">
                      <a:alpha val="40000"/>
                    </a:prstClr>
                  </a:outerShdw>
                </a:effectLst>
              </a:rPr>
              <a:t>Data Collection/</a:t>
            </a:r>
          </a:p>
          <a:p>
            <a:pPr algn="ctr"/>
            <a:r>
              <a:rPr lang="en-US" sz="1400" dirty="0">
                <a:effectLst>
                  <a:outerShdw blurRad="50800" dist="76200" dir="2700000" algn="tl" rotWithShape="0">
                    <a:prstClr val="black">
                      <a:alpha val="40000"/>
                    </a:prstClr>
                  </a:outerShdw>
                </a:effectLst>
              </a:rPr>
              <a:t>Understanding</a:t>
            </a:r>
          </a:p>
        </p:txBody>
      </p:sp>
      <p:sp>
        <p:nvSpPr>
          <p:cNvPr id="12" name="TextBox 11">
            <a:extLst>
              <a:ext uri="{FF2B5EF4-FFF2-40B4-BE49-F238E27FC236}">
                <a16:creationId xmlns:a16="http://schemas.microsoft.com/office/drawing/2014/main" id="{3CA47E2C-C5EB-4AFA-B7DE-2F0354000CAD}"/>
              </a:ext>
            </a:extLst>
          </p:cNvPr>
          <p:cNvSpPr txBox="1"/>
          <p:nvPr/>
        </p:nvSpPr>
        <p:spPr>
          <a:xfrm>
            <a:off x="2296255" y="1605897"/>
            <a:ext cx="1682020" cy="523220"/>
          </a:xfrm>
          <a:prstGeom prst="rect">
            <a:avLst/>
          </a:prstGeom>
          <a:noFill/>
        </p:spPr>
        <p:txBody>
          <a:bodyPr wrap="square" rtlCol="0" anchor="ctr">
            <a:spAutoFit/>
          </a:bodyPr>
          <a:lstStyle/>
          <a:p>
            <a:pPr algn="ctr"/>
            <a:r>
              <a:rPr lang="en-US" sz="1400" dirty="0">
                <a:effectLst>
                  <a:outerShdw blurRad="50800" dist="76200" dir="2700000" algn="tl" rotWithShape="0">
                    <a:prstClr val="black">
                      <a:alpha val="40000"/>
                    </a:prstClr>
                  </a:outerShdw>
                </a:effectLst>
              </a:rPr>
              <a:t>Data Preparation/</a:t>
            </a:r>
          </a:p>
          <a:p>
            <a:pPr algn="ctr"/>
            <a:r>
              <a:rPr lang="en-US" sz="1400" dirty="0">
                <a:effectLst>
                  <a:outerShdw blurRad="50800" dist="76200" dir="2700000" algn="tl" rotWithShape="0">
                    <a:prstClr val="black">
                      <a:alpha val="40000"/>
                    </a:prstClr>
                  </a:outerShdw>
                </a:effectLst>
              </a:rPr>
              <a:t>Cleansing</a:t>
            </a:r>
          </a:p>
        </p:txBody>
      </p:sp>
      <p:sp>
        <p:nvSpPr>
          <p:cNvPr id="13" name="TextBox 12">
            <a:extLst>
              <a:ext uri="{FF2B5EF4-FFF2-40B4-BE49-F238E27FC236}">
                <a16:creationId xmlns:a16="http://schemas.microsoft.com/office/drawing/2014/main" id="{5F1FE100-C9BC-4B2F-88AC-0749845EC65D}"/>
              </a:ext>
            </a:extLst>
          </p:cNvPr>
          <p:cNvSpPr txBox="1"/>
          <p:nvPr/>
        </p:nvSpPr>
        <p:spPr>
          <a:xfrm>
            <a:off x="3849785" y="1713618"/>
            <a:ext cx="1682020" cy="307777"/>
          </a:xfrm>
          <a:prstGeom prst="rect">
            <a:avLst/>
          </a:prstGeom>
          <a:noFill/>
        </p:spPr>
        <p:txBody>
          <a:bodyPr wrap="square" rtlCol="0" anchor="ctr">
            <a:spAutoFit/>
          </a:bodyPr>
          <a:lstStyle/>
          <a:p>
            <a:pPr algn="ctr"/>
            <a:r>
              <a:rPr lang="en-US" sz="1400" dirty="0">
                <a:effectLst>
                  <a:outerShdw blurRad="50800" dist="76200" dir="2700000" algn="tl" rotWithShape="0">
                    <a:prstClr val="black">
                      <a:alpha val="40000"/>
                    </a:prstClr>
                  </a:outerShdw>
                </a:effectLst>
              </a:rPr>
              <a:t>Data Analysis</a:t>
            </a:r>
          </a:p>
        </p:txBody>
      </p:sp>
      <p:sp>
        <p:nvSpPr>
          <p:cNvPr id="14" name="Oval 13">
            <a:extLst>
              <a:ext uri="{FF2B5EF4-FFF2-40B4-BE49-F238E27FC236}">
                <a16:creationId xmlns:a16="http://schemas.microsoft.com/office/drawing/2014/main" id="{D89DE8F8-B8B3-4C68-AA22-833F82473AEA}"/>
              </a:ext>
            </a:extLst>
          </p:cNvPr>
          <p:cNvSpPr/>
          <p:nvPr/>
        </p:nvSpPr>
        <p:spPr>
          <a:xfrm>
            <a:off x="605738" y="2092026"/>
            <a:ext cx="324966" cy="306828"/>
          </a:xfrm>
          <a:prstGeom prst="ellipse">
            <a:avLst/>
          </a:prstGeom>
          <a:gradFill>
            <a:gsLst>
              <a:gs pos="0">
                <a:srgbClr val="FFC000"/>
              </a:gs>
              <a:gs pos="98000">
                <a:schemeClr val="accent6">
                  <a:lumMod val="75000"/>
                </a:schemeClr>
              </a:gs>
            </a:gsLst>
            <a:path path="circle">
              <a:fillToRect l="50000" t="50000" r="50000" b="50000"/>
            </a:path>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a:t>1</a:t>
            </a:r>
          </a:p>
        </p:txBody>
      </p:sp>
      <p:sp>
        <p:nvSpPr>
          <p:cNvPr id="15" name="Chevron 27">
            <a:extLst>
              <a:ext uri="{FF2B5EF4-FFF2-40B4-BE49-F238E27FC236}">
                <a16:creationId xmlns:a16="http://schemas.microsoft.com/office/drawing/2014/main" id="{2F821332-0089-4678-BF07-B6EDD695EFFE}"/>
              </a:ext>
            </a:extLst>
          </p:cNvPr>
          <p:cNvSpPr/>
          <p:nvPr/>
        </p:nvSpPr>
        <p:spPr>
          <a:xfrm>
            <a:off x="7017792" y="1489573"/>
            <a:ext cx="1908000" cy="755867"/>
          </a:xfrm>
          <a:prstGeom prst="chevron">
            <a:avLst/>
          </a:prstGeom>
          <a:gradFill>
            <a:gsLst>
              <a:gs pos="100000">
                <a:srgbClr val="0070C0">
                  <a:lumMod val="80000"/>
                </a:srgbClr>
              </a:gs>
              <a:gs pos="0">
                <a:srgbClr val="00B0F0"/>
              </a:gs>
            </a:gsLst>
            <a:lin ang="5400000" scaled="0"/>
          </a:gradFill>
          <a:ln w="1270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TextBox 15">
            <a:extLst>
              <a:ext uri="{FF2B5EF4-FFF2-40B4-BE49-F238E27FC236}">
                <a16:creationId xmlns:a16="http://schemas.microsoft.com/office/drawing/2014/main" id="{048577ED-5FC5-415F-811E-8A3B63ED3DF9}"/>
              </a:ext>
            </a:extLst>
          </p:cNvPr>
          <p:cNvSpPr txBox="1"/>
          <p:nvPr/>
        </p:nvSpPr>
        <p:spPr>
          <a:xfrm>
            <a:off x="5531805" y="1544444"/>
            <a:ext cx="1745857" cy="523220"/>
          </a:xfrm>
          <a:prstGeom prst="rect">
            <a:avLst/>
          </a:prstGeom>
          <a:noFill/>
        </p:spPr>
        <p:txBody>
          <a:bodyPr wrap="square" rtlCol="0" anchor="ctr">
            <a:spAutoFit/>
          </a:bodyPr>
          <a:lstStyle/>
          <a:p>
            <a:pPr algn="ctr"/>
            <a:r>
              <a:rPr lang="en-US" sz="1400" dirty="0">
                <a:effectLst>
                  <a:outerShdw blurRad="50800" dist="76200" dir="2700000" algn="tl" rotWithShape="0">
                    <a:prstClr val="black">
                      <a:alpha val="40000"/>
                    </a:prstClr>
                  </a:outerShdw>
                </a:effectLst>
              </a:rPr>
              <a:t>Model Development/</a:t>
            </a:r>
          </a:p>
          <a:p>
            <a:pPr algn="ctr"/>
            <a:r>
              <a:rPr lang="en-US" sz="1400" dirty="0">
                <a:effectLst>
                  <a:outerShdw blurRad="50800" dist="76200" dir="2700000" algn="tl" rotWithShape="0">
                    <a:prstClr val="black">
                      <a:alpha val="40000"/>
                    </a:prstClr>
                  </a:outerShdw>
                </a:effectLst>
              </a:rPr>
              <a:t>Evaluation</a:t>
            </a:r>
          </a:p>
        </p:txBody>
      </p:sp>
      <p:sp>
        <p:nvSpPr>
          <p:cNvPr id="17" name="TextBox 16">
            <a:extLst>
              <a:ext uri="{FF2B5EF4-FFF2-40B4-BE49-F238E27FC236}">
                <a16:creationId xmlns:a16="http://schemas.microsoft.com/office/drawing/2014/main" id="{F4B9E6BF-2D0D-4B60-BE28-6301F85174BE}"/>
              </a:ext>
            </a:extLst>
          </p:cNvPr>
          <p:cNvSpPr txBox="1"/>
          <p:nvPr/>
        </p:nvSpPr>
        <p:spPr>
          <a:xfrm>
            <a:off x="7132211" y="1605897"/>
            <a:ext cx="1682020" cy="523220"/>
          </a:xfrm>
          <a:prstGeom prst="rect">
            <a:avLst/>
          </a:prstGeom>
          <a:noFill/>
        </p:spPr>
        <p:txBody>
          <a:bodyPr wrap="square" rtlCol="0" anchor="ctr">
            <a:spAutoFit/>
          </a:bodyPr>
          <a:lstStyle/>
          <a:p>
            <a:pPr algn="ctr"/>
            <a:r>
              <a:rPr lang="en-US" sz="1400" dirty="0">
                <a:effectLst>
                  <a:outerShdw blurRad="50800" dist="76200" dir="2700000" algn="tl" rotWithShape="0">
                    <a:prstClr val="black">
                      <a:alpha val="40000"/>
                    </a:prstClr>
                  </a:outerShdw>
                </a:effectLst>
              </a:rPr>
              <a:t>Final Model Selection</a:t>
            </a:r>
          </a:p>
        </p:txBody>
      </p:sp>
      <p:sp>
        <p:nvSpPr>
          <p:cNvPr id="18" name="TextBox 17">
            <a:extLst>
              <a:ext uri="{FF2B5EF4-FFF2-40B4-BE49-F238E27FC236}">
                <a16:creationId xmlns:a16="http://schemas.microsoft.com/office/drawing/2014/main" id="{42164AD3-DACA-4625-B4B7-67BAEC62B971}"/>
              </a:ext>
            </a:extLst>
          </p:cNvPr>
          <p:cNvSpPr txBox="1"/>
          <p:nvPr/>
        </p:nvSpPr>
        <p:spPr>
          <a:xfrm>
            <a:off x="290145" y="2515650"/>
            <a:ext cx="1682020" cy="1169551"/>
          </a:xfrm>
          <a:prstGeom prst="rect">
            <a:avLst/>
          </a:prstGeom>
          <a:noFill/>
        </p:spPr>
        <p:txBody>
          <a:bodyPr wrap="square" rtlCol="0" anchor="t">
            <a:spAutoFit/>
          </a:bodyPr>
          <a:lstStyle/>
          <a:p>
            <a:pPr marL="285750" indent="-285750">
              <a:buFont typeface="Arial" panose="020B0604020202020204" pitchFamily="34" charset="0"/>
              <a:buChar char="•"/>
            </a:pPr>
            <a:r>
              <a:rPr lang="en-US" sz="1400" dirty="0"/>
              <a:t>Data collected from the client and understood</a:t>
            </a:r>
          </a:p>
          <a:p>
            <a:endParaRPr lang="en-US" sz="1400" dirty="0"/>
          </a:p>
          <a:p>
            <a:endParaRPr lang="en-US" sz="1400" dirty="0">
              <a:effectLst>
                <a:outerShdw blurRad="50800" dist="76200" dir="2700000" algn="tl" rotWithShape="0">
                  <a:prstClr val="black">
                    <a:alpha val="40000"/>
                  </a:prstClr>
                </a:outerShdw>
              </a:effectLst>
            </a:endParaRPr>
          </a:p>
        </p:txBody>
      </p:sp>
      <p:sp>
        <p:nvSpPr>
          <p:cNvPr id="19" name="TextBox 18">
            <a:extLst>
              <a:ext uri="{FF2B5EF4-FFF2-40B4-BE49-F238E27FC236}">
                <a16:creationId xmlns:a16="http://schemas.microsoft.com/office/drawing/2014/main" id="{C03203DD-1DB3-4DC3-8069-630AC80533EC}"/>
              </a:ext>
            </a:extLst>
          </p:cNvPr>
          <p:cNvSpPr txBox="1"/>
          <p:nvPr/>
        </p:nvSpPr>
        <p:spPr>
          <a:xfrm>
            <a:off x="2132354" y="2507523"/>
            <a:ext cx="1622469" cy="2893100"/>
          </a:xfrm>
          <a:prstGeom prst="rect">
            <a:avLst/>
          </a:prstGeom>
          <a:noFill/>
        </p:spPr>
        <p:txBody>
          <a:bodyPr wrap="square" rtlCol="0" anchor="t">
            <a:spAutoFit/>
          </a:bodyPr>
          <a:lstStyle/>
          <a:p>
            <a:pPr marL="285750" indent="-285750">
              <a:buFont typeface="Arial" panose="020B0604020202020204" pitchFamily="34" charset="0"/>
              <a:buChar char="•"/>
            </a:pPr>
            <a:r>
              <a:rPr lang="en-US" sz="1400" dirty="0"/>
              <a:t>Extraction of data relating to children under 5years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Handling of missing information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Feature engineering</a:t>
            </a:r>
          </a:p>
          <a:p>
            <a:pPr marL="285750" indent="-285750">
              <a:buFont typeface="Arial" panose="020B0604020202020204" pitchFamily="34" charset="0"/>
              <a:buChar char="•"/>
            </a:pPr>
            <a:endParaRPr lang="en-US" sz="1400" dirty="0">
              <a:effectLst>
                <a:outerShdw blurRad="50800" dist="76200" dir="2700000" algn="tl" rotWithShape="0">
                  <a:prstClr val="black">
                    <a:alpha val="40000"/>
                  </a:prstClr>
                </a:outerShdw>
              </a:effectLst>
            </a:endParaRPr>
          </a:p>
          <a:p>
            <a:pPr marL="285750" indent="-285750">
              <a:buFont typeface="Arial" panose="020B0604020202020204" pitchFamily="34" charset="0"/>
              <a:buChar char="•"/>
            </a:pPr>
            <a:endParaRPr lang="en-US" sz="1400" dirty="0">
              <a:effectLst>
                <a:outerShdw blurRad="50800" dist="76200" dir="2700000" algn="tl" rotWithShape="0">
                  <a:prstClr val="black">
                    <a:alpha val="40000"/>
                  </a:prstClr>
                </a:outerShdw>
              </a:effectLst>
            </a:endParaRPr>
          </a:p>
        </p:txBody>
      </p:sp>
      <p:sp>
        <p:nvSpPr>
          <p:cNvPr id="20" name="TextBox 19">
            <a:extLst>
              <a:ext uri="{FF2B5EF4-FFF2-40B4-BE49-F238E27FC236}">
                <a16:creationId xmlns:a16="http://schemas.microsoft.com/office/drawing/2014/main" id="{0E7F7004-0E04-4A2A-A388-B16CA9BB1160}"/>
              </a:ext>
            </a:extLst>
          </p:cNvPr>
          <p:cNvSpPr txBox="1"/>
          <p:nvPr/>
        </p:nvSpPr>
        <p:spPr>
          <a:xfrm>
            <a:off x="3877585" y="2507523"/>
            <a:ext cx="2120343" cy="2893100"/>
          </a:xfrm>
          <a:prstGeom prst="rect">
            <a:avLst/>
          </a:prstGeom>
          <a:noFill/>
        </p:spPr>
        <p:txBody>
          <a:bodyPr wrap="square" rtlCol="0" anchor="t">
            <a:spAutoFit/>
          </a:bodyPr>
          <a:lstStyle/>
          <a:p>
            <a:pPr marL="285750" indent="-285750">
              <a:buFont typeface="Arial" panose="020B0604020202020204" pitchFamily="34" charset="0"/>
              <a:buChar char="•"/>
            </a:pPr>
            <a:r>
              <a:rPr lang="en-US" sz="1400" dirty="0"/>
              <a:t>Bivariate/ </a:t>
            </a:r>
          </a:p>
          <a:p>
            <a:r>
              <a:rPr lang="en-US" sz="1400" dirty="0"/>
              <a:t>       Multi-variate </a:t>
            </a:r>
          </a:p>
          <a:p>
            <a:r>
              <a:rPr lang="en-US" sz="1400" dirty="0"/>
              <a:t>       analysis</a:t>
            </a:r>
          </a:p>
          <a:p>
            <a:endParaRPr lang="en-US" sz="1400" dirty="0"/>
          </a:p>
          <a:p>
            <a:pPr marL="285750" indent="-285750">
              <a:buFont typeface="Arial" panose="020B0604020202020204" pitchFamily="34" charset="0"/>
              <a:buChar char="•"/>
            </a:pPr>
            <a:r>
              <a:rPr lang="en-US" sz="1400" dirty="0"/>
              <a:t>Data </a:t>
            </a:r>
          </a:p>
          <a:p>
            <a:r>
              <a:rPr lang="en-US" sz="1400" dirty="0"/>
              <a:t>       Visualization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Multicollinearity</a:t>
            </a:r>
          </a:p>
          <a:p>
            <a:r>
              <a:rPr lang="en-US" sz="1400" dirty="0"/>
              <a:t>        check</a:t>
            </a:r>
          </a:p>
          <a:p>
            <a:pPr marL="285750" indent="-285750">
              <a:buFont typeface="Arial" panose="020B0604020202020204" pitchFamily="34" charset="0"/>
              <a:buChar char="•"/>
            </a:pPr>
            <a:endParaRPr lang="en-US" sz="1400" dirty="0">
              <a:effectLst>
                <a:outerShdw blurRad="50800" dist="76200" dir="2700000" algn="tl" rotWithShape="0">
                  <a:prstClr val="black">
                    <a:alpha val="40000"/>
                  </a:prstClr>
                </a:outerShdw>
              </a:effectLst>
            </a:endParaRPr>
          </a:p>
          <a:p>
            <a:pPr marL="285750" indent="-285750">
              <a:buFont typeface="Arial" panose="020B0604020202020204" pitchFamily="34" charset="0"/>
              <a:buChar char="•"/>
            </a:pPr>
            <a:endParaRPr lang="en-US" sz="1400" dirty="0">
              <a:effectLst>
                <a:outerShdw blurRad="50800" dist="76200" dir="2700000" algn="tl" rotWithShape="0">
                  <a:prstClr val="black">
                    <a:alpha val="40000"/>
                  </a:prstClr>
                </a:outerShdw>
              </a:effectLst>
            </a:endParaRPr>
          </a:p>
          <a:p>
            <a:pPr marL="285750" indent="-285750">
              <a:buFont typeface="Arial" panose="020B0604020202020204" pitchFamily="34" charset="0"/>
              <a:buChar char="•"/>
            </a:pPr>
            <a:endParaRPr lang="en-US" sz="1400" dirty="0">
              <a:effectLst>
                <a:outerShdw blurRad="50800" dist="76200" dir="2700000" algn="tl" rotWithShape="0">
                  <a:prstClr val="black">
                    <a:alpha val="40000"/>
                  </a:prstClr>
                </a:outerShdw>
              </a:effectLst>
            </a:endParaRPr>
          </a:p>
          <a:p>
            <a:pPr marL="285750" indent="-285750">
              <a:buFont typeface="Arial" panose="020B0604020202020204" pitchFamily="34" charset="0"/>
              <a:buChar char="•"/>
            </a:pPr>
            <a:endParaRPr lang="en-US" sz="1400" dirty="0">
              <a:effectLst>
                <a:outerShdw blurRad="50800" dist="76200" dir="2700000" algn="tl" rotWithShape="0">
                  <a:prstClr val="black">
                    <a:alpha val="40000"/>
                  </a:prstClr>
                </a:outerShdw>
              </a:effectLst>
            </a:endParaRPr>
          </a:p>
        </p:txBody>
      </p:sp>
      <p:sp>
        <p:nvSpPr>
          <p:cNvPr id="21" name="TextBox 20">
            <a:extLst>
              <a:ext uri="{FF2B5EF4-FFF2-40B4-BE49-F238E27FC236}">
                <a16:creationId xmlns:a16="http://schemas.microsoft.com/office/drawing/2014/main" id="{D5A9E52F-1AC1-4B10-95E8-4DDB68144140}"/>
              </a:ext>
            </a:extLst>
          </p:cNvPr>
          <p:cNvSpPr txBox="1"/>
          <p:nvPr/>
        </p:nvSpPr>
        <p:spPr>
          <a:xfrm>
            <a:off x="5613012" y="2551465"/>
            <a:ext cx="1519196" cy="2246769"/>
          </a:xfrm>
          <a:prstGeom prst="rect">
            <a:avLst/>
          </a:prstGeom>
          <a:noFill/>
        </p:spPr>
        <p:txBody>
          <a:bodyPr wrap="square" rtlCol="0" anchor="t">
            <a:spAutoFit/>
          </a:bodyPr>
          <a:lstStyle/>
          <a:p>
            <a:pPr marL="285750" indent="-285750">
              <a:buFont typeface="Arial" panose="020B0604020202020204" pitchFamily="34" charset="0"/>
              <a:buChar char="•"/>
            </a:pPr>
            <a:r>
              <a:rPr lang="en-US" sz="1400" dirty="0"/>
              <a:t>Training of Machine Learning models for survey data</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Models performance evaluated and compared</a:t>
            </a:r>
          </a:p>
        </p:txBody>
      </p:sp>
      <p:sp>
        <p:nvSpPr>
          <p:cNvPr id="22" name="TextBox 21">
            <a:extLst>
              <a:ext uri="{FF2B5EF4-FFF2-40B4-BE49-F238E27FC236}">
                <a16:creationId xmlns:a16="http://schemas.microsoft.com/office/drawing/2014/main" id="{BED47B71-0760-4A8C-BAC0-315AE897C7BD}"/>
              </a:ext>
            </a:extLst>
          </p:cNvPr>
          <p:cNvSpPr txBox="1"/>
          <p:nvPr/>
        </p:nvSpPr>
        <p:spPr>
          <a:xfrm>
            <a:off x="7333582" y="2536469"/>
            <a:ext cx="1682020" cy="1169551"/>
          </a:xfrm>
          <a:prstGeom prst="rect">
            <a:avLst/>
          </a:prstGeom>
          <a:noFill/>
        </p:spPr>
        <p:txBody>
          <a:bodyPr wrap="square" rtlCol="0" anchor="t">
            <a:spAutoFit/>
          </a:bodyPr>
          <a:lstStyle/>
          <a:p>
            <a:pPr marL="285750" indent="-285750">
              <a:buFont typeface="Arial" panose="020B0604020202020204" pitchFamily="34" charset="0"/>
              <a:buChar char="•"/>
            </a:pPr>
            <a:r>
              <a:rPr lang="en-US" sz="1400" dirty="0"/>
              <a:t>Important features identified by the best performing model</a:t>
            </a:r>
          </a:p>
        </p:txBody>
      </p:sp>
      <p:sp>
        <p:nvSpPr>
          <p:cNvPr id="23" name="Rectangle 19">
            <a:extLst>
              <a:ext uri="{FF2B5EF4-FFF2-40B4-BE49-F238E27FC236}">
                <a16:creationId xmlns:a16="http://schemas.microsoft.com/office/drawing/2014/main" id="{41601207-EAF2-4DFD-839A-6F3448884AD5}"/>
              </a:ext>
            </a:extLst>
          </p:cNvPr>
          <p:cNvSpPr/>
          <p:nvPr/>
        </p:nvSpPr>
        <p:spPr>
          <a:xfrm rot="21540000">
            <a:off x="306348" y="3376680"/>
            <a:ext cx="1807446" cy="1872597"/>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0 w 1288816"/>
              <a:gd name="connsiteY0" fmla="*/ 0 h 1249069"/>
              <a:gd name="connsiteX1" fmla="*/ 1282063 w 1288816"/>
              <a:gd name="connsiteY1" fmla="*/ 20567 h 1249069"/>
              <a:gd name="connsiteX2" fmla="*/ 1288816 w 1288816"/>
              <a:gd name="connsiteY2" fmla="*/ 1233129 h 1249069"/>
              <a:gd name="connsiteX3" fmla="*/ 37200 w 1288816"/>
              <a:gd name="connsiteY3" fmla="*/ 1249069 h 1249069"/>
              <a:gd name="connsiteX4" fmla="*/ 0 w 1288816"/>
              <a:gd name="connsiteY4" fmla="*/ 0 h 1249069"/>
              <a:gd name="connsiteX0" fmla="*/ 26493 w 1315309"/>
              <a:gd name="connsiteY0" fmla="*/ 0 h 1249069"/>
              <a:gd name="connsiteX1" fmla="*/ 1308556 w 1315309"/>
              <a:gd name="connsiteY1" fmla="*/ 20567 h 1249069"/>
              <a:gd name="connsiteX2" fmla="*/ 1315309 w 1315309"/>
              <a:gd name="connsiteY2" fmla="*/ 1233129 h 1249069"/>
              <a:gd name="connsiteX3" fmla="*/ 63693 w 1315309"/>
              <a:gd name="connsiteY3" fmla="*/ 1249069 h 1249069"/>
              <a:gd name="connsiteX4" fmla="*/ 26493 w 1315309"/>
              <a:gd name="connsiteY4" fmla="*/ 0 h 1249069"/>
              <a:gd name="connsiteX0" fmla="*/ 26493 w 1308775"/>
              <a:gd name="connsiteY0" fmla="*/ 0 h 1269024"/>
              <a:gd name="connsiteX1" fmla="*/ 1308556 w 1308775"/>
              <a:gd name="connsiteY1" fmla="*/ 20567 h 1269024"/>
              <a:gd name="connsiteX2" fmla="*/ 1300949 w 1308775"/>
              <a:gd name="connsiteY2" fmla="*/ 1269024 h 1269024"/>
              <a:gd name="connsiteX3" fmla="*/ 63693 w 1308775"/>
              <a:gd name="connsiteY3" fmla="*/ 1249069 h 1269024"/>
              <a:gd name="connsiteX4" fmla="*/ 26493 w 1308775"/>
              <a:gd name="connsiteY4" fmla="*/ 0 h 1269024"/>
              <a:gd name="connsiteX0" fmla="*/ 26493 w 1308578"/>
              <a:gd name="connsiteY0" fmla="*/ 0 h 1269024"/>
              <a:gd name="connsiteX1" fmla="*/ 1308556 w 1308578"/>
              <a:gd name="connsiteY1" fmla="*/ 20567 h 1269024"/>
              <a:gd name="connsiteX2" fmla="*/ 1300949 w 1308578"/>
              <a:gd name="connsiteY2" fmla="*/ 1269024 h 1269024"/>
              <a:gd name="connsiteX3" fmla="*/ 63693 w 1308578"/>
              <a:gd name="connsiteY3" fmla="*/ 1249069 h 1269024"/>
              <a:gd name="connsiteX4" fmla="*/ 26493 w 1308578"/>
              <a:gd name="connsiteY4" fmla="*/ 0 h 1269024"/>
              <a:gd name="connsiteX0" fmla="*/ 26493 w 1343313"/>
              <a:gd name="connsiteY0" fmla="*/ 0 h 1249069"/>
              <a:gd name="connsiteX1" fmla="*/ 1308556 w 1343313"/>
              <a:gd name="connsiteY1" fmla="*/ 20567 h 1249069"/>
              <a:gd name="connsiteX2" fmla="*/ 1343313 w 1343313"/>
              <a:gd name="connsiteY2" fmla="*/ 1197445 h 1249069"/>
              <a:gd name="connsiteX3" fmla="*/ 63693 w 1343313"/>
              <a:gd name="connsiteY3" fmla="*/ 1249069 h 1249069"/>
              <a:gd name="connsiteX4" fmla="*/ 26493 w 1343313"/>
              <a:gd name="connsiteY4" fmla="*/ 0 h 1249069"/>
              <a:gd name="connsiteX0" fmla="*/ 26493 w 1343313"/>
              <a:gd name="connsiteY0" fmla="*/ 0 h 1249069"/>
              <a:gd name="connsiteX1" fmla="*/ 1213044 w 1343313"/>
              <a:gd name="connsiteY1" fmla="*/ 19097 h 1249069"/>
              <a:gd name="connsiteX2" fmla="*/ 1343313 w 1343313"/>
              <a:gd name="connsiteY2" fmla="*/ 1197445 h 1249069"/>
              <a:gd name="connsiteX3" fmla="*/ 63693 w 1343313"/>
              <a:gd name="connsiteY3" fmla="*/ 1249069 h 1249069"/>
              <a:gd name="connsiteX4" fmla="*/ 26493 w 1343313"/>
              <a:gd name="connsiteY4" fmla="*/ 0 h 1249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313" h="1249069">
                <a:moveTo>
                  <a:pt x="26493" y="0"/>
                </a:moveTo>
                <a:lnTo>
                  <a:pt x="1213044" y="19097"/>
                </a:lnTo>
                <a:cubicBezTo>
                  <a:pt x="1214973" y="427578"/>
                  <a:pt x="1229844" y="907631"/>
                  <a:pt x="1343313" y="1197445"/>
                </a:cubicBezTo>
                <a:lnTo>
                  <a:pt x="63693" y="1249069"/>
                </a:lnTo>
                <a:cubicBezTo>
                  <a:pt x="-61675" y="1023591"/>
                  <a:pt x="38893" y="416356"/>
                  <a:pt x="26493" y="0"/>
                </a:cubicBezTo>
                <a:close/>
              </a:path>
            </a:pathLst>
          </a:custGeom>
          <a:gradFill flip="none" rotWithShape="1">
            <a:gsLst>
              <a:gs pos="21000">
                <a:srgbClr val="FEF99C"/>
              </a:gs>
              <a:gs pos="0">
                <a:srgbClr val="F6E7A6"/>
              </a:gs>
              <a:gs pos="100000">
                <a:srgbClr val="FFC000">
                  <a:lumMod val="85000"/>
                  <a:lumOff val="15000"/>
                </a:srgbClr>
              </a:gs>
            </a:gsLst>
            <a:lin ang="5400000" scaled="1"/>
            <a:tileRect/>
          </a:gradFill>
          <a:ln w="25400" cap="flat" cmpd="sng" algn="ctr">
            <a:noFill/>
            <a:prstDash val="solid"/>
          </a:ln>
          <a:effectLst>
            <a:outerShdw blurRad="152400" dist="63500" dir="8100000" algn="tl" rotWithShape="0">
              <a:prstClr val="black">
                <a:alpha val="50000"/>
              </a:prstClr>
            </a:outerShdw>
          </a:effectLst>
        </p:spPr>
        <p:txBody>
          <a:bodyPr lIns="91440" tIns="91440" rIns="182880" bIns="45720" rtlCol="0" anchor="t"/>
          <a:lstStyle/>
          <a:p>
            <a:pPr marL="285750" indent="-285750">
              <a:buFont typeface="Arial" panose="020B0604020202020204" pitchFamily="34" charset="0"/>
              <a:buChar char="•"/>
            </a:pPr>
            <a:r>
              <a:rPr lang="en-US" sz="1400" dirty="0"/>
              <a:t>The dataset was obtained from a </a:t>
            </a:r>
            <a:r>
              <a:rPr lang="en-US" sz="1400" dirty="0">
                <a:solidFill>
                  <a:srgbClr val="FF0000"/>
                </a:solidFill>
              </a:rPr>
              <a:t>2016 Child Nutrition survey </a:t>
            </a:r>
            <a:r>
              <a:rPr lang="en-US" sz="1400" dirty="0"/>
              <a:t>from the Demographic &amp; Health Surveys website</a:t>
            </a:r>
          </a:p>
        </p:txBody>
      </p:sp>
      <p:sp>
        <p:nvSpPr>
          <p:cNvPr id="24" name="Oval 23">
            <a:extLst>
              <a:ext uri="{FF2B5EF4-FFF2-40B4-BE49-F238E27FC236}">
                <a16:creationId xmlns:a16="http://schemas.microsoft.com/office/drawing/2014/main" id="{6A1A2847-99F7-41C3-8BCE-59FB460F8FF4}"/>
              </a:ext>
            </a:extLst>
          </p:cNvPr>
          <p:cNvSpPr/>
          <p:nvPr/>
        </p:nvSpPr>
        <p:spPr>
          <a:xfrm>
            <a:off x="2180763" y="2092026"/>
            <a:ext cx="324966" cy="306828"/>
          </a:xfrm>
          <a:prstGeom prst="ellipse">
            <a:avLst/>
          </a:prstGeom>
          <a:gradFill>
            <a:gsLst>
              <a:gs pos="0">
                <a:srgbClr val="FFC000"/>
              </a:gs>
              <a:gs pos="98000">
                <a:schemeClr val="accent6">
                  <a:lumMod val="75000"/>
                </a:schemeClr>
              </a:gs>
            </a:gsLst>
            <a:path path="circle">
              <a:fillToRect l="50000" t="50000" r="50000" b="50000"/>
            </a:path>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2</a:t>
            </a:r>
          </a:p>
        </p:txBody>
      </p:sp>
      <p:sp>
        <p:nvSpPr>
          <p:cNvPr id="25" name="Oval 24">
            <a:extLst>
              <a:ext uri="{FF2B5EF4-FFF2-40B4-BE49-F238E27FC236}">
                <a16:creationId xmlns:a16="http://schemas.microsoft.com/office/drawing/2014/main" id="{9F5B0A97-1BDA-4618-AD45-98CF4A7397F7}"/>
              </a:ext>
            </a:extLst>
          </p:cNvPr>
          <p:cNvSpPr/>
          <p:nvPr/>
        </p:nvSpPr>
        <p:spPr>
          <a:xfrm>
            <a:off x="3897080" y="2092026"/>
            <a:ext cx="324966" cy="306828"/>
          </a:xfrm>
          <a:prstGeom prst="ellipse">
            <a:avLst/>
          </a:prstGeom>
          <a:gradFill>
            <a:gsLst>
              <a:gs pos="0">
                <a:srgbClr val="FFC000"/>
              </a:gs>
              <a:gs pos="98000">
                <a:schemeClr val="accent6">
                  <a:lumMod val="75000"/>
                </a:schemeClr>
              </a:gs>
            </a:gsLst>
            <a:path path="circle">
              <a:fillToRect l="50000" t="50000" r="50000" b="50000"/>
            </a:path>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3</a:t>
            </a:r>
          </a:p>
        </p:txBody>
      </p:sp>
      <p:sp>
        <p:nvSpPr>
          <p:cNvPr id="26" name="Oval 25">
            <a:extLst>
              <a:ext uri="{FF2B5EF4-FFF2-40B4-BE49-F238E27FC236}">
                <a16:creationId xmlns:a16="http://schemas.microsoft.com/office/drawing/2014/main" id="{16683669-6FDF-417C-B6B1-DACB0838A31E}"/>
              </a:ext>
            </a:extLst>
          </p:cNvPr>
          <p:cNvSpPr/>
          <p:nvPr/>
        </p:nvSpPr>
        <p:spPr>
          <a:xfrm>
            <a:off x="5511585" y="2092026"/>
            <a:ext cx="324966" cy="306828"/>
          </a:xfrm>
          <a:prstGeom prst="ellipse">
            <a:avLst/>
          </a:prstGeom>
          <a:gradFill>
            <a:gsLst>
              <a:gs pos="0">
                <a:srgbClr val="FFC000"/>
              </a:gs>
              <a:gs pos="98000">
                <a:schemeClr val="accent6">
                  <a:lumMod val="75000"/>
                </a:schemeClr>
              </a:gs>
            </a:gsLst>
            <a:path path="circle">
              <a:fillToRect l="50000" t="50000" r="50000" b="50000"/>
            </a:path>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a:t>4</a:t>
            </a:r>
            <a:endParaRPr lang="en-US" sz="2000" b="1" dirty="0"/>
          </a:p>
        </p:txBody>
      </p:sp>
      <p:sp>
        <p:nvSpPr>
          <p:cNvPr id="27" name="Oval 26">
            <a:extLst>
              <a:ext uri="{FF2B5EF4-FFF2-40B4-BE49-F238E27FC236}">
                <a16:creationId xmlns:a16="http://schemas.microsoft.com/office/drawing/2014/main" id="{C656D1D9-84CC-4B48-B73B-D0148AD4C989}"/>
              </a:ext>
            </a:extLst>
          </p:cNvPr>
          <p:cNvSpPr/>
          <p:nvPr/>
        </p:nvSpPr>
        <p:spPr>
          <a:xfrm>
            <a:off x="7206805" y="2092026"/>
            <a:ext cx="324966" cy="306828"/>
          </a:xfrm>
          <a:prstGeom prst="ellipse">
            <a:avLst/>
          </a:prstGeom>
          <a:gradFill>
            <a:gsLst>
              <a:gs pos="0">
                <a:srgbClr val="FFC000"/>
              </a:gs>
              <a:gs pos="98000">
                <a:schemeClr val="accent6">
                  <a:lumMod val="75000"/>
                </a:schemeClr>
              </a:gs>
            </a:gsLst>
            <a:path path="circle">
              <a:fillToRect l="50000" t="50000" r="50000" b="50000"/>
            </a:path>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t>5</a:t>
            </a:r>
          </a:p>
        </p:txBody>
      </p:sp>
      <p:cxnSp>
        <p:nvCxnSpPr>
          <p:cNvPr id="29" name="Straight Connector 28">
            <a:extLst>
              <a:ext uri="{FF2B5EF4-FFF2-40B4-BE49-F238E27FC236}">
                <a16:creationId xmlns:a16="http://schemas.microsoft.com/office/drawing/2014/main" id="{E2A2A9BE-2DE7-40FC-A0EE-FB6778483B94}"/>
              </a:ext>
            </a:extLst>
          </p:cNvPr>
          <p:cNvCxnSpPr/>
          <p:nvPr/>
        </p:nvCxnSpPr>
        <p:spPr>
          <a:xfrm>
            <a:off x="2077382" y="2549581"/>
            <a:ext cx="0" cy="2504825"/>
          </a:xfrm>
          <a:prstGeom prst="line">
            <a:avLst/>
          </a:prstGeom>
          <a:ln w="19050">
            <a:gradFill>
              <a:gsLst>
                <a:gs pos="50000">
                  <a:schemeClr val="bg1">
                    <a:lumMod val="75000"/>
                    <a:lumOff val="25000"/>
                  </a:schemeClr>
                </a:gs>
                <a:gs pos="0">
                  <a:schemeClr val="tx1">
                    <a:alpha val="0"/>
                  </a:schemeClr>
                </a:gs>
                <a:gs pos="100000">
                  <a:schemeClr val="tx1">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72EAE2-70F4-4278-8495-FD029F12B276}"/>
              </a:ext>
            </a:extLst>
          </p:cNvPr>
          <p:cNvCxnSpPr/>
          <p:nvPr/>
        </p:nvCxnSpPr>
        <p:spPr>
          <a:xfrm>
            <a:off x="3897080" y="2549581"/>
            <a:ext cx="0" cy="2504825"/>
          </a:xfrm>
          <a:prstGeom prst="line">
            <a:avLst/>
          </a:prstGeom>
          <a:ln w="19050">
            <a:gradFill>
              <a:gsLst>
                <a:gs pos="50000">
                  <a:schemeClr val="bg1">
                    <a:lumMod val="75000"/>
                    <a:lumOff val="25000"/>
                  </a:schemeClr>
                </a:gs>
                <a:gs pos="0">
                  <a:schemeClr val="tx1">
                    <a:alpha val="0"/>
                  </a:schemeClr>
                </a:gs>
                <a:gs pos="100000">
                  <a:schemeClr val="tx1">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2209501-F7E1-4677-B1AA-075BDC12F974}"/>
              </a:ext>
            </a:extLst>
          </p:cNvPr>
          <p:cNvCxnSpPr/>
          <p:nvPr/>
        </p:nvCxnSpPr>
        <p:spPr>
          <a:xfrm>
            <a:off x="5540083" y="2549581"/>
            <a:ext cx="0" cy="2504825"/>
          </a:xfrm>
          <a:prstGeom prst="line">
            <a:avLst/>
          </a:prstGeom>
          <a:ln w="19050">
            <a:gradFill>
              <a:gsLst>
                <a:gs pos="50000">
                  <a:schemeClr val="bg1">
                    <a:lumMod val="75000"/>
                    <a:lumOff val="25000"/>
                  </a:schemeClr>
                </a:gs>
                <a:gs pos="0">
                  <a:schemeClr val="tx1">
                    <a:alpha val="0"/>
                  </a:schemeClr>
                </a:gs>
                <a:gs pos="100000">
                  <a:schemeClr val="tx1">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D5EEB99-1FB7-4951-9C57-773B1CDC20B5}"/>
              </a:ext>
            </a:extLst>
          </p:cNvPr>
          <p:cNvCxnSpPr/>
          <p:nvPr/>
        </p:nvCxnSpPr>
        <p:spPr>
          <a:xfrm>
            <a:off x="7223475" y="2549581"/>
            <a:ext cx="0" cy="2504825"/>
          </a:xfrm>
          <a:prstGeom prst="line">
            <a:avLst/>
          </a:prstGeom>
          <a:ln w="19050">
            <a:gradFill>
              <a:gsLst>
                <a:gs pos="50000">
                  <a:schemeClr val="bg1">
                    <a:lumMod val="75000"/>
                    <a:lumOff val="25000"/>
                  </a:schemeClr>
                </a:gs>
                <a:gs pos="0">
                  <a:schemeClr val="tx1">
                    <a:alpha val="0"/>
                  </a:schemeClr>
                </a:gs>
                <a:gs pos="100000">
                  <a:schemeClr val="tx1">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8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315061" y="2744092"/>
            <a:ext cx="6728108" cy="602790"/>
          </a:xfrm>
        </p:spPr>
        <p:txBody>
          <a:bodyPr>
            <a:noAutofit/>
          </a:bodyPr>
          <a:lstStyle/>
          <a:p>
            <a:pPr eaLnBrk="1" hangingPunct="1"/>
            <a:r>
              <a:rPr lang="en-GB" altLang="en-US" sz="4800" b="1" dirty="0">
                <a:latin typeface="Arial" charset="0"/>
                <a:cs typeface="Arial" charset="0"/>
              </a:rPr>
              <a:t>Data Pre-processing</a:t>
            </a:r>
          </a:p>
        </p:txBody>
      </p:sp>
      <p:sp>
        <p:nvSpPr>
          <p:cNvPr id="16" name="Slide Number Placeholder 15"/>
          <p:cNvSpPr>
            <a:spLocks noGrp="1"/>
          </p:cNvSpPr>
          <p:nvPr>
            <p:ph type="sldNum" sz="quarter" idx="12"/>
          </p:nvPr>
        </p:nvSpPr>
        <p:spPr/>
        <p:txBody>
          <a:bodyPr/>
          <a:lstStyle/>
          <a:p>
            <a:pPr>
              <a:defRPr/>
            </a:pPr>
            <a:fld id="{BB74C93C-0EC1-4D3C-A7D0-1201341E4A8B}" type="slidenum">
              <a:rPr lang="en-GB" smtClean="0"/>
              <a:pPr>
                <a:defRPr/>
              </a:pPr>
              <a:t>12</a:t>
            </a:fld>
            <a:endParaRPr lang="en-GB" dirty="0"/>
          </a:p>
        </p:txBody>
      </p:sp>
    </p:spTree>
    <p:extLst>
      <p:ext uri="{BB962C8B-B14F-4D97-AF65-F5344CB8AC3E}">
        <p14:creationId xmlns:p14="http://schemas.microsoft.com/office/powerpoint/2010/main" val="86914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21565740"/>
              </p:ext>
            </p:extLst>
          </p:nvPr>
        </p:nvGraphicFramePr>
        <p:xfrm>
          <a:off x="172745" y="994299"/>
          <a:ext cx="8798510" cy="5606319"/>
        </p:xfrm>
        <a:graphic>
          <a:graphicData uri="http://schemas.openxmlformats.org/drawingml/2006/table">
            <a:tbl>
              <a:tblPr firstRow="1">
                <a:tableStyleId>{5C22544A-7EE6-4342-B048-85BDC9FD1C3A}</a:tableStyleId>
              </a:tblPr>
              <a:tblGrid>
                <a:gridCol w="857064">
                  <a:extLst>
                    <a:ext uri="{9D8B030D-6E8A-4147-A177-3AD203B41FA5}">
                      <a16:colId xmlns:a16="http://schemas.microsoft.com/office/drawing/2014/main" val="20000"/>
                    </a:ext>
                  </a:extLst>
                </a:gridCol>
                <a:gridCol w="1762449">
                  <a:extLst>
                    <a:ext uri="{9D8B030D-6E8A-4147-A177-3AD203B41FA5}">
                      <a16:colId xmlns:a16="http://schemas.microsoft.com/office/drawing/2014/main" val="20001"/>
                    </a:ext>
                  </a:extLst>
                </a:gridCol>
                <a:gridCol w="573397">
                  <a:extLst>
                    <a:ext uri="{9D8B030D-6E8A-4147-A177-3AD203B41FA5}">
                      <a16:colId xmlns:a16="http://schemas.microsoft.com/office/drawing/2014/main" val="2509229411"/>
                    </a:ext>
                  </a:extLst>
                </a:gridCol>
                <a:gridCol w="1752692">
                  <a:extLst>
                    <a:ext uri="{9D8B030D-6E8A-4147-A177-3AD203B41FA5}">
                      <a16:colId xmlns:a16="http://schemas.microsoft.com/office/drawing/2014/main" val="3923557349"/>
                    </a:ext>
                  </a:extLst>
                </a:gridCol>
                <a:gridCol w="532660">
                  <a:extLst>
                    <a:ext uri="{9D8B030D-6E8A-4147-A177-3AD203B41FA5}">
                      <a16:colId xmlns:a16="http://schemas.microsoft.com/office/drawing/2014/main" val="3892887487"/>
                    </a:ext>
                  </a:extLst>
                </a:gridCol>
                <a:gridCol w="1402672">
                  <a:extLst>
                    <a:ext uri="{9D8B030D-6E8A-4147-A177-3AD203B41FA5}">
                      <a16:colId xmlns:a16="http://schemas.microsoft.com/office/drawing/2014/main" val="20002"/>
                    </a:ext>
                  </a:extLst>
                </a:gridCol>
                <a:gridCol w="603682">
                  <a:extLst>
                    <a:ext uri="{9D8B030D-6E8A-4147-A177-3AD203B41FA5}">
                      <a16:colId xmlns:a16="http://schemas.microsoft.com/office/drawing/2014/main" val="20003"/>
                    </a:ext>
                  </a:extLst>
                </a:gridCol>
                <a:gridCol w="1313894">
                  <a:extLst>
                    <a:ext uri="{9D8B030D-6E8A-4147-A177-3AD203B41FA5}">
                      <a16:colId xmlns:a16="http://schemas.microsoft.com/office/drawing/2014/main" val="20004"/>
                    </a:ext>
                  </a:extLst>
                </a:gridCol>
              </a:tblGrid>
              <a:tr h="616875">
                <a:tc>
                  <a:txBody>
                    <a:bodyPr/>
                    <a:lstStyle/>
                    <a:p>
                      <a:r>
                        <a:rPr lang="en-US" sz="1100" dirty="0">
                          <a:solidFill>
                            <a:srgbClr val="002060"/>
                          </a:solidFill>
                          <a:latin typeface="Arial" pitchFamily="34" charset="0"/>
                          <a:cs typeface="Arial" pitchFamily="34" charset="0"/>
                        </a:rPr>
                        <a:t>Feature</a:t>
                      </a: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r>
                        <a:rPr lang="en-US" sz="1100" kern="1200" dirty="0">
                          <a:solidFill>
                            <a:srgbClr val="002060"/>
                          </a:solidFill>
                          <a:latin typeface="Arial" pitchFamily="34" charset="0"/>
                          <a:ea typeface="+mn-ea"/>
                          <a:cs typeface="Arial" pitchFamily="34" charset="0"/>
                        </a:rPr>
                        <a:t>Description</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endParaRPr lang="en-US" sz="1100" kern="1200" dirty="0">
                        <a:solidFill>
                          <a:srgbClr val="002060"/>
                        </a:solidFill>
                        <a:latin typeface="Arial" pitchFamily="34" charset="0"/>
                        <a:ea typeface="+mn-ea"/>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r>
                        <a:rPr lang="en-US" sz="1100" kern="1200" dirty="0">
                          <a:solidFill>
                            <a:srgbClr val="002060"/>
                          </a:solidFill>
                          <a:latin typeface="Arial" pitchFamily="34" charset="0"/>
                          <a:ea typeface="+mn-ea"/>
                          <a:cs typeface="Arial" pitchFamily="34" charset="0"/>
                        </a:rPr>
                        <a:t>Description</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endParaRPr lang="en-US" sz="1100" kern="1200" dirty="0">
                        <a:solidFill>
                          <a:srgbClr val="002060"/>
                        </a:solidFill>
                        <a:latin typeface="Arial" pitchFamily="34" charset="0"/>
                        <a:ea typeface="+mn-ea"/>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endParaRPr lang="en-US" sz="1100" kern="1200" dirty="0">
                        <a:solidFill>
                          <a:srgbClr val="002060"/>
                        </a:solidFill>
                        <a:latin typeface="Arial" pitchFamily="34" charset="0"/>
                        <a:ea typeface="+mn-ea"/>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endParaRPr lang="en-US" sz="1100" kern="1200" dirty="0">
                        <a:solidFill>
                          <a:srgbClr val="002060"/>
                        </a:solidFill>
                        <a:latin typeface="Arial" pitchFamily="34" charset="0"/>
                        <a:ea typeface="+mn-ea"/>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r>
                        <a:rPr lang="en-US" sz="1100" kern="1200" dirty="0">
                          <a:solidFill>
                            <a:srgbClr val="002060"/>
                          </a:solidFill>
                          <a:latin typeface="Arial" pitchFamily="34" charset="0"/>
                          <a:ea typeface="+mn-ea"/>
                          <a:cs typeface="Arial" pitchFamily="34" charset="0"/>
                        </a:rPr>
                        <a:t>Description</a:t>
                      </a:r>
                    </a:p>
                  </a:txBody>
                  <a:tcPr anchor="ctr">
                    <a:lnL w="12700" cap="flat" cmpd="sng" algn="ctr">
                      <a:solidFill>
                        <a:schemeClr val="accent1">
                          <a:lumMod val="60000"/>
                          <a:lumOff val="40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extLst>
                  <a:ext uri="{0D108BD9-81ED-4DB2-BD59-A6C34878D82A}">
                    <a16:rowId xmlns:a16="http://schemas.microsoft.com/office/drawing/2014/main" val="10001"/>
                  </a:ext>
                </a:extLst>
              </a:tr>
              <a:tr h="562010">
                <a:tc>
                  <a:txBody>
                    <a:bodyPr/>
                    <a:lstStyle/>
                    <a:p>
                      <a:r>
                        <a:rPr lang="en-US" sz="1100" dirty="0">
                          <a:solidFill>
                            <a:schemeClr val="tx1"/>
                          </a:solidFill>
                          <a:latin typeface="+mn-lt"/>
                          <a:cs typeface="Arial" pitchFamily="34" charset="0"/>
                        </a:rPr>
                        <a:t>v005</a:t>
                      </a: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flip="none" rotWithShape="1">
                      <a:gsLst>
                        <a:gs pos="100000">
                          <a:srgbClr val="EEF4FF"/>
                        </a:gs>
                        <a:gs pos="0">
                          <a:srgbClr val="E1EBFF"/>
                        </a:gs>
                      </a:gsLst>
                      <a:lin ang="0" scaled="1"/>
                      <a:tileRect/>
                    </a:gradFill>
                  </a:tcPr>
                </a:tc>
                <a:tc>
                  <a:txBody>
                    <a:bodyPr/>
                    <a:lstStyle/>
                    <a:p>
                      <a:r>
                        <a:rPr lang="en-ZA" sz="1100" kern="1200" dirty="0">
                          <a:solidFill>
                            <a:schemeClr val="dk1"/>
                          </a:solidFill>
                          <a:effectLst/>
                          <a:latin typeface="+mn-lt"/>
                          <a:ea typeface="+mn-ea"/>
                          <a:cs typeface="+mn-cs"/>
                        </a:rPr>
                        <a:t>individual sample weight (6 decimals)</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v149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educational attainment</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v025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type of place of residence</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r>
                        <a:rPr lang="en-ZA" sz="1100" kern="1200" dirty="0">
                          <a:solidFill>
                            <a:schemeClr val="dk1"/>
                          </a:solidFill>
                          <a:effectLst/>
                          <a:latin typeface="+mn-lt"/>
                          <a:ea typeface="+mn-ea"/>
                          <a:cs typeface="+mn-cs"/>
                        </a:rPr>
                        <a:t>v730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husband/partner's age</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562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hw1</a:t>
                      </a:r>
                      <a:endParaRPr lang="en-US" sz="1100" dirty="0">
                        <a:solidFill>
                          <a:srgbClr val="002060"/>
                        </a:solidFill>
                        <a:latin typeface="Arial" pitchFamily="34" charset="0"/>
                        <a:cs typeface="Arial" pitchFamily="34" charset="0"/>
                      </a:endParaRP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a:gsLst>
                        <a:gs pos="100000">
                          <a:srgbClr val="EEF4FF"/>
                        </a:gs>
                        <a:gs pos="0">
                          <a:srgbClr val="E1EBFF"/>
                        </a:gs>
                      </a:gsLst>
                      <a:lin ang="0" scaled="1"/>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child's age in months</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v701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husband/partner's education level</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v501</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current marital status</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r>
                        <a:rPr lang="en-ZA" sz="1100" kern="1200" dirty="0">
                          <a:solidFill>
                            <a:schemeClr val="dk1"/>
                          </a:solidFill>
                          <a:effectLst/>
                          <a:latin typeface="+mn-lt"/>
                          <a:ea typeface="+mn-ea"/>
                          <a:cs typeface="+mn-cs"/>
                        </a:rPr>
                        <a:t>b19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current age of child in months</a:t>
                      </a:r>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562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hw70</a:t>
                      </a:r>
                      <a:endParaRPr lang="en-US" sz="1100" dirty="0">
                        <a:solidFill>
                          <a:srgbClr val="002060"/>
                        </a:solidFill>
                        <a:latin typeface="Arial" pitchFamily="34" charset="0"/>
                        <a:cs typeface="Arial" pitchFamily="34" charset="0"/>
                      </a:endParaRP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a:gsLst>
                        <a:gs pos="100000">
                          <a:srgbClr val="EEF4FF"/>
                        </a:gs>
                        <a:gs pos="0">
                          <a:srgbClr val="E1EBFF"/>
                        </a:gs>
                      </a:gsLst>
                      <a:lin ang="0" scaled="1"/>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height/age standard deviation (new who)</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v702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husband/partner's highest year of education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v704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husband/partner's occupation</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r>
                        <a:rPr lang="en-ZA" sz="1100" kern="1200" dirty="0">
                          <a:solidFill>
                            <a:schemeClr val="dk1"/>
                          </a:solidFill>
                          <a:effectLst/>
                          <a:latin typeface="+mn-lt"/>
                          <a:ea typeface="+mn-ea"/>
                          <a:cs typeface="+mn-cs"/>
                        </a:rPr>
                        <a:t>v151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sex of household head</a:t>
                      </a:r>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720525">
                <a:tc>
                  <a:txBody>
                    <a:bodyPr/>
                    <a:lstStyle/>
                    <a:p>
                      <a:r>
                        <a:rPr lang="en-ZA" sz="1100" kern="1200" dirty="0">
                          <a:solidFill>
                            <a:schemeClr val="dk1"/>
                          </a:solidFill>
                          <a:effectLst/>
                          <a:latin typeface="+mn-lt"/>
                          <a:ea typeface="+mn-ea"/>
                          <a:cs typeface="+mn-cs"/>
                        </a:rPr>
                        <a:t>hw71</a:t>
                      </a: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a:gsLst>
                        <a:gs pos="100000">
                          <a:srgbClr val="EEF4FF"/>
                        </a:gs>
                        <a:gs pos="0">
                          <a:srgbClr val="E1EBFF"/>
                        </a:gs>
                      </a:gsLst>
                      <a:lin ang="0" scaled="1"/>
                    </a:gradFill>
                  </a:tcPr>
                </a:tc>
                <a:tc>
                  <a:txBody>
                    <a:bodyPr/>
                    <a:lstStyle/>
                    <a:p>
                      <a:pPr algn="ctr"/>
                      <a:r>
                        <a:rPr lang="en-ZA" sz="1100" kern="1200" dirty="0">
                          <a:solidFill>
                            <a:schemeClr val="dk1"/>
                          </a:solidFill>
                          <a:effectLst/>
                          <a:latin typeface="+mn-lt"/>
                          <a:ea typeface="+mn-ea"/>
                          <a:cs typeface="+mn-cs"/>
                        </a:rPr>
                        <a:t>weight/age standard deviation (new who)</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v715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husband/partner's total number of years of education</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m18</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size of child at birth</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mn-lt"/>
                          <a:ea typeface="+mn-ea"/>
                          <a:cs typeface="+mn-cs"/>
                        </a:rPr>
                        <a:t>(</a:t>
                      </a:r>
                      <a:r>
                        <a:rPr lang="en-ZA" sz="1100" kern="1200" dirty="0">
                          <a:solidFill>
                            <a:schemeClr val="dk1"/>
                          </a:solidFill>
                          <a:effectLst/>
                          <a:latin typeface="+mn-lt"/>
                          <a:ea typeface="+mn-ea"/>
                          <a:cs typeface="+mn-cs"/>
                        </a:rPr>
                        <a:t>birth weight)</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r>
                        <a:rPr lang="en-ZA" sz="1100" kern="1200" dirty="0">
                          <a:solidFill>
                            <a:schemeClr val="dk1"/>
                          </a:solidFill>
                          <a:effectLst/>
                          <a:latin typeface="+mn-lt"/>
                          <a:ea typeface="+mn-ea"/>
                          <a:cs typeface="+mn-cs"/>
                        </a:rPr>
                        <a:t>b4</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sex of child</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r h="665213">
                <a:tc>
                  <a:txBody>
                    <a:bodyPr/>
                    <a:lstStyle/>
                    <a:p>
                      <a:r>
                        <a:rPr lang="en-ZA" sz="1100" kern="1200" dirty="0">
                          <a:solidFill>
                            <a:schemeClr val="dk1"/>
                          </a:solidFill>
                          <a:effectLst/>
                          <a:latin typeface="+mn-lt"/>
                          <a:ea typeface="+mn-ea"/>
                          <a:cs typeface="+mn-cs"/>
                        </a:rPr>
                        <a:t>hw72</a:t>
                      </a: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a:gsLst>
                        <a:gs pos="100000">
                          <a:srgbClr val="EEF4FF"/>
                        </a:gs>
                        <a:gs pos="0">
                          <a:srgbClr val="E1EBFF"/>
                        </a:gs>
                      </a:gsLst>
                      <a:lin ang="0" scaled="1"/>
                    </a:gradFill>
                  </a:tcPr>
                </a:tc>
                <a:tc>
                  <a:txBody>
                    <a:bodyPr/>
                    <a:lstStyle/>
                    <a:p>
                      <a:pPr algn="ctr"/>
                      <a:r>
                        <a:rPr lang="en-ZA" sz="1100" kern="1200" dirty="0">
                          <a:solidFill>
                            <a:schemeClr val="dk1"/>
                          </a:solidFill>
                          <a:effectLst/>
                          <a:latin typeface="+mn-lt"/>
                          <a:ea typeface="+mn-ea"/>
                          <a:cs typeface="+mn-cs"/>
                        </a:rPr>
                        <a:t>weight/height standard deviation (new who)</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v729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husband/partner's educational attainment</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hw2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child's weight in kilograms (1 decimal)</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r>
                        <a:rPr lang="en-ZA" sz="1100" kern="1200" dirty="0">
                          <a:solidFill>
                            <a:schemeClr val="dk1"/>
                          </a:solidFill>
                          <a:effectLst/>
                          <a:latin typeface="+mn-lt"/>
                          <a:ea typeface="+mn-ea"/>
                          <a:cs typeface="+mn-cs"/>
                        </a:rPr>
                        <a:t>b8</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current age of child</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6"/>
                  </a:ext>
                </a:extLst>
              </a:tr>
              <a:tr h="439713">
                <a:tc>
                  <a:txBody>
                    <a:bodyPr/>
                    <a:lstStyle/>
                    <a:p>
                      <a:r>
                        <a:rPr lang="en-ZA" sz="1100" kern="1200" dirty="0">
                          <a:solidFill>
                            <a:schemeClr val="dk1"/>
                          </a:solidFill>
                          <a:effectLst/>
                          <a:latin typeface="+mn-lt"/>
                          <a:ea typeface="+mn-ea"/>
                          <a:cs typeface="+mn-cs"/>
                        </a:rPr>
                        <a:t>v012</a:t>
                      </a: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a:gsLst>
                        <a:gs pos="100000">
                          <a:srgbClr val="EEF4FF"/>
                        </a:gs>
                        <a:gs pos="0">
                          <a:srgbClr val="E1EBFF"/>
                        </a:gs>
                      </a:gsLst>
                      <a:lin ang="0" scaled="1"/>
                    </a:gradFill>
                  </a:tcPr>
                </a:tc>
                <a:tc>
                  <a:txBody>
                    <a:bodyPr/>
                    <a:lstStyle/>
                    <a:p>
                      <a:pPr algn="ctr"/>
                      <a:r>
                        <a:rPr lang="en-ZA" sz="1100" kern="1200" dirty="0">
                          <a:solidFill>
                            <a:schemeClr val="dk1"/>
                          </a:solidFill>
                          <a:effectLst/>
                          <a:latin typeface="+mn-lt"/>
                          <a:ea typeface="+mn-ea"/>
                          <a:cs typeface="+mn-cs"/>
                        </a:rPr>
                        <a:t>respondent's current age</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v113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source of drinking water</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hw3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child's height in centimetres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r>
                        <a:rPr lang="en-ZA" sz="1100" kern="1200" dirty="0">
                          <a:solidFill>
                            <a:schemeClr val="dk1"/>
                          </a:solidFill>
                          <a:effectLst/>
                          <a:latin typeface="+mn-lt"/>
                          <a:ea typeface="+mn-ea"/>
                          <a:cs typeface="+mn-cs"/>
                        </a:rPr>
                        <a:t>v106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highest educational level</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7"/>
                  </a:ext>
                </a:extLst>
              </a:tr>
              <a:tr h="562010">
                <a:tc>
                  <a:txBody>
                    <a:bodyPr/>
                    <a:lstStyle/>
                    <a:p>
                      <a:r>
                        <a:rPr lang="en-ZA" sz="1100" kern="1200" dirty="0">
                          <a:solidFill>
                            <a:schemeClr val="dk1"/>
                          </a:solidFill>
                          <a:effectLst/>
                          <a:latin typeface="+mn-lt"/>
                          <a:ea typeface="+mn-ea"/>
                          <a:cs typeface="+mn-cs"/>
                        </a:rPr>
                        <a:t>v152</a:t>
                      </a: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BDD3FF"/>
                      </a:solidFill>
                      <a:prstDash val="solid"/>
                      <a:round/>
                      <a:headEnd type="none" w="med" len="med"/>
                      <a:tailEnd type="none" w="med" len="med"/>
                    </a:lnB>
                    <a:gradFill>
                      <a:gsLst>
                        <a:gs pos="100000">
                          <a:srgbClr val="EEF4FF"/>
                        </a:gs>
                        <a:gs pos="0">
                          <a:srgbClr val="E1EBFF"/>
                        </a:gs>
                      </a:gsLst>
                      <a:lin ang="0" scaled="1"/>
                    </a:gradFill>
                  </a:tcPr>
                </a:tc>
                <a:tc>
                  <a:txBody>
                    <a:bodyPr/>
                    <a:lstStyle/>
                    <a:p>
                      <a:pPr algn="ctr"/>
                      <a:r>
                        <a:rPr lang="en-ZA" sz="1100" kern="1200" dirty="0">
                          <a:solidFill>
                            <a:schemeClr val="dk1"/>
                          </a:solidFill>
                          <a:effectLst/>
                          <a:latin typeface="+mn-lt"/>
                          <a:ea typeface="+mn-ea"/>
                          <a:cs typeface="+mn-cs"/>
                        </a:rPr>
                        <a:t>age of household head</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v103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childhood place of residence</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v190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wealth index combined</a:t>
                      </a:r>
                    </a:p>
                    <a:p>
                      <a:pPr algn="ct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r>
                        <a:rPr lang="en-ZA" sz="1100" kern="1200" dirty="0">
                          <a:solidFill>
                            <a:schemeClr val="dk1"/>
                          </a:solidFill>
                          <a:effectLst/>
                          <a:latin typeface="+mn-lt"/>
                          <a:ea typeface="+mn-ea"/>
                          <a:cs typeface="+mn-cs"/>
                        </a:rPr>
                        <a:t>v107</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highest year of education</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8"/>
                  </a:ext>
                </a:extLst>
              </a:tr>
              <a:tr h="485998">
                <a:tc>
                  <a:txBody>
                    <a:bodyPr/>
                    <a:lstStyle/>
                    <a:p>
                      <a:r>
                        <a:rPr lang="en-ZA" sz="1100" kern="1200" dirty="0">
                          <a:solidFill>
                            <a:schemeClr val="dk1"/>
                          </a:solidFill>
                          <a:effectLst/>
                          <a:latin typeface="+mn-lt"/>
                          <a:ea typeface="+mn-ea"/>
                          <a:cs typeface="+mn-cs"/>
                        </a:rPr>
                        <a:t>v212</a:t>
                      </a:r>
                    </a:p>
                  </a:txBody>
                  <a:tcPr marL="182880" anchor="ctr">
                    <a:lnL w="381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BDD3FF"/>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gradFill flip="none" rotWithShape="1">
                      <a:gsLst>
                        <a:gs pos="0">
                          <a:schemeClr val="bg1">
                            <a:lumMod val="75000"/>
                          </a:schemeClr>
                        </a:gs>
                        <a:gs pos="100000">
                          <a:schemeClr val="bg1">
                            <a:lumMod val="95000"/>
                          </a:schemeClr>
                        </a:gs>
                      </a:gsLst>
                      <a:lin ang="16200000" scaled="1"/>
                      <a:tileRect/>
                    </a:gradFill>
                  </a:tcPr>
                </a:tc>
                <a:tc>
                  <a:txBody>
                    <a:bodyPr/>
                    <a:lstStyle/>
                    <a:p>
                      <a:pPr algn="ctr"/>
                      <a:r>
                        <a:rPr lang="en-ZA" sz="1100" kern="1200" dirty="0">
                          <a:solidFill>
                            <a:schemeClr val="dk1"/>
                          </a:solidFill>
                          <a:effectLst/>
                          <a:latin typeface="+mn-lt"/>
                          <a:ea typeface="+mn-ea"/>
                          <a:cs typeface="+mn-cs"/>
                        </a:rPr>
                        <a:t>age of respondent at 1st birth</a:t>
                      </a:r>
                      <a:endParaRPr lang="en-US" sz="110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gradFill>
                      <a:gsLst>
                        <a:gs pos="0">
                          <a:schemeClr val="bg1">
                            <a:lumMod val="75000"/>
                          </a:schemeClr>
                        </a:gs>
                        <a:gs pos="100000">
                          <a:schemeClr val="bg1">
                            <a:lumMod val="95000"/>
                          </a:schemeClr>
                        </a:gs>
                      </a:gsLst>
                      <a:lin ang="16200000" scaled="1"/>
                    </a:gradFill>
                  </a:tcPr>
                </a:tc>
                <a:tc>
                  <a:txBody>
                    <a:bodyPr/>
                    <a:lstStyle/>
                    <a:p>
                      <a:pPr algn="ctr"/>
                      <a:r>
                        <a:rPr lang="en-ZA" sz="1100" kern="1200" dirty="0">
                          <a:solidFill>
                            <a:schemeClr val="dk1"/>
                          </a:solidFill>
                          <a:effectLst/>
                          <a:latin typeface="+mn-lt"/>
                          <a:ea typeface="+mn-ea"/>
                          <a:cs typeface="+mn-cs"/>
                        </a:rPr>
                        <a:t>v024</a:t>
                      </a:r>
                      <a:endParaRPr lang="en-US" sz="110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gradFill>
                      <a:gsLst>
                        <a:gs pos="0">
                          <a:schemeClr val="bg1">
                            <a:lumMod val="75000"/>
                          </a:schemeClr>
                        </a:gs>
                        <a:gs pos="100000">
                          <a:schemeClr val="bg1">
                            <a:lumMod val="95000"/>
                          </a:schemeClr>
                        </a:gs>
                      </a:gsLst>
                      <a:lin ang="16200000" scaled="1"/>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region</a:t>
                      </a:r>
                    </a:p>
                    <a:p>
                      <a:pPr algn="ctr"/>
                      <a:endParaRPr lang="en-US" sz="110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gradFill>
                      <a:gsLst>
                        <a:gs pos="0">
                          <a:schemeClr val="bg1">
                            <a:lumMod val="75000"/>
                          </a:schemeClr>
                        </a:gs>
                        <a:gs pos="100000">
                          <a:schemeClr val="bg1">
                            <a:lumMod val="95000"/>
                          </a:schemeClr>
                        </a:gs>
                      </a:gsLst>
                      <a:lin ang="16200000" scaled="1"/>
                    </a:gradFill>
                  </a:tcPr>
                </a:tc>
                <a:tc>
                  <a:txBody>
                    <a:bodyPr/>
                    <a:lstStyle/>
                    <a:p>
                      <a:pPr algn="ctr"/>
                      <a:r>
                        <a:rPr lang="en-ZA" sz="1100" kern="1200" dirty="0">
                          <a:solidFill>
                            <a:schemeClr val="dk1"/>
                          </a:solidFill>
                          <a:effectLst/>
                          <a:latin typeface="+mn-lt"/>
                          <a:ea typeface="+mn-ea"/>
                          <a:cs typeface="+mn-cs"/>
                        </a:rPr>
                        <a:t>v131 </a:t>
                      </a:r>
                      <a:endParaRPr lang="en-US" sz="110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gradFill>
                      <a:gsLst>
                        <a:gs pos="0">
                          <a:schemeClr val="bg1">
                            <a:lumMod val="75000"/>
                          </a:schemeClr>
                        </a:gs>
                        <a:gs pos="100000">
                          <a:schemeClr val="bg1">
                            <a:lumMod val="95000"/>
                          </a:schemeClr>
                        </a:gs>
                      </a:gsLst>
                      <a:lin ang="16200000" scaled="1"/>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ethnicity</a:t>
                      </a:r>
                    </a:p>
                    <a:p>
                      <a:pPr algn="ctr"/>
                      <a:endParaRPr lang="en-US" sz="110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gradFill>
                      <a:gsLst>
                        <a:gs pos="0">
                          <a:schemeClr val="bg1">
                            <a:lumMod val="75000"/>
                          </a:schemeClr>
                        </a:gs>
                        <a:gs pos="100000">
                          <a:schemeClr val="bg1">
                            <a:lumMod val="95000"/>
                          </a:schemeClr>
                        </a:gs>
                      </a:gsLst>
                      <a:lin ang="16200000" scaled="1"/>
                    </a:gradFill>
                  </a:tcPr>
                </a:tc>
                <a:tc>
                  <a:txBody>
                    <a:bodyPr/>
                    <a:lstStyle/>
                    <a:p>
                      <a:r>
                        <a:rPr lang="en-ZA" sz="1100" kern="1200" dirty="0">
                          <a:solidFill>
                            <a:schemeClr val="dk1"/>
                          </a:solidFill>
                          <a:effectLst/>
                          <a:latin typeface="+mn-lt"/>
                          <a:ea typeface="+mn-ea"/>
                          <a:cs typeface="+mn-cs"/>
                        </a:rPr>
                        <a:t>v133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gradFill>
                      <a:gsLst>
                        <a:gs pos="0">
                          <a:schemeClr val="bg1">
                            <a:lumMod val="75000"/>
                          </a:schemeClr>
                        </a:gs>
                        <a:gs pos="100000">
                          <a:schemeClr val="bg1">
                            <a:lumMod val="95000"/>
                          </a:schemeClr>
                        </a:gs>
                      </a:gsLst>
                      <a:lin ang="16200000" scaled="1"/>
                    </a:gradFill>
                  </a:tcPr>
                </a:tc>
                <a:tc>
                  <a:txBody>
                    <a:bodyPr/>
                    <a:lstStyle/>
                    <a:p>
                      <a:pPr algn="ctr"/>
                      <a:r>
                        <a:rPr lang="en-ZA" sz="1100" kern="1200" dirty="0">
                          <a:solidFill>
                            <a:schemeClr val="dk1"/>
                          </a:solidFill>
                          <a:effectLst/>
                          <a:latin typeface="+mn-lt"/>
                          <a:ea typeface="+mn-ea"/>
                          <a:cs typeface="+mn-cs"/>
                        </a:rPr>
                        <a:t>education in single years</a:t>
                      </a:r>
                      <a:endParaRPr lang="en-US" sz="1100" dirty="0">
                        <a:solidFill>
                          <a:schemeClr val="tx1">
                            <a:lumMod val="95000"/>
                            <a:lumOff val="5000"/>
                          </a:schemeClr>
                        </a:solidFill>
                        <a:latin typeface="Arial" pitchFamily="34" charset="0"/>
                        <a:cs typeface="Arial" pitchFamily="34" charset="0"/>
                      </a:endParaRPr>
                    </a:p>
                  </a:txBody>
                  <a:tcPr anchor="ctr">
                    <a:lnL w="12700" cap="flat" cmpd="sng" algn="ctr">
                      <a:solidFill>
                        <a:schemeClr val="tx1">
                          <a:lumMod val="50000"/>
                          <a:lumOff val="50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gradFill>
                      <a:gsLst>
                        <a:gs pos="0">
                          <a:schemeClr val="bg1">
                            <a:lumMod val="75000"/>
                          </a:schemeClr>
                        </a:gs>
                        <a:gs pos="100000">
                          <a:schemeClr val="bg1">
                            <a:lumMod val="95000"/>
                          </a:schemeClr>
                        </a:gs>
                      </a:gsLst>
                      <a:lin ang="16200000" scaled="1"/>
                    </a:gradFill>
                  </a:tcPr>
                </a:tc>
                <a:extLst>
                  <a:ext uri="{0D108BD9-81ED-4DB2-BD59-A6C34878D82A}">
                    <a16:rowId xmlns:a16="http://schemas.microsoft.com/office/drawing/2014/main" val="10009"/>
                  </a:ext>
                </a:extLst>
              </a:tr>
              <a:tr h="244979">
                <a:tc gridSpan="8">
                  <a:txBody>
                    <a:bodyPr/>
                    <a:lstStyle/>
                    <a:p>
                      <a:pPr algn="l"/>
                      <a:r>
                        <a:rPr lang="en-US" sz="1100" b="1" dirty="0">
                          <a:solidFill>
                            <a:srgbClr val="7030A0"/>
                          </a:solidFill>
                          <a:latin typeface="Arial" pitchFamily="34" charset="0"/>
                          <a:cs typeface="Arial" pitchFamily="34" charset="0"/>
                        </a:rPr>
                        <a:t>Total Features = 41</a:t>
                      </a:r>
                    </a:p>
                  </a:txBody>
                  <a:tcPr anchor="ctr">
                    <a:lnL w="38100" cap="flat" cmpd="sng" algn="ctr">
                      <a:solidFill>
                        <a:srgbClr val="002060"/>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rgbClr val="002060"/>
                      </a:solidFill>
                      <a:prstDash val="solid"/>
                      <a:round/>
                      <a:headEnd type="none" w="med" len="med"/>
                      <a:tailEnd type="none" w="med" len="med"/>
                    </a:lnB>
                  </a:tcPr>
                </a:tc>
                <a:tc hMerge="1">
                  <a:txBody>
                    <a:bodyPr/>
                    <a:lstStyle/>
                    <a:p>
                      <a:endParaRPr lang="en-US" sz="1800" dirty="0">
                        <a:latin typeface="Arial" pitchFamily="34" charset="0"/>
                        <a:cs typeface="Arial" pitchFamily="34" charset="0"/>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US" sz="1800" dirty="0">
                        <a:latin typeface="Arial" pitchFamily="34" charset="0"/>
                        <a:cs typeface="Arial" pitchFamily="34" charset="0"/>
                      </a:endParaRPr>
                    </a:p>
                  </a:txBody>
                  <a:tcPr/>
                </a:tc>
                <a:tc hMerge="1">
                  <a:txBody>
                    <a:bodyPr/>
                    <a:lstStyle/>
                    <a:p>
                      <a:endParaRPr lang="en-US" sz="1800" dirty="0">
                        <a:latin typeface="Arial" pitchFamily="34" charset="0"/>
                        <a:cs typeface="Arial" pitchFamily="34" charset="0"/>
                      </a:endParaRPr>
                    </a:p>
                  </a:txBody>
                  <a:tcPr/>
                </a:tc>
                <a:tc hMerge="1">
                  <a:txBody>
                    <a:bodyPr/>
                    <a:lstStyle/>
                    <a:p>
                      <a:endParaRPr lang="en-US" sz="1800" dirty="0">
                        <a:latin typeface="Arial" pitchFamily="34" charset="0"/>
                        <a:cs typeface="Arial" pitchFamily="34" charset="0"/>
                      </a:endParaRPr>
                    </a:p>
                  </a:txBody>
                  <a:tcPr/>
                </a:tc>
                <a:extLst>
                  <a:ext uri="{0D108BD9-81ED-4DB2-BD59-A6C34878D82A}">
                    <a16:rowId xmlns:a16="http://schemas.microsoft.com/office/drawing/2014/main" val="10010"/>
                  </a:ext>
                </a:extLst>
              </a:tr>
            </a:tbl>
          </a:graphicData>
        </a:graphic>
      </p:graphicFrame>
      <p:sp>
        <p:nvSpPr>
          <p:cNvPr id="2" name="Rectangle 1">
            <a:extLst>
              <a:ext uri="{FF2B5EF4-FFF2-40B4-BE49-F238E27FC236}">
                <a16:creationId xmlns:a16="http://schemas.microsoft.com/office/drawing/2014/main" id="{B7613283-68C0-4229-9280-452E588295C9}"/>
              </a:ext>
            </a:extLst>
          </p:cNvPr>
          <p:cNvSpPr/>
          <p:nvPr/>
        </p:nvSpPr>
        <p:spPr>
          <a:xfrm>
            <a:off x="773913" y="0"/>
            <a:ext cx="2820003" cy="830997"/>
          </a:xfrm>
          <a:prstGeom prst="rect">
            <a:avLst/>
          </a:prstGeom>
        </p:spPr>
        <p:txBody>
          <a:bodyPr wrap="none">
            <a:spAutoFit/>
          </a:bodyPr>
          <a:lstStyle/>
          <a:p>
            <a:pPr lvl="0" algn="ctr" defTabSz="914400">
              <a:defRPr/>
            </a:pPr>
            <a:r>
              <a:rPr lang="en-ZA" sz="2400" b="1" dirty="0">
                <a:solidFill>
                  <a:schemeClr val="bg1"/>
                </a:solidFill>
                <a:latin typeface="Arial" panose="020B0604020202020204" pitchFamily="34" charset="0"/>
                <a:cs typeface="Arial" panose="020B0604020202020204" pitchFamily="34" charset="0"/>
              </a:rPr>
              <a:t>Features relevant </a:t>
            </a:r>
          </a:p>
          <a:p>
            <a:pPr lvl="0" algn="ctr" defTabSz="914400">
              <a:defRPr/>
            </a:pPr>
            <a:r>
              <a:rPr lang="en-ZA" sz="2400" b="1" dirty="0">
                <a:solidFill>
                  <a:schemeClr val="bg1"/>
                </a:solidFill>
                <a:latin typeface="Arial" panose="020B0604020202020204" pitchFamily="34" charset="0"/>
                <a:cs typeface="Arial" panose="020B0604020202020204" pitchFamily="34" charset="0"/>
              </a:rPr>
              <a:t>for analysis</a:t>
            </a:r>
          </a:p>
        </p:txBody>
      </p:sp>
    </p:spTree>
    <p:extLst>
      <p:ext uri="{BB962C8B-B14F-4D97-AF65-F5344CB8AC3E}">
        <p14:creationId xmlns:p14="http://schemas.microsoft.com/office/powerpoint/2010/main" val="45627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13224946"/>
              </p:ext>
            </p:extLst>
          </p:nvPr>
        </p:nvGraphicFramePr>
        <p:xfrm>
          <a:off x="971735" y="1660124"/>
          <a:ext cx="6982656" cy="3314860"/>
        </p:xfrm>
        <a:graphic>
          <a:graphicData uri="http://schemas.openxmlformats.org/drawingml/2006/table">
            <a:tbl>
              <a:tblPr firstRow="1">
                <a:tableStyleId>{5C22544A-7EE6-4342-B048-85BDC9FD1C3A}</a:tableStyleId>
              </a:tblPr>
              <a:tblGrid>
                <a:gridCol w="857064">
                  <a:extLst>
                    <a:ext uri="{9D8B030D-6E8A-4147-A177-3AD203B41FA5}">
                      <a16:colId xmlns:a16="http://schemas.microsoft.com/office/drawing/2014/main" val="20000"/>
                    </a:ext>
                  </a:extLst>
                </a:gridCol>
                <a:gridCol w="1762449">
                  <a:extLst>
                    <a:ext uri="{9D8B030D-6E8A-4147-A177-3AD203B41FA5}">
                      <a16:colId xmlns:a16="http://schemas.microsoft.com/office/drawing/2014/main" val="20001"/>
                    </a:ext>
                  </a:extLst>
                </a:gridCol>
                <a:gridCol w="573397">
                  <a:extLst>
                    <a:ext uri="{9D8B030D-6E8A-4147-A177-3AD203B41FA5}">
                      <a16:colId xmlns:a16="http://schemas.microsoft.com/office/drawing/2014/main" val="2509229411"/>
                    </a:ext>
                  </a:extLst>
                </a:gridCol>
                <a:gridCol w="1752692">
                  <a:extLst>
                    <a:ext uri="{9D8B030D-6E8A-4147-A177-3AD203B41FA5}">
                      <a16:colId xmlns:a16="http://schemas.microsoft.com/office/drawing/2014/main" val="3923557349"/>
                    </a:ext>
                  </a:extLst>
                </a:gridCol>
                <a:gridCol w="723160">
                  <a:extLst>
                    <a:ext uri="{9D8B030D-6E8A-4147-A177-3AD203B41FA5}">
                      <a16:colId xmlns:a16="http://schemas.microsoft.com/office/drawing/2014/main" val="3892887487"/>
                    </a:ext>
                  </a:extLst>
                </a:gridCol>
                <a:gridCol w="1313894">
                  <a:extLst>
                    <a:ext uri="{9D8B030D-6E8A-4147-A177-3AD203B41FA5}">
                      <a16:colId xmlns:a16="http://schemas.microsoft.com/office/drawing/2014/main" val="20004"/>
                    </a:ext>
                  </a:extLst>
                </a:gridCol>
              </a:tblGrid>
              <a:tr h="616875">
                <a:tc>
                  <a:txBody>
                    <a:bodyPr/>
                    <a:lstStyle/>
                    <a:p>
                      <a:r>
                        <a:rPr lang="en-US" sz="1100" dirty="0">
                          <a:solidFill>
                            <a:srgbClr val="002060"/>
                          </a:solidFill>
                          <a:latin typeface="Arial" pitchFamily="34" charset="0"/>
                          <a:cs typeface="Arial" pitchFamily="34" charset="0"/>
                        </a:rPr>
                        <a:t>Feature</a:t>
                      </a: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r>
                        <a:rPr lang="en-US" sz="1100" kern="1200" dirty="0">
                          <a:solidFill>
                            <a:srgbClr val="002060"/>
                          </a:solidFill>
                          <a:latin typeface="Arial" pitchFamily="34" charset="0"/>
                          <a:ea typeface="+mn-ea"/>
                          <a:cs typeface="Arial" pitchFamily="34" charset="0"/>
                        </a:rPr>
                        <a:t>Description</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endParaRPr lang="en-US" sz="1100" kern="1200" dirty="0">
                        <a:solidFill>
                          <a:srgbClr val="002060"/>
                        </a:solidFill>
                        <a:latin typeface="Arial" pitchFamily="34" charset="0"/>
                        <a:ea typeface="+mn-ea"/>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r>
                        <a:rPr lang="en-US" sz="1100" kern="1200" dirty="0">
                          <a:solidFill>
                            <a:srgbClr val="002060"/>
                          </a:solidFill>
                          <a:latin typeface="Arial" pitchFamily="34" charset="0"/>
                          <a:ea typeface="+mn-ea"/>
                          <a:cs typeface="Arial" pitchFamily="34" charset="0"/>
                        </a:rPr>
                        <a:t>Description</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endParaRPr lang="en-US" sz="1100" kern="1200" dirty="0">
                        <a:solidFill>
                          <a:srgbClr val="002060"/>
                        </a:solidFill>
                        <a:latin typeface="Arial" pitchFamily="34" charset="0"/>
                        <a:ea typeface="+mn-ea"/>
                        <a:cs typeface="Arial"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tc>
                  <a:txBody>
                    <a:bodyPr/>
                    <a:lstStyle/>
                    <a:p>
                      <a:pPr marL="0" algn="ctr" defTabSz="914400" rtl="0" eaLnBrk="1" latinLnBrk="0" hangingPunct="1"/>
                      <a:r>
                        <a:rPr lang="en-US" sz="1100" kern="1200" dirty="0">
                          <a:solidFill>
                            <a:srgbClr val="002060"/>
                          </a:solidFill>
                          <a:latin typeface="Arial" pitchFamily="34" charset="0"/>
                          <a:ea typeface="+mn-ea"/>
                          <a:cs typeface="Arial" pitchFamily="34" charset="0"/>
                        </a:rPr>
                        <a:t>Description</a:t>
                      </a:r>
                    </a:p>
                  </a:txBody>
                  <a:tcPr anchor="ctr">
                    <a:lnL w="12700" cap="flat" cmpd="sng" algn="ctr">
                      <a:solidFill>
                        <a:schemeClr val="accent1">
                          <a:lumMod val="60000"/>
                          <a:lumOff val="40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28575" cap="flat" cmpd="sng" algn="ctr">
                      <a:solidFill>
                        <a:srgbClr val="002060"/>
                      </a:solidFill>
                      <a:prstDash val="solid"/>
                      <a:round/>
                      <a:headEnd type="none" w="med" len="med"/>
                      <a:tailEnd type="none" w="med" len="med"/>
                    </a:lnB>
                    <a:gradFill>
                      <a:gsLst>
                        <a:gs pos="27000">
                          <a:srgbClr val="F5FCFF"/>
                        </a:gs>
                        <a:gs pos="76000">
                          <a:srgbClr val="F2FCFF"/>
                        </a:gs>
                        <a:gs pos="100000">
                          <a:schemeClr val="bg1"/>
                        </a:gs>
                        <a:gs pos="50000">
                          <a:srgbClr val="D1F3FF"/>
                        </a:gs>
                        <a:gs pos="0">
                          <a:schemeClr val="bg1"/>
                        </a:gs>
                      </a:gsLst>
                      <a:lin ang="5400000" scaled="1"/>
                    </a:gradFill>
                  </a:tcPr>
                </a:tc>
                <a:extLst>
                  <a:ext uri="{0D108BD9-81ED-4DB2-BD59-A6C34878D82A}">
                    <a16:rowId xmlns:a16="http://schemas.microsoft.com/office/drawing/2014/main" val="10001"/>
                  </a:ext>
                </a:extLst>
              </a:tr>
              <a:tr h="5620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v705</a:t>
                      </a:r>
                      <a:endParaRPr lang="en-US" sz="1100" dirty="0">
                        <a:solidFill>
                          <a:srgbClr val="002060"/>
                        </a:solidFill>
                        <a:latin typeface="Arial" pitchFamily="34" charset="0"/>
                        <a:cs typeface="Arial" pitchFamily="34" charset="0"/>
                      </a:endParaRP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flip="none" rotWithShape="1">
                      <a:gsLst>
                        <a:gs pos="100000">
                          <a:srgbClr val="EEF4FF"/>
                        </a:gs>
                        <a:gs pos="0">
                          <a:srgbClr val="E1EBFF"/>
                        </a:gs>
                      </a:gsLst>
                      <a:lin ang="0" scaled="1"/>
                      <a:tileRect/>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mn-lt"/>
                          <a:ea typeface="+mn-ea"/>
                          <a:cs typeface="+mn-cs"/>
                        </a:rPr>
                        <a:t>v705                                 husband/partner's occupation (grouped)</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US" sz="1100" kern="1200" dirty="0">
                          <a:solidFill>
                            <a:schemeClr val="dk1"/>
                          </a:solidFill>
                          <a:effectLst/>
                          <a:latin typeface="+mn-lt"/>
                          <a:ea typeface="+mn-ea"/>
                          <a:cs typeface="+mn-cs"/>
                        </a:rPr>
                        <a:t>v</a:t>
                      </a:r>
                      <a:r>
                        <a:rPr lang="en-ZA" sz="1100" kern="1200" dirty="0">
                          <a:solidFill>
                            <a:schemeClr val="dk1"/>
                          </a:solidFill>
                          <a:effectLst/>
                          <a:latin typeface="+mn-lt"/>
                          <a:ea typeface="+mn-ea"/>
                          <a:cs typeface="+mn-cs"/>
                        </a:rPr>
                        <a:t>717</a:t>
                      </a: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respondent's occupation (grouped)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v136</a:t>
                      </a: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mn-lt"/>
                          <a:ea typeface="+mn-ea"/>
                          <a:cs typeface="+mn-cs"/>
                        </a:rPr>
                        <a:t>number of household members (listed)</a:t>
                      </a:r>
                      <a:endParaRPr lang="en-ZA" sz="1100" kern="1200" dirty="0">
                        <a:solidFill>
                          <a:schemeClr val="dk1"/>
                        </a:solidFill>
                        <a:effectLst/>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28575" cap="flat" cmpd="sng" algn="ctr">
                      <a:solidFill>
                        <a:srgbClr val="002060"/>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2"/>
                  </a:ext>
                </a:extLst>
              </a:tr>
              <a:tr h="562010">
                <a:tc>
                  <a:txBody>
                    <a:bodyPr/>
                    <a:lstStyle/>
                    <a:p>
                      <a:pPr algn="ctr"/>
                      <a:r>
                        <a:rPr lang="en-ZA" sz="1100" kern="1200" dirty="0">
                          <a:solidFill>
                            <a:schemeClr val="dk1"/>
                          </a:solidFill>
                          <a:effectLst/>
                          <a:latin typeface="+mn-lt"/>
                          <a:ea typeface="+mn-ea"/>
                          <a:cs typeface="+mn-cs"/>
                        </a:rPr>
                        <a:t>v716</a:t>
                      </a:r>
                    </a:p>
                  </a:txBody>
                  <a:tcPr marL="182880"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a:gsLst>
                        <a:gs pos="100000">
                          <a:srgbClr val="EEF4FF"/>
                        </a:gs>
                        <a:gs pos="0">
                          <a:srgbClr val="E1EBFF"/>
                        </a:gs>
                      </a:gsLst>
                      <a:lin ang="0" scaled="1"/>
                    </a:gra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effectLst/>
                          <a:latin typeface="+mn-lt"/>
                          <a:ea typeface="+mn-ea"/>
                          <a:cs typeface="+mn-cs"/>
                        </a:rPr>
                        <a:t>respondent's occupation</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US" sz="1100" kern="1200" dirty="0">
                          <a:solidFill>
                            <a:schemeClr val="dk1"/>
                          </a:solidFill>
                          <a:effectLst/>
                          <a:latin typeface="+mn-lt"/>
                          <a:ea typeface="+mn-ea"/>
                          <a:cs typeface="+mn-cs"/>
                        </a:rPr>
                        <a:t>v</a:t>
                      </a:r>
                      <a:r>
                        <a:rPr lang="en-ZA" sz="1100" kern="1200" dirty="0">
                          <a:solidFill>
                            <a:schemeClr val="dk1"/>
                          </a:solidFill>
                          <a:effectLst/>
                          <a:latin typeface="+mn-lt"/>
                          <a:ea typeface="+mn-ea"/>
                          <a:cs typeface="+mn-cs"/>
                        </a:rPr>
                        <a:t>409</a:t>
                      </a: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gave child plain water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endParaRPr lang="en-ZA" dirty="0"/>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endParaRPr lang="en-ZA" dirty="0"/>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3"/>
                  </a:ext>
                </a:extLst>
              </a:tr>
              <a:tr h="562010">
                <a:tc>
                  <a:txBody>
                    <a:bodyPr/>
                    <a:lstStyle/>
                    <a:p>
                      <a:pPr algn="ctr"/>
                      <a:r>
                        <a:rPr lang="en-ZA" sz="1100" kern="1200" dirty="0">
                          <a:solidFill>
                            <a:schemeClr val="dk1"/>
                          </a:solidFill>
                          <a:effectLst/>
                          <a:latin typeface="+mn-lt"/>
                          <a:ea typeface="+mn-ea"/>
                          <a:cs typeface="+mn-cs"/>
                        </a:rPr>
                        <a:t>v190a </a:t>
                      </a:r>
                      <a:endParaRPr lang="en-US" sz="1100" dirty="0">
                        <a:solidFill>
                          <a:schemeClr val="tx1">
                            <a:lumMod val="75000"/>
                            <a:lumOff val="25000"/>
                          </a:schemeClr>
                        </a:solidFill>
                        <a:latin typeface="Arial" pitchFamily="34" charset="0"/>
                        <a:cs typeface="Arial" pitchFamily="34" charset="0"/>
                      </a:endParaRPr>
                    </a:p>
                  </a:txBody>
                  <a:tcPr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a:gsLst>
                        <a:gs pos="100000">
                          <a:srgbClr val="EEF4FF"/>
                        </a:gs>
                        <a:gs pos="0">
                          <a:srgbClr val="E1EBFF"/>
                        </a:gs>
                      </a:gsLst>
                      <a:lin ang="0" scaled="1"/>
                    </a:gradFill>
                  </a:tcPr>
                </a:tc>
                <a:tc>
                  <a:txBody>
                    <a:bodyPr/>
                    <a:lstStyle/>
                    <a:p>
                      <a:pPr algn="ctr"/>
                      <a:r>
                        <a:rPr lang="en-US" sz="1100" dirty="0">
                          <a:solidFill>
                            <a:schemeClr val="tx1">
                              <a:lumMod val="75000"/>
                              <a:lumOff val="25000"/>
                            </a:schemeClr>
                          </a:solidFill>
                          <a:latin typeface="+mn-lt"/>
                          <a:cs typeface="Arial" pitchFamily="34" charset="0"/>
                        </a:rPr>
                        <a:t>wealth index for urban/rural</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v201 </a:t>
                      </a:r>
                      <a:endParaRPr lang="en-US" sz="1100" dirty="0">
                        <a:solidFill>
                          <a:schemeClr val="tx1">
                            <a:lumMod val="75000"/>
                            <a:lumOff val="25000"/>
                          </a:schemeClr>
                        </a:solidFill>
                        <a:latin typeface="Arial" pitchFamily="34" charset="0"/>
                        <a:cs typeface="Arial"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lumMod val="75000"/>
                              <a:lumOff val="25000"/>
                            </a:schemeClr>
                          </a:solidFill>
                          <a:latin typeface="+mn-lt"/>
                          <a:cs typeface="Arial" pitchFamily="34" charset="0"/>
                        </a:rPr>
                        <a:t>total children ever born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endParaRPr lang="en-ZA"/>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endParaRPr lang="en-ZA" dirty="0"/>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4"/>
                  </a:ext>
                </a:extLst>
              </a:tr>
              <a:tr h="720525">
                <a:tc>
                  <a:txBody>
                    <a:bodyPr/>
                    <a:lstStyle/>
                    <a:p>
                      <a:pPr algn="ctr"/>
                      <a:r>
                        <a:rPr lang="en-ZA" sz="1100" kern="1200" dirty="0">
                          <a:solidFill>
                            <a:schemeClr val="dk1"/>
                          </a:solidFill>
                          <a:effectLst/>
                          <a:latin typeface="+mn-lt"/>
                          <a:ea typeface="+mn-ea"/>
                          <a:cs typeface="+mn-cs"/>
                        </a:rPr>
                        <a:t>v191 </a:t>
                      </a:r>
                      <a:endParaRPr lang="en-US" sz="1100" dirty="0">
                        <a:solidFill>
                          <a:schemeClr val="tx1">
                            <a:lumMod val="75000"/>
                            <a:lumOff val="25000"/>
                          </a:schemeClr>
                        </a:solidFill>
                        <a:latin typeface="Arial" pitchFamily="34" charset="0"/>
                        <a:cs typeface="Arial" pitchFamily="34" charset="0"/>
                      </a:endParaRPr>
                    </a:p>
                  </a:txBody>
                  <a:tcPr anchor="ctr">
                    <a:lnL w="38100" cap="flat" cmpd="sng" algn="ctr">
                      <a:solidFill>
                        <a:srgbClr val="002060"/>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gradFill>
                      <a:gsLst>
                        <a:gs pos="100000">
                          <a:srgbClr val="EEF4FF"/>
                        </a:gs>
                        <a:gs pos="0">
                          <a:srgbClr val="E1EBFF"/>
                        </a:gs>
                      </a:gsLst>
                      <a:lin ang="0" scaled="1"/>
                    </a:gradFill>
                  </a:tcPr>
                </a:tc>
                <a:tc>
                  <a:txBody>
                    <a:bodyPr/>
                    <a:lstStyle/>
                    <a:p>
                      <a:pPr algn="ctr"/>
                      <a:r>
                        <a:rPr lang="en-US" sz="1100" dirty="0">
                          <a:solidFill>
                            <a:schemeClr val="tx1">
                              <a:lumMod val="75000"/>
                              <a:lumOff val="25000"/>
                            </a:schemeClr>
                          </a:solidFill>
                          <a:latin typeface="+mn-lt"/>
                          <a:cs typeface="Arial" pitchFamily="34" charset="0"/>
                        </a:rPr>
                        <a:t>wealth index factor score combined (5 decimals)</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r>
                        <a:rPr lang="en-ZA" sz="1100" kern="1200" dirty="0">
                          <a:solidFill>
                            <a:schemeClr val="dk1"/>
                          </a:solidFill>
                          <a:effectLst/>
                          <a:latin typeface="+mn-lt"/>
                          <a:ea typeface="+mn-ea"/>
                          <a:cs typeface="+mn-cs"/>
                        </a:rPr>
                        <a:t>v153</a:t>
                      </a: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100" kern="1200" dirty="0">
                          <a:solidFill>
                            <a:schemeClr val="dk1"/>
                          </a:solidFill>
                          <a:effectLst/>
                          <a:latin typeface="+mn-lt"/>
                          <a:ea typeface="+mn-ea"/>
                          <a:cs typeface="+mn-cs"/>
                        </a:rPr>
                        <a:t>household has: telephone (land-line)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endParaRPr lang="en-ZA"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tc>
                  <a:txBody>
                    <a:bodyPr/>
                    <a:lstStyle/>
                    <a:p>
                      <a:pPr algn="ctr"/>
                      <a:endParaRPr lang="en-ZA" dirty="0"/>
                    </a:p>
                  </a:txBody>
                  <a:tcPr anchor="ctr">
                    <a:lnL w="12700" cap="flat" cmpd="sng" algn="ctr">
                      <a:solidFill>
                        <a:schemeClr val="bg1">
                          <a:lumMod val="75000"/>
                        </a:schemeClr>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r h="244979">
                <a:tc gridSpan="6">
                  <a:txBody>
                    <a:bodyPr/>
                    <a:lstStyle/>
                    <a:p>
                      <a:pPr algn="l"/>
                      <a:r>
                        <a:rPr lang="en-US" sz="1100" b="1" dirty="0">
                          <a:solidFill>
                            <a:srgbClr val="7030A0"/>
                          </a:solidFill>
                          <a:latin typeface="Arial" pitchFamily="34" charset="0"/>
                          <a:cs typeface="Arial" pitchFamily="34" charset="0"/>
                        </a:rPr>
                        <a:t>Total Features = 41</a:t>
                      </a:r>
                    </a:p>
                  </a:txBody>
                  <a:tcPr anchor="ctr">
                    <a:lnL w="38100" cap="flat" cmpd="sng" algn="ctr">
                      <a:solidFill>
                        <a:srgbClr val="002060"/>
                      </a:solidFill>
                      <a:prstDash val="solid"/>
                      <a:round/>
                      <a:headEnd type="none" w="med" len="med"/>
                      <a:tailEnd type="none" w="med" len="med"/>
                    </a:lnL>
                    <a:lnR w="38100" cap="flat" cmpd="sng" algn="ctr">
                      <a:solidFill>
                        <a:srgbClr val="002060"/>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38100" cap="flat" cmpd="sng" algn="ctr">
                      <a:solidFill>
                        <a:srgbClr val="002060"/>
                      </a:solidFill>
                      <a:prstDash val="solid"/>
                      <a:round/>
                      <a:headEnd type="none" w="med" len="med"/>
                      <a:tailEnd type="none" w="med" len="med"/>
                    </a:lnB>
                  </a:tcPr>
                </a:tc>
                <a:tc hMerge="1">
                  <a:txBody>
                    <a:bodyPr/>
                    <a:lstStyle/>
                    <a:p>
                      <a:endParaRPr lang="en-US" sz="1800" dirty="0">
                        <a:latin typeface="Arial" pitchFamily="34" charset="0"/>
                        <a:cs typeface="Arial" pitchFamily="34" charset="0"/>
                      </a:endParaRPr>
                    </a:p>
                  </a:txBody>
                  <a:tcPr/>
                </a:tc>
                <a:tc hMerge="1">
                  <a:txBody>
                    <a:bodyPr/>
                    <a:lstStyle/>
                    <a:p>
                      <a:endParaRPr lang="en-ZA"/>
                    </a:p>
                  </a:txBody>
                  <a:tcPr/>
                </a:tc>
                <a:tc hMerge="1">
                  <a:txBody>
                    <a:bodyPr/>
                    <a:lstStyle/>
                    <a:p>
                      <a:endParaRPr lang="en-ZA"/>
                    </a:p>
                  </a:txBody>
                  <a:tcPr/>
                </a:tc>
                <a:tc hMerge="1">
                  <a:txBody>
                    <a:bodyPr/>
                    <a:lstStyle/>
                    <a:p>
                      <a:endParaRPr lang="en-ZA"/>
                    </a:p>
                  </a:txBody>
                  <a:tcPr>
                    <a:lnT w="12700" cap="flat" cmpd="sng" algn="ctr">
                      <a:solidFill>
                        <a:schemeClr val="tx1">
                          <a:lumMod val="50000"/>
                          <a:lumOff val="50000"/>
                        </a:schemeClr>
                      </a:solidFill>
                      <a:prstDash val="solid"/>
                      <a:round/>
                      <a:headEnd type="none" w="med" len="med"/>
                      <a:tailEnd type="none" w="med" len="med"/>
                    </a:lnT>
                  </a:tcPr>
                </a:tc>
                <a:tc hMerge="1">
                  <a:txBody>
                    <a:bodyPr/>
                    <a:lstStyle/>
                    <a:p>
                      <a:endParaRPr lang="en-US" sz="1800" dirty="0">
                        <a:latin typeface="Arial" pitchFamily="34" charset="0"/>
                        <a:cs typeface="Arial" pitchFamily="34" charset="0"/>
                      </a:endParaRPr>
                    </a:p>
                  </a:txBody>
                  <a:tcPr>
                    <a:lnL w="38100" cap="flat" cmpd="sng" algn="ctr">
                      <a:solidFill>
                        <a:srgbClr val="002060"/>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
        <p:nvSpPr>
          <p:cNvPr id="2" name="Rectangle 1">
            <a:extLst>
              <a:ext uri="{FF2B5EF4-FFF2-40B4-BE49-F238E27FC236}">
                <a16:creationId xmlns:a16="http://schemas.microsoft.com/office/drawing/2014/main" id="{B7613283-68C0-4229-9280-452E588295C9}"/>
              </a:ext>
            </a:extLst>
          </p:cNvPr>
          <p:cNvSpPr/>
          <p:nvPr/>
        </p:nvSpPr>
        <p:spPr>
          <a:xfrm>
            <a:off x="773913" y="0"/>
            <a:ext cx="2820003" cy="830997"/>
          </a:xfrm>
          <a:prstGeom prst="rect">
            <a:avLst/>
          </a:prstGeom>
        </p:spPr>
        <p:txBody>
          <a:bodyPr wrap="none">
            <a:spAutoFit/>
          </a:bodyPr>
          <a:lstStyle/>
          <a:p>
            <a:pPr lvl="0" algn="ctr" defTabSz="914400">
              <a:defRPr/>
            </a:pPr>
            <a:r>
              <a:rPr lang="en-ZA" sz="2400" b="1" dirty="0">
                <a:solidFill>
                  <a:schemeClr val="bg1"/>
                </a:solidFill>
                <a:latin typeface="Arial" panose="020B0604020202020204" pitchFamily="34" charset="0"/>
                <a:cs typeface="Arial" panose="020B0604020202020204" pitchFamily="34" charset="0"/>
              </a:rPr>
              <a:t>Features relevant </a:t>
            </a:r>
          </a:p>
          <a:p>
            <a:pPr lvl="0" algn="ctr" defTabSz="914400">
              <a:defRPr/>
            </a:pPr>
            <a:r>
              <a:rPr lang="en-ZA" sz="2400" b="1" dirty="0">
                <a:solidFill>
                  <a:schemeClr val="bg1"/>
                </a:solidFill>
                <a:latin typeface="Arial" panose="020B0604020202020204" pitchFamily="34" charset="0"/>
                <a:cs typeface="Arial" panose="020B0604020202020204" pitchFamily="34" charset="0"/>
              </a:rPr>
              <a:t>for analysis</a:t>
            </a:r>
          </a:p>
        </p:txBody>
      </p:sp>
    </p:spTree>
    <p:extLst>
      <p:ext uri="{BB962C8B-B14F-4D97-AF65-F5344CB8AC3E}">
        <p14:creationId xmlns:p14="http://schemas.microsoft.com/office/powerpoint/2010/main" val="341849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168397"/>
            <a:ext cx="4235508" cy="457200"/>
          </a:xfrm>
        </p:spPr>
        <p:txBody>
          <a:bodyPr>
            <a:normAutofit fontScale="90000"/>
          </a:bodyPr>
          <a:lstStyle/>
          <a:p>
            <a:pPr eaLnBrk="1" hangingPunct="1"/>
            <a:r>
              <a:rPr lang="en-GB" altLang="en-US" sz="3200" b="1" dirty="0">
                <a:solidFill>
                  <a:schemeClr val="bg1"/>
                </a:solidFill>
                <a:latin typeface="Arial" charset="0"/>
                <a:cs typeface="Arial" charset="0"/>
              </a:rPr>
              <a:t>Data Extraction</a:t>
            </a:r>
            <a:endParaRPr lang="en-GB" altLang="en-US" sz="2000" b="1" dirty="0">
              <a:solidFill>
                <a:schemeClr val="bg1"/>
              </a:solidFill>
              <a:latin typeface="Arial" charset="0"/>
              <a:cs typeface="Arial" charset="0"/>
            </a:endParaRPr>
          </a:p>
        </p:txBody>
      </p:sp>
      <mc:AlternateContent xmlns:mc="http://schemas.openxmlformats.org/markup-compatibility/2006" xmlns:a14="http://schemas.microsoft.com/office/drawing/2010/main">
        <mc:Choice Requires="a14">
          <p:sp>
            <p:nvSpPr>
              <p:cNvPr id="17411" name="Rectangle 3"/>
              <p:cNvSpPr>
                <a:spLocks noGrp="1" noChangeArrowheads="1"/>
              </p:cNvSpPr>
              <p:nvPr>
                <p:ph type="body" idx="1"/>
              </p:nvPr>
            </p:nvSpPr>
            <p:spPr>
              <a:xfrm>
                <a:off x="108512" y="933770"/>
                <a:ext cx="8802688" cy="3561166"/>
              </a:xfrm>
            </p:spPr>
            <p:txBody>
              <a:bodyPr>
                <a:normAutofit fontScale="85000" lnSpcReduction="10000"/>
              </a:bodyPr>
              <a:lstStyle/>
              <a:p>
                <a:pPr marL="438150" indent="-342900">
                  <a:lnSpc>
                    <a:spcPct val="100000"/>
                  </a:lnSpc>
                  <a:spcBef>
                    <a:spcPct val="0"/>
                  </a:spcBef>
                </a:pPr>
                <a:r>
                  <a:rPr lang="en-US" sz="2000" dirty="0">
                    <a:latin typeface="+mn-lt"/>
                  </a:rPr>
                  <a:t>Sampling weight variable created as follows:</a:t>
                </a:r>
              </a:p>
              <a:p>
                <a:pPr marL="95250" indent="0">
                  <a:lnSpc>
                    <a:spcPct val="100000"/>
                  </a:lnSpc>
                  <a:spcBef>
                    <a:spcPct val="0"/>
                  </a:spcBef>
                  <a:buNone/>
                </a:pPr>
                <a:r>
                  <a:rPr lang="en-US" sz="2000" dirty="0"/>
                  <a:t>               Sample weight </a:t>
                </a:r>
                <a14:m>
                  <m:oMath xmlns:m="http://schemas.openxmlformats.org/officeDocument/2006/math">
                    <m:r>
                      <a:rPr lang="en-US" sz="2000" i="1"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𝑉</m:t>
                        </m:r>
                        <m:r>
                          <a:rPr lang="en-US" sz="2000" b="0" i="1" smtClean="0">
                            <a:latin typeface="Cambria Math" panose="02040503050406030204" pitchFamily="18" charset="0"/>
                          </a:rPr>
                          <m:t>005</m:t>
                        </m:r>
                      </m:num>
                      <m:den>
                        <m:r>
                          <a:rPr lang="en-US" sz="2000" b="0" i="1" smtClean="0">
                            <a:latin typeface="Cambria Math" panose="02040503050406030204" pitchFamily="18" charset="0"/>
                          </a:rPr>
                          <m:t>1000000</m:t>
                        </m:r>
                      </m:den>
                    </m:f>
                  </m:oMath>
                </a14:m>
                <a:r>
                  <a:rPr lang="en-US" sz="2000" dirty="0">
                    <a:latin typeface="+mn-lt"/>
                  </a:rPr>
                  <a:t> ,  </a:t>
                </a:r>
                <a:r>
                  <a:rPr lang="en-US" sz="1400" i="1" dirty="0">
                    <a:latin typeface="Effra"/>
                  </a:rPr>
                  <a:t>V005 = </a:t>
                </a:r>
                <a:r>
                  <a:rPr lang="en-ZA" sz="1400" i="1" dirty="0">
                    <a:latin typeface="Effra"/>
                  </a:rPr>
                  <a:t>individual sample weight.   NB: (guided by literature – DHS Guidelines)</a:t>
                </a:r>
              </a:p>
              <a:p>
                <a:pPr marL="438150" indent="-342900">
                  <a:lnSpc>
                    <a:spcPct val="100000"/>
                  </a:lnSpc>
                  <a:spcBef>
                    <a:spcPct val="0"/>
                  </a:spcBef>
                </a:pPr>
                <a:r>
                  <a:rPr lang="en-US" sz="2000" dirty="0">
                    <a:latin typeface="+mn-lt"/>
                  </a:rPr>
                  <a:t>Exclude height recorded with special codes  9995 and 9996.                                       </a:t>
                </a:r>
                <a:r>
                  <a:rPr lang="en-US" dirty="0">
                    <a:latin typeface="+mn-lt"/>
                  </a:rPr>
                  <a:t>           </a:t>
                </a:r>
              </a:p>
              <a:p>
                <a:pPr marL="95250" indent="0">
                  <a:lnSpc>
                    <a:spcPct val="100000"/>
                  </a:lnSpc>
                  <a:spcBef>
                    <a:spcPct val="0"/>
                  </a:spcBef>
                  <a:buNone/>
                </a:pPr>
                <a:endParaRPr lang="en-ZA" altLang="en-US" dirty="0">
                  <a:latin typeface="+mn-lt"/>
                  <a:cs typeface="Arial" charset="0"/>
                </a:endParaRPr>
              </a:p>
              <a:p>
                <a:pPr marL="323850" eaLnBrk="1" hangingPunct="1">
                  <a:lnSpc>
                    <a:spcPts val="4700"/>
                  </a:lnSpc>
                  <a:spcBef>
                    <a:spcPct val="0"/>
                  </a:spcBef>
                  <a:buFontTx/>
                  <a:buNone/>
                </a:pPr>
                <a:endParaRPr lang="en-GB" altLang="en-US" sz="2400" dirty="0">
                  <a:latin typeface="Arial" charset="0"/>
                  <a:cs typeface="Arial" charset="0"/>
                </a:endParaRPr>
              </a:p>
            </p:txBody>
          </p:sp>
        </mc:Choice>
        <mc:Fallback xmlns="">
          <p:sp>
            <p:nvSpPr>
              <p:cNvPr id="17411" name="Rectangle 3"/>
              <p:cNvSpPr>
                <a:spLocks noGrp="1" noRot="1" noChangeAspect="1" noMove="1" noResize="1" noEditPoints="1" noAdjustHandles="1" noChangeArrowheads="1" noChangeShapeType="1" noTextEdit="1"/>
              </p:cNvSpPr>
              <p:nvPr>
                <p:ph type="body" idx="1"/>
              </p:nvPr>
            </p:nvSpPr>
            <p:spPr>
              <a:xfrm>
                <a:off x="108512" y="933770"/>
                <a:ext cx="8802688" cy="3561166"/>
              </a:xfrm>
              <a:blipFill>
                <a:blip r:embed="rId2"/>
                <a:stretch>
                  <a:fillRect t="-1199"/>
                </a:stretch>
              </a:blipFill>
            </p:spPr>
            <p:txBody>
              <a:bodyPr/>
              <a:lstStyle/>
              <a:p>
                <a:r>
                  <a:rPr lang="en-ZA">
                    <a:noFill/>
                  </a:rPr>
                  <a:t> </a:t>
                </a:r>
              </a:p>
            </p:txBody>
          </p:sp>
        </mc:Fallback>
      </mc:AlternateContent>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15</a:t>
            </a:fld>
            <a:endParaRPr lang="en-GB" dirty="0"/>
          </a:p>
        </p:txBody>
      </p:sp>
      <p:cxnSp>
        <p:nvCxnSpPr>
          <p:cNvPr id="6" name="Straight Arrow Connector 5">
            <a:extLst>
              <a:ext uri="{FF2B5EF4-FFF2-40B4-BE49-F238E27FC236}">
                <a16:creationId xmlns:a16="http://schemas.microsoft.com/office/drawing/2014/main" id="{BA67CB03-12DB-42FA-80B3-E507B8216D79}"/>
              </a:ext>
            </a:extLst>
          </p:cNvPr>
          <p:cNvCxnSpPr>
            <a:cxnSpLocks/>
          </p:cNvCxnSpPr>
          <p:nvPr/>
        </p:nvCxnSpPr>
        <p:spPr>
          <a:xfrm>
            <a:off x="2537382" y="3879483"/>
            <a:ext cx="279641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44" name="Picture 43">
            <a:extLst>
              <a:ext uri="{FF2B5EF4-FFF2-40B4-BE49-F238E27FC236}">
                <a16:creationId xmlns:a16="http://schemas.microsoft.com/office/drawing/2014/main" id="{4EA80B52-D6B7-4963-8BFC-C47C3AEC03AA}"/>
              </a:ext>
            </a:extLst>
          </p:cNvPr>
          <p:cNvPicPr>
            <a:picLocks noChangeAspect="1"/>
          </p:cNvPicPr>
          <p:nvPr/>
        </p:nvPicPr>
        <p:blipFill rotWithShape="1">
          <a:blip r:embed="rId3"/>
          <a:srcRect l="15066" t="6365" r="17915" b="14670"/>
          <a:stretch/>
        </p:blipFill>
        <p:spPr>
          <a:xfrm>
            <a:off x="106412" y="2512322"/>
            <a:ext cx="2557126" cy="2734322"/>
          </a:xfrm>
          <a:prstGeom prst="rect">
            <a:avLst/>
          </a:prstGeom>
        </p:spPr>
      </p:pic>
      <p:sp>
        <p:nvSpPr>
          <p:cNvPr id="46" name="Rectangle 45">
            <a:extLst>
              <a:ext uri="{FF2B5EF4-FFF2-40B4-BE49-F238E27FC236}">
                <a16:creationId xmlns:a16="http://schemas.microsoft.com/office/drawing/2014/main" id="{001B11DD-4E56-4C01-8A4B-88E74778E716}"/>
              </a:ext>
            </a:extLst>
          </p:cNvPr>
          <p:cNvSpPr/>
          <p:nvPr/>
        </p:nvSpPr>
        <p:spPr>
          <a:xfrm>
            <a:off x="2702770" y="3564652"/>
            <a:ext cx="2237537" cy="276999"/>
          </a:xfrm>
          <a:prstGeom prst="rect">
            <a:avLst/>
          </a:prstGeom>
        </p:spPr>
        <p:txBody>
          <a:bodyPr wrap="none">
            <a:spAutoFit/>
          </a:bodyPr>
          <a:lstStyle/>
          <a:p>
            <a:pPr algn="ctr"/>
            <a:r>
              <a:rPr lang="en-US" sz="1200" b="1" dirty="0"/>
              <a:t>Children less than 5 years of age</a:t>
            </a:r>
          </a:p>
        </p:txBody>
      </p:sp>
      <p:pic>
        <p:nvPicPr>
          <p:cNvPr id="51" name="Picture 50">
            <a:extLst>
              <a:ext uri="{FF2B5EF4-FFF2-40B4-BE49-F238E27FC236}">
                <a16:creationId xmlns:a16="http://schemas.microsoft.com/office/drawing/2014/main" id="{9E0C8F78-1BED-4C63-AA6C-960C86911D84}"/>
              </a:ext>
            </a:extLst>
          </p:cNvPr>
          <p:cNvPicPr>
            <a:picLocks noChangeAspect="1"/>
          </p:cNvPicPr>
          <p:nvPr/>
        </p:nvPicPr>
        <p:blipFill rotWithShape="1">
          <a:blip r:embed="rId4"/>
          <a:srcRect l="10290" t="2877" r="8312" b="3736"/>
          <a:stretch/>
        </p:blipFill>
        <p:spPr>
          <a:xfrm>
            <a:off x="5348750" y="1931243"/>
            <a:ext cx="2743200" cy="3561166"/>
          </a:xfrm>
          <a:prstGeom prst="rect">
            <a:avLst/>
          </a:prstGeom>
        </p:spPr>
      </p:pic>
      <p:sp>
        <p:nvSpPr>
          <p:cNvPr id="11" name="Rectangle 19">
            <a:extLst>
              <a:ext uri="{FF2B5EF4-FFF2-40B4-BE49-F238E27FC236}">
                <a16:creationId xmlns:a16="http://schemas.microsoft.com/office/drawing/2014/main" id="{02B9BE42-21CD-437B-AEB6-FA3C6401CD35}"/>
              </a:ext>
            </a:extLst>
          </p:cNvPr>
          <p:cNvSpPr/>
          <p:nvPr/>
        </p:nvSpPr>
        <p:spPr>
          <a:xfrm rot="21540000">
            <a:off x="6320398" y="5343781"/>
            <a:ext cx="2721196" cy="1284521"/>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0 w 1288816"/>
              <a:gd name="connsiteY0" fmla="*/ 0 h 1249069"/>
              <a:gd name="connsiteX1" fmla="*/ 1282063 w 1288816"/>
              <a:gd name="connsiteY1" fmla="*/ 20567 h 1249069"/>
              <a:gd name="connsiteX2" fmla="*/ 1288816 w 1288816"/>
              <a:gd name="connsiteY2" fmla="*/ 1233129 h 1249069"/>
              <a:gd name="connsiteX3" fmla="*/ 37200 w 1288816"/>
              <a:gd name="connsiteY3" fmla="*/ 1249069 h 1249069"/>
              <a:gd name="connsiteX4" fmla="*/ 0 w 1288816"/>
              <a:gd name="connsiteY4" fmla="*/ 0 h 1249069"/>
              <a:gd name="connsiteX0" fmla="*/ 26493 w 1315309"/>
              <a:gd name="connsiteY0" fmla="*/ 0 h 1249069"/>
              <a:gd name="connsiteX1" fmla="*/ 1308556 w 1315309"/>
              <a:gd name="connsiteY1" fmla="*/ 20567 h 1249069"/>
              <a:gd name="connsiteX2" fmla="*/ 1315309 w 1315309"/>
              <a:gd name="connsiteY2" fmla="*/ 1233129 h 1249069"/>
              <a:gd name="connsiteX3" fmla="*/ 63693 w 1315309"/>
              <a:gd name="connsiteY3" fmla="*/ 1249069 h 1249069"/>
              <a:gd name="connsiteX4" fmla="*/ 26493 w 1315309"/>
              <a:gd name="connsiteY4" fmla="*/ 0 h 1249069"/>
              <a:gd name="connsiteX0" fmla="*/ 26493 w 1308775"/>
              <a:gd name="connsiteY0" fmla="*/ 0 h 1269024"/>
              <a:gd name="connsiteX1" fmla="*/ 1308556 w 1308775"/>
              <a:gd name="connsiteY1" fmla="*/ 20567 h 1269024"/>
              <a:gd name="connsiteX2" fmla="*/ 1300949 w 1308775"/>
              <a:gd name="connsiteY2" fmla="*/ 1269024 h 1269024"/>
              <a:gd name="connsiteX3" fmla="*/ 63693 w 1308775"/>
              <a:gd name="connsiteY3" fmla="*/ 1249069 h 1269024"/>
              <a:gd name="connsiteX4" fmla="*/ 26493 w 1308775"/>
              <a:gd name="connsiteY4" fmla="*/ 0 h 1269024"/>
              <a:gd name="connsiteX0" fmla="*/ 26493 w 1308578"/>
              <a:gd name="connsiteY0" fmla="*/ 0 h 1269024"/>
              <a:gd name="connsiteX1" fmla="*/ 1308556 w 1308578"/>
              <a:gd name="connsiteY1" fmla="*/ 20567 h 1269024"/>
              <a:gd name="connsiteX2" fmla="*/ 1300949 w 1308578"/>
              <a:gd name="connsiteY2" fmla="*/ 1269024 h 1269024"/>
              <a:gd name="connsiteX3" fmla="*/ 63693 w 1308578"/>
              <a:gd name="connsiteY3" fmla="*/ 1249069 h 1269024"/>
              <a:gd name="connsiteX4" fmla="*/ 26493 w 1308578"/>
              <a:gd name="connsiteY4" fmla="*/ 0 h 1269024"/>
              <a:gd name="connsiteX0" fmla="*/ 26493 w 1343313"/>
              <a:gd name="connsiteY0" fmla="*/ 0 h 1249069"/>
              <a:gd name="connsiteX1" fmla="*/ 1308556 w 1343313"/>
              <a:gd name="connsiteY1" fmla="*/ 20567 h 1249069"/>
              <a:gd name="connsiteX2" fmla="*/ 1343313 w 1343313"/>
              <a:gd name="connsiteY2" fmla="*/ 1197445 h 1249069"/>
              <a:gd name="connsiteX3" fmla="*/ 63693 w 1343313"/>
              <a:gd name="connsiteY3" fmla="*/ 1249069 h 1249069"/>
              <a:gd name="connsiteX4" fmla="*/ 26493 w 1343313"/>
              <a:gd name="connsiteY4" fmla="*/ 0 h 1249069"/>
              <a:gd name="connsiteX0" fmla="*/ 26493 w 1343313"/>
              <a:gd name="connsiteY0" fmla="*/ 0 h 1249069"/>
              <a:gd name="connsiteX1" fmla="*/ 1213044 w 1343313"/>
              <a:gd name="connsiteY1" fmla="*/ 19097 h 1249069"/>
              <a:gd name="connsiteX2" fmla="*/ 1343313 w 1343313"/>
              <a:gd name="connsiteY2" fmla="*/ 1197445 h 1249069"/>
              <a:gd name="connsiteX3" fmla="*/ 63693 w 1343313"/>
              <a:gd name="connsiteY3" fmla="*/ 1249069 h 1249069"/>
              <a:gd name="connsiteX4" fmla="*/ 26493 w 1343313"/>
              <a:gd name="connsiteY4" fmla="*/ 0 h 1249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313" h="1249069">
                <a:moveTo>
                  <a:pt x="26493" y="0"/>
                </a:moveTo>
                <a:lnTo>
                  <a:pt x="1213044" y="19097"/>
                </a:lnTo>
                <a:cubicBezTo>
                  <a:pt x="1214973" y="427578"/>
                  <a:pt x="1229844" y="907631"/>
                  <a:pt x="1343313" y="1197445"/>
                </a:cubicBezTo>
                <a:lnTo>
                  <a:pt x="63693" y="1249069"/>
                </a:lnTo>
                <a:cubicBezTo>
                  <a:pt x="-61675" y="1023591"/>
                  <a:pt x="38893" y="416356"/>
                  <a:pt x="26493" y="0"/>
                </a:cubicBezTo>
                <a:close/>
              </a:path>
            </a:pathLst>
          </a:custGeom>
          <a:gradFill flip="none" rotWithShape="1">
            <a:gsLst>
              <a:gs pos="21000">
                <a:srgbClr val="FEF99C"/>
              </a:gs>
              <a:gs pos="0">
                <a:srgbClr val="F6E7A6"/>
              </a:gs>
              <a:gs pos="100000">
                <a:srgbClr val="FFC000">
                  <a:lumMod val="85000"/>
                  <a:lumOff val="15000"/>
                </a:srgbClr>
              </a:gs>
            </a:gsLst>
            <a:lin ang="5400000" scaled="1"/>
            <a:tileRect/>
          </a:gradFill>
          <a:ln w="25400" cap="flat" cmpd="sng" algn="ctr">
            <a:noFill/>
            <a:prstDash val="solid"/>
          </a:ln>
          <a:effectLst>
            <a:outerShdw blurRad="152400" dist="63500" dir="8100000" algn="tl" rotWithShape="0">
              <a:prstClr val="black">
                <a:alpha val="50000"/>
              </a:prstClr>
            </a:outerShdw>
          </a:effectLst>
        </p:spPr>
        <p:txBody>
          <a:bodyPr lIns="91440" tIns="91440" rIns="182880" bIns="45720" rtlCol="0" anchor="t"/>
          <a:lstStyle/>
          <a:p>
            <a:pPr algn="ctr"/>
            <a:r>
              <a:rPr lang="en-US" sz="2800" dirty="0">
                <a:effectLst>
                  <a:outerShdw blurRad="50800" dist="76200" dir="2700000" algn="tl" rotWithShape="0">
                    <a:prstClr val="black">
                      <a:alpha val="40000"/>
                    </a:prstClr>
                  </a:outerShdw>
                </a:effectLst>
              </a:rPr>
              <a:t>1116 rows, </a:t>
            </a:r>
          </a:p>
          <a:p>
            <a:pPr algn="ctr"/>
            <a:r>
              <a:rPr lang="en-US" sz="2800" dirty="0">
                <a:effectLst>
                  <a:outerShdw blurRad="50800" dist="76200" dir="2700000" algn="tl" rotWithShape="0">
                    <a:prstClr val="black">
                      <a:alpha val="40000"/>
                    </a:prstClr>
                  </a:outerShdw>
                </a:effectLst>
              </a:rPr>
              <a:t>41 columns</a:t>
            </a:r>
          </a:p>
        </p:txBody>
      </p:sp>
      <p:sp>
        <p:nvSpPr>
          <p:cNvPr id="12" name="Rectangle 19">
            <a:extLst>
              <a:ext uri="{FF2B5EF4-FFF2-40B4-BE49-F238E27FC236}">
                <a16:creationId xmlns:a16="http://schemas.microsoft.com/office/drawing/2014/main" id="{A40D6830-D3E3-4876-8DC7-F64C36A0B3D7}"/>
              </a:ext>
            </a:extLst>
          </p:cNvPr>
          <p:cNvSpPr/>
          <p:nvPr/>
        </p:nvSpPr>
        <p:spPr>
          <a:xfrm rot="21540000">
            <a:off x="57729" y="5343781"/>
            <a:ext cx="2721196" cy="1284521"/>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0 w 1288816"/>
              <a:gd name="connsiteY0" fmla="*/ 0 h 1249069"/>
              <a:gd name="connsiteX1" fmla="*/ 1282063 w 1288816"/>
              <a:gd name="connsiteY1" fmla="*/ 20567 h 1249069"/>
              <a:gd name="connsiteX2" fmla="*/ 1288816 w 1288816"/>
              <a:gd name="connsiteY2" fmla="*/ 1233129 h 1249069"/>
              <a:gd name="connsiteX3" fmla="*/ 37200 w 1288816"/>
              <a:gd name="connsiteY3" fmla="*/ 1249069 h 1249069"/>
              <a:gd name="connsiteX4" fmla="*/ 0 w 1288816"/>
              <a:gd name="connsiteY4" fmla="*/ 0 h 1249069"/>
              <a:gd name="connsiteX0" fmla="*/ 26493 w 1315309"/>
              <a:gd name="connsiteY0" fmla="*/ 0 h 1249069"/>
              <a:gd name="connsiteX1" fmla="*/ 1308556 w 1315309"/>
              <a:gd name="connsiteY1" fmla="*/ 20567 h 1249069"/>
              <a:gd name="connsiteX2" fmla="*/ 1315309 w 1315309"/>
              <a:gd name="connsiteY2" fmla="*/ 1233129 h 1249069"/>
              <a:gd name="connsiteX3" fmla="*/ 63693 w 1315309"/>
              <a:gd name="connsiteY3" fmla="*/ 1249069 h 1249069"/>
              <a:gd name="connsiteX4" fmla="*/ 26493 w 1315309"/>
              <a:gd name="connsiteY4" fmla="*/ 0 h 1249069"/>
              <a:gd name="connsiteX0" fmla="*/ 26493 w 1308775"/>
              <a:gd name="connsiteY0" fmla="*/ 0 h 1269024"/>
              <a:gd name="connsiteX1" fmla="*/ 1308556 w 1308775"/>
              <a:gd name="connsiteY1" fmla="*/ 20567 h 1269024"/>
              <a:gd name="connsiteX2" fmla="*/ 1300949 w 1308775"/>
              <a:gd name="connsiteY2" fmla="*/ 1269024 h 1269024"/>
              <a:gd name="connsiteX3" fmla="*/ 63693 w 1308775"/>
              <a:gd name="connsiteY3" fmla="*/ 1249069 h 1269024"/>
              <a:gd name="connsiteX4" fmla="*/ 26493 w 1308775"/>
              <a:gd name="connsiteY4" fmla="*/ 0 h 1269024"/>
              <a:gd name="connsiteX0" fmla="*/ 26493 w 1308578"/>
              <a:gd name="connsiteY0" fmla="*/ 0 h 1269024"/>
              <a:gd name="connsiteX1" fmla="*/ 1308556 w 1308578"/>
              <a:gd name="connsiteY1" fmla="*/ 20567 h 1269024"/>
              <a:gd name="connsiteX2" fmla="*/ 1300949 w 1308578"/>
              <a:gd name="connsiteY2" fmla="*/ 1269024 h 1269024"/>
              <a:gd name="connsiteX3" fmla="*/ 63693 w 1308578"/>
              <a:gd name="connsiteY3" fmla="*/ 1249069 h 1269024"/>
              <a:gd name="connsiteX4" fmla="*/ 26493 w 1308578"/>
              <a:gd name="connsiteY4" fmla="*/ 0 h 1269024"/>
              <a:gd name="connsiteX0" fmla="*/ 26493 w 1343313"/>
              <a:gd name="connsiteY0" fmla="*/ 0 h 1249069"/>
              <a:gd name="connsiteX1" fmla="*/ 1308556 w 1343313"/>
              <a:gd name="connsiteY1" fmla="*/ 20567 h 1249069"/>
              <a:gd name="connsiteX2" fmla="*/ 1343313 w 1343313"/>
              <a:gd name="connsiteY2" fmla="*/ 1197445 h 1249069"/>
              <a:gd name="connsiteX3" fmla="*/ 63693 w 1343313"/>
              <a:gd name="connsiteY3" fmla="*/ 1249069 h 1249069"/>
              <a:gd name="connsiteX4" fmla="*/ 26493 w 1343313"/>
              <a:gd name="connsiteY4" fmla="*/ 0 h 1249069"/>
              <a:gd name="connsiteX0" fmla="*/ 26493 w 1343313"/>
              <a:gd name="connsiteY0" fmla="*/ 0 h 1249069"/>
              <a:gd name="connsiteX1" fmla="*/ 1213044 w 1343313"/>
              <a:gd name="connsiteY1" fmla="*/ 19097 h 1249069"/>
              <a:gd name="connsiteX2" fmla="*/ 1343313 w 1343313"/>
              <a:gd name="connsiteY2" fmla="*/ 1197445 h 1249069"/>
              <a:gd name="connsiteX3" fmla="*/ 63693 w 1343313"/>
              <a:gd name="connsiteY3" fmla="*/ 1249069 h 1249069"/>
              <a:gd name="connsiteX4" fmla="*/ 26493 w 1343313"/>
              <a:gd name="connsiteY4" fmla="*/ 0 h 1249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313" h="1249069">
                <a:moveTo>
                  <a:pt x="26493" y="0"/>
                </a:moveTo>
                <a:lnTo>
                  <a:pt x="1213044" y="19097"/>
                </a:lnTo>
                <a:cubicBezTo>
                  <a:pt x="1214973" y="427578"/>
                  <a:pt x="1229844" y="907631"/>
                  <a:pt x="1343313" y="1197445"/>
                </a:cubicBezTo>
                <a:lnTo>
                  <a:pt x="63693" y="1249069"/>
                </a:lnTo>
                <a:cubicBezTo>
                  <a:pt x="-61675" y="1023591"/>
                  <a:pt x="38893" y="416356"/>
                  <a:pt x="26493" y="0"/>
                </a:cubicBezTo>
                <a:close/>
              </a:path>
            </a:pathLst>
          </a:custGeom>
          <a:gradFill flip="none" rotWithShape="1">
            <a:gsLst>
              <a:gs pos="21000">
                <a:srgbClr val="FEF99C"/>
              </a:gs>
              <a:gs pos="0">
                <a:srgbClr val="F6E7A6"/>
              </a:gs>
              <a:gs pos="100000">
                <a:srgbClr val="FFC000">
                  <a:lumMod val="85000"/>
                  <a:lumOff val="15000"/>
                </a:srgbClr>
              </a:gs>
            </a:gsLst>
            <a:lin ang="5400000" scaled="1"/>
            <a:tileRect/>
          </a:gradFill>
          <a:ln w="25400" cap="flat" cmpd="sng" algn="ctr">
            <a:noFill/>
            <a:prstDash val="solid"/>
          </a:ln>
          <a:effectLst>
            <a:outerShdw blurRad="152400" dist="63500" dir="8100000" algn="tl" rotWithShape="0">
              <a:prstClr val="black">
                <a:alpha val="50000"/>
              </a:prstClr>
            </a:outerShdw>
          </a:effectLst>
        </p:spPr>
        <p:txBody>
          <a:bodyPr lIns="91440" tIns="91440" rIns="182880" bIns="45720" rtlCol="0" anchor="t"/>
          <a:lstStyle/>
          <a:p>
            <a:pPr algn="ctr"/>
            <a:r>
              <a:rPr lang="en-US" sz="2800" dirty="0">
                <a:effectLst>
                  <a:outerShdw blurRad="50800" dist="76200" dir="2700000" algn="tl" rotWithShape="0">
                    <a:prstClr val="black">
                      <a:alpha val="40000"/>
                    </a:prstClr>
                  </a:outerShdw>
                </a:effectLst>
              </a:rPr>
              <a:t>14144 rows, </a:t>
            </a:r>
          </a:p>
          <a:p>
            <a:pPr algn="ctr"/>
            <a:r>
              <a:rPr lang="en-US" sz="2800" dirty="0">
                <a:effectLst>
                  <a:outerShdw blurRad="50800" dist="76200" dir="2700000" algn="tl" rotWithShape="0">
                    <a:prstClr val="black">
                      <a:alpha val="40000"/>
                    </a:prstClr>
                  </a:outerShdw>
                </a:effectLst>
              </a:rPr>
              <a:t>1040 columns</a:t>
            </a:r>
          </a:p>
        </p:txBody>
      </p:sp>
    </p:spTree>
    <p:extLst>
      <p:ext uri="{BB962C8B-B14F-4D97-AF65-F5344CB8AC3E}">
        <p14:creationId xmlns:p14="http://schemas.microsoft.com/office/powerpoint/2010/main" val="311640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168397"/>
            <a:ext cx="4235508" cy="457200"/>
          </a:xfrm>
        </p:spPr>
        <p:txBody>
          <a:bodyPr>
            <a:normAutofit fontScale="90000"/>
          </a:bodyPr>
          <a:lstStyle/>
          <a:p>
            <a:pPr eaLnBrk="1" hangingPunct="1"/>
            <a:r>
              <a:rPr lang="en-GB" altLang="en-US" sz="3200" b="1" dirty="0">
                <a:solidFill>
                  <a:schemeClr val="bg1"/>
                </a:solidFill>
                <a:latin typeface="Arial" charset="0"/>
                <a:cs typeface="Arial" charset="0"/>
              </a:rPr>
              <a:t>Feature Engineering</a:t>
            </a:r>
            <a:endParaRPr lang="en-GB" altLang="en-US" sz="2000" b="1" dirty="0">
              <a:solidFill>
                <a:schemeClr val="bg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16</a:t>
            </a:fld>
            <a:endParaRPr lang="en-GB" dirty="0"/>
          </a:p>
        </p:txBody>
      </p:sp>
      <p:cxnSp>
        <p:nvCxnSpPr>
          <p:cNvPr id="6" name="Straight Arrow Connector 5">
            <a:extLst>
              <a:ext uri="{FF2B5EF4-FFF2-40B4-BE49-F238E27FC236}">
                <a16:creationId xmlns:a16="http://schemas.microsoft.com/office/drawing/2014/main" id="{4033A386-487D-400E-899B-7083BCD5B887}"/>
              </a:ext>
            </a:extLst>
          </p:cNvPr>
          <p:cNvCxnSpPr>
            <a:cxnSpLocks/>
          </p:cNvCxnSpPr>
          <p:nvPr/>
        </p:nvCxnSpPr>
        <p:spPr>
          <a:xfrm>
            <a:off x="2135103" y="2860077"/>
            <a:ext cx="2656146" cy="82142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nvGrpSpPr>
          <p:cNvPr id="11" name="Group 10">
            <a:extLst>
              <a:ext uri="{FF2B5EF4-FFF2-40B4-BE49-F238E27FC236}">
                <a16:creationId xmlns:a16="http://schemas.microsoft.com/office/drawing/2014/main" id="{E06667EB-C003-4AE3-A1FE-91C5AAD366E5}"/>
              </a:ext>
            </a:extLst>
          </p:cNvPr>
          <p:cNvGrpSpPr/>
          <p:nvPr/>
        </p:nvGrpSpPr>
        <p:grpSpPr>
          <a:xfrm>
            <a:off x="614872" y="2512749"/>
            <a:ext cx="1496291" cy="674112"/>
            <a:chOff x="309576" y="2559742"/>
            <a:chExt cx="1645920" cy="1289275"/>
          </a:xfrm>
        </p:grpSpPr>
        <p:sp>
          <p:nvSpPr>
            <p:cNvPr id="12" name="Round Same Side Corner Rectangle 9">
              <a:extLst>
                <a:ext uri="{FF2B5EF4-FFF2-40B4-BE49-F238E27FC236}">
                  <a16:creationId xmlns:a16="http://schemas.microsoft.com/office/drawing/2014/main" id="{56201748-2C30-4BF2-A6CF-BCD81772A9EA}"/>
                </a:ext>
              </a:extLst>
            </p:cNvPr>
            <p:cNvSpPr/>
            <p:nvPr/>
          </p:nvSpPr>
          <p:spPr>
            <a:xfrm>
              <a:off x="309576" y="2753640"/>
              <a:ext cx="1645920" cy="1095377"/>
            </a:xfrm>
            <a:prstGeom prst="round2SameRect">
              <a:avLst>
                <a:gd name="adj1" fmla="val 0"/>
                <a:gd name="adj2" fmla="val 4757"/>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47B74AE-DC41-46C0-AA38-05109E1890E9}"/>
                </a:ext>
              </a:extLst>
            </p:cNvPr>
            <p:cNvSpPr txBox="1"/>
            <p:nvPr/>
          </p:nvSpPr>
          <p:spPr>
            <a:xfrm>
              <a:off x="335911" y="2895600"/>
              <a:ext cx="1593251" cy="891064"/>
            </a:xfrm>
            <a:prstGeom prst="rect">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400" dirty="0"/>
            </a:p>
            <a:p>
              <a:r>
                <a:rPr lang="en-US" sz="1400" dirty="0"/>
                <a:t>HW70 &lt; -200</a:t>
              </a:r>
            </a:p>
            <a:p>
              <a:endParaRPr lang="en-US" sz="1400" dirty="0"/>
            </a:p>
          </p:txBody>
        </p:sp>
        <p:sp>
          <p:nvSpPr>
            <p:cNvPr id="14" name="Round Same Side Corner Rectangle 4">
              <a:extLst>
                <a:ext uri="{FF2B5EF4-FFF2-40B4-BE49-F238E27FC236}">
                  <a16:creationId xmlns:a16="http://schemas.microsoft.com/office/drawing/2014/main" id="{A8AFEF3E-7075-465D-9C4D-5457F649C36F}"/>
                </a:ext>
              </a:extLst>
            </p:cNvPr>
            <p:cNvSpPr/>
            <p:nvPr/>
          </p:nvSpPr>
          <p:spPr>
            <a:xfrm>
              <a:off x="309576" y="2559742"/>
              <a:ext cx="1645920" cy="259657"/>
            </a:xfrm>
            <a:prstGeom prst="round2SameRect">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F666326A-5E5A-4B18-BF56-EFDC3AC8041D}"/>
              </a:ext>
            </a:extLst>
          </p:cNvPr>
          <p:cNvGrpSpPr/>
          <p:nvPr/>
        </p:nvGrpSpPr>
        <p:grpSpPr>
          <a:xfrm>
            <a:off x="614872" y="3382398"/>
            <a:ext cx="1496291" cy="676922"/>
            <a:chOff x="309576" y="2611722"/>
            <a:chExt cx="1645920" cy="1237295"/>
          </a:xfrm>
        </p:grpSpPr>
        <p:sp>
          <p:nvSpPr>
            <p:cNvPr id="44" name="Round Same Side Corner Rectangle 9">
              <a:extLst>
                <a:ext uri="{FF2B5EF4-FFF2-40B4-BE49-F238E27FC236}">
                  <a16:creationId xmlns:a16="http://schemas.microsoft.com/office/drawing/2014/main" id="{77CE124D-4FF1-47B4-849E-C3D096B90AE4}"/>
                </a:ext>
              </a:extLst>
            </p:cNvPr>
            <p:cNvSpPr/>
            <p:nvPr/>
          </p:nvSpPr>
          <p:spPr>
            <a:xfrm>
              <a:off x="309576" y="2753640"/>
              <a:ext cx="1645920" cy="1095377"/>
            </a:xfrm>
            <a:prstGeom prst="round2SameRect">
              <a:avLst>
                <a:gd name="adj1" fmla="val 0"/>
                <a:gd name="adj2" fmla="val 4757"/>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F4CF824-950C-4B84-B15D-3A6B2870A1D9}"/>
                </a:ext>
              </a:extLst>
            </p:cNvPr>
            <p:cNvSpPr txBox="1"/>
            <p:nvPr/>
          </p:nvSpPr>
          <p:spPr>
            <a:xfrm>
              <a:off x="335911" y="2895600"/>
              <a:ext cx="1593251" cy="891064"/>
            </a:xfrm>
            <a:prstGeom prst="rect">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400" dirty="0"/>
            </a:p>
            <a:p>
              <a:r>
                <a:rPr lang="en-US" sz="1400" dirty="0"/>
                <a:t>HW72 &lt; -200</a:t>
              </a:r>
            </a:p>
            <a:p>
              <a:endParaRPr lang="en-US" sz="1400" dirty="0"/>
            </a:p>
          </p:txBody>
        </p:sp>
        <p:sp>
          <p:nvSpPr>
            <p:cNvPr id="46" name="Round Same Side Corner Rectangle 4">
              <a:extLst>
                <a:ext uri="{FF2B5EF4-FFF2-40B4-BE49-F238E27FC236}">
                  <a16:creationId xmlns:a16="http://schemas.microsoft.com/office/drawing/2014/main" id="{695BB819-2E67-44F9-82BF-0D8A894E3B65}"/>
                </a:ext>
              </a:extLst>
            </p:cNvPr>
            <p:cNvSpPr/>
            <p:nvPr/>
          </p:nvSpPr>
          <p:spPr>
            <a:xfrm>
              <a:off x="309576" y="2611722"/>
              <a:ext cx="1645920" cy="207676"/>
            </a:xfrm>
            <a:prstGeom prst="round2SameRect">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DD221486-C194-4E17-907F-4CB54008F045}"/>
              </a:ext>
            </a:extLst>
          </p:cNvPr>
          <p:cNvGrpSpPr/>
          <p:nvPr/>
        </p:nvGrpSpPr>
        <p:grpSpPr>
          <a:xfrm>
            <a:off x="614872" y="4247974"/>
            <a:ext cx="1496291" cy="773293"/>
            <a:chOff x="309576" y="2559742"/>
            <a:chExt cx="1645920" cy="1289275"/>
          </a:xfrm>
        </p:grpSpPr>
        <p:sp>
          <p:nvSpPr>
            <p:cNvPr id="48" name="Round Same Side Corner Rectangle 9">
              <a:extLst>
                <a:ext uri="{FF2B5EF4-FFF2-40B4-BE49-F238E27FC236}">
                  <a16:creationId xmlns:a16="http://schemas.microsoft.com/office/drawing/2014/main" id="{854B2905-257E-46C5-9638-E6239AE18C17}"/>
                </a:ext>
              </a:extLst>
            </p:cNvPr>
            <p:cNvSpPr/>
            <p:nvPr/>
          </p:nvSpPr>
          <p:spPr>
            <a:xfrm>
              <a:off x="309576" y="2753640"/>
              <a:ext cx="1645920" cy="1095377"/>
            </a:xfrm>
            <a:prstGeom prst="round2SameRect">
              <a:avLst>
                <a:gd name="adj1" fmla="val 0"/>
                <a:gd name="adj2" fmla="val 4757"/>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72D007DC-BBBB-4E44-B724-75B36E6804E6}"/>
                </a:ext>
              </a:extLst>
            </p:cNvPr>
            <p:cNvSpPr txBox="1"/>
            <p:nvPr/>
          </p:nvSpPr>
          <p:spPr>
            <a:xfrm>
              <a:off x="335911" y="2895600"/>
              <a:ext cx="1593251" cy="891064"/>
            </a:xfrm>
            <a:prstGeom prst="rect">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400" dirty="0"/>
            </a:p>
            <a:p>
              <a:r>
                <a:rPr lang="en-US" sz="1400" dirty="0"/>
                <a:t>HW72 &gt; 200  &amp; HW72 &lt; 9990</a:t>
              </a:r>
            </a:p>
            <a:p>
              <a:endParaRPr lang="en-US" sz="1400" dirty="0"/>
            </a:p>
          </p:txBody>
        </p:sp>
        <p:sp>
          <p:nvSpPr>
            <p:cNvPr id="50" name="Round Same Side Corner Rectangle 4">
              <a:extLst>
                <a:ext uri="{FF2B5EF4-FFF2-40B4-BE49-F238E27FC236}">
                  <a16:creationId xmlns:a16="http://schemas.microsoft.com/office/drawing/2014/main" id="{3AA0B28B-3890-44F7-87AC-2A5CF805E44F}"/>
                </a:ext>
              </a:extLst>
            </p:cNvPr>
            <p:cNvSpPr/>
            <p:nvPr/>
          </p:nvSpPr>
          <p:spPr>
            <a:xfrm>
              <a:off x="309576" y="2559742"/>
              <a:ext cx="1645920" cy="259658"/>
            </a:xfrm>
            <a:prstGeom prst="round2SameRect">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46098CDD-17D0-418C-AF41-5FDBA56B2356}"/>
              </a:ext>
            </a:extLst>
          </p:cNvPr>
          <p:cNvGrpSpPr/>
          <p:nvPr/>
        </p:nvGrpSpPr>
        <p:grpSpPr>
          <a:xfrm>
            <a:off x="614871" y="5234408"/>
            <a:ext cx="1496291" cy="656995"/>
            <a:chOff x="309576" y="2559742"/>
            <a:chExt cx="1645920" cy="1289275"/>
          </a:xfrm>
        </p:grpSpPr>
        <p:sp>
          <p:nvSpPr>
            <p:cNvPr id="52" name="Round Same Side Corner Rectangle 9">
              <a:extLst>
                <a:ext uri="{FF2B5EF4-FFF2-40B4-BE49-F238E27FC236}">
                  <a16:creationId xmlns:a16="http://schemas.microsoft.com/office/drawing/2014/main" id="{731E7624-94A2-47BB-A275-3ACFE23C40CD}"/>
                </a:ext>
              </a:extLst>
            </p:cNvPr>
            <p:cNvSpPr/>
            <p:nvPr/>
          </p:nvSpPr>
          <p:spPr>
            <a:xfrm>
              <a:off x="309576" y="2753640"/>
              <a:ext cx="1645920" cy="1095377"/>
            </a:xfrm>
            <a:prstGeom prst="round2SameRect">
              <a:avLst>
                <a:gd name="adj1" fmla="val 0"/>
                <a:gd name="adj2" fmla="val 4757"/>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C76139EC-2FDF-4136-BB99-808FB7B6EFB8}"/>
                </a:ext>
              </a:extLst>
            </p:cNvPr>
            <p:cNvSpPr txBox="1"/>
            <p:nvPr/>
          </p:nvSpPr>
          <p:spPr>
            <a:xfrm>
              <a:off x="335911" y="2895600"/>
              <a:ext cx="1593251" cy="891064"/>
            </a:xfrm>
            <a:prstGeom prst="rect">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sz="1400" dirty="0"/>
            </a:p>
            <a:p>
              <a:r>
                <a:rPr lang="en-US" sz="1400" dirty="0"/>
                <a:t>HW71 &lt; -200</a:t>
              </a:r>
            </a:p>
            <a:p>
              <a:endParaRPr lang="en-US" sz="1400" dirty="0"/>
            </a:p>
          </p:txBody>
        </p:sp>
        <p:sp>
          <p:nvSpPr>
            <p:cNvPr id="54" name="Round Same Side Corner Rectangle 4">
              <a:extLst>
                <a:ext uri="{FF2B5EF4-FFF2-40B4-BE49-F238E27FC236}">
                  <a16:creationId xmlns:a16="http://schemas.microsoft.com/office/drawing/2014/main" id="{E30BD924-8E0B-49AF-BF67-57EF6C28C6FD}"/>
                </a:ext>
              </a:extLst>
            </p:cNvPr>
            <p:cNvSpPr/>
            <p:nvPr/>
          </p:nvSpPr>
          <p:spPr>
            <a:xfrm>
              <a:off x="309576" y="2559742"/>
              <a:ext cx="1645920" cy="259658"/>
            </a:xfrm>
            <a:prstGeom prst="round2SameRect">
              <a:avLst/>
            </a:prstGeom>
            <a:gradFill flip="none" rotWithShape="1">
              <a:gsLst>
                <a:gs pos="0">
                  <a:srgbClr val="AF4DDB"/>
                </a:gs>
                <a:gs pos="100000">
                  <a:srgbClr val="7125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8" name="Straight Arrow Connector 67">
            <a:extLst>
              <a:ext uri="{FF2B5EF4-FFF2-40B4-BE49-F238E27FC236}">
                <a16:creationId xmlns:a16="http://schemas.microsoft.com/office/drawing/2014/main" id="{820C25C0-BB38-4EAA-B0DB-08828C3F0CB7}"/>
              </a:ext>
            </a:extLst>
          </p:cNvPr>
          <p:cNvCxnSpPr>
            <a:cxnSpLocks/>
          </p:cNvCxnSpPr>
          <p:nvPr/>
        </p:nvCxnSpPr>
        <p:spPr>
          <a:xfrm>
            <a:off x="2135103" y="3709162"/>
            <a:ext cx="2658839" cy="1445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FE04F8FD-82C5-4D5B-BDDF-EDB9ECA48AE6}"/>
              </a:ext>
            </a:extLst>
          </p:cNvPr>
          <p:cNvCxnSpPr>
            <a:cxnSpLocks/>
          </p:cNvCxnSpPr>
          <p:nvPr/>
        </p:nvCxnSpPr>
        <p:spPr>
          <a:xfrm flipV="1">
            <a:off x="2135103" y="3997923"/>
            <a:ext cx="2658840" cy="6675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F76E5D57-27BB-427E-BCCC-F447068A57BD}"/>
              </a:ext>
            </a:extLst>
          </p:cNvPr>
          <p:cNvCxnSpPr>
            <a:cxnSpLocks/>
          </p:cNvCxnSpPr>
          <p:nvPr/>
        </p:nvCxnSpPr>
        <p:spPr>
          <a:xfrm flipV="1">
            <a:off x="2135103" y="4325844"/>
            <a:ext cx="2656146" cy="12719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1" name="Rectangle 110">
            <a:extLst>
              <a:ext uri="{FF2B5EF4-FFF2-40B4-BE49-F238E27FC236}">
                <a16:creationId xmlns:a16="http://schemas.microsoft.com/office/drawing/2014/main" id="{7031CD30-2725-4518-A636-4D88D5DB41C8}"/>
              </a:ext>
            </a:extLst>
          </p:cNvPr>
          <p:cNvSpPr/>
          <p:nvPr/>
        </p:nvSpPr>
        <p:spPr>
          <a:xfrm>
            <a:off x="4851695" y="5270840"/>
            <a:ext cx="3726003" cy="600164"/>
          </a:xfrm>
          <a:prstGeom prst="rect">
            <a:avLst/>
          </a:prstGeom>
        </p:spPr>
        <p:txBody>
          <a:bodyPr wrap="square">
            <a:spAutoFit/>
          </a:bodyPr>
          <a:lstStyle/>
          <a:p>
            <a:pPr algn="ctr"/>
            <a:r>
              <a:rPr lang="en-US" sz="1100" b="1" dirty="0">
                <a:cs typeface="Arial" pitchFamily="34" charset="0"/>
              </a:rPr>
              <a:t>NB: </a:t>
            </a:r>
            <a:r>
              <a:rPr lang="en-US" sz="1100" dirty="0">
                <a:cs typeface="Arial" pitchFamily="34" charset="0"/>
              </a:rPr>
              <a:t>At least one of the indicators should be </a:t>
            </a:r>
            <a:r>
              <a:rPr lang="en-US" sz="1100" dirty="0">
                <a:solidFill>
                  <a:srgbClr val="FF0000"/>
                </a:solidFill>
                <a:cs typeface="Arial" pitchFamily="34" charset="0"/>
              </a:rPr>
              <a:t>“Yes” </a:t>
            </a:r>
            <a:r>
              <a:rPr lang="en-US" sz="1100" dirty="0">
                <a:cs typeface="Arial" pitchFamily="34" charset="0"/>
              </a:rPr>
              <a:t>for a child to be </a:t>
            </a:r>
            <a:r>
              <a:rPr lang="en-US" sz="1100" dirty="0">
                <a:solidFill>
                  <a:srgbClr val="FF0000"/>
                </a:solidFill>
                <a:cs typeface="Arial" pitchFamily="34" charset="0"/>
              </a:rPr>
              <a:t>malnourished</a:t>
            </a:r>
            <a:r>
              <a:rPr lang="en-US" sz="1100" dirty="0">
                <a:cs typeface="Arial" pitchFamily="34" charset="0"/>
              </a:rPr>
              <a:t>. Overweight  and Underweight cannot both have “Yes” at the same time.</a:t>
            </a:r>
          </a:p>
        </p:txBody>
      </p:sp>
      <p:sp>
        <p:nvSpPr>
          <p:cNvPr id="2" name="Rectangle 1">
            <a:extLst>
              <a:ext uri="{FF2B5EF4-FFF2-40B4-BE49-F238E27FC236}">
                <a16:creationId xmlns:a16="http://schemas.microsoft.com/office/drawing/2014/main" id="{C1736C21-1266-4EEC-894C-64C3E1998FC8}"/>
              </a:ext>
            </a:extLst>
          </p:cNvPr>
          <p:cNvSpPr/>
          <p:nvPr/>
        </p:nvSpPr>
        <p:spPr>
          <a:xfrm>
            <a:off x="254834" y="865328"/>
            <a:ext cx="8043169" cy="2485296"/>
          </a:xfrm>
          <a:prstGeom prst="rect">
            <a:avLst/>
          </a:prstGeom>
        </p:spPr>
        <p:txBody>
          <a:bodyPr wrap="square">
            <a:spAutoFit/>
          </a:bodyPr>
          <a:lstStyle/>
          <a:p>
            <a:pPr marL="171450" indent="-171450">
              <a:buFont typeface="Arial" panose="020B0604020202020204" pitchFamily="34" charset="0"/>
              <a:buChar char="•"/>
            </a:pPr>
            <a:r>
              <a:rPr lang="en-US" sz="1400" b="1" dirty="0"/>
              <a:t>Stunted</a:t>
            </a:r>
            <a:r>
              <a:rPr lang="en-US" sz="1400" dirty="0"/>
              <a:t> - if height-for-age (HW70) Z-score is below -2 standard deviation (SD)</a:t>
            </a:r>
          </a:p>
          <a:p>
            <a:endParaRPr lang="en-US" sz="1400" dirty="0">
              <a:cs typeface="Arial" pitchFamily="34" charset="0"/>
            </a:endParaRPr>
          </a:p>
          <a:p>
            <a:pPr marL="171450" indent="-171450">
              <a:buFont typeface="Arial" panose="020B0604020202020204" pitchFamily="34" charset="0"/>
              <a:buChar char="•"/>
            </a:pPr>
            <a:r>
              <a:rPr lang="en-US" sz="1400" b="1" dirty="0"/>
              <a:t>Wasted</a:t>
            </a:r>
            <a:r>
              <a:rPr lang="en-US" sz="1400" dirty="0"/>
              <a:t> - if weight-for-height (HW72) Z-score is below -2 standard deviation (SD)</a:t>
            </a:r>
          </a:p>
          <a:p>
            <a:endParaRPr lang="en-US" sz="1400" b="1" dirty="0"/>
          </a:p>
          <a:p>
            <a:pPr marL="171450" indent="-171450">
              <a:buFont typeface="Arial" panose="020B0604020202020204" pitchFamily="34" charset="0"/>
              <a:buChar char="•"/>
            </a:pPr>
            <a:r>
              <a:rPr lang="en-US" sz="1400" b="1" dirty="0"/>
              <a:t>Overweight</a:t>
            </a:r>
            <a:r>
              <a:rPr lang="en-US" sz="1400" dirty="0"/>
              <a:t> – if weight-for-height (HW72)  Z-score is above 2 standard deviation and below 9990</a:t>
            </a:r>
          </a:p>
          <a:p>
            <a:pPr marL="171450" indent="-171450">
              <a:buFont typeface="Arial" panose="020B0604020202020204" pitchFamily="34" charset="0"/>
              <a:buChar char="•"/>
            </a:pPr>
            <a:endParaRPr lang="en-US" sz="1400" b="1" dirty="0"/>
          </a:p>
          <a:p>
            <a:pPr marL="171450" indent="-171450">
              <a:buFont typeface="Arial" panose="020B0604020202020204" pitchFamily="34" charset="0"/>
              <a:buChar char="•"/>
            </a:pPr>
            <a:r>
              <a:rPr lang="en-US" sz="1400" b="1" dirty="0"/>
              <a:t>Underweight</a:t>
            </a:r>
            <a:r>
              <a:rPr lang="en-US" sz="1400" dirty="0"/>
              <a:t>– if weight-for-age (HW71)  Z-score is below -2 standard deviation (SD)</a:t>
            </a:r>
          </a:p>
          <a:p>
            <a:endParaRPr lang="en-US" sz="1400" dirty="0"/>
          </a:p>
          <a:p>
            <a:endParaRPr lang="en-US" sz="1600" dirty="0">
              <a:cs typeface="Arial" pitchFamily="34" charset="0"/>
            </a:endParaRPr>
          </a:p>
          <a:p>
            <a:endParaRPr lang="en-US" sz="1400" dirty="0">
              <a:cs typeface="Arial" pitchFamily="34" charset="0"/>
            </a:endParaRPr>
          </a:p>
          <a:p>
            <a:endParaRPr lang="en-US" dirty="0"/>
          </a:p>
        </p:txBody>
      </p:sp>
      <p:pic>
        <p:nvPicPr>
          <p:cNvPr id="67" name="Picture 66">
            <a:extLst>
              <a:ext uri="{FF2B5EF4-FFF2-40B4-BE49-F238E27FC236}">
                <a16:creationId xmlns:a16="http://schemas.microsoft.com/office/drawing/2014/main" id="{33E58703-40CB-48C4-94B4-325EB2E59127}"/>
              </a:ext>
            </a:extLst>
          </p:cNvPr>
          <p:cNvPicPr>
            <a:picLocks noChangeAspect="1"/>
          </p:cNvPicPr>
          <p:nvPr/>
        </p:nvPicPr>
        <p:blipFill>
          <a:blip r:embed="rId2"/>
          <a:stretch>
            <a:fillRect/>
          </a:stretch>
        </p:blipFill>
        <p:spPr>
          <a:xfrm>
            <a:off x="4816958" y="3270791"/>
            <a:ext cx="4072208" cy="1654298"/>
          </a:xfrm>
          <a:prstGeom prst="rect">
            <a:avLst/>
          </a:prstGeom>
        </p:spPr>
      </p:pic>
    </p:spTree>
    <p:extLst>
      <p:ext uri="{BB962C8B-B14F-4D97-AF65-F5344CB8AC3E}">
        <p14:creationId xmlns:p14="http://schemas.microsoft.com/office/powerpoint/2010/main" val="4001018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696801" y="2744092"/>
            <a:ext cx="5369825" cy="958954"/>
          </a:xfrm>
        </p:spPr>
        <p:txBody>
          <a:bodyPr>
            <a:noAutofit/>
          </a:bodyPr>
          <a:lstStyle/>
          <a:p>
            <a:pPr eaLnBrk="1" hangingPunct="1"/>
            <a:r>
              <a:rPr lang="en-GB" altLang="en-US" sz="4800" b="1" dirty="0">
                <a:latin typeface="Arial" charset="0"/>
                <a:cs typeface="Arial" charset="0"/>
              </a:rPr>
              <a:t>Analysis Results</a:t>
            </a:r>
          </a:p>
        </p:txBody>
      </p:sp>
      <p:sp>
        <p:nvSpPr>
          <p:cNvPr id="16" name="Slide Number Placeholder 15"/>
          <p:cNvSpPr>
            <a:spLocks noGrp="1"/>
          </p:cNvSpPr>
          <p:nvPr>
            <p:ph type="sldNum" sz="quarter" idx="12"/>
          </p:nvPr>
        </p:nvSpPr>
        <p:spPr/>
        <p:txBody>
          <a:bodyPr/>
          <a:lstStyle/>
          <a:p>
            <a:pPr>
              <a:defRPr/>
            </a:pPr>
            <a:fld id="{BB74C93C-0EC1-4D3C-A7D0-1201341E4A8B}" type="slidenum">
              <a:rPr lang="en-GB" smtClean="0"/>
              <a:pPr>
                <a:defRPr/>
              </a:pPr>
              <a:t>17</a:t>
            </a:fld>
            <a:endParaRPr lang="en-GB" dirty="0"/>
          </a:p>
        </p:txBody>
      </p:sp>
    </p:spTree>
    <p:extLst>
      <p:ext uri="{BB962C8B-B14F-4D97-AF65-F5344CB8AC3E}">
        <p14:creationId xmlns:p14="http://schemas.microsoft.com/office/powerpoint/2010/main" val="265842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239418"/>
            <a:ext cx="4235508" cy="457200"/>
          </a:xfrm>
        </p:spPr>
        <p:txBody>
          <a:bodyPr>
            <a:normAutofit fontScale="90000"/>
          </a:bodyPr>
          <a:lstStyle/>
          <a:p>
            <a:r>
              <a:rPr lang="en-GB" altLang="en-US" sz="3200" b="1" dirty="0">
                <a:solidFill>
                  <a:schemeClr val="bg1"/>
                </a:solidFill>
                <a:latin typeface="Arial" charset="0"/>
                <a:cs typeface="Arial" charset="0"/>
              </a:rPr>
              <a:t>Data Visualization </a:t>
            </a:r>
            <a:br>
              <a:rPr lang="en-GB" altLang="en-US" sz="3200" b="1" dirty="0">
                <a:solidFill>
                  <a:schemeClr val="bg1"/>
                </a:solidFill>
                <a:latin typeface="Arial" charset="0"/>
                <a:cs typeface="Arial" charset="0"/>
              </a:rPr>
            </a:br>
            <a:r>
              <a:rPr lang="en-GB" altLang="en-US" sz="1300" b="1" dirty="0">
                <a:solidFill>
                  <a:schemeClr val="bg1"/>
                </a:solidFill>
                <a:latin typeface="Arial" charset="0"/>
                <a:cs typeface="Arial" charset="0"/>
              </a:rPr>
              <a:t>(</a:t>
            </a:r>
            <a:r>
              <a:rPr lang="en-GB" altLang="en-US" sz="1200" b="1" dirty="0">
                <a:solidFill>
                  <a:schemeClr val="bg1"/>
                </a:solidFill>
                <a:latin typeface="Arial" charset="0"/>
                <a:cs typeface="Arial" charset="0"/>
              </a:rPr>
              <a:t>sampling weight incorporated)</a:t>
            </a:r>
            <a:br>
              <a:rPr lang="en-ZA" sz="2000" dirty="0"/>
            </a:br>
            <a:endParaRPr lang="en-GB" altLang="en-US" sz="2000" b="1" dirty="0">
              <a:solidFill>
                <a:schemeClr val="bg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18</a:t>
            </a:fld>
            <a:endParaRPr lang="en-GB" dirty="0"/>
          </a:p>
        </p:txBody>
      </p:sp>
      <p:graphicFrame>
        <p:nvGraphicFramePr>
          <p:cNvPr id="10" name="Chart 9">
            <a:extLst>
              <a:ext uri="{FF2B5EF4-FFF2-40B4-BE49-F238E27FC236}">
                <a16:creationId xmlns:a16="http://schemas.microsoft.com/office/drawing/2014/main" id="{16AB18CE-EBA3-4101-B0E6-55F9B15CA4EC}"/>
              </a:ext>
            </a:extLst>
          </p:cNvPr>
          <p:cNvGraphicFramePr/>
          <p:nvPr>
            <p:extLst>
              <p:ext uri="{D42A27DB-BD31-4B8C-83A1-F6EECF244321}">
                <p14:modId xmlns:p14="http://schemas.microsoft.com/office/powerpoint/2010/main" val="279309101"/>
              </p:ext>
            </p:extLst>
          </p:nvPr>
        </p:nvGraphicFramePr>
        <p:xfrm>
          <a:off x="996960" y="999985"/>
          <a:ext cx="5829968" cy="21343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B4C02A06-70A0-4B7D-873F-4620E68E35ED}"/>
              </a:ext>
            </a:extLst>
          </p:cNvPr>
          <p:cNvGraphicFramePr/>
          <p:nvPr>
            <p:extLst>
              <p:ext uri="{D42A27DB-BD31-4B8C-83A1-F6EECF244321}">
                <p14:modId xmlns:p14="http://schemas.microsoft.com/office/powerpoint/2010/main" val="1069760904"/>
              </p:ext>
            </p:extLst>
          </p:nvPr>
        </p:nvGraphicFramePr>
        <p:xfrm>
          <a:off x="0" y="3346631"/>
          <a:ext cx="9144000" cy="33748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6439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168397"/>
            <a:ext cx="4235508" cy="457200"/>
          </a:xfrm>
        </p:spPr>
        <p:txBody>
          <a:bodyPr>
            <a:normAutofit fontScale="90000"/>
          </a:bodyPr>
          <a:lstStyle/>
          <a:p>
            <a:r>
              <a:rPr lang="en-GB" altLang="en-US" sz="3200" b="1" dirty="0">
                <a:solidFill>
                  <a:schemeClr val="bg1"/>
                </a:solidFill>
                <a:latin typeface="Arial" charset="0"/>
                <a:cs typeface="Arial" charset="0"/>
              </a:rPr>
              <a:t>Data Visualization</a:t>
            </a:r>
            <a:r>
              <a:rPr lang="en-GB" altLang="en-US" sz="1200" b="1" dirty="0">
                <a:solidFill>
                  <a:schemeClr val="bg1"/>
                </a:solidFill>
                <a:latin typeface="Arial" charset="0"/>
                <a:cs typeface="Arial" charset="0"/>
              </a:rPr>
              <a:t>(continues…)</a:t>
            </a:r>
            <a:br>
              <a:rPr lang="en-GB" altLang="en-US" sz="1200" b="1" dirty="0">
                <a:solidFill>
                  <a:schemeClr val="bg1"/>
                </a:solidFill>
                <a:latin typeface="Arial" charset="0"/>
                <a:cs typeface="Arial" charset="0"/>
              </a:rPr>
            </a:br>
            <a:r>
              <a:rPr lang="en-GB" altLang="en-US" sz="1300" b="1" dirty="0">
                <a:solidFill>
                  <a:schemeClr val="bg1"/>
                </a:solidFill>
                <a:latin typeface="Arial" charset="0"/>
                <a:cs typeface="Arial" charset="0"/>
              </a:rPr>
              <a:t>(</a:t>
            </a:r>
            <a:r>
              <a:rPr lang="en-GB" altLang="en-US" sz="1200" b="1" dirty="0">
                <a:solidFill>
                  <a:schemeClr val="bg1"/>
                </a:solidFill>
                <a:latin typeface="Arial" charset="0"/>
                <a:cs typeface="Arial" charset="0"/>
              </a:rPr>
              <a:t>sampling weight incorporated)</a:t>
            </a:r>
          </a:p>
        </p:txBody>
      </p:sp>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19</a:t>
            </a:fld>
            <a:endParaRPr lang="en-GB" dirty="0"/>
          </a:p>
        </p:txBody>
      </p:sp>
      <p:graphicFrame>
        <p:nvGraphicFramePr>
          <p:cNvPr id="8" name="Chart 7">
            <a:extLst>
              <a:ext uri="{FF2B5EF4-FFF2-40B4-BE49-F238E27FC236}">
                <a16:creationId xmlns:a16="http://schemas.microsoft.com/office/drawing/2014/main" id="{763ADD2D-1931-4D4D-84EF-E9CC05DCF9E0}"/>
              </a:ext>
            </a:extLst>
          </p:cNvPr>
          <p:cNvGraphicFramePr/>
          <p:nvPr>
            <p:extLst>
              <p:ext uri="{D42A27DB-BD31-4B8C-83A1-F6EECF244321}">
                <p14:modId xmlns:p14="http://schemas.microsoft.com/office/powerpoint/2010/main" val="2101752405"/>
              </p:ext>
            </p:extLst>
          </p:nvPr>
        </p:nvGraphicFramePr>
        <p:xfrm>
          <a:off x="4784205" y="71022"/>
          <a:ext cx="4235508" cy="36418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713B5808-0932-4CF1-8B47-4C3EC4987F11}"/>
              </a:ext>
            </a:extLst>
          </p:cNvPr>
          <p:cNvGraphicFramePr/>
          <p:nvPr>
            <p:extLst>
              <p:ext uri="{D42A27DB-BD31-4B8C-83A1-F6EECF244321}">
                <p14:modId xmlns:p14="http://schemas.microsoft.com/office/powerpoint/2010/main" val="3968338138"/>
              </p:ext>
            </p:extLst>
          </p:nvPr>
        </p:nvGraphicFramePr>
        <p:xfrm>
          <a:off x="124287" y="870012"/>
          <a:ext cx="4506302" cy="2842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79B9A9CE-F66B-4526-B091-D9FCBFE7F47F}"/>
              </a:ext>
            </a:extLst>
          </p:cNvPr>
          <p:cNvGraphicFramePr/>
          <p:nvPr>
            <p:extLst>
              <p:ext uri="{D42A27DB-BD31-4B8C-83A1-F6EECF244321}">
                <p14:modId xmlns:p14="http://schemas.microsoft.com/office/powerpoint/2010/main" val="587942056"/>
              </p:ext>
            </p:extLst>
          </p:nvPr>
        </p:nvGraphicFramePr>
        <p:xfrm>
          <a:off x="0" y="3820148"/>
          <a:ext cx="9144000" cy="29077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3991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419628" y="197107"/>
            <a:ext cx="4235508" cy="457200"/>
          </a:xfrm>
        </p:spPr>
        <p:txBody>
          <a:bodyPr>
            <a:normAutofit fontScale="90000"/>
          </a:bodyPr>
          <a:lstStyle/>
          <a:p>
            <a:pPr eaLnBrk="1" hangingPunct="1"/>
            <a:r>
              <a:rPr lang="en-GB" altLang="en-US" sz="3200" b="1" dirty="0">
                <a:solidFill>
                  <a:schemeClr val="bg1"/>
                </a:solidFill>
                <a:latin typeface="Arial" charset="0"/>
                <a:cs typeface="Arial" charset="0"/>
              </a:rPr>
              <a:t>Agenda</a:t>
            </a:r>
          </a:p>
        </p:txBody>
      </p:sp>
      <p:sp>
        <p:nvSpPr>
          <p:cNvPr id="101" name="Shape 2189">
            <a:extLst>
              <a:ext uri="{FF2B5EF4-FFF2-40B4-BE49-F238E27FC236}">
                <a16:creationId xmlns:a16="http://schemas.microsoft.com/office/drawing/2014/main" id="{4D02799B-14E2-46AD-BDB8-5CAA90F554B4}"/>
              </a:ext>
            </a:extLst>
          </p:cNvPr>
          <p:cNvSpPr/>
          <p:nvPr/>
        </p:nvSpPr>
        <p:spPr>
          <a:xfrm flipH="1">
            <a:off x="2035767" y="4138182"/>
            <a:ext cx="1015104" cy="12994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308071">
              <a:lnSpc>
                <a:spcPct val="110000"/>
              </a:lnSpc>
              <a:spcBef>
                <a:spcPts val="1582"/>
              </a:spcBef>
              <a:defRPr sz="2000">
                <a:solidFill>
                  <a:srgbClr val="4C4C4C"/>
                </a:solidFill>
                <a:latin typeface="Helvetica Neue Light"/>
                <a:ea typeface="Helvetica Neue Light"/>
                <a:cs typeface="Helvetica Neue Light"/>
                <a:sym typeface="Helvetica Neue Light"/>
              </a:defRPr>
            </a:pPr>
            <a:endParaRPr sz="1055" dirty="0">
              <a:solidFill>
                <a:srgbClr val="4C4C4C"/>
              </a:solidFill>
              <a:latin typeface="Lato Light" panose="020F0502020204030203" pitchFamily="34" charset="0"/>
              <a:ea typeface="Lato Light" panose="020F0502020204030203" pitchFamily="34" charset="0"/>
              <a:cs typeface="Lato Light" panose="020F0502020204030203" pitchFamily="34" charset="0"/>
              <a:sym typeface="Helvetica Neue Light"/>
            </a:endParaRPr>
          </a:p>
        </p:txBody>
      </p:sp>
      <p:sp>
        <p:nvSpPr>
          <p:cNvPr id="102" name="Shape 2191">
            <a:extLst>
              <a:ext uri="{FF2B5EF4-FFF2-40B4-BE49-F238E27FC236}">
                <a16:creationId xmlns:a16="http://schemas.microsoft.com/office/drawing/2014/main" id="{C8C6C6DE-929C-4698-A478-A7A9DA70204C}"/>
              </a:ext>
            </a:extLst>
          </p:cNvPr>
          <p:cNvSpPr/>
          <p:nvPr/>
        </p:nvSpPr>
        <p:spPr>
          <a:xfrm flipH="1">
            <a:off x="4507757" y="3271140"/>
            <a:ext cx="1015105" cy="12994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103" name="Shape 2193">
            <a:extLst>
              <a:ext uri="{FF2B5EF4-FFF2-40B4-BE49-F238E27FC236}">
                <a16:creationId xmlns:a16="http://schemas.microsoft.com/office/drawing/2014/main" id="{2AF36123-5EC3-4DCB-BF7B-4536CE659DF2}"/>
              </a:ext>
            </a:extLst>
          </p:cNvPr>
          <p:cNvSpPr/>
          <p:nvPr/>
        </p:nvSpPr>
        <p:spPr>
          <a:xfrm flipH="1">
            <a:off x="3045624" y="4138181"/>
            <a:ext cx="1469525" cy="4331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104" name="Shape 2195">
            <a:extLst>
              <a:ext uri="{FF2B5EF4-FFF2-40B4-BE49-F238E27FC236}">
                <a16:creationId xmlns:a16="http://schemas.microsoft.com/office/drawing/2014/main" id="{C27136B8-30EF-4C81-9EF4-EF9C465B2771}"/>
              </a:ext>
            </a:extLst>
          </p:cNvPr>
          <p:cNvSpPr/>
          <p:nvPr/>
        </p:nvSpPr>
        <p:spPr>
          <a:xfrm flipH="1">
            <a:off x="3042054" y="3271140"/>
            <a:ext cx="1469525" cy="43315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105" name="Shape 2197">
            <a:extLst>
              <a:ext uri="{FF2B5EF4-FFF2-40B4-BE49-F238E27FC236}">
                <a16:creationId xmlns:a16="http://schemas.microsoft.com/office/drawing/2014/main" id="{3862BE7A-7F9F-4C03-9923-43884354F083}"/>
              </a:ext>
            </a:extLst>
          </p:cNvPr>
          <p:cNvSpPr/>
          <p:nvPr/>
        </p:nvSpPr>
        <p:spPr>
          <a:xfrm flipH="1">
            <a:off x="3045544" y="5006151"/>
            <a:ext cx="2822967" cy="434325"/>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106" name="Shape 2199">
            <a:extLst>
              <a:ext uri="{FF2B5EF4-FFF2-40B4-BE49-F238E27FC236}">
                <a16:creationId xmlns:a16="http://schemas.microsoft.com/office/drawing/2014/main" id="{6EE4D59C-9475-47C6-B1C6-3699B80BF1CA}"/>
              </a:ext>
            </a:extLst>
          </p:cNvPr>
          <p:cNvSpPr/>
          <p:nvPr/>
        </p:nvSpPr>
        <p:spPr>
          <a:xfrm flipH="1">
            <a:off x="2035767" y="2404193"/>
            <a:ext cx="1015104" cy="12994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107" name="Shape 2200">
            <a:extLst>
              <a:ext uri="{FF2B5EF4-FFF2-40B4-BE49-F238E27FC236}">
                <a16:creationId xmlns:a16="http://schemas.microsoft.com/office/drawing/2014/main" id="{59062FBB-F3A6-4524-B457-B617084721E8}"/>
              </a:ext>
            </a:extLst>
          </p:cNvPr>
          <p:cNvSpPr/>
          <p:nvPr/>
        </p:nvSpPr>
        <p:spPr>
          <a:xfrm flipH="1">
            <a:off x="2217650" y="2581972"/>
            <a:ext cx="675148" cy="958370"/>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rgbClr val="FFFFFF"/>
          </a:solidFill>
          <a:ln w="12700" cap="flat">
            <a:noFill/>
            <a:miter lim="400000"/>
          </a:ln>
          <a:effectLst/>
        </p:spPr>
        <p:txBody>
          <a:bodyPr wrap="square" lIns="0" tIns="0" rIns="0" bIns="0" numCol="1" anchor="ctr">
            <a:noAutofit/>
          </a:bodyPr>
          <a:lstStyle/>
          <a:p>
            <a:pPr defTabSz="685631">
              <a:defRPr sz="3000"/>
            </a:pPr>
            <a:endParaRPr sz="1582" dirty="0">
              <a:solidFill>
                <a:srgbClr val="424242"/>
              </a:solidFill>
              <a:latin typeface="Lato Light" panose="020F0502020204030203" pitchFamily="34" charset="0"/>
            </a:endParaRPr>
          </a:p>
        </p:txBody>
      </p:sp>
      <p:sp>
        <p:nvSpPr>
          <p:cNvPr id="108" name="Shape 2201">
            <a:extLst>
              <a:ext uri="{FF2B5EF4-FFF2-40B4-BE49-F238E27FC236}">
                <a16:creationId xmlns:a16="http://schemas.microsoft.com/office/drawing/2014/main" id="{FDF3AEAF-C57E-42F1-9490-AF0B89551A47}"/>
              </a:ext>
            </a:extLst>
          </p:cNvPr>
          <p:cNvSpPr/>
          <p:nvPr/>
        </p:nvSpPr>
        <p:spPr>
          <a:xfrm flipH="1">
            <a:off x="3045544" y="2401281"/>
            <a:ext cx="2822967" cy="434325"/>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109" name="Shape 2190">
            <a:extLst>
              <a:ext uri="{FF2B5EF4-FFF2-40B4-BE49-F238E27FC236}">
                <a16:creationId xmlns:a16="http://schemas.microsoft.com/office/drawing/2014/main" id="{61570D56-FCDE-4215-8B8D-7D7C82B4A0F4}"/>
              </a:ext>
            </a:extLst>
          </p:cNvPr>
          <p:cNvSpPr/>
          <p:nvPr/>
        </p:nvSpPr>
        <p:spPr>
          <a:xfrm flipH="1">
            <a:off x="2217650" y="4315960"/>
            <a:ext cx="675148" cy="958370"/>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defTabSz="685631">
              <a:defRPr sz="3000"/>
            </a:pPr>
            <a:endParaRPr sz="1582" dirty="0">
              <a:solidFill>
                <a:srgbClr val="424242"/>
              </a:solidFill>
              <a:latin typeface="Lato Light" panose="020F0502020204030203" pitchFamily="34" charset="0"/>
            </a:endParaRPr>
          </a:p>
        </p:txBody>
      </p:sp>
      <p:sp>
        <p:nvSpPr>
          <p:cNvPr id="110" name="Shape 2192">
            <a:extLst>
              <a:ext uri="{FF2B5EF4-FFF2-40B4-BE49-F238E27FC236}">
                <a16:creationId xmlns:a16="http://schemas.microsoft.com/office/drawing/2014/main" id="{545CA827-921E-468E-B1B2-74B3391E8778}"/>
              </a:ext>
            </a:extLst>
          </p:cNvPr>
          <p:cNvSpPr/>
          <p:nvPr/>
        </p:nvSpPr>
        <p:spPr>
          <a:xfrm flipH="1">
            <a:off x="4669882" y="3448919"/>
            <a:ext cx="675147" cy="958370"/>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defTabSz="685631">
              <a:defRPr sz="3000"/>
            </a:pPr>
            <a:endParaRPr sz="1582" dirty="0">
              <a:solidFill>
                <a:srgbClr val="424242"/>
              </a:solidFill>
              <a:latin typeface="Lato Light" panose="020F0502020204030203" pitchFamily="34" charset="0"/>
            </a:endParaRPr>
          </a:p>
        </p:txBody>
      </p:sp>
      <p:sp>
        <p:nvSpPr>
          <p:cNvPr id="111" name="Shape 2194">
            <a:extLst>
              <a:ext uri="{FF2B5EF4-FFF2-40B4-BE49-F238E27FC236}">
                <a16:creationId xmlns:a16="http://schemas.microsoft.com/office/drawing/2014/main" id="{79E2E6BC-0843-4D2A-B452-6CADB361CB91}"/>
              </a:ext>
            </a:extLst>
          </p:cNvPr>
          <p:cNvSpPr/>
          <p:nvPr/>
        </p:nvSpPr>
        <p:spPr>
          <a:xfrm flipH="1">
            <a:off x="3043499" y="4325836"/>
            <a:ext cx="1461769" cy="81222"/>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lnTo>
                  <a:pt x="19200" y="0"/>
                </a:lnTo>
                <a:lnTo>
                  <a:pt x="21600" y="0"/>
                </a:lnTo>
                <a:lnTo>
                  <a:pt x="21600" y="21600"/>
                </a:lnTo>
                <a:cubicBezTo>
                  <a:pt x="21600" y="21600"/>
                  <a:pt x="19200" y="21600"/>
                  <a:pt x="19200" y="21600"/>
                </a:cubicBezTo>
                <a:close/>
                <a:moveTo>
                  <a:pt x="14400" y="21600"/>
                </a:moveTo>
                <a:lnTo>
                  <a:pt x="14400" y="0"/>
                </a:lnTo>
                <a:lnTo>
                  <a:pt x="16800" y="0"/>
                </a:lnTo>
                <a:lnTo>
                  <a:pt x="16800" y="21600"/>
                </a:lnTo>
                <a:cubicBezTo>
                  <a:pt x="16800" y="21600"/>
                  <a:pt x="14400" y="21600"/>
                  <a:pt x="14400" y="21600"/>
                </a:cubicBezTo>
                <a:close/>
                <a:moveTo>
                  <a:pt x="9600" y="21600"/>
                </a:moveTo>
                <a:lnTo>
                  <a:pt x="9600" y="0"/>
                </a:lnTo>
                <a:lnTo>
                  <a:pt x="12000" y="0"/>
                </a:lnTo>
                <a:lnTo>
                  <a:pt x="12000" y="21600"/>
                </a:lnTo>
                <a:cubicBezTo>
                  <a:pt x="12000" y="21600"/>
                  <a:pt x="9600" y="21600"/>
                  <a:pt x="9600" y="21600"/>
                </a:cubicBezTo>
                <a:close/>
                <a:moveTo>
                  <a:pt x="4800" y="21600"/>
                </a:moveTo>
                <a:lnTo>
                  <a:pt x="4800" y="0"/>
                </a:lnTo>
                <a:lnTo>
                  <a:pt x="7200" y="0"/>
                </a:lnTo>
                <a:lnTo>
                  <a:pt x="7200" y="21600"/>
                </a:lnTo>
                <a:cubicBezTo>
                  <a:pt x="7200" y="21600"/>
                  <a:pt x="4800" y="21600"/>
                  <a:pt x="4800" y="21600"/>
                </a:cubicBezTo>
                <a:close/>
                <a:moveTo>
                  <a:pt x="0" y="21600"/>
                </a:moveTo>
                <a:lnTo>
                  <a:pt x="0" y="0"/>
                </a:lnTo>
                <a:lnTo>
                  <a:pt x="2400" y="0"/>
                </a:lnTo>
                <a:lnTo>
                  <a:pt x="2400" y="21600"/>
                </a:lnTo>
                <a:cubicBezTo>
                  <a:pt x="240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defTabSz="685631">
              <a:defRPr sz="3000"/>
            </a:pPr>
            <a:endParaRPr sz="1582" dirty="0">
              <a:solidFill>
                <a:srgbClr val="424242"/>
              </a:solidFill>
              <a:latin typeface="Lato Light" panose="020F0502020204030203" pitchFamily="34" charset="0"/>
            </a:endParaRPr>
          </a:p>
        </p:txBody>
      </p:sp>
      <p:sp>
        <p:nvSpPr>
          <p:cNvPr id="112" name="Shape 2196">
            <a:extLst>
              <a:ext uri="{FF2B5EF4-FFF2-40B4-BE49-F238E27FC236}">
                <a16:creationId xmlns:a16="http://schemas.microsoft.com/office/drawing/2014/main" id="{E51588E8-2B79-4351-906F-AF8764FBF4C2}"/>
              </a:ext>
            </a:extLst>
          </p:cNvPr>
          <p:cNvSpPr/>
          <p:nvPr/>
        </p:nvSpPr>
        <p:spPr>
          <a:xfrm flipH="1">
            <a:off x="3039932" y="3458796"/>
            <a:ext cx="1461769" cy="812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400" y="0"/>
                </a:lnTo>
                <a:lnTo>
                  <a:pt x="2400" y="21600"/>
                </a:lnTo>
                <a:cubicBezTo>
                  <a:pt x="2400" y="21600"/>
                  <a:pt x="0" y="21600"/>
                  <a:pt x="0" y="21600"/>
                </a:cubicBezTo>
                <a:close/>
                <a:moveTo>
                  <a:pt x="4800" y="21600"/>
                </a:moveTo>
                <a:lnTo>
                  <a:pt x="4800" y="0"/>
                </a:lnTo>
                <a:lnTo>
                  <a:pt x="7200" y="0"/>
                </a:lnTo>
                <a:lnTo>
                  <a:pt x="7200" y="21600"/>
                </a:lnTo>
                <a:cubicBezTo>
                  <a:pt x="7200" y="21600"/>
                  <a:pt x="4800" y="21600"/>
                  <a:pt x="4800" y="21600"/>
                </a:cubicBezTo>
                <a:close/>
                <a:moveTo>
                  <a:pt x="9600" y="21600"/>
                </a:moveTo>
                <a:lnTo>
                  <a:pt x="9600" y="0"/>
                </a:lnTo>
                <a:lnTo>
                  <a:pt x="12000" y="0"/>
                </a:lnTo>
                <a:lnTo>
                  <a:pt x="12000" y="21600"/>
                </a:lnTo>
                <a:cubicBezTo>
                  <a:pt x="12000" y="21600"/>
                  <a:pt x="9600" y="21600"/>
                  <a:pt x="9600" y="21600"/>
                </a:cubicBezTo>
                <a:close/>
                <a:moveTo>
                  <a:pt x="14400" y="21600"/>
                </a:moveTo>
                <a:lnTo>
                  <a:pt x="14400" y="0"/>
                </a:lnTo>
                <a:lnTo>
                  <a:pt x="16800" y="0"/>
                </a:lnTo>
                <a:lnTo>
                  <a:pt x="16800" y="21600"/>
                </a:lnTo>
                <a:cubicBezTo>
                  <a:pt x="16800" y="21600"/>
                  <a:pt x="14400" y="21600"/>
                  <a:pt x="14400" y="21600"/>
                </a:cubicBezTo>
                <a:close/>
                <a:moveTo>
                  <a:pt x="19200" y="21600"/>
                </a:moveTo>
                <a:lnTo>
                  <a:pt x="19200" y="0"/>
                </a:lnTo>
                <a:lnTo>
                  <a:pt x="21600" y="0"/>
                </a:lnTo>
                <a:lnTo>
                  <a:pt x="21600" y="21600"/>
                </a:lnTo>
                <a:cubicBezTo>
                  <a:pt x="21600" y="21600"/>
                  <a:pt x="19200" y="21600"/>
                  <a:pt x="19200" y="21600"/>
                </a:cubicBezTo>
                <a:close/>
              </a:path>
            </a:pathLst>
          </a:custGeom>
          <a:solidFill>
            <a:schemeClr val="bg1"/>
          </a:solidFill>
          <a:ln w="12700" cap="flat">
            <a:noFill/>
            <a:miter lim="400000"/>
          </a:ln>
          <a:effectLst/>
        </p:spPr>
        <p:txBody>
          <a:bodyPr wrap="square" lIns="0" tIns="0" rIns="0" bIns="0" numCol="1" anchor="ctr">
            <a:noAutofit/>
          </a:bodyPr>
          <a:lstStyle/>
          <a:p>
            <a:pPr defTabSz="685631">
              <a:defRPr sz="3000"/>
            </a:pPr>
            <a:endParaRPr sz="1582" dirty="0">
              <a:solidFill>
                <a:srgbClr val="424242"/>
              </a:solidFill>
              <a:latin typeface="Lato Light" panose="020F0502020204030203" pitchFamily="34" charset="0"/>
            </a:endParaRPr>
          </a:p>
        </p:txBody>
      </p:sp>
      <p:sp>
        <p:nvSpPr>
          <p:cNvPr id="113" name="Shape 2198">
            <a:extLst>
              <a:ext uri="{FF2B5EF4-FFF2-40B4-BE49-F238E27FC236}">
                <a16:creationId xmlns:a16="http://schemas.microsoft.com/office/drawing/2014/main" id="{937E75B9-465D-447C-B537-CE0C85472D60}"/>
              </a:ext>
            </a:extLst>
          </p:cNvPr>
          <p:cNvSpPr/>
          <p:nvPr/>
        </p:nvSpPr>
        <p:spPr>
          <a:xfrm flipH="1">
            <a:off x="3047060" y="5194978"/>
            <a:ext cx="2743176" cy="8122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defTabSz="685631">
              <a:defRPr sz="3000"/>
            </a:pPr>
            <a:endParaRPr sz="1582" dirty="0">
              <a:solidFill>
                <a:srgbClr val="424242"/>
              </a:solidFill>
              <a:latin typeface="Lato Light" panose="020F0502020204030203" pitchFamily="34" charset="0"/>
            </a:endParaRPr>
          </a:p>
        </p:txBody>
      </p:sp>
      <p:sp>
        <p:nvSpPr>
          <p:cNvPr id="114" name="Shape 2202">
            <a:extLst>
              <a:ext uri="{FF2B5EF4-FFF2-40B4-BE49-F238E27FC236}">
                <a16:creationId xmlns:a16="http://schemas.microsoft.com/office/drawing/2014/main" id="{B44C2563-A947-4CB1-ABD8-262F6BFC53CE}"/>
              </a:ext>
            </a:extLst>
          </p:cNvPr>
          <p:cNvSpPr/>
          <p:nvPr/>
        </p:nvSpPr>
        <p:spPr>
          <a:xfrm flipH="1">
            <a:off x="3047060" y="2590108"/>
            <a:ext cx="2743176" cy="8122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defTabSz="685631">
              <a:defRPr sz="3000"/>
            </a:pPr>
            <a:endParaRPr sz="1582" dirty="0">
              <a:solidFill>
                <a:srgbClr val="424242"/>
              </a:solidFill>
              <a:latin typeface="Lato Light" panose="020F0502020204030203" pitchFamily="34" charset="0"/>
            </a:endParaRPr>
          </a:p>
        </p:txBody>
      </p:sp>
      <p:sp>
        <p:nvSpPr>
          <p:cNvPr id="115" name="Shape 2203">
            <a:extLst>
              <a:ext uri="{FF2B5EF4-FFF2-40B4-BE49-F238E27FC236}">
                <a16:creationId xmlns:a16="http://schemas.microsoft.com/office/drawing/2014/main" id="{5CF94230-10E4-480E-A879-ED051D5B6280}"/>
              </a:ext>
            </a:extLst>
          </p:cNvPr>
          <p:cNvSpPr/>
          <p:nvPr/>
        </p:nvSpPr>
        <p:spPr>
          <a:xfrm>
            <a:off x="5717254" y="2040791"/>
            <a:ext cx="1960348" cy="630539"/>
          </a:xfrm>
          <a:prstGeom prst="rect">
            <a:avLst/>
          </a:prstGeom>
          <a:solidFill>
            <a:schemeClr val="accent4">
              <a:lumMod val="50000"/>
            </a:schemeClr>
          </a:solidFill>
          <a:ln w="12700" cap="flat">
            <a:noFill/>
            <a:miter lim="400000"/>
          </a:ln>
          <a:effectLst/>
          <a:extLst>
            <a:ext uri="{C572A759-6A51-4108-AA02-DFA0A04FC94B}">
              <ma14:wrappingTextBoxFlag xmlns:ma14="http://schemas.microsoft.com/office/mac/drawingml/2011/main" xmlns="" val="1"/>
            </a:ext>
          </a:extLst>
        </p:spPr>
        <p:txBody>
          <a:bodyPr wrap="square" lIns="100458" tIns="100458" rIns="100458" bIns="100458"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pPr defTabSz="219065">
              <a:spcBef>
                <a:spcPts val="375"/>
              </a:spcBef>
              <a:defRPr/>
            </a:pPr>
            <a:endParaRPr sz="844"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6" name="Shape 2205">
            <a:extLst>
              <a:ext uri="{FF2B5EF4-FFF2-40B4-BE49-F238E27FC236}">
                <a16:creationId xmlns:a16="http://schemas.microsoft.com/office/drawing/2014/main" id="{AAA356EB-DC11-4A42-ADB1-2DCF07101D7F}"/>
              </a:ext>
            </a:extLst>
          </p:cNvPr>
          <p:cNvSpPr/>
          <p:nvPr/>
        </p:nvSpPr>
        <p:spPr>
          <a:xfrm>
            <a:off x="4357885" y="2286463"/>
            <a:ext cx="59096" cy="482296"/>
          </a:xfrm>
          <a:prstGeom prst="rect">
            <a:avLst/>
          </a:prstGeom>
          <a:solidFill>
            <a:schemeClr val="accent5"/>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117" name="Shape 2206">
            <a:extLst>
              <a:ext uri="{FF2B5EF4-FFF2-40B4-BE49-F238E27FC236}">
                <a16:creationId xmlns:a16="http://schemas.microsoft.com/office/drawing/2014/main" id="{21C135FF-181C-471B-BE4C-59A5DF376ECE}"/>
              </a:ext>
            </a:extLst>
          </p:cNvPr>
          <p:cNvSpPr/>
          <p:nvPr/>
        </p:nvSpPr>
        <p:spPr>
          <a:xfrm>
            <a:off x="3573128" y="1982965"/>
            <a:ext cx="1015104" cy="357684"/>
          </a:xfrm>
          <a:custGeom>
            <a:avLst/>
            <a:gdLst/>
            <a:ahLst/>
            <a:cxnLst>
              <a:cxn ang="0">
                <a:pos x="wd2" y="hd2"/>
              </a:cxn>
              <a:cxn ang="5400000">
                <a:pos x="wd2" y="hd2"/>
              </a:cxn>
              <a:cxn ang="10800000">
                <a:pos x="wd2" y="hd2"/>
              </a:cxn>
              <a:cxn ang="16200000">
                <a:pos x="wd2" y="hd2"/>
              </a:cxn>
            </a:cxnLst>
            <a:rect l="0" t="0" r="r" b="b"/>
            <a:pathLst>
              <a:path w="21600" h="21600" extrusionOk="0">
                <a:moveTo>
                  <a:pt x="3574" y="21600"/>
                </a:moveTo>
                <a:lnTo>
                  <a:pt x="0" y="10800"/>
                </a:lnTo>
                <a:lnTo>
                  <a:pt x="3574" y="0"/>
                </a:lnTo>
                <a:lnTo>
                  <a:pt x="21600" y="0"/>
                </a:lnTo>
                <a:lnTo>
                  <a:pt x="21600" y="21600"/>
                </a:lnTo>
                <a:lnTo>
                  <a:pt x="3574" y="21600"/>
                </a:lnTo>
                <a:close/>
              </a:path>
            </a:pathLst>
          </a:custGeom>
          <a:solidFill>
            <a:schemeClr val="accent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pPr defTabSz="219065">
              <a:defRPr/>
            </a:pPr>
            <a:endParaRPr sz="131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0" name="Shape 2211">
            <a:extLst>
              <a:ext uri="{FF2B5EF4-FFF2-40B4-BE49-F238E27FC236}">
                <a16:creationId xmlns:a16="http://schemas.microsoft.com/office/drawing/2014/main" id="{7C7B1555-A282-429E-9F50-D10D6E182C50}"/>
              </a:ext>
            </a:extLst>
          </p:cNvPr>
          <p:cNvSpPr/>
          <p:nvPr/>
        </p:nvSpPr>
        <p:spPr>
          <a:xfrm>
            <a:off x="2473230" y="2315697"/>
            <a:ext cx="59096" cy="482296"/>
          </a:xfrm>
          <a:prstGeom prst="rect">
            <a:avLst/>
          </a:prstGeom>
          <a:solidFill>
            <a:schemeClr val="accent4"/>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121" name="Shape 2212">
            <a:extLst>
              <a:ext uri="{FF2B5EF4-FFF2-40B4-BE49-F238E27FC236}">
                <a16:creationId xmlns:a16="http://schemas.microsoft.com/office/drawing/2014/main" id="{05F13FCA-6C03-4FBA-8C75-B84EFC1B5BF6}"/>
              </a:ext>
            </a:extLst>
          </p:cNvPr>
          <p:cNvSpPr/>
          <p:nvPr/>
        </p:nvSpPr>
        <p:spPr>
          <a:xfrm>
            <a:off x="2200308" y="1779842"/>
            <a:ext cx="613241" cy="6132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pPr defTabSz="219065">
              <a:defRPr/>
            </a:pPr>
            <a:endParaRPr sz="131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4" name="Shape 2218">
            <a:extLst>
              <a:ext uri="{FF2B5EF4-FFF2-40B4-BE49-F238E27FC236}">
                <a16:creationId xmlns:a16="http://schemas.microsoft.com/office/drawing/2014/main" id="{BE5CDB74-4970-4F06-BF2E-CD68BD55B65B}"/>
              </a:ext>
            </a:extLst>
          </p:cNvPr>
          <p:cNvSpPr/>
          <p:nvPr/>
        </p:nvSpPr>
        <p:spPr>
          <a:xfrm>
            <a:off x="442798" y="2793519"/>
            <a:ext cx="1935743" cy="520825"/>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100458" tIns="100458" rIns="100458" bIns="100458"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pPr defTabSz="219065">
              <a:spcBef>
                <a:spcPts val="375"/>
              </a:spcBef>
              <a:defRPr/>
            </a:pPr>
            <a:endParaRPr sz="844"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5" name="Shape 2219">
            <a:extLst>
              <a:ext uri="{FF2B5EF4-FFF2-40B4-BE49-F238E27FC236}">
                <a16:creationId xmlns:a16="http://schemas.microsoft.com/office/drawing/2014/main" id="{19C87053-B0B9-4142-A042-ABE68910C63B}"/>
              </a:ext>
            </a:extLst>
          </p:cNvPr>
          <p:cNvSpPr/>
          <p:nvPr/>
        </p:nvSpPr>
        <p:spPr>
          <a:xfrm>
            <a:off x="5735276" y="4621047"/>
            <a:ext cx="1960348" cy="507685"/>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100458" tIns="100458" rIns="100458" bIns="100458"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pPr defTabSz="219065">
              <a:spcBef>
                <a:spcPts val="375"/>
              </a:spcBef>
              <a:defRPr/>
            </a:pPr>
            <a:endParaRPr sz="844"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7" name="TextBox 126">
            <a:extLst>
              <a:ext uri="{FF2B5EF4-FFF2-40B4-BE49-F238E27FC236}">
                <a16:creationId xmlns:a16="http://schemas.microsoft.com/office/drawing/2014/main" id="{50080352-C8E1-4A9B-815A-1F322ED24CA6}"/>
              </a:ext>
            </a:extLst>
          </p:cNvPr>
          <p:cNvSpPr txBox="1"/>
          <p:nvPr/>
        </p:nvSpPr>
        <p:spPr>
          <a:xfrm>
            <a:off x="927270" y="2933606"/>
            <a:ext cx="853311" cy="276999"/>
          </a:xfrm>
          <a:prstGeom prst="rect">
            <a:avLst/>
          </a:prstGeom>
          <a:noFill/>
        </p:spPr>
        <p:txBody>
          <a:bodyPr wrap="none" rtlCol="0" anchor="ctr" anchorCtr="0">
            <a:spAutoFit/>
          </a:bodyPr>
          <a:lstStyle/>
          <a:p>
            <a:pPr algn="ctr" defTabSz="685631">
              <a:defRPr/>
            </a:pPr>
            <a:r>
              <a:rPr lang="en-US" sz="1200" b="1" dirty="0">
                <a:solidFill>
                  <a:srgbClr val="FFFFFF"/>
                </a:solidFill>
                <a:latin typeface="Poppins" pitchFamily="2" charset="77"/>
                <a:ea typeface="League Spartan" charset="0"/>
                <a:cs typeface="Poppins" pitchFamily="2" charset="77"/>
              </a:rPr>
              <a:t>Objectives</a:t>
            </a:r>
          </a:p>
        </p:txBody>
      </p:sp>
      <p:sp>
        <p:nvSpPr>
          <p:cNvPr id="129" name="TextBox 128">
            <a:extLst>
              <a:ext uri="{FF2B5EF4-FFF2-40B4-BE49-F238E27FC236}">
                <a16:creationId xmlns:a16="http://schemas.microsoft.com/office/drawing/2014/main" id="{5AB8F85C-69AD-4103-BE38-948AB6B5404E}"/>
              </a:ext>
            </a:extLst>
          </p:cNvPr>
          <p:cNvSpPr txBox="1"/>
          <p:nvPr/>
        </p:nvSpPr>
        <p:spPr>
          <a:xfrm>
            <a:off x="5970812" y="2215928"/>
            <a:ext cx="1407437" cy="276999"/>
          </a:xfrm>
          <a:prstGeom prst="rect">
            <a:avLst/>
          </a:prstGeom>
          <a:noFill/>
        </p:spPr>
        <p:txBody>
          <a:bodyPr wrap="none" rtlCol="0" anchor="ctr" anchorCtr="0">
            <a:spAutoFit/>
          </a:bodyPr>
          <a:lstStyle/>
          <a:p>
            <a:pPr algn="ctr" defTabSz="685631">
              <a:defRPr/>
            </a:pPr>
            <a:r>
              <a:rPr lang="en-US" sz="1200" b="1" dirty="0">
                <a:solidFill>
                  <a:srgbClr val="FFFFFF"/>
                </a:solidFill>
                <a:latin typeface="Poppins" pitchFamily="2" charset="77"/>
                <a:ea typeface="League Spartan" charset="0"/>
                <a:cs typeface="Poppins" pitchFamily="2" charset="77"/>
              </a:rPr>
              <a:t>Concept Statement</a:t>
            </a:r>
          </a:p>
        </p:txBody>
      </p:sp>
      <p:sp>
        <p:nvSpPr>
          <p:cNvPr id="131" name="TextBox 130">
            <a:extLst>
              <a:ext uri="{FF2B5EF4-FFF2-40B4-BE49-F238E27FC236}">
                <a16:creationId xmlns:a16="http://schemas.microsoft.com/office/drawing/2014/main" id="{4F452FBB-F499-4731-8D24-D0A834877A39}"/>
              </a:ext>
            </a:extLst>
          </p:cNvPr>
          <p:cNvSpPr txBox="1"/>
          <p:nvPr/>
        </p:nvSpPr>
        <p:spPr>
          <a:xfrm>
            <a:off x="5973544" y="4718346"/>
            <a:ext cx="1214050" cy="276999"/>
          </a:xfrm>
          <a:prstGeom prst="rect">
            <a:avLst/>
          </a:prstGeom>
          <a:noFill/>
        </p:spPr>
        <p:txBody>
          <a:bodyPr wrap="none" rtlCol="0" anchor="ctr" anchorCtr="0">
            <a:spAutoFit/>
          </a:bodyPr>
          <a:lstStyle/>
          <a:p>
            <a:pPr algn="ctr" defTabSz="685631">
              <a:defRPr/>
            </a:pPr>
            <a:r>
              <a:rPr lang="en-US" sz="1200" b="1" dirty="0">
                <a:solidFill>
                  <a:srgbClr val="FFFFFF"/>
                </a:solidFill>
                <a:latin typeface="Poppins" pitchFamily="2" charset="77"/>
                <a:ea typeface="League Spartan" charset="0"/>
                <a:cs typeface="Poppins" pitchFamily="2" charset="77"/>
              </a:rPr>
              <a:t>Future Research</a:t>
            </a:r>
          </a:p>
        </p:txBody>
      </p:sp>
      <p:sp>
        <p:nvSpPr>
          <p:cNvPr id="132" name="TextBox 131">
            <a:extLst>
              <a:ext uri="{FF2B5EF4-FFF2-40B4-BE49-F238E27FC236}">
                <a16:creationId xmlns:a16="http://schemas.microsoft.com/office/drawing/2014/main" id="{659D8885-A701-4F09-BF45-C575FD9C3A0A}"/>
              </a:ext>
            </a:extLst>
          </p:cNvPr>
          <p:cNvSpPr txBox="1"/>
          <p:nvPr/>
        </p:nvSpPr>
        <p:spPr>
          <a:xfrm>
            <a:off x="3375800" y="2039160"/>
            <a:ext cx="1103187" cy="230832"/>
          </a:xfrm>
          <a:prstGeom prst="rect">
            <a:avLst/>
          </a:prstGeom>
          <a:noFill/>
        </p:spPr>
        <p:txBody>
          <a:bodyPr wrap="none" rtlCol="0" anchor="ctr" anchorCtr="0">
            <a:spAutoFit/>
          </a:bodyPr>
          <a:lstStyle/>
          <a:p>
            <a:pPr lvl="1" algn="r" defTabSz="685631">
              <a:defRPr/>
            </a:pPr>
            <a:r>
              <a:rPr lang="en-US" sz="900" b="1" dirty="0">
                <a:solidFill>
                  <a:srgbClr val="FFFFFF"/>
                </a:solidFill>
                <a:latin typeface="Poppins" pitchFamily="2" charset="77"/>
                <a:ea typeface="League Spartan" charset="0"/>
                <a:cs typeface="Poppins" pitchFamily="2" charset="77"/>
              </a:rPr>
              <a:t>Background</a:t>
            </a:r>
          </a:p>
        </p:txBody>
      </p:sp>
      <p:sp>
        <p:nvSpPr>
          <p:cNvPr id="134" name="TextBox 133">
            <a:extLst>
              <a:ext uri="{FF2B5EF4-FFF2-40B4-BE49-F238E27FC236}">
                <a16:creationId xmlns:a16="http://schemas.microsoft.com/office/drawing/2014/main" id="{3B1EAA73-8244-4B17-AD21-354BF9DFB5E4}"/>
              </a:ext>
            </a:extLst>
          </p:cNvPr>
          <p:cNvSpPr txBox="1"/>
          <p:nvPr/>
        </p:nvSpPr>
        <p:spPr>
          <a:xfrm>
            <a:off x="3844046" y="3919620"/>
            <a:ext cx="587020" cy="230832"/>
          </a:xfrm>
          <a:prstGeom prst="rect">
            <a:avLst/>
          </a:prstGeom>
          <a:noFill/>
        </p:spPr>
        <p:txBody>
          <a:bodyPr wrap="none" rtlCol="0" anchor="ctr" anchorCtr="0">
            <a:spAutoFit/>
          </a:bodyPr>
          <a:lstStyle/>
          <a:p>
            <a:pPr algn="ctr" defTabSz="685631">
              <a:defRPr/>
            </a:pPr>
            <a:r>
              <a:rPr lang="en-US" sz="900" b="1" dirty="0">
                <a:solidFill>
                  <a:srgbClr val="FFFFFF"/>
                </a:solidFill>
                <a:latin typeface="Poppins" pitchFamily="2" charset="77"/>
                <a:ea typeface="League Spartan" charset="0"/>
                <a:cs typeface="Poppins" pitchFamily="2" charset="77"/>
              </a:rPr>
              <a:t>Check in</a:t>
            </a:r>
          </a:p>
        </p:txBody>
      </p:sp>
      <p:sp>
        <p:nvSpPr>
          <p:cNvPr id="135" name="TextBox 134">
            <a:extLst>
              <a:ext uri="{FF2B5EF4-FFF2-40B4-BE49-F238E27FC236}">
                <a16:creationId xmlns:a16="http://schemas.microsoft.com/office/drawing/2014/main" id="{ED04E25F-30BE-4A12-8FF1-3848C900075E}"/>
              </a:ext>
            </a:extLst>
          </p:cNvPr>
          <p:cNvSpPr txBox="1"/>
          <p:nvPr/>
        </p:nvSpPr>
        <p:spPr>
          <a:xfrm>
            <a:off x="2267777" y="1982965"/>
            <a:ext cx="470001" cy="230832"/>
          </a:xfrm>
          <a:prstGeom prst="rect">
            <a:avLst/>
          </a:prstGeom>
          <a:noFill/>
        </p:spPr>
        <p:txBody>
          <a:bodyPr wrap="none" rtlCol="0" anchor="ctr" anchorCtr="0">
            <a:spAutoFit/>
          </a:bodyPr>
          <a:lstStyle/>
          <a:p>
            <a:pPr algn="ctr" defTabSz="685631">
              <a:defRPr/>
            </a:pPr>
            <a:r>
              <a:rPr lang="en-US" sz="900" b="1" dirty="0">
                <a:solidFill>
                  <a:srgbClr val="FFFFFF"/>
                </a:solidFill>
                <a:latin typeface="Poppins" pitchFamily="2" charset="77"/>
                <a:ea typeface="League Spartan" charset="0"/>
                <a:cs typeface="Poppins" pitchFamily="2" charset="77"/>
              </a:rPr>
              <a:t>Scope</a:t>
            </a:r>
          </a:p>
        </p:txBody>
      </p:sp>
      <p:sp>
        <p:nvSpPr>
          <p:cNvPr id="136" name="TextBox 135">
            <a:extLst>
              <a:ext uri="{FF2B5EF4-FFF2-40B4-BE49-F238E27FC236}">
                <a16:creationId xmlns:a16="http://schemas.microsoft.com/office/drawing/2014/main" id="{81460B84-E957-47F9-A694-421AC94BC65F}"/>
              </a:ext>
            </a:extLst>
          </p:cNvPr>
          <p:cNvSpPr txBox="1"/>
          <p:nvPr/>
        </p:nvSpPr>
        <p:spPr>
          <a:xfrm>
            <a:off x="535228" y="4268559"/>
            <a:ext cx="644728" cy="276999"/>
          </a:xfrm>
          <a:prstGeom prst="rect">
            <a:avLst/>
          </a:prstGeom>
          <a:noFill/>
        </p:spPr>
        <p:txBody>
          <a:bodyPr wrap="none" rtlCol="0" anchor="ctr" anchorCtr="0">
            <a:spAutoFit/>
          </a:bodyPr>
          <a:lstStyle/>
          <a:p>
            <a:pPr algn="ctr" defTabSz="685631">
              <a:defRPr/>
            </a:pPr>
            <a:r>
              <a:rPr lang="en-US" sz="1200" b="1" dirty="0">
                <a:solidFill>
                  <a:srgbClr val="FFFFFF"/>
                </a:solidFill>
                <a:latin typeface="Poppins" pitchFamily="2" charset="77"/>
                <a:ea typeface="League Spartan" charset="0"/>
                <a:cs typeface="Poppins" pitchFamily="2" charset="77"/>
              </a:rPr>
              <a:t>Block 3</a:t>
            </a:r>
          </a:p>
        </p:txBody>
      </p:sp>
      <p:pic>
        <p:nvPicPr>
          <p:cNvPr id="138" name="Picture 137">
            <a:extLst>
              <a:ext uri="{FF2B5EF4-FFF2-40B4-BE49-F238E27FC236}">
                <a16:creationId xmlns:a16="http://schemas.microsoft.com/office/drawing/2014/main" id="{1082E6ED-394F-4931-91D2-E3C7279042F3}"/>
              </a:ext>
            </a:extLst>
          </p:cNvPr>
          <p:cNvPicPr>
            <a:picLocks noChangeAspect="1"/>
          </p:cNvPicPr>
          <p:nvPr/>
        </p:nvPicPr>
        <p:blipFill>
          <a:blip r:embed="rId2"/>
          <a:stretch>
            <a:fillRect/>
          </a:stretch>
        </p:blipFill>
        <p:spPr>
          <a:xfrm>
            <a:off x="7349975" y="3389719"/>
            <a:ext cx="1258797" cy="1236616"/>
          </a:xfrm>
          <a:prstGeom prst="rect">
            <a:avLst/>
          </a:prstGeom>
        </p:spPr>
      </p:pic>
      <p:sp>
        <p:nvSpPr>
          <p:cNvPr id="39" name="Shape 2218">
            <a:extLst>
              <a:ext uri="{FF2B5EF4-FFF2-40B4-BE49-F238E27FC236}">
                <a16:creationId xmlns:a16="http://schemas.microsoft.com/office/drawing/2014/main" id="{4323CC93-7708-44FF-B5AD-CF404160A1CD}"/>
              </a:ext>
            </a:extLst>
          </p:cNvPr>
          <p:cNvSpPr/>
          <p:nvPr/>
        </p:nvSpPr>
        <p:spPr>
          <a:xfrm>
            <a:off x="442798" y="4884420"/>
            <a:ext cx="1865955" cy="520825"/>
          </a:xfrm>
          <a:prstGeom prst="rect">
            <a:avLst/>
          </a:prstGeom>
          <a:solidFill>
            <a:srgbClr val="00B050"/>
          </a:solidFill>
          <a:ln w="12700" cap="flat">
            <a:noFill/>
            <a:miter lim="400000"/>
          </a:ln>
          <a:effectLst/>
          <a:extLst>
            <a:ext uri="{C572A759-6A51-4108-AA02-DFA0A04FC94B}">
              <ma14:wrappingTextBoxFlag xmlns:ma14="http://schemas.microsoft.com/office/mac/drawingml/2011/main" xmlns="" val="1"/>
            </a:ext>
          </a:extLst>
        </p:spPr>
        <p:txBody>
          <a:bodyPr wrap="square" lIns="100458" tIns="100458" rIns="100458" bIns="100458"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pPr algn="ctr" defTabSz="685631">
              <a:defRPr/>
            </a:pPr>
            <a:r>
              <a:rPr lang="en-US" sz="1200" b="1" dirty="0">
                <a:latin typeface="Poppins" pitchFamily="2" charset="77"/>
                <a:ea typeface="League Spartan" charset="0"/>
                <a:cs typeface="Poppins" pitchFamily="2" charset="77"/>
              </a:rPr>
              <a:t>Deliverables</a:t>
            </a:r>
          </a:p>
        </p:txBody>
      </p:sp>
      <p:sp>
        <p:nvSpPr>
          <p:cNvPr id="40" name="Shape 2215">
            <a:extLst>
              <a:ext uri="{FF2B5EF4-FFF2-40B4-BE49-F238E27FC236}">
                <a16:creationId xmlns:a16="http://schemas.microsoft.com/office/drawing/2014/main" id="{09E66237-A85F-4C74-A500-129BE1EE3125}"/>
              </a:ext>
            </a:extLst>
          </p:cNvPr>
          <p:cNvSpPr/>
          <p:nvPr/>
        </p:nvSpPr>
        <p:spPr>
          <a:xfrm>
            <a:off x="3903998" y="4434190"/>
            <a:ext cx="613242" cy="61324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rgbClr val="1E358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pPr lvl="0" algn="ctr" defTabSz="685631">
              <a:defRPr/>
            </a:pPr>
            <a:r>
              <a:rPr lang="en-US" sz="900" b="1" cap="none" dirty="0">
                <a:latin typeface="Poppins" pitchFamily="2" charset="77"/>
                <a:ea typeface="League Spartan" charset="0"/>
                <a:cs typeface="Poppins" pitchFamily="2" charset="77"/>
              </a:rPr>
              <a:t>Conclusion</a:t>
            </a:r>
          </a:p>
        </p:txBody>
      </p:sp>
      <p:sp>
        <p:nvSpPr>
          <p:cNvPr id="41" name="Shape 2214">
            <a:extLst>
              <a:ext uri="{FF2B5EF4-FFF2-40B4-BE49-F238E27FC236}">
                <a16:creationId xmlns:a16="http://schemas.microsoft.com/office/drawing/2014/main" id="{E5227452-885B-4A68-B341-6C66A706AC27}"/>
              </a:ext>
            </a:extLst>
          </p:cNvPr>
          <p:cNvSpPr/>
          <p:nvPr/>
        </p:nvSpPr>
        <p:spPr>
          <a:xfrm>
            <a:off x="4196199" y="4995345"/>
            <a:ext cx="59096" cy="482296"/>
          </a:xfrm>
          <a:prstGeom prst="rect">
            <a:avLst/>
          </a:prstGeom>
          <a:solidFill>
            <a:srgbClr val="263578"/>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44" name="TextBox 43">
            <a:extLst>
              <a:ext uri="{FF2B5EF4-FFF2-40B4-BE49-F238E27FC236}">
                <a16:creationId xmlns:a16="http://schemas.microsoft.com/office/drawing/2014/main" id="{C52991DE-4ADA-447B-AF83-B6499587AAF2}"/>
              </a:ext>
            </a:extLst>
          </p:cNvPr>
          <p:cNvSpPr txBox="1"/>
          <p:nvPr/>
        </p:nvSpPr>
        <p:spPr>
          <a:xfrm>
            <a:off x="2299909" y="3659564"/>
            <a:ext cx="210314" cy="230832"/>
          </a:xfrm>
          <a:prstGeom prst="rect">
            <a:avLst/>
          </a:prstGeom>
          <a:noFill/>
        </p:spPr>
        <p:txBody>
          <a:bodyPr wrap="none" rtlCol="0" anchor="ctr" anchorCtr="0">
            <a:spAutoFit/>
          </a:bodyPr>
          <a:lstStyle/>
          <a:p>
            <a:pPr algn="ctr" defTabSz="685631">
              <a:defRPr/>
            </a:pPr>
            <a:r>
              <a:rPr lang="en-US" sz="900" b="1" dirty="0">
                <a:solidFill>
                  <a:srgbClr val="FFFFFF"/>
                </a:solidFill>
                <a:latin typeface="Poppins" pitchFamily="2" charset="77"/>
                <a:ea typeface="League Spartan" charset="0"/>
                <a:cs typeface="Poppins" pitchFamily="2" charset="77"/>
              </a:rPr>
              <a:t> </a:t>
            </a:r>
          </a:p>
        </p:txBody>
      </p:sp>
      <p:sp>
        <p:nvSpPr>
          <p:cNvPr id="45" name="TextBox 44">
            <a:extLst>
              <a:ext uri="{FF2B5EF4-FFF2-40B4-BE49-F238E27FC236}">
                <a16:creationId xmlns:a16="http://schemas.microsoft.com/office/drawing/2014/main" id="{5FE77356-169F-4C17-8083-A98760BA098A}"/>
              </a:ext>
            </a:extLst>
          </p:cNvPr>
          <p:cNvSpPr txBox="1"/>
          <p:nvPr/>
        </p:nvSpPr>
        <p:spPr>
          <a:xfrm>
            <a:off x="1755498" y="3777195"/>
            <a:ext cx="760144" cy="230832"/>
          </a:xfrm>
          <a:prstGeom prst="rect">
            <a:avLst/>
          </a:prstGeom>
          <a:noFill/>
        </p:spPr>
        <p:txBody>
          <a:bodyPr wrap="none" rtlCol="0" anchor="ctr" anchorCtr="0">
            <a:spAutoFit/>
          </a:bodyPr>
          <a:lstStyle/>
          <a:p>
            <a:pPr algn="ctr" defTabSz="685631">
              <a:defRPr/>
            </a:pPr>
            <a:r>
              <a:rPr lang="en-US" sz="900" b="1" dirty="0">
                <a:solidFill>
                  <a:srgbClr val="FFFFFF"/>
                </a:solidFill>
                <a:latin typeface="Poppins" pitchFamily="2" charset="77"/>
                <a:ea typeface="League Spartan" charset="0"/>
                <a:cs typeface="Poppins" pitchFamily="2" charset="77"/>
              </a:rPr>
              <a:t>Project Plan</a:t>
            </a:r>
          </a:p>
        </p:txBody>
      </p:sp>
      <p:sp>
        <p:nvSpPr>
          <p:cNvPr id="48" name="TextBox 47">
            <a:extLst>
              <a:ext uri="{FF2B5EF4-FFF2-40B4-BE49-F238E27FC236}">
                <a16:creationId xmlns:a16="http://schemas.microsoft.com/office/drawing/2014/main" id="{A7B11322-1913-4DFD-9E9B-B5CDD0A0FE03}"/>
              </a:ext>
            </a:extLst>
          </p:cNvPr>
          <p:cNvSpPr txBox="1"/>
          <p:nvPr/>
        </p:nvSpPr>
        <p:spPr>
          <a:xfrm>
            <a:off x="4155348" y="3482011"/>
            <a:ext cx="210314" cy="230832"/>
          </a:xfrm>
          <a:prstGeom prst="rect">
            <a:avLst/>
          </a:prstGeom>
          <a:noFill/>
        </p:spPr>
        <p:txBody>
          <a:bodyPr wrap="none" rtlCol="0" anchor="ctr" anchorCtr="0">
            <a:spAutoFit/>
          </a:bodyPr>
          <a:lstStyle/>
          <a:p>
            <a:pPr algn="ctr" defTabSz="685631">
              <a:defRPr/>
            </a:pPr>
            <a:r>
              <a:rPr lang="en-US" sz="900" b="1" dirty="0">
                <a:solidFill>
                  <a:srgbClr val="FFFFFF"/>
                </a:solidFill>
                <a:latin typeface="Poppins" pitchFamily="2" charset="77"/>
                <a:ea typeface="League Spartan" charset="0"/>
                <a:cs typeface="Poppins" pitchFamily="2" charset="77"/>
              </a:rPr>
              <a:t> </a:t>
            </a:r>
          </a:p>
        </p:txBody>
      </p:sp>
      <p:sp>
        <p:nvSpPr>
          <p:cNvPr id="49" name="TextBox 48">
            <a:extLst>
              <a:ext uri="{FF2B5EF4-FFF2-40B4-BE49-F238E27FC236}">
                <a16:creationId xmlns:a16="http://schemas.microsoft.com/office/drawing/2014/main" id="{909CE84E-B130-4B0A-9CA1-1B06ADFE63D2}"/>
              </a:ext>
            </a:extLst>
          </p:cNvPr>
          <p:cNvSpPr txBox="1"/>
          <p:nvPr/>
        </p:nvSpPr>
        <p:spPr>
          <a:xfrm>
            <a:off x="3610933" y="3644280"/>
            <a:ext cx="760144" cy="230832"/>
          </a:xfrm>
          <a:prstGeom prst="rect">
            <a:avLst/>
          </a:prstGeom>
          <a:noFill/>
        </p:spPr>
        <p:txBody>
          <a:bodyPr wrap="none" rtlCol="0" anchor="ctr" anchorCtr="0">
            <a:spAutoFit/>
          </a:bodyPr>
          <a:lstStyle/>
          <a:p>
            <a:pPr algn="ctr" defTabSz="685631">
              <a:defRPr/>
            </a:pPr>
            <a:r>
              <a:rPr lang="en-US" sz="900" b="1" dirty="0">
                <a:solidFill>
                  <a:srgbClr val="FFFFFF"/>
                </a:solidFill>
                <a:latin typeface="Poppins" pitchFamily="2" charset="77"/>
                <a:ea typeface="League Spartan" charset="0"/>
                <a:cs typeface="Poppins" pitchFamily="2" charset="77"/>
              </a:rPr>
              <a:t>Project Plan</a:t>
            </a:r>
          </a:p>
        </p:txBody>
      </p:sp>
      <p:sp>
        <p:nvSpPr>
          <p:cNvPr id="50" name="Shape 2208">
            <a:extLst>
              <a:ext uri="{FF2B5EF4-FFF2-40B4-BE49-F238E27FC236}">
                <a16:creationId xmlns:a16="http://schemas.microsoft.com/office/drawing/2014/main" id="{B3EE5845-22FA-4575-89CE-D05109F8B3C1}"/>
              </a:ext>
            </a:extLst>
          </p:cNvPr>
          <p:cNvSpPr/>
          <p:nvPr/>
        </p:nvSpPr>
        <p:spPr>
          <a:xfrm flipH="1">
            <a:off x="5336689" y="3291635"/>
            <a:ext cx="59096" cy="482296"/>
          </a:xfrm>
          <a:prstGeom prst="rect">
            <a:avLst/>
          </a:prstGeom>
          <a:solidFill>
            <a:srgbClr val="C00000"/>
          </a:solidFill>
          <a:ln w="12700" cap="flat">
            <a:noFill/>
            <a:miter lim="400000"/>
          </a:ln>
          <a:effectLst/>
        </p:spPr>
        <p:txBody>
          <a:bodyPr wrap="square" lIns="0" tIns="0" rIns="0" bIns="0" numCol="1" anchor="ctr">
            <a:noAutofit/>
          </a:bodyPr>
          <a:lstStyle/>
          <a:p>
            <a:pPr defTabSz="685631">
              <a:defRPr/>
            </a:pPr>
            <a:endParaRPr sz="1898" dirty="0">
              <a:solidFill>
                <a:srgbClr val="424242"/>
              </a:solidFill>
              <a:latin typeface="Lato Light" panose="020F0502020204030203" pitchFamily="34" charset="0"/>
            </a:endParaRPr>
          </a:p>
        </p:txBody>
      </p:sp>
      <p:sp>
        <p:nvSpPr>
          <p:cNvPr id="51" name="Shape 2209">
            <a:extLst>
              <a:ext uri="{FF2B5EF4-FFF2-40B4-BE49-F238E27FC236}">
                <a16:creationId xmlns:a16="http://schemas.microsoft.com/office/drawing/2014/main" id="{781A2369-0C19-4CE0-9B22-E77364A11C5F}"/>
              </a:ext>
            </a:extLst>
          </p:cNvPr>
          <p:cNvSpPr/>
          <p:nvPr/>
        </p:nvSpPr>
        <p:spPr>
          <a:xfrm>
            <a:off x="4907592" y="3124327"/>
            <a:ext cx="1015105" cy="357684"/>
          </a:xfrm>
          <a:custGeom>
            <a:avLst/>
            <a:gdLst/>
            <a:ahLst/>
            <a:cxnLst>
              <a:cxn ang="0">
                <a:pos x="wd2" y="hd2"/>
              </a:cxn>
              <a:cxn ang="5400000">
                <a:pos x="wd2" y="hd2"/>
              </a:cxn>
              <a:cxn ang="10800000">
                <a:pos x="wd2" y="hd2"/>
              </a:cxn>
              <a:cxn ang="16200000">
                <a:pos x="wd2" y="hd2"/>
              </a:cxn>
            </a:cxnLst>
            <a:rect l="0" t="0" r="r" b="b"/>
            <a:pathLst>
              <a:path w="21600" h="21600" extrusionOk="0">
                <a:moveTo>
                  <a:pt x="18026" y="21600"/>
                </a:moveTo>
                <a:lnTo>
                  <a:pt x="21600" y="10800"/>
                </a:lnTo>
                <a:lnTo>
                  <a:pt x="18026" y="0"/>
                </a:lnTo>
                <a:lnTo>
                  <a:pt x="0" y="0"/>
                </a:lnTo>
                <a:lnTo>
                  <a:pt x="0" y="21600"/>
                </a:lnTo>
                <a:lnTo>
                  <a:pt x="18026" y="21600"/>
                </a:lnTo>
                <a:close/>
              </a:path>
            </a:pathLst>
          </a:custGeom>
          <a:solidFill>
            <a:srgbClr val="C0000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pPr defTabSz="219065">
              <a:defRPr/>
            </a:pPr>
            <a:endParaRPr sz="1318" dirty="0">
              <a:highlight>
                <a:srgbClr val="00FFFF"/>
              </a:highlight>
              <a:latin typeface="Lato Light" panose="020F0502020204030203" pitchFamily="34" charset="0"/>
              <a:ea typeface="Lato Light" panose="020F0502020204030203" pitchFamily="34" charset="0"/>
              <a:cs typeface="Lato Light" panose="020F0502020204030203" pitchFamily="34" charset="0"/>
            </a:endParaRPr>
          </a:p>
        </p:txBody>
      </p:sp>
      <p:sp>
        <p:nvSpPr>
          <p:cNvPr id="52" name="TextBox 51">
            <a:extLst>
              <a:ext uri="{FF2B5EF4-FFF2-40B4-BE49-F238E27FC236}">
                <a16:creationId xmlns:a16="http://schemas.microsoft.com/office/drawing/2014/main" id="{E3AA97FC-AD91-4062-8C25-F74C40DEC511}"/>
              </a:ext>
            </a:extLst>
          </p:cNvPr>
          <p:cNvSpPr txBox="1"/>
          <p:nvPr/>
        </p:nvSpPr>
        <p:spPr>
          <a:xfrm>
            <a:off x="4922893" y="3176219"/>
            <a:ext cx="833883" cy="230832"/>
          </a:xfrm>
          <a:prstGeom prst="rect">
            <a:avLst/>
          </a:prstGeom>
          <a:noFill/>
        </p:spPr>
        <p:txBody>
          <a:bodyPr wrap="none" rtlCol="0" anchor="ctr" anchorCtr="0">
            <a:spAutoFit/>
          </a:bodyPr>
          <a:lstStyle/>
          <a:p>
            <a:pPr defTabSz="685631">
              <a:defRPr/>
            </a:pPr>
            <a:r>
              <a:rPr lang="en-US" sz="900" b="1" dirty="0">
                <a:solidFill>
                  <a:srgbClr val="FFFFFF"/>
                </a:solidFill>
                <a:latin typeface="Poppins" pitchFamily="2" charset="77"/>
                <a:ea typeface="League Spartan" charset="0"/>
                <a:cs typeface="Poppins" pitchFamily="2" charset="77"/>
              </a:rPr>
              <a:t>Methodology</a:t>
            </a:r>
          </a:p>
        </p:txBody>
      </p:sp>
      <p:sp>
        <p:nvSpPr>
          <p:cNvPr id="53" name="Shape 2218">
            <a:extLst>
              <a:ext uri="{FF2B5EF4-FFF2-40B4-BE49-F238E27FC236}">
                <a16:creationId xmlns:a16="http://schemas.microsoft.com/office/drawing/2014/main" id="{BF73DB3B-2C7B-4C58-B63A-D0F73BDDD51D}"/>
              </a:ext>
            </a:extLst>
          </p:cNvPr>
          <p:cNvSpPr/>
          <p:nvPr/>
        </p:nvSpPr>
        <p:spPr>
          <a:xfrm>
            <a:off x="4949140" y="3897974"/>
            <a:ext cx="1959716" cy="520825"/>
          </a:xfrm>
          <a:prstGeom prst="rect">
            <a:avLst/>
          </a:prstGeom>
          <a:solidFill>
            <a:schemeClr val="tx2">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100458" tIns="100458" rIns="100458" bIns="100458"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pPr algn="ctr" defTabSz="685631">
              <a:defRPr/>
            </a:pPr>
            <a:r>
              <a:rPr lang="en-US" sz="1200" b="1" dirty="0">
                <a:latin typeface="Poppins" pitchFamily="2" charset="77"/>
                <a:ea typeface="League Spartan" charset="0"/>
                <a:cs typeface="Poppins" pitchFamily="2" charset="77"/>
              </a:rPr>
              <a:t>Data Pre-processing</a:t>
            </a:r>
          </a:p>
        </p:txBody>
      </p:sp>
      <p:sp>
        <p:nvSpPr>
          <p:cNvPr id="54" name="Shape 2218">
            <a:extLst>
              <a:ext uri="{FF2B5EF4-FFF2-40B4-BE49-F238E27FC236}">
                <a16:creationId xmlns:a16="http://schemas.microsoft.com/office/drawing/2014/main" id="{A7D28B5B-BD3A-45A4-98CE-B20E148C5D68}"/>
              </a:ext>
            </a:extLst>
          </p:cNvPr>
          <p:cNvSpPr/>
          <p:nvPr/>
        </p:nvSpPr>
        <p:spPr>
          <a:xfrm>
            <a:off x="442799" y="3892611"/>
            <a:ext cx="1959716" cy="520825"/>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 val="1"/>
            </a:ext>
          </a:extLst>
        </p:spPr>
        <p:txBody>
          <a:bodyPr wrap="square" lIns="100458" tIns="100458" rIns="100458" bIns="100458" numCol="1" anchor="t">
            <a:noAutofit/>
          </a:bodyPr>
          <a:lstStyle>
            <a:lvl1pPr algn="l" defTabSz="584200">
              <a:lnSpc>
                <a:spcPct val="120000"/>
              </a:lnSpc>
              <a:spcBef>
                <a:spcPts val="1000"/>
              </a:spcBef>
              <a:defRPr sz="1600">
                <a:solidFill>
                  <a:srgbClr val="FFFFFF"/>
                </a:solidFill>
                <a:latin typeface="Helvetica Neue Light"/>
                <a:ea typeface="Helvetica Neue Light"/>
                <a:cs typeface="Helvetica Neue Light"/>
                <a:sym typeface="Helvetica Neue Light"/>
              </a:defRPr>
            </a:lvl1pPr>
          </a:lstStyle>
          <a:p>
            <a:pPr algn="ctr" defTabSz="685631">
              <a:defRPr/>
            </a:pPr>
            <a:r>
              <a:rPr lang="en-US" sz="1200" b="1" dirty="0">
                <a:latin typeface="Poppins" pitchFamily="2" charset="77"/>
                <a:ea typeface="League Spartan" charset="0"/>
                <a:cs typeface="Poppins" pitchFamily="2" charset="77"/>
              </a:rPr>
              <a:t>Analysis Results/Findings</a:t>
            </a:r>
          </a:p>
        </p:txBody>
      </p:sp>
      <p:sp>
        <p:nvSpPr>
          <p:cNvPr id="3" name="Rectangle 2">
            <a:extLst>
              <a:ext uri="{FF2B5EF4-FFF2-40B4-BE49-F238E27FC236}">
                <a16:creationId xmlns:a16="http://schemas.microsoft.com/office/drawing/2014/main" id="{27EA1320-7D31-4348-9058-2064C7CFFDE4}"/>
              </a:ext>
            </a:extLst>
          </p:cNvPr>
          <p:cNvSpPr/>
          <p:nvPr/>
        </p:nvSpPr>
        <p:spPr>
          <a:xfrm>
            <a:off x="2825907" y="3010269"/>
            <a:ext cx="1426845" cy="57458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Achievements</a:t>
            </a:r>
            <a:endParaRPr lang="en-ZA" b="1" dirty="0"/>
          </a:p>
        </p:txBody>
      </p:sp>
    </p:spTree>
    <p:extLst>
      <p:ext uri="{BB962C8B-B14F-4D97-AF65-F5344CB8AC3E}">
        <p14:creationId xmlns:p14="http://schemas.microsoft.com/office/powerpoint/2010/main" val="255451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0364B7E-6671-48FF-A309-A4D58B45C55B}"/>
              </a:ext>
            </a:extLst>
          </p:cNvPr>
          <p:cNvPicPr>
            <a:picLocks noChangeAspect="1"/>
          </p:cNvPicPr>
          <p:nvPr/>
        </p:nvPicPr>
        <p:blipFill>
          <a:blip r:embed="rId2"/>
          <a:stretch>
            <a:fillRect/>
          </a:stretch>
        </p:blipFill>
        <p:spPr>
          <a:xfrm>
            <a:off x="63485" y="4394447"/>
            <a:ext cx="3628933" cy="22951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410" name="Rectangle 2"/>
          <p:cNvSpPr>
            <a:spLocks noGrp="1" noChangeArrowheads="1"/>
          </p:cNvSpPr>
          <p:nvPr>
            <p:ph type="title"/>
          </p:nvPr>
        </p:nvSpPr>
        <p:spPr>
          <a:xfrm>
            <a:off x="419628" y="168397"/>
            <a:ext cx="4235508" cy="457200"/>
          </a:xfrm>
        </p:spPr>
        <p:txBody>
          <a:bodyPr>
            <a:normAutofit fontScale="90000"/>
          </a:bodyPr>
          <a:lstStyle/>
          <a:p>
            <a:r>
              <a:rPr lang="en-GB" altLang="en-US" sz="3200" b="1" dirty="0">
                <a:solidFill>
                  <a:schemeClr val="bg1"/>
                </a:solidFill>
                <a:latin typeface="Arial" charset="0"/>
                <a:cs typeface="Arial" charset="0"/>
              </a:rPr>
              <a:t>Data Analysis</a:t>
            </a:r>
            <a:br>
              <a:rPr lang="en-GB" altLang="en-US" sz="3200" b="1" dirty="0">
                <a:solidFill>
                  <a:schemeClr val="bg1"/>
                </a:solidFill>
                <a:latin typeface="Arial" charset="0"/>
                <a:cs typeface="Arial" charset="0"/>
              </a:rPr>
            </a:br>
            <a:r>
              <a:rPr lang="en-GB" altLang="en-US" sz="1300" b="1" dirty="0">
                <a:solidFill>
                  <a:schemeClr val="bg1"/>
                </a:solidFill>
                <a:latin typeface="Arial" charset="0"/>
                <a:cs typeface="Arial" charset="0"/>
              </a:rPr>
              <a:t>(</a:t>
            </a:r>
            <a:r>
              <a:rPr lang="en-GB" altLang="en-US" sz="1200" b="1" dirty="0">
                <a:solidFill>
                  <a:schemeClr val="bg1"/>
                </a:solidFill>
                <a:latin typeface="Arial" charset="0"/>
                <a:cs typeface="Arial" charset="0"/>
              </a:rPr>
              <a:t>sampling weight incorporated)</a:t>
            </a:r>
          </a:p>
        </p:txBody>
      </p:sp>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20</a:t>
            </a:fld>
            <a:endParaRPr lang="en-GB" dirty="0"/>
          </a:p>
        </p:txBody>
      </p:sp>
      <p:sp>
        <p:nvSpPr>
          <p:cNvPr id="9" name="Round Same Side Corner Rectangle 62">
            <a:extLst>
              <a:ext uri="{FF2B5EF4-FFF2-40B4-BE49-F238E27FC236}">
                <a16:creationId xmlns:a16="http://schemas.microsoft.com/office/drawing/2014/main" id="{21DEA3DE-600B-4B9B-823C-0D2C2EC18D19}"/>
              </a:ext>
            </a:extLst>
          </p:cNvPr>
          <p:cNvSpPr/>
          <p:nvPr/>
        </p:nvSpPr>
        <p:spPr>
          <a:xfrm>
            <a:off x="63485" y="3833279"/>
            <a:ext cx="1415514" cy="507536"/>
          </a:xfrm>
          <a:prstGeom prst="round2SameRect">
            <a:avLst>
              <a:gd name="adj1" fmla="val 0"/>
              <a:gd name="adj2" fmla="val 4757"/>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1100" dirty="0">
                <a:ln w="0"/>
                <a:solidFill>
                  <a:schemeClr val="tx1"/>
                </a:solidFill>
                <a:effectLst>
                  <a:outerShdw blurRad="38100" dist="25400" dir="5400000" algn="ctr" rotWithShape="0">
                    <a:srgbClr val="6E747A">
                      <a:alpha val="43000"/>
                    </a:srgbClr>
                  </a:outerShdw>
                </a:effectLst>
                <a:latin typeface="+mj-lt"/>
              </a:rPr>
              <a:t>Sex of the child (B4)</a:t>
            </a:r>
          </a:p>
          <a:p>
            <a:r>
              <a:rPr lang="en-US" sz="1100" dirty="0">
                <a:ln w="0"/>
                <a:solidFill>
                  <a:schemeClr val="tx1"/>
                </a:solidFill>
                <a:effectLst>
                  <a:outerShdw blurRad="38100" dist="25400" dir="5400000" algn="ctr" rotWithShape="0">
                    <a:srgbClr val="6E747A">
                      <a:alpha val="43000"/>
                    </a:srgbClr>
                  </a:outerShdw>
                </a:effectLst>
                <a:latin typeface="+mj-lt"/>
              </a:rPr>
              <a:t>1 - Male</a:t>
            </a:r>
          </a:p>
          <a:p>
            <a:r>
              <a:rPr lang="en-US" sz="1100" dirty="0">
                <a:ln w="0"/>
                <a:solidFill>
                  <a:schemeClr val="tx1"/>
                </a:solidFill>
                <a:effectLst>
                  <a:outerShdw blurRad="38100" dist="25400" dir="5400000" algn="ctr" rotWithShape="0">
                    <a:srgbClr val="6E747A">
                      <a:alpha val="43000"/>
                    </a:srgbClr>
                  </a:outerShdw>
                </a:effectLst>
                <a:latin typeface="+mj-lt"/>
              </a:rPr>
              <a:t>2 - Female</a:t>
            </a:r>
            <a:endParaRPr lang="en-US" sz="1100" dirty="0">
              <a:solidFill>
                <a:srgbClr val="7030A0"/>
              </a:solidFill>
              <a:latin typeface="+mj-lt"/>
            </a:endParaRPr>
          </a:p>
        </p:txBody>
      </p:sp>
      <p:graphicFrame>
        <p:nvGraphicFramePr>
          <p:cNvPr id="5" name="Chart 4">
            <a:extLst>
              <a:ext uri="{FF2B5EF4-FFF2-40B4-BE49-F238E27FC236}">
                <a16:creationId xmlns:a16="http://schemas.microsoft.com/office/drawing/2014/main" id="{EEE6CAAC-C1B9-41EA-9B05-BEC83DECCBA6}"/>
              </a:ext>
            </a:extLst>
          </p:cNvPr>
          <p:cNvGraphicFramePr/>
          <p:nvPr>
            <p:extLst>
              <p:ext uri="{D42A27DB-BD31-4B8C-83A1-F6EECF244321}">
                <p14:modId xmlns:p14="http://schemas.microsoft.com/office/powerpoint/2010/main" val="3215279357"/>
              </p:ext>
            </p:extLst>
          </p:nvPr>
        </p:nvGraphicFramePr>
        <p:xfrm>
          <a:off x="63485" y="843372"/>
          <a:ext cx="9017029" cy="2936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2D9A530F-E26D-4045-9AE7-71A6C7DC9B6B}"/>
              </a:ext>
            </a:extLst>
          </p:cNvPr>
          <p:cNvGraphicFramePr/>
          <p:nvPr>
            <p:extLst>
              <p:ext uri="{D42A27DB-BD31-4B8C-83A1-F6EECF244321}">
                <p14:modId xmlns:p14="http://schemas.microsoft.com/office/powerpoint/2010/main" val="800785641"/>
              </p:ext>
            </p:extLst>
          </p:nvPr>
        </p:nvGraphicFramePr>
        <p:xfrm>
          <a:off x="3808520" y="3824768"/>
          <a:ext cx="5271995" cy="28648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8510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168397"/>
            <a:ext cx="4235508" cy="457200"/>
          </a:xfrm>
        </p:spPr>
        <p:txBody>
          <a:bodyPr>
            <a:normAutofit fontScale="90000"/>
          </a:bodyPr>
          <a:lstStyle/>
          <a:p>
            <a:r>
              <a:rPr lang="en-GB" altLang="en-US" sz="3200" b="1" dirty="0">
                <a:solidFill>
                  <a:schemeClr val="bg1"/>
                </a:solidFill>
                <a:latin typeface="Arial" charset="0"/>
                <a:cs typeface="Arial" charset="0"/>
              </a:rPr>
              <a:t>Data Analysis</a:t>
            </a:r>
            <a:r>
              <a:rPr lang="en-GB" altLang="en-US" sz="1600" b="1" dirty="0">
                <a:solidFill>
                  <a:schemeClr val="bg1"/>
                </a:solidFill>
                <a:latin typeface="Arial" charset="0"/>
                <a:cs typeface="Arial" charset="0"/>
              </a:rPr>
              <a:t>(continues…)</a:t>
            </a:r>
            <a:br>
              <a:rPr lang="en-GB" altLang="en-US" sz="1600" b="1" dirty="0">
                <a:solidFill>
                  <a:schemeClr val="bg1"/>
                </a:solidFill>
                <a:latin typeface="Arial" charset="0"/>
                <a:cs typeface="Arial" charset="0"/>
              </a:rPr>
            </a:br>
            <a:r>
              <a:rPr lang="en-GB" altLang="en-US" sz="1300" b="1" dirty="0">
                <a:solidFill>
                  <a:schemeClr val="bg1"/>
                </a:solidFill>
                <a:latin typeface="Arial" charset="0"/>
                <a:cs typeface="Arial" charset="0"/>
              </a:rPr>
              <a:t>(sampling weight incorporated)</a:t>
            </a:r>
          </a:p>
        </p:txBody>
      </p:sp>
      <p:sp>
        <p:nvSpPr>
          <p:cNvPr id="73" name="Title 1">
            <a:extLst>
              <a:ext uri="{FF2B5EF4-FFF2-40B4-BE49-F238E27FC236}">
                <a16:creationId xmlns:a16="http://schemas.microsoft.com/office/drawing/2014/main" id="{3AAA725F-B4D0-4DB9-BA42-D575A4EB7813}"/>
              </a:ext>
            </a:extLst>
          </p:cNvPr>
          <p:cNvSpPr txBox="1">
            <a:spLocks/>
          </p:cNvSpPr>
          <p:nvPr/>
        </p:nvSpPr>
        <p:spPr>
          <a:xfrm>
            <a:off x="105099" y="1014135"/>
            <a:ext cx="8950124" cy="431008"/>
          </a:xfrm>
          <a:prstGeom prst="rect">
            <a:avLst/>
          </a:prstGeom>
          <a:solidFill>
            <a:schemeClr val="bg1"/>
          </a:solidFill>
          <a:ln>
            <a:solidFill>
              <a:schemeClr val="bg1"/>
            </a:solidFill>
          </a:ln>
          <a:effectLst>
            <a:outerShdw blurRad="50800" dist="38100" dir="2700000" algn="tl" rotWithShape="0">
              <a:prstClr val="black">
                <a:alpha val="77000"/>
              </a:prstClr>
            </a:outerShdw>
          </a:effectLst>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ZA" sz="1600" dirty="0">
              <a:latin typeface="Poppins SemiBold" panose="020B0604020202020204" charset="0"/>
              <a:cs typeface="Poppins SemiBold" panose="020B0604020202020204" charset="0"/>
            </a:endParaRPr>
          </a:p>
          <a:p>
            <a:pPr algn="l"/>
            <a:r>
              <a:rPr lang="en-US" sz="1600" b="1" dirty="0">
                <a:latin typeface="Poppins SemiBold" panose="020B0604020202020204" charset="0"/>
                <a:cs typeface="Poppins SemiBold" panose="020B0604020202020204" charset="0"/>
              </a:rPr>
              <a:t>Correlation heatmap for continuous/numeric variables – before removing highly correlated features</a:t>
            </a:r>
            <a:endParaRPr lang="en-ZA" sz="1600" b="1" dirty="0">
              <a:latin typeface="Poppins SemiBold" panose="020B0604020202020204" charset="0"/>
              <a:cs typeface="Poppins SemiBold" panose="020B0604020202020204" charset="0"/>
            </a:endParaRPr>
          </a:p>
          <a:p>
            <a:pPr defTabSz="207935"/>
            <a:endParaRPr lang="en-US" sz="1546" dirty="0">
              <a:solidFill>
                <a:srgbClr val="1F497D">
                  <a:lumMod val="50000"/>
                </a:srgbClr>
              </a:solidFill>
              <a:latin typeface="Calibri"/>
              <a:cs typeface="RdgVesta-Regular"/>
            </a:endParaRPr>
          </a:p>
        </p:txBody>
      </p:sp>
      <p:pic>
        <p:nvPicPr>
          <p:cNvPr id="4" name="Picture 3">
            <a:extLst>
              <a:ext uri="{FF2B5EF4-FFF2-40B4-BE49-F238E27FC236}">
                <a16:creationId xmlns:a16="http://schemas.microsoft.com/office/drawing/2014/main" id="{E52025A6-ABC8-4A39-95D3-AACFBD29F00F}"/>
              </a:ext>
            </a:extLst>
          </p:cNvPr>
          <p:cNvPicPr>
            <a:picLocks noChangeAspect="1"/>
          </p:cNvPicPr>
          <p:nvPr/>
        </p:nvPicPr>
        <p:blipFill>
          <a:blip r:embed="rId2"/>
          <a:stretch>
            <a:fillRect/>
          </a:stretch>
        </p:blipFill>
        <p:spPr>
          <a:xfrm>
            <a:off x="419628" y="1529040"/>
            <a:ext cx="8010525" cy="4314825"/>
          </a:xfrm>
          <a:prstGeom prst="rect">
            <a:avLst/>
          </a:prstGeom>
        </p:spPr>
      </p:pic>
    </p:spTree>
    <p:extLst>
      <p:ext uri="{BB962C8B-B14F-4D97-AF65-F5344CB8AC3E}">
        <p14:creationId xmlns:p14="http://schemas.microsoft.com/office/powerpoint/2010/main" val="412841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168397"/>
            <a:ext cx="4235508" cy="457200"/>
          </a:xfrm>
        </p:spPr>
        <p:txBody>
          <a:bodyPr>
            <a:normAutofit fontScale="90000"/>
          </a:bodyPr>
          <a:lstStyle/>
          <a:p>
            <a:r>
              <a:rPr lang="en-GB" altLang="en-US" sz="3200" b="1" dirty="0">
                <a:solidFill>
                  <a:schemeClr val="bg1"/>
                </a:solidFill>
                <a:latin typeface="Arial" charset="0"/>
                <a:cs typeface="Arial" charset="0"/>
              </a:rPr>
              <a:t>Data Analysis</a:t>
            </a:r>
            <a:r>
              <a:rPr lang="en-GB" altLang="en-US" sz="1600" b="1" dirty="0">
                <a:solidFill>
                  <a:schemeClr val="bg1"/>
                </a:solidFill>
                <a:latin typeface="Arial" charset="0"/>
                <a:cs typeface="Arial" charset="0"/>
              </a:rPr>
              <a:t>(continues…)</a:t>
            </a:r>
            <a:br>
              <a:rPr lang="en-GB" altLang="en-US" sz="1600" b="1" dirty="0">
                <a:solidFill>
                  <a:schemeClr val="bg1"/>
                </a:solidFill>
                <a:latin typeface="Arial" charset="0"/>
                <a:cs typeface="Arial" charset="0"/>
              </a:rPr>
            </a:br>
            <a:r>
              <a:rPr lang="en-GB" altLang="en-US" sz="1300" b="1" dirty="0">
                <a:solidFill>
                  <a:schemeClr val="bg1"/>
                </a:solidFill>
                <a:latin typeface="Arial" charset="0"/>
                <a:cs typeface="Arial" charset="0"/>
              </a:rPr>
              <a:t>(sampling weight incorporated)</a:t>
            </a:r>
          </a:p>
        </p:txBody>
      </p:sp>
      <p:sp>
        <p:nvSpPr>
          <p:cNvPr id="73" name="Title 1">
            <a:extLst>
              <a:ext uri="{FF2B5EF4-FFF2-40B4-BE49-F238E27FC236}">
                <a16:creationId xmlns:a16="http://schemas.microsoft.com/office/drawing/2014/main" id="{3AAA725F-B4D0-4DB9-BA42-D575A4EB7813}"/>
              </a:ext>
            </a:extLst>
          </p:cNvPr>
          <p:cNvSpPr txBox="1">
            <a:spLocks/>
          </p:cNvSpPr>
          <p:nvPr/>
        </p:nvSpPr>
        <p:spPr>
          <a:xfrm>
            <a:off x="105099" y="1027011"/>
            <a:ext cx="8950124" cy="431008"/>
          </a:xfrm>
          <a:prstGeom prst="rect">
            <a:avLst/>
          </a:prstGeom>
          <a:solidFill>
            <a:schemeClr val="bg1"/>
          </a:solidFill>
          <a:ln>
            <a:solidFill>
              <a:schemeClr val="bg1"/>
            </a:solidFill>
          </a:ln>
          <a:effectLst>
            <a:outerShdw blurRad="50800" dist="38100" dir="2700000" algn="tl" rotWithShape="0">
              <a:prstClr val="black">
                <a:alpha val="77000"/>
              </a:prstClr>
            </a:outerShdw>
          </a:effectLst>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ZA" sz="1600" dirty="0">
              <a:latin typeface="Poppins SemiBold" panose="020B0604020202020204" charset="0"/>
              <a:cs typeface="Poppins SemiBold" panose="020B0604020202020204" charset="0"/>
            </a:endParaRPr>
          </a:p>
          <a:p>
            <a:pPr algn="l"/>
            <a:r>
              <a:rPr lang="en-US" sz="1600" b="1" dirty="0">
                <a:latin typeface="Poppins SemiBold" panose="020B0604020202020204" charset="0"/>
                <a:cs typeface="Poppins SemiBold" panose="020B0604020202020204" charset="0"/>
              </a:rPr>
              <a:t>Correlation heatmap for continuous/numeric variables – after removing highly correlated features</a:t>
            </a:r>
            <a:endParaRPr lang="en-ZA" sz="1600" b="1" dirty="0">
              <a:latin typeface="Poppins SemiBold" panose="020B0604020202020204" charset="0"/>
              <a:cs typeface="Poppins SemiBold" panose="020B0604020202020204" charset="0"/>
            </a:endParaRPr>
          </a:p>
          <a:p>
            <a:pPr defTabSz="207935"/>
            <a:endParaRPr lang="en-US" sz="1546" dirty="0">
              <a:solidFill>
                <a:srgbClr val="1F497D">
                  <a:lumMod val="50000"/>
                </a:srgbClr>
              </a:solidFill>
              <a:latin typeface="Calibri"/>
              <a:cs typeface="RdgVesta-Regular"/>
            </a:endParaRPr>
          </a:p>
        </p:txBody>
      </p:sp>
      <p:pic>
        <p:nvPicPr>
          <p:cNvPr id="5" name="Picture 4">
            <a:extLst>
              <a:ext uri="{FF2B5EF4-FFF2-40B4-BE49-F238E27FC236}">
                <a16:creationId xmlns:a16="http://schemas.microsoft.com/office/drawing/2014/main" id="{AE2FF1CE-63F4-474D-AB7D-CEE44B02D269}"/>
              </a:ext>
            </a:extLst>
          </p:cNvPr>
          <p:cNvPicPr>
            <a:picLocks noChangeAspect="1"/>
          </p:cNvPicPr>
          <p:nvPr/>
        </p:nvPicPr>
        <p:blipFill>
          <a:blip r:embed="rId2"/>
          <a:stretch>
            <a:fillRect/>
          </a:stretch>
        </p:blipFill>
        <p:spPr>
          <a:xfrm>
            <a:off x="811588" y="1859433"/>
            <a:ext cx="7076937" cy="4171899"/>
          </a:xfrm>
          <a:prstGeom prst="rect">
            <a:avLst/>
          </a:prstGeom>
        </p:spPr>
      </p:pic>
    </p:spTree>
    <p:extLst>
      <p:ext uri="{BB962C8B-B14F-4D97-AF65-F5344CB8AC3E}">
        <p14:creationId xmlns:p14="http://schemas.microsoft.com/office/powerpoint/2010/main" val="345527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95065" y="199906"/>
            <a:ext cx="4542703" cy="457200"/>
          </a:xfrm>
        </p:spPr>
        <p:txBody>
          <a:bodyPr>
            <a:normAutofit fontScale="90000"/>
          </a:bodyPr>
          <a:lstStyle/>
          <a:p>
            <a:r>
              <a:rPr lang="en-GB" altLang="en-US" sz="3200" b="1" dirty="0">
                <a:solidFill>
                  <a:schemeClr val="bg1"/>
                </a:solidFill>
                <a:latin typeface="Arial" charset="0"/>
                <a:cs typeface="Arial" charset="0"/>
              </a:rPr>
              <a:t>Model development</a:t>
            </a:r>
            <a:br>
              <a:rPr lang="en-GB" altLang="en-US" sz="3200" b="1" dirty="0">
                <a:solidFill>
                  <a:schemeClr val="bg1"/>
                </a:solidFill>
                <a:latin typeface="Arial" charset="0"/>
                <a:cs typeface="Arial" charset="0"/>
              </a:rPr>
            </a:br>
            <a:r>
              <a:rPr lang="en-GB" altLang="en-US" sz="1200" b="1" dirty="0">
                <a:solidFill>
                  <a:schemeClr val="bg1"/>
                </a:solidFill>
                <a:latin typeface="Arial" charset="0"/>
                <a:cs typeface="Arial" charset="0"/>
              </a:rPr>
              <a:t>(sampling weight incorporated)</a:t>
            </a:r>
          </a:p>
        </p:txBody>
      </p:sp>
      <p:sp>
        <p:nvSpPr>
          <p:cNvPr id="5" name="Slide Number Placeholder 4"/>
          <p:cNvSpPr>
            <a:spLocks noGrp="1"/>
          </p:cNvSpPr>
          <p:nvPr>
            <p:ph type="sldNum" sz="quarter" idx="12"/>
          </p:nvPr>
        </p:nvSpPr>
        <p:spPr/>
        <p:txBody>
          <a:bodyPr/>
          <a:lstStyle/>
          <a:p>
            <a:pPr>
              <a:defRPr/>
            </a:pPr>
            <a:fld id="{0D48BA3C-5A67-48F8-83C6-4E0DA4EA0604}" type="slidenum">
              <a:rPr lang="en-GB" smtClean="0"/>
              <a:pPr>
                <a:defRPr/>
              </a:pPr>
              <a:t>23</a:t>
            </a:fld>
            <a:endParaRPr lang="en-GB" dirty="0"/>
          </a:p>
        </p:txBody>
      </p:sp>
      <p:sp>
        <p:nvSpPr>
          <p:cNvPr id="6" name="Rectangle 5">
            <a:extLst>
              <a:ext uri="{FF2B5EF4-FFF2-40B4-BE49-F238E27FC236}">
                <a16:creationId xmlns:a16="http://schemas.microsoft.com/office/drawing/2014/main" id="{B43A59E6-6B35-4932-94F0-FD228C58FD55}"/>
              </a:ext>
            </a:extLst>
          </p:cNvPr>
          <p:cNvSpPr/>
          <p:nvPr/>
        </p:nvSpPr>
        <p:spPr>
          <a:xfrm>
            <a:off x="1162402" y="3259723"/>
            <a:ext cx="2163952" cy="338554"/>
          </a:xfrm>
          <a:prstGeom prst="rect">
            <a:avLst/>
          </a:prstGeom>
        </p:spPr>
        <p:txBody>
          <a:bodyPr wrap="square">
            <a:spAutoFit/>
          </a:bodyPr>
          <a:lstStyle/>
          <a:p>
            <a:r>
              <a:rPr lang="en-GB" altLang="en-US" sz="1600" b="1" dirty="0">
                <a:latin typeface="Arial" charset="0"/>
                <a:cs typeface="Arial" charset="0"/>
              </a:rPr>
              <a:t>Data Split</a:t>
            </a:r>
            <a:endParaRPr lang="en-ZA" sz="1600" b="1" dirty="0"/>
          </a:p>
        </p:txBody>
      </p:sp>
      <p:pic>
        <p:nvPicPr>
          <p:cNvPr id="12" name="Picture 11">
            <a:extLst>
              <a:ext uri="{FF2B5EF4-FFF2-40B4-BE49-F238E27FC236}">
                <a16:creationId xmlns:a16="http://schemas.microsoft.com/office/drawing/2014/main" id="{0F5CB4E1-EF07-4D43-9F76-077B1377CF51}"/>
              </a:ext>
            </a:extLst>
          </p:cNvPr>
          <p:cNvPicPr>
            <a:picLocks noChangeAspect="1"/>
          </p:cNvPicPr>
          <p:nvPr/>
        </p:nvPicPr>
        <p:blipFill>
          <a:blip r:embed="rId2"/>
          <a:stretch>
            <a:fillRect/>
          </a:stretch>
        </p:blipFill>
        <p:spPr>
          <a:xfrm>
            <a:off x="75351" y="3983648"/>
            <a:ext cx="3495675" cy="1352550"/>
          </a:xfrm>
          <a:prstGeom prst="rect">
            <a:avLst/>
          </a:prstGeom>
        </p:spPr>
      </p:pic>
      <p:sp>
        <p:nvSpPr>
          <p:cNvPr id="14" name="Rectangle 13">
            <a:extLst>
              <a:ext uri="{FF2B5EF4-FFF2-40B4-BE49-F238E27FC236}">
                <a16:creationId xmlns:a16="http://schemas.microsoft.com/office/drawing/2014/main" id="{33399FAB-B546-41F8-9931-1B695D75A147}"/>
              </a:ext>
            </a:extLst>
          </p:cNvPr>
          <p:cNvSpPr/>
          <p:nvPr/>
        </p:nvSpPr>
        <p:spPr>
          <a:xfrm>
            <a:off x="3733395" y="3124697"/>
            <a:ext cx="5449110" cy="3231654"/>
          </a:xfrm>
          <a:prstGeom prst="rect">
            <a:avLst/>
          </a:prstGeom>
        </p:spPr>
        <p:txBody>
          <a:bodyPr wrap="square">
            <a:spAutoFit/>
          </a:bodyPr>
          <a:lstStyle/>
          <a:p>
            <a:r>
              <a:rPr lang="en-GB" altLang="en-US" sz="1200" dirty="0">
                <a:latin typeface="Arial" charset="0"/>
                <a:cs typeface="Arial" charset="0"/>
              </a:rPr>
              <a:t>        </a:t>
            </a:r>
          </a:p>
          <a:p>
            <a:r>
              <a:rPr lang="en-GB" altLang="en-US" sz="1200" b="1" dirty="0">
                <a:latin typeface="Arial" charset="0"/>
                <a:cs typeface="Arial" charset="0"/>
              </a:rPr>
              <a:t>Models fitted</a:t>
            </a:r>
          </a:p>
          <a:p>
            <a:endParaRPr lang="en-GB" altLang="en-US" sz="1200" b="1" i="1" dirty="0">
              <a:latin typeface="Arial" charset="0"/>
              <a:cs typeface="Arial" charset="0"/>
            </a:endParaRPr>
          </a:p>
          <a:p>
            <a:pPr marL="285750" indent="-285750">
              <a:buFont typeface="Arial" panose="020B0604020202020204" pitchFamily="34" charset="0"/>
              <a:buChar char="•"/>
            </a:pPr>
            <a:r>
              <a:rPr lang="en-GB" altLang="en-US" sz="1200" b="1" i="1" dirty="0">
                <a:latin typeface="Arial" charset="0"/>
                <a:cs typeface="Arial" charset="0"/>
              </a:rPr>
              <a:t>XGB (eXtreme Gradient Boosting) - </a:t>
            </a:r>
            <a:r>
              <a:rPr lang="en-US" sz="1200" b="1" i="1" dirty="0"/>
              <a:t>Boosting</a:t>
            </a:r>
            <a:r>
              <a:rPr lang="en-US" sz="1200" i="1" dirty="0"/>
              <a:t> is an ensemble technique where new models are added to correct the errors made by existing models. Models are added sequentially until no further improvements can be made. </a:t>
            </a:r>
            <a:r>
              <a:rPr lang="en-US" sz="1200" b="1" i="1" dirty="0"/>
              <a:t>Gradient boosting </a:t>
            </a:r>
            <a:r>
              <a:rPr lang="en-US" sz="1200" i="1" dirty="0"/>
              <a:t>is an approach where new models are created that predict the residuals or errors of prior models and then added together to make the final prediction. It is called gradient boosting because it uses a gradient descent algorithm to minimize the loss when adding new models.</a:t>
            </a:r>
            <a:endParaRPr lang="en-GB" altLang="en-US" sz="1200" b="1" i="1" dirty="0">
              <a:latin typeface="Arial" charset="0"/>
              <a:cs typeface="Arial" charset="0"/>
            </a:endParaRPr>
          </a:p>
          <a:p>
            <a:pPr marL="285750" indent="-285750">
              <a:buFont typeface="Arial" panose="020B0604020202020204" pitchFamily="34" charset="0"/>
              <a:buChar char="•"/>
            </a:pPr>
            <a:endParaRPr lang="en-GB" altLang="en-US" sz="1200" dirty="0">
              <a:latin typeface="Arial" charset="0"/>
              <a:cs typeface="Arial" charset="0"/>
            </a:endParaRPr>
          </a:p>
          <a:p>
            <a:pPr marL="285750" indent="-285750">
              <a:buFont typeface="Arial" panose="020B0604020202020204" pitchFamily="34" charset="0"/>
              <a:buChar char="•"/>
            </a:pPr>
            <a:r>
              <a:rPr lang="en-GB" altLang="en-US" sz="1200" b="1" dirty="0">
                <a:latin typeface="Arial" charset="0"/>
                <a:cs typeface="Arial" charset="0"/>
              </a:rPr>
              <a:t>Random Forest </a:t>
            </a:r>
            <a:r>
              <a:rPr lang="en-GB" altLang="en-US" sz="1200" i="1" dirty="0">
                <a:latin typeface="Arial" charset="0"/>
                <a:cs typeface="Arial" charset="0"/>
              </a:rPr>
              <a:t>- </a:t>
            </a:r>
            <a:r>
              <a:rPr lang="en-US" sz="1200" i="1" dirty="0"/>
              <a:t>is a tree-based machine learning algorithm that leverages the power of multiple decision trees for making decisions or predictions. As the name suggests, it is a “forest” of trees! It combines the output of multiple (randomly created) decision trees to generate the final output.</a:t>
            </a:r>
          </a:p>
          <a:p>
            <a:endParaRPr lang="en-GB" altLang="en-US" sz="1200" dirty="0">
              <a:latin typeface="Arial" charset="0"/>
              <a:cs typeface="Arial" charset="0"/>
            </a:endParaRPr>
          </a:p>
          <a:p>
            <a:pPr marL="285750" indent="-285750">
              <a:buFont typeface="Arial" panose="020B0604020202020204" pitchFamily="34" charset="0"/>
              <a:buChar char="•"/>
            </a:pPr>
            <a:r>
              <a:rPr lang="en-GB" altLang="en-US" sz="1200" b="1" dirty="0">
                <a:latin typeface="Arial" charset="0"/>
                <a:cs typeface="Arial" charset="0"/>
              </a:rPr>
              <a:t>Logistic Regression</a:t>
            </a:r>
          </a:p>
        </p:txBody>
      </p:sp>
      <p:sp>
        <p:nvSpPr>
          <p:cNvPr id="7" name="Rectangle 6">
            <a:extLst>
              <a:ext uri="{FF2B5EF4-FFF2-40B4-BE49-F238E27FC236}">
                <a16:creationId xmlns:a16="http://schemas.microsoft.com/office/drawing/2014/main" id="{23FCFC07-0DE3-4930-9DE7-2919393C280D}"/>
              </a:ext>
            </a:extLst>
          </p:cNvPr>
          <p:cNvSpPr/>
          <p:nvPr/>
        </p:nvSpPr>
        <p:spPr>
          <a:xfrm>
            <a:off x="284887" y="1288693"/>
            <a:ext cx="4572000" cy="1200329"/>
          </a:xfrm>
          <a:prstGeom prst="rect">
            <a:avLst/>
          </a:prstGeom>
        </p:spPr>
        <p:txBody>
          <a:bodyPr>
            <a:spAutoFit/>
          </a:bodyPr>
          <a:lstStyle/>
          <a:p>
            <a:pPr marL="171450" indent="-171450">
              <a:buFont typeface="Arial" panose="020B0604020202020204" pitchFamily="34" charset="0"/>
              <a:buChar char="•"/>
            </a:pPr>
            <a:r>
              <a:rPr lang="en-GB" altLang="en-US" sz="1200" dirty="0">
                <a:latin typeface="Arial" charset="0"/>
                <a:cs typeface="Arial" charset="0"/>
              </a:rPr>
              <a:t>About 40% (</a:t>
            </a:r>
            <a:r>
              <a:rPr lang="en-GB" altLang="en-US" sz="1200" b="1" dirty="0">
                <a:latin typeface="Arial" charset="0"/>
                <a:cs typeface="Arial" charset="0"/>
              </a:rPr>
              <a:t>446 of 1116</a:t>
            </a:r>
            <a:r>
              <a:rPr lang="en-GB" altLang="en-US" sz="1200" dirty="0">
                <a:latin typeface="Arial" charset="0"/>
                <a:cs typeface="Arial" charset="0"/>
              </a:rPr>
              <a:t>) missing information in the variables after extracting only the data relating to children less than 5 years.</a:t>
            </a:r>
          </a:p>
          <a:p>
            <a:pPr marL="171450" indent="-171450">
              <a:buFont typeface="Arial" panose="020B0604020202020204" pitchFamily="34" charset="0"/>
              <a:buChar char="•"/>
            </a:pPr>
            <a:endParaRPr lang="en-GB" altLang="en-US" sz="1200" dirty="0">
              <a:latin typeface="Arial" charset="0"/>
              <a:cs typeface="Arial" charset="0"/>
            </a:endParaRPr>
          </a:p>
          <a:p>
            <a:pPr marL="171450" indent="-171450">
              <a:buFont typeface="Arial" panose="020B0604020202020204" pitchFamily="34" charset="0"/>
              <a:buChar char="•"/>
            </a:pPr>
            <a:r>
              <a:rPr lang="en-GB" altLang="en-US" sz="1200" dirty="0">
                <a:latin typeface="Arial" charset="0"/>
                <a:cs typeface="Arial" charset="0"/>
              </a:rPr>
              <a:t>These variables were dropped as they had a lot of missing information.</a:t>
            </a:r>
          </a:p>
        </p:txBody>
      </p:sp>
    </p:spTree>
    <p:extLst>
      <p:ext uri="{BB962C8B-B14F-4D97-AF65-F5344CB8AC3E}">
        <p14:creationId xmlns:p14="http://schemas.microsoft.com/office/powerpoint/2010/main" val="482236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95065" y="199906"/>
            <a:ext cx="4542703" cy="457200"/>
          </a:xfrm>
        </p:spPr>
        <p:txBody>
          <a:bodyPr>
            <a:normAutofit fontScale="90000"/>
          </a:bodyPr>
          <a:lstStyle/>
          <a:p>
            <a:r>
              <a:rPr lang="en-GB" altLang="en-US" sz="3200" b="1" dirty="0">
                <a:solidFill>
                  <a:schemeClr val="bg1"/>
                </a:solidFill>
                <a:latin typeface="Arial" charset="0"/>
                <a:cs typeface="Arial" charset="0"/>
              </a:rPr>
              <a:t>Model Evaluation</a:t>
            </a:r>
            <a:br>
              <a:rPr lang="en-GB" altLang="en-US" sz="3200" b="1" dirty="0">
                <a:solidFill>
                  <a:schemeClr val="bg1"/>
                </a:solidFill>
                <a:latin typeface="Arial" charset="0"/>
                <a:cs typeface="Arial" charset="0"/>
              </a:rPr>
            </a:br>
            <a:r>
              <a:rPr lang="en-GB" altLang="en-US" sz="1200" b="1" dirty="0">
                <a:solidFill>
                  <a:schemeClr val="bg1"/>
                </a:solidFill>
                <a:latin typeface="Arial" charset="0"/>
                <a:cs typeface="Arial" charset="0"/>
              </a:rPr>
              <a:t>(sampling weight incorporated)</a:t>
            </a:r>
          </a:p>
        </p:txBody>
      </p:sp>
      <p:sp>
        <p:nvSpPr>
          <p:cNvPr id="5" name="Slide Number Placeholder 4"/>
          <p:cNvSpPr>
            <a:spLocks noGrp="1"/>
          </p:cNvSpPr>
          <p:nvPr>
            <p:ph type="sldNum" sz="quarter" idx="12"/>
          </p:nvPr>
        </p:nvSpPr>
        <p:spPr>
          <a:xfrm>
            <a:off x="6457950" y="6356351"/>
            <a:ext cx="2057400" cy="365125"/>
          </a:xfrm>
        </p:spPr>
        <p:txBody>
          <a:bodyPr/>
          <a:lstStyle/>
          <a:p>
            <a:pPr>
              <a:defRPr/>
            </a:pPr>
            <a:fld id="{0D48BA3C-5A67-48F8-83C6-4E0DA4EA0604}" type="slidenum">
              <a:rPr lang="en-GB" smtClean="0"/>
              <a:pPr>
                <a:defRPr/>
              </a:pPr>
              <a:t>24</a:t>
            </a:fld>
            <a:endParaRPr lang="en-GB" dirty="0"/>
          </a:p>
        </p:txBody>
      </p:sp>
      <p:pic>
        <p:nvPicPr>
          <p:cNvPr id="4" name="Picture 3">
            <a:extLst>
              <a:ext uri="{FF2B5EF4-FFF2-40B4-BE49-F238E27FC236}">
                <a16:creationId xmlns:a16="http://schemas.microsoft.com/office/drawing/2014/main" id="{086BE304-886A-45CA-9690-E5689A22FF86}"/>
              </a:ext>
            </a:extLst>
          </p:cNvPr>
          <p:cNvPicPr>
            <a:picLocks noChangeAspect="1"/>
          </p:cNvPicPr>
          <p:nvPr/>
        </p:nvPicPr>
        <p:blipFill>
          <a:blip r:embed="rId2"/>
          <a:stretch>
            <a:fillRect/>
          </a:stretch>
        </p:blipFill>
        <p:spPr>
          <a:xfrm>
            <a:off x="188217" y="1271001"/>
            <a:ext cx="3997927" cy="2612086"/>
          </a:xfrm>
          <a:prstGeom prst="rect">
            <a:avLst/>
          </a:prstGeom>
        </p:spPr>
      </p:pic>
      <p:sp>
        <p:nvSpPr>
          <p:cNvPr id="7" name="Rectangle 6">
            <a:extLst>
              <a:ext uri="{FF2B5EF4-FFF2-40B4-BE49-F238E27FC236}">
                <a16:creationId xmlns:a16="http://schemas.microsoft.com/office/drawing/2014/main" id="{092866A5-9DF9-40F8-8FBC-5B1CC1FBC1E9}"/>
              </a:ext>
            </a:extLst>
          </p:cNvPr>
          <p:cNvSpPr/>
          <p:nvPr/>
        </p:nvSpPr>
        <p:spPr>
          <a:xfrm>
            <a:off x="395065" y="932447"/>
            <a:ext cx="1733167" cy="338554"/>
          </a:xfrm>
          <a:prstGeom prst="rect">
            <a:avLst/>
          </a:prstGeom>
        </p:spPr>
        <p:txBody>
          <a:bodyPr wrap="none">
            <a:spAutoFit/>
          </a:bodyPr>
          <a:lstStyle/>
          <a:p>
            <a:r>
              <a:rPr lang="en-GB" altLang="en-US" sz="1600" b="1" dirty="0">
                <a:latin typeface="Arial" charset="0"/>
                <a:cs typeface="Arial" charset="0"/>
              </a:rPr>
              <a:t>Accuracy Score</a:t>
            </a:r>
            <a:endParaRPr lang="en-ZA" sz="1600" b="1" dirty="0"/>
          </a:p>
        </p:txBody>
      </p:sp>
      <p:pic>
        <p:nvPicPr>
          <p:cNvPr id="9" name="Picture 8">
            <a:extLst>
              <a:ext uri="{FF2B5EF4-FFF2-40B4-BE49-F238E27FC236}">
                <a16:creationId xmlns:a16="http://schemas.microsoft.com/office/drawing/2014/main" id="{8F44F752-7051-4C76-B176-A3ED2F66B888}"/>
              </a:ext>
            </a:extLst>
          </p:cNvPr>
          <p:cNvPicPr>
            <a:picLocks noChangeAspect="1"/>
          </p:cNvPicPr>
          <p:nvPr/>
        </p:nvPicPr>
        <p:blipFill>
          <a:blip r:embed="rId3"/>
          <a:stretch>
            <a:fillRect/>
          </a:stretch>
        </p:blipFill>
        <p:spPr>
          <a:xfrm>
            <a:off x="71023" y="4046008"/>
            <a:ext cx="4227880" cy="2675468"/>
          </a:xfrm>
          <a:prstGeom prst="rect">
            <a:avLst/>
          </a:prstGeom>
        </p:spPr>
      </p:pic>
      <p:graphicFrame>
        <p:nvGraphicFramePr>
          <p:cNvPr id="8" name="Table 7">
            <a:extLst>
              <a:ext uri="{FF2B5EF4-FFF2-40B4-BE49-F238E27FC236}">
                <a16:creationId xmlns:a16="http://schemas.microsoft.com/office/drawing/2014/main" id="{2C6B9783-7F7E-47BB-8F76-FDB360E20ECB}"/>
              </a:ext>
            </a:extLst>
          </p:cNvPr>
          <p:cNvGraphicFramePr>
            <a:graphicFrameLocks noGrp="1"/>
          </p:cNvGraphicFramePr>
          <p:nvPr>
            <p:extLst>
              <p:ext uri="{D42A27DB-BD31-4B8C-83A1-F6EECF244321}">
                <p14:modId xmlns:p14="http://schemas.microsoft.com/office/powerpoint/2010/main" val="1843949673"/>
              </p:ext>
            </p:extLst>
          </p:nvPr>
        </p:nvGraphicFramePr>
        <p:xfrm>
          <a:off x="4305979" y="3682446"/>
          <a:ext cx="4608965" cy="937260"/>
        </p:xfrm>
        <a:graphic>
          <a:graphicData uri="http://schemas.openxmlformats.org/drawingml/2006/table">
            <a:tbl>
              <a:tblPr firstRow="1" firstCol="1" bandRow="1">
                <a:tableStyleId>{5C22544A-7EE6-4342-B048-85BDC9FD1C3A}</a:tableStyleId>
              </a:tblPr>
              <a:tblGrid>
                <a:gridCol w="1262084">
                  <a:extLst>
                    <a:ext uri="{9D8B030D-6E8A-4147-A177-3AD203B41FA5}">
                      <a16:colId xmlns:a16="http://schemas.microsoft.com/office/drawing/2014/main" val="198810460"/>
                    </a:ext>
                  </a:extLst>
                </a:gridCol>
                <a:gridCol w="1491448">
                  <a:extLst>
                    <a:ext uri="{9D8B030D-6E8A-4147-A177-3AD203B41FA5}">
                      <a16:colId xmlns:a16="http://schemas.microsoft.com/office/drawing/2014/main" val="3789062711"/>
                    </a:ext>
                  </a:extLst>
                </a:gridCol>
                <a:gridCol w="1056443">
                  <a:extLst>
                    <a:ext uri="{9D8B030D-6E8A-4147-A177-3AD203B41FA5}">
                      <a16:colId xmlns:a16="http://schemas.microsoft.com/office/drawing/2014/main" val="1588105022"/>
                    </a:ext>
                  </a:extLst>
                </a:gridCol>
                <a:gridCol w="798990">
                  <a:extLst>
                    <a:ext uri="{9D8B030D-6E8A-4147-A177-3AD203B41FA5}">
                      <a16:colId xmlns:a16="http://schemas.microsoft.com/office/drawing/2014/main" val="4037221330"/>
                    </a:ext>
                  </a:extLst>
                </a:gridCol>
              </a:tblGrid>
              <a:tr h="365125">
                <a:tc>
                  <a:txBody>
                    <a:bodyPr/>
                    <a:lstStyle/>
                    <a:p>
                      <a:pPr marL="0" marR="0">
                        <a:lnSpc>
                          <a:spcPct val="107000"/>
                        </a:lnSpc>
                        <a:spcBef>
                          <a:spcPts val="0"/>
                        </a:spcBef>
                        <a:spcAft>
                          <a:spcPts val="600"/>
                        </a:spcAft>
                      </a:pPr>
                      <a:r>
                        <a:rPr lang="en-ZA" sz="1100" dirty="0">
                          <a:effectLst/>
                        </a:rPr>
                        <a:t> XG Boost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algn="ctr">
                        <a:lnSpc>
                          <a:spcPct val="107000"/>
                        </a:lnSpc>
                        <a:spcBef>
                          <a:spcPts val="0"/>
                        </a:spcBef>
                        <a:spcAft>
                          <a:spcPts val="600"/>
                        </a:spcAft>
                      </a:pPr>
                      <a:r>
                        <a:rPr lang="en-ZA" sz="1100" dirty="0">
                          <a:effectLst/>
                        </a:rPr>
                        <a:t>Misclassification rate</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600"/>
                        </a:spcAft>
                      </a:pPr>
                      <a:r>
                        <a:rPr lang="en-ZA" sz="1100" dirty="0">
                          <a:effectLst/>
                        </a:rPr>
                        <a:t>AUC Score</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F-1 Score</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7581652"/>
                  </a:ext>
                </a:extLst>
              </a:tr>
              <a:tr h="283845">
                <a:tc>
                  <a:txBody>
                    <a:bodyPr/>
                    <a:lstStyle/>
                    <a:p>
                      <a:pPr marL="0" marR="0">
                        <a:lnSpc>
                          <a:spcPct val="107000"/>
                        </a:lnSpc>
                        <a:spcBef>
                          <a:spcPts val="0"/>
                        </a:spcBef>
                        <a:spcAft>
                          <a:spcPts val="600"/>
                        </a:spcAft>
                      </a:pPr>
                      <a:r>
                        <a:rPr lang="en-ZA" sz="1100">
                          <a:effectLst/>
                        </a:rPr>
                        <a:t>Training dataset</a:t>
                      </a:r>
                      <a:endParaRPr lang="en-Z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600"/>
                        </a:spcAft>
                      </a:pPr>
                      <a:r>
                        <a:rPr lang="en-ZA" sz="1100" dirty="0">
                          <a:effectLst/>
                        </a:rPr>
                        <a:t>0.1593</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600"/>
                        </a:spcAft>
                      </a:pPr>
                      <a:r>
                        <a:rPr lang="en-ZA" sz="1100" dirty="0">
                          <a:effectLst/>
                        </a:rPr>
                        <a:t>0.91</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0.76</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54694525"/>
                  </a:ext>
                </a:extLst>
              </a:tr>
              <a:tr h="288290">
                <a:tc>
                  <a:txBody>
                    <a:bodyPr/>
                    <a:lstStyle/>
                    <a:p>
                      <a:pPr marL="0" marR="0">
                        <a:lnSpc>
                          <a:spcPct val="107000"/>
                        </a:lnSpc>
                        <a:spcBef>
                          <a:spcPts val="0"/>
                        </a:spcBef>
                        <a:spcAft>
                          <a:spcPts val="600"/>
                        </a:spcAft>
                      </a:pPr>
                      <a:r>
                        <a:rPr lang="en-ZA" sz="1100">
                          <a:effectLst/>
                        </a:rPr>
                        <a:t>Validation dataset</a:t>
                      </a:r>
                      <a:endParaRPr lang="en-Z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0.1773</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ZA" sz="1100" dirty="0">
                          <a:effectLst/>
                        </a:rPr>
                        <a:t>0.89</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0.74</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1499428"/>
                  </a:ext>
                </a:extLst>
              </a:tr>
            </a:tbl>
          </a:graphicData>
        </a:graphic>
      </p:graphicFrame>
      <p:sp>
        <p:nvSpPr>
          <p:cNvPr id="11" name="Rectangle 10">
            <a:extLst>
              <a:ext uri="{FF2B5EF4-FFF2-40B4-BE49-F238E27FC236}">
                <a16:creationId xmlns:a16="http://schemas.microsoft.com/office/drawing/2014/main" id="{9A0CA1C8-27C7-4D1C-9F3F-7F051190001B}"/>
              </a:ext>
            </a:extLst>
          </p:cNvPr>
          <p:cNvSpPr/>
          <p:nvPr/>
        </p:nvSpPr>
        <p:spPr>
          <a:xfrm>
            <a:off x="4822547" y="684073"/>
            <a:ext cx="3555525" cy="307777"/>
          </a:xfrm>
          <a:prstGeom prst="rect">
            <a:avLst/>
          </a:prstGeom>
        </p:spPr>
        <p:txBody>
          <a:bodyPr wrap="none">
            <a:spAutoFit/>
          </a:bodyPr>
          <a:lstStyle/>
          <a:p>
            <a:r>
              <a:rPr lang="en-GB" altLang="en-US" sz="1400" b="1" dirty="0">
                <a:latin typeface="Arial" charset="0"/>
                <a:cs typeface="Arial" charset="0"/>
              </a:rPr>
              <a:t>Models’ evaluation metrics comparison</a:t>
            </a:r>
            <a:endParaRPr lang="en-ZA" sz="1400" b="1" dirty="0"/>
          </a:p>
        </p:txBody>
      </p:sp>
      <p:graphicFrame>
        <p:nvGraphicFramePr>
          <p:cNvPr id="14" name="Table 13">
            <a:extLst>
              <a:ext uri="{FF2B5EF4-FFF2-40B4-BE49-F238E27FC236}">
                <a16:creationId xmlns:a16="http://schemas.microsoft.com/office/drawing/2014/main" id="{74B28F0B-9788-405C-9637-80BECF6D6A9B}"/>
              </a:ext>
            </a:extLst>
          </p:cNvPr>
          <p:cNvGraphicFramePr>
            <a:graphicFrameLocks noGrp="1"/>
          </p:cNvGraphicFramePr>
          <p:nvPr>
            <p:extLst>
              <p:ext uri="{D42A27DB-BD31-4B8C-83A1-F6EECF244321}">
                <p14:modId xmlns:p14="http://schemas.microsoft.com/office/powerpoint/2010/main" val="1492977047"/>
              </p:ext>
            </p:extLst>
          </p:nvPr>
        </p:nvGraphicFramePr>
        <p:xfrm>
          <a:off x="4292752" y="4710922"/>
          <a:ext cx="4622192" cy="937260"/>
        </p:xfrm>
        <a:graphic>
          <a:graphicData uri="http://schemas.openxmlformats.org/drawingml/2006/table">
            <a:tbl>
              <a:tblPr firstRow="1" firstCol="1" bandRow="1">
                <a:tableStyleId>{5C22544A-7EE6-4342-B048-85BDC9FD1C3A}</a:tableStyleId>
              </a:tblPr>
              <a:tblGrid>
                <a:gridCol w="1226700">
                  <a:extLst>
                    <a:ext uri="{9D8B030D-6E8A-4147-A177-3AD203B41FA5}">
                      <a16:colId xmlns:a16="http://schemas.microsoft.com/office/drawing/2014/main" val="198810460"/>
                    </a:ext>
                  </a:extLst>
                </a:gridCol>
                <a:gridCol w="1536056">
                  <a:extLst>
                    <a:ext uri="{9D8B030D-6E8A-4147-A177-3AD203B41FA5}">
                      <a16:colId xmlns:a16="http://schemas.microsoft.com/office/drawing/2014/main" val="3789062711"/>
                    </a:ext>
                  </a:extLst>
                </a:gridCol>
                <a:gridCol w="1068951">
                  <a:extLst>
                    <a:ext uri="{9D8B030D-6E8A-4147-A177-3AD203B41FA5}">
                      <a16:colId xmlns:a16="http://schemas.microsoft.com/office/drawing/2014/main" val="1588105022"/>
                    </a:ext>
                  </a:extLst>
                </a:gridCol>
                <a:gridCol w="790485">
                  <a:extLst>
                    <a:ext uri="{9D8B030D-6E8A-4147-A177-3AD203B41FA5}">
                      <a16:colId xmlns:a16="http://schemas.microsoft.com/office/drawing/2014/main" val="3710538648"/>
                    </a:ext>
                  </a:extLst>
                </a:gridCol>
              </a:tblGrid>
              <a:tr h="365125">
                <a:tc>
                  <a:txBody>
                    <a:bodyPr/>
                    <a:lstStyle/>
                    <a:p>
                      <a:pPr marL="0" marR="0">
                        <a:lnSpc>
                          <a:spcPct val="107000"/>
                        </a:lnSpc>
                        <a:spcBef>
                          <a:spcPts val="0"/>
                        </a:spcBef>
                        <a:spcAft>
                          <a:spcPts val="600"/>
                        </a:spcAft>
                      </a:pPr>
                      <a:r>
                        <a:rPr lang="en-ZA" sz="1100" dirty="0">
                          <a:effectLst/>
                        </a:rPr>
                        <a:t> Random Forest</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algn="ctr">
                        <a:lnSpc>
                          <a:spcPct val="107000"/>
                        </a:lnSpc>
                        <a:spcBef>
                          <a:spcPts val="0"/>
                        </a:spcBef>
                        <a:spcAft>
                          <a:spcPts val="600"/>
                        </a:spcAft>
                      </a:pPr>
                      <a:r>
                        <a:rPr lang="en-ZA" sz="1100" dirty="0">
                          <a:effectLst/>
                        </a:rPr>
                        <a:t>Misclassification rate</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600"/>
                        </a:spcAft>
                      </a:pPr>
                      <a:r>
                        <a:rPr lang="en-ZA" sz="1100" dirty="0">
                          <a:effectLst/>
                        </a:rPr>
                        <a:t>AUC Score</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F-1 Score</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7581652"/>
                  </a:ext>
                </a:extLst>
              </a:tr>
              <a:tr h="283845">
                <a:tc>
                  <a:txBody>
                    <a:bodyPr/>
                    <a:lstStyle/>
                    <a:p>
                      <a:pPr marL="0" marR="0">
                        <a:lnSpc>
                          <a:spcPct val="107000"/>
                        </a:lnSpc>
                        <a:spcBef>
                          <a:spcPts val="0"/>
                        </a:spcBef>
                        <a:spcAft>
                          <a:spcPts val="600"/>
                        </a:spcAft>
                      </a:pPr>
                      <a:r>
                        <a:rPr lang="en-ZA" sz="1100">
                          <a:effectLst/>
                        </a:rPr>
                        <a:t>Training dataset</a:t>
                      </a:r>
                      <a:endParaRPr lang="en-Z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600"/>
                        </a:spcAft>
                      </a:pPr>
                      <a:r>
                        <a:rPr lang="en-ZA" sz="1100" dirty="0">
                          <a:effectLst/>
                        </a:rPr>
                        <a:t>0.1733</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600"/>
                        </a:spcAft>
                      </a:pPr>
                      <a:r>
                        <a:rPr lang="en-ZA" sz="1100" dirty="0">
                          <a:effectLst/>
                        </a:rPr>
                        <a:t>0.83</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0.75</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54694525"/>
                  </a:ext>
                </a:extLst>
              </a:tr>
              <a:tr h="288290">
                <a:tc>
                  <a:txBody>
                    <a:bodyPr/>
                    <a:lstStyle/>
                    <a:p>
                      <a:pPr marL="0" marR="0">
                        <a:lnSpc>
                          <a:spcPct val="107000"/>
                        </a:lnSpc>
                        <a:spcBef>
                          <a:spcPts val="0"/>
                        </a:spcBef>
                        <a:spcAft>
                          <a:spcPts val="600"/>
                        </a:spcAft>
                      </a:pPr>
                      <a:r>
                        <a:rPr lang="en-ZA" sz="1100">
                          <a:effectLst/>
                        </a:rPr>
                        <a:t>Validation dataset</a:t>
                      </a:r>
                      <a:endParaRPr lang="en-Z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0.1844</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ZA" sz="1100" dirty="0">
                          <a:effectLst/>
                        </a:rPr>
                        <a:t>0.80</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0.73</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1499428"/>
                  </a:ext>
                </a:extLst>
              </a:tr>
            </a:tbl>
          </a:graphicData>
        </a:graphic>
      </p:graphicFrame>
      <p:graphicFrame>
        <p:nvGraphicFramePr>
          <p:cNvPr id="15" name="Table 14">
            <a:extLst>
              <a:ext uri="{FF2B5EF4-FFF2-40B4-BE49-F238E27FC236}">
                <a16:creationId xmlns:a16="http://schemas.microsoft.com/office/drawing/2014/main" id="{7EFDC34B-82C8-4C63-A03E-41172681933B}"/>
              </a:ext>
            </a:extLst>
          </p:cNvPr>
          <p:cNvGraphicFramePr>
            <a:graphicFrameLocks noGrp="1"/>
          </p:cNvGraphicFramePr>
          <p:nvPr>
            <p:extLst>
              <p:ext uri="{D42A27DB-BD31-4B8C-83A1-F6EECF244321}">
                <p14:modId xmlns:p14="http://schemas.microsoft.com/office/powerpoint/2010/main" val="465241552"/>
              </p:ext>
            </p:extLst>
          </p:nvPr>
        </p:nvGraphicFramePr>
        <p:xfrm>
          <a:off x="4292752" y="5729642"/>
          <a:ext cx="4622193" cy="999808"/>
        </p:xfrm>
        <a:graphic>
          <a:graphicData uri="http://schemas.openxmlformats.org/drawingml/2006/table">
            <a:tbl>
              <a:tblPr firstRow="1" firstCol="1" bandRow="1">
                <a:tableStyleId>{5C22544A-7EE6-4342-B048-85BDC9FD1C3A}</a:tableStyleId>
              </a:tblPr>
              <a:tblGrid>
                <a:gridCol w="1199814">
                  <a:extLst>
                    <a:ext uri="{9D8B030D-6E8A-4147-A177-3AD203B41FA5}">
                      <a16:colId xmlns:a16="http://schemas.microsoft.com/office/drawing/2014/main" val="198810460"/>
                    </a:ext>
                  </a:extLst>
                </a:gridCol>
                <a:gridCol w="1533208">
                  <a:extLst>
                    <a:ext uri="{9D8B030D-6E8A-4147-A177-3AD203B41FA5}">
                      <a16:colId xmlns:a16="http://schemas.microsoft.com/office/drawing/2014/main" val="3789062711"/>
                    </a:ext>
                  </a:extLst>
                </a:gridCol>
                <a:gridCol w="1057386">
                  <a:extLst>
                    <a:ext uri="{9D8B030D-6E8A-4147-A177-3AD203B41FA5}">
                      <a16:colId xmlns:a16="http://schemas.microsoft.com/office/drawing/2014/main" val="1588105022"/>
                    </a:ext>
                  </a:extLst>
                </a:gridCol>
                <a:gridCol w="831785">
                  <a:extLst>
                    <a:ext uri="{9D8B030D-6E8A-4147-A177-3AD203B41FA5}">
                      <a16:colId xmlns:a16="http://schemas.microsoft.com/office/drawing/2014/main" val="3904681593"/>
                    </a:ext>
                  </a:extLst>
                </a:gridCol>
              </a:tblGrid>
              <a:tr h="365125">
                <a:tc>
                  <a:txBody>
                    <a:bodyPr/>
                    <a:lstStyle/>
                    <a:p>
                      <a:pPr marL="0" marR="0">
                        <a:lnSpc>
                          <a:spcPct val="107000"/>
                        </a:lnSpc>
                        <a:spcBef>
                          <a:spcPts val="0"/>
                        </a:spcBef>
                        <a:spcAft>
                          <a:spcPts val="600"/>
                        </a:spcAft>
                      </a:pPr>
                      <a:r>
                        <a:rPr lang="en-ZA" sz="1100" dirty="0">
                          <a:effectLst/>
                        </a:rPr>
                        <a:t> Logistic Reg.</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algn="ctr">
                        <a:lnSpc>
                          <a:spcPct val="107000"/>
                        </a:lnSpc>
                        <a:spcBef>
                          <a:spcPts val="0"/>
                        </a:spcBef>
                        <a:spcAft>
                          <a:spcPts val="600"/>
                        </a:spcAft>
                      </a:pPr>
                      <a:r>
                        <a:rPr lang="en-ZA" sz="1100">
                          <a:effectLst/>
                        </a:rPr>
                        <a:t>Misclassification rate</a:t>
                      </a:r>
                      <a:endParaRPr lang="en-Z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600"/>
                        </a:spcAft>
                      </a:pPr>
                      <a:r>
                        <a:rPr lang="en-ZA" sz="1100" dirty="0">
                          <a:effectLst/>
                        </a:rPr>
                        <a:t>AUC Score</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F1-Score</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7581652"/>
                  </a:ext>
                </a:extLst>
              </a:tr>
              <a:tr h="283845">
                <a:tc>
                  <a:txBody>
                    <a:bodyPr/>
                    <a:lstStyle/>
                    <a:p>
                      <a:pPr marL="0" marR="0">
                        <a:lnSpc>
                          <a:spcPct val="107000"/>
                        </a:lnSpc>
                        <a:spcBef>
                          <a:spcPts val="0"/>
                        </a:spcBef>
                        <a:spcAft>
                          <a:spcPts val="600"/>
                        </a:spcAft>
                      </a:pPr>
                      <a:r>
                        <a:rPr lang="en-ZA" sz="1100">
                          <a:effectLst/>
                        </a:rPr>
                        <a:t>Training dataset</a:t>
                      </a:r>
                      <a:endParaRPr lang="en-Z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600"/>
                        </a:spcAft>
                      </a:pPr>
                      <a:r>
                        <a:rPr lang="en-ZA" sz="1100" dirty="0">
                          <a:effectLst/>
                        </a:rPr>
                        <a:t>0.2758</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600"/>
                        </a:spcAft>
                      </a:pPr>
                      <a:r>
                        <a:rPr lang="en-ZA" sz="1100" dirty="0">
                          <a:effectLst/>
                        </a:rPr>
                        <a:t>0.73</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0.50</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54694525"/>
                  </a:ext>
                </a:extLst>
              </a:tr>
              <a:tr h="288290">
                <a:tc>
                  <a:txBody>
                    <a:bodyPr/>
                    <a:lstStyle/>
                    <a:p>
                      <a:pPr marL="0" marR="0">
                        <a:lnSpc>
                          <a:spcPct val="107000"/>
                        </a:lnSpc>
                        <a:spcBef>
                          <a:spcPts val="0"/>
                        </a:spcBef>
                        <a:spcAft>
                          <a:spcPts val="600"/>
                        </a:spcAft>
                      </a:pPr>
                      <a:r>
                        <a:rPr lang="en-ZA" sz="1100">
                          <a:effectLst/>
                        </a:rPr>
                        <a:t>Validation dataset</a:t>
                      </a:r>
                      <a:endParaRPr lang="en-Z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0.2979</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ZA" sz="1100" dirty="0">
                          <a:effectLst/>
                        </a:rPr>
                        <a:t>0.70</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0.46</a:t>
                      </a:r>
                      <a:endParaRPr lang="en-Z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1499428"/>
                  </a:ext>
                </a:extLst>
              </a:tr>
            </a:tbl>
          </a:graphicData>
        </a:graphic>
      </p:graphicFrame>
      <p:pic>
        <p:nvPicPr>
          <p:cNvPr id="2" name="Picture 1">
            <a:extLst>
              <a:ext uri="{FF2B5EF4-FFF2-40B4-BE49-F238E27FC236}">
                <a16:creationId xmlns:a16="http://schemas.microsoft.com/office/drawing/2014/main" id="{B0DEE3A4-8951-49EB-A841-3AC1751B9CCA}"/>
              </a:ext>
            </a:extLst>
          </p:cNvPr>
          <p:cNvPicPr>
            <a:picLocks noChangeAspect="1"/>
          </p:cNvPicPr>
          <p:nvPr/>
        </p:nvPicPr>
        <p:blipFill>
          <a:blip r:embed="rId4"/>
          <a:stretch>
            <a:fillRect/>
          </a:stretch>
        </p:blipFill>
        <p:spPr>
          <a:xfrm>
            <a:off x="4186144" y="932447"/>
            <a:ext cx="4763488" cy="2749999"/>
          </a:xfrm>
          <a:prstGeom prst="rect">
            <a:avLst/>
          </a:prstGeom>
        </p:spPr>
      </p:pic>
      <p:sp>
        <p:nvSpPr>
          <p:cNvPr id="12" name="Round Same Side Corner Rectangle 62">
            <a:extLst>
              <a:ext uri="{FF2B5EF4-FFF2-40B4-BE49-F238E27FC236}">
                <a16:creationId xmlns:a16="http://schemas.microsoft.com/office/drawing/2014/main" id="{8AC61012-572B-4733-ACDE-D18FD59D8D5F}"/>
              </a:ext>
            </a:extLst>
          </p:cNvPr>
          <p:cNvSpPr/>
          <p:nvPr/>
        </p:nvSpPr>
        <p:spPr>
          <a:xfrm>
            <a:off x="5727796" y="2745187"/>
            <a:ext cx="2650276" cy="485856"/>
          </a:xfrm>
          <a:prstGeom prst="round2SameRect">
            <a:avLst>
              <a:gd name="adj1" fmla="val 0"/>
              <a:gd name="adj2" fmla="val 4757"/>
            </a:avLst>
          </a:prstGeom>
          <a:ln/>
        </p:spPr>
        <p:style>
          <a:lnRef idx="2">
            <a:schemeClr val="accent3"/>
          </a:lnRef>
          <a:fillRef idx="1">
            <a:schemeClr val="lt1"/>
          </a:fillRef>
          <a:effectRef idx="0">
            <a:schemeClr val="accent3"/>
          </a:effectRef>
          <a:fontRef idx="minor">
            <a:schemeClr val="dk1"/>
          </a:fontRef>
        </p:style>
        <p:txBody>
          <a:bodyPr rtlCol="0" anchor="ctr"/>
          <a:lstStyle/>
          <a:p>
            <a:r>
              <a:rPr lang="en-US" sz="1100" dirty="0">
                <a:ln w="0"/>
                <a:solidFill>
                  <a:schemeClr val="accent1"/>
                </a:solidFill>
                <a:effectLst>
                  <a:outerShdw blurRad="38100" dist="25400" dir="5400000" algn="ctr" rotWithShape="0">
                    <a:srgbClr val="6E747A">
                      <a:alpha val="43000"/>
                    </a:srgbClr>
                  </a:outerShdw>
                </a:effectLst>
                <a:latin typeface="+mj-lt"/>
              </a:rPr>
              <a:t>          </a:t>
            </a:r>
            <a:r>
              <a:rPr lang="en-US" sz="1100" dirty="0">
                <a:ln w="0"/>
                <a:solidFill>
                  <a:schemeClr val="tx1"/>
                </a:solidFill>
                <a:effectLst>
                  <a:outerShdw blurRad="38100" dist="25400" dir="5400000" algn="ctr" rotWithShape="0">
                    <a:srgbClr val="6E747A">
                      <a:alpha val="43000"/>
                    </a:srgbClr>
                  </a:outerShdw>
                </a:effectLst>
                <a:latin typeface="+mj-lt"/>
              </a:rPr>
              <a:t>Logistic Reg (AUC = 0.70)</a:t>
            </a:r>
          </a:p>
          <a:p>
            <a:r>
              <a:rPr lang="en-US" sz="1100" dirty="0">
                <a:solidFill>
                  <a:schemeClr val="accent4"/>
                </a:solidFill>
                <a:latin typeface="+mj-lt"/>
              </a:rPr>
              <a:t>          </a:t>
            </a:r>
            <a:r>
              <a:rPr lang="en-US" sz="1100" dirty="0">
                <a:solidFill>
                  <a:schemeClr val="tx1"/>
                </a:solidFill>
                <a:latin typeface="+mj-lt"/>
              </a:rPr>
              <a:t>Random Forest (AUC = 0.80)</a:t>
            </a:r>
          </a:p>
          <a:p>
            <a:r>
              <a:rPr lang="en-US" sz="1100" dirty="0">
                <a:solidFill>
                  <a:schemeClr val="accent6"/>
                </a:solidFill>
                <a:latin typeface="+mj-lt"/>
              </a:rPr>
              <a:t>          </a:t>
            </a:r>
            <a:r>
              <a:rPr lang="en-US" sz="1100" dirty="0">
                <a:solidFill>
                  <a:schemeClr val="tx1"/>
                </a:solidFill>
                <a:latin typeface="+mj-lt"/>
              </a:rPr>
              <a:t>XGBoost (AUC = 0.89)</a:t>
            </a:r>
          </a:p>
        </p:txBody>
      </p:sp>
      <p:cxnSp>
        <p:nvCxnSpPr>
          <p:cNvPr id="6" name="Straight Connector 5">
            <a:extLst>
              <a:ext uri="{FF2B5EF4-FFF2-40B4-BE49-F238E27FC236}">
                <a16:creationId xmlns:a16="http://schemas.microsoft.com/office/drawing/2014/main" id="{C8235181-DEA3-4B51-BBF8-E6D55570B9ED}"/>
              </a:ext>
            </a:extLst>
          </p:cNvPr>
          <p:cNvCxnSpPr>
            <a:cxnSpLocks/>
          </p:cNvCxnSpPr>
          <p:nvPr/>
        </p:nvCxnSpPr>
        <p:spPr>
          <a:xfrm>
            <a:off x="5825451" y="3139521"/>
            <a:ext cx="24765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9F90D96A-D8FE-4C9D-A1D2-38416F217733}"/>
              </a:ext>
            </a:extLst>
          </p:cNvPr>
          <p:cNvCxnSpPr>
            <a:cxnSpLocks/>
          </p:cNvCxnSpPr>
          <p:nvPr/>
        </p:nvCxnSpPr>
        <p:spPr>
          <a:xfrm>
            <a:off x="5825451" y="2969493"/>
            <a:ext cx="24765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225ABDF7-B7FB-4043-A7D7-E6B7AD1B7C63}"/>
              </a:ext>
            </a:extLst>
          </p:cNvPr>
          <p:cNvCxnSpPr>
            <a:cxnSpLocks/>
          </p:cNvCxnSpPr>
          <p:nvPr/>
        </p:nvCxnSpPr>
        <p:spPr>
          <a:xfrm>
            <a:off x="5825451" y="2850042"/>
            <a:ext cx="24765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1067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18416" y="249856"/>
            <a:ext cx="4153584" cy="457200"/>
          </a:xfrm>
        </p:spPr>
        <p:txBody>
          <a:bodyPr>
            <a:normAutofit fontScale="90000"/>
          </a:bodyPr>
          <a:lstStyle/>
          <a:p>
            <a:r>
              <a:rPr lang="en-GB" altLang="en-US" sz="2700" b="1" dirty="0">
                <a:solidFill>
                  <a:schemeClr val="bg1"/>
                </a:solidFill>
                <a:latin typeface="Arial" charset="0"/>
                <a:cs typeface="Arial" charset="0"/>
              </a:rPr>
              <a:t>Model Selected – XG Boost</a:t>
            </a:r>
            <a:br>
              <a:rPr lang="en-GB" altLang="en-US" sz="3200" b="1" dirty="0">
                <a:solidFill>
                  <a:schemeClr val="bg1"/>
                </a:solidFill>
                <a:latin typeface="Arial" charset="0"/>
                <a:cs typeface="Arial" charset="0"/>
              </a:rPr>
            </a:br>
            <a:endParaRPr lang="en-GB" altLang="en-US" sz="1600" b="1" dirty="0">
              <a:solidFill>
                <a:schemeClr val="bg1"/>
              </a:solidFill>
              <a:latin typeface="Arial" charset="0"/>
              <a:cs typeface="Arial" charset="0"/>
            </a:endParaRPr>
          </a:p>
        </p:txBody>
      </p:sp>
      <p:sp>
        <p:nvSpPr>
          <p:cNvPr id="16" name="Slide Number Placeholder 15"/>
          <p:cNvSpPr>
            <a:spLocks noGrp="1"/>
          </p:cNvSpPr>
          <p:nvPr>
            <p:ph type="sldNum" sz="quarter" idx="12"/>
          </p:nvPr>
        </p:nvSpPr>
        <p:spPr/>
        <p:txBody>
          <a:bodyPr/>
          <a:lstStyle/>
          <a:p>
            <a:pPr>
              <a:defRPr/>
            </a:pPr>
            <a:fld id="{BB74C93C-0EC1-4D3C-A7D0-1201341E4A8B}" type="slidenum">
              <a:rPr lang="en-GB" smtClean="0"/>
              <a:pPr>
                <a:defRPr/>
              </a:pPr>
              <a:t>25</a:t>
            </a:fld>
            <a:endParaRPr lang="en-GB" dirty="0"/>
          </a:p>
        </p:txBody>
      </p:sp>
      <p:sp>
        <p:nvSpPr>
          <p:cNvPr id="3" name="Rectangle 2">
            <a:extLst>
              <a:ext uri="{FF2B5EF4-FFF2-40B4-BE49-F238E27FC236}">
                <a16:creationId xmlns:a16="http://schemas.microsoft.com/office/drawing/2014/main" id="{54A1A81B-B0DB-4AB4-9706-856760153814}"/>
              </a:ext>
            </a:extLst>
          </p:cNvPr>
          <p:cNvSpPr/>
          <p:nvPr/>
        </p:nvSpPr>
        <p:spPr>
          <a:xfrm>
            <a:off x="486144" y="913652"/>
            <a:ext cx="1645002" cy="307777"/>
          </a:xfrm>
          <a:prstGeom prst="rect">
            <a:avLst/>
          </a:prstGeom>
        </p:spPr>
        <p:txBody>
          <a:bodyPr wrap="none">
            <a:spAutoFit/>
          </a:bodyPr>
          <a:lstStyle/>
          <a:p>
            <a:r>
              <a:rPr lang="en-GB" sz="1400" b="1" dirty="0">
                <a:latin typeface="Arial" charset="0"/>
                <a:cs typeface="Arial" charset="0"/>
              </a:rPr>
              <a:t>Confusion Matrix</a:t>
            </a:r>
            <a:endParaRPr lang="en-ZA" sz="1400" b="1" dirty="0"/>
          </a:p>
        </p:txBody>
      </p:sp>
      <p:pic>
        <p:nvPicPr>
          <p:cNvPr id="4" name="Picture 3">
            <a:extLst>
              <a:ext uri="{FF2B5EF4-FFF2-40B4-BE49-F238E27FC236}">
                <a16:creationId xmlns:a16="http://schemas.microsoft.com/office/drawing/2014/main" id="{4A60BFED-3AE5-4442-98B0-F1B5A89D2C5F}"/>
              </a:ext>
            </a:extLst>
          </p:cNvPr>
          <p:cNvPicPr>
            <a:picLocks noChangeAspect="1"/>
          </p:cNvPicPr>
          <p:nvPr/>
        </p:nvPicPr>
        <p:blipFill>
          <a:blip r:embed="rId2"/>
          <a:stretch>
            <a:fillRect/>
          </a:stretch>
        </p:blipFill>
        <p:spPr>
          <a:xfrm>
            <a:off x="3446015" y="1458803"/>
            <a:ext cx="4871862" cy="1896956"/>
          </a:xfrm>
          <a:prstGeom prst="rect">
            <a:avLst/>
          </a:prstGeom>
        </p:spPr>
      </p:pic>
      <p:sp>
        <p:nvSpPr>
          <p:cNvPr id="5" name="Rectangle 4">
            <a:extLst>
              <a:ext uri="{FF2B5EF4-FFF2-40B4-BE49-F238E27FC236}">
                <a16:creationId xmlns:a16="http://schemas.microsoft.com/office/drawing/2014/main" id="{A256B2F0-3B07-4B8B-9C8F-FC92BAE86BD7}"/>
              </a:ext>
            </a:extLst>
          </p:cNvPr>
          <p:cNvSpPr/>
          <p:nvPr/>
        </p:nvSpPr>
        <p:spPr>
          <a:xfrm>
            <a:off x="4895137" y="944430"/>
            <a:ext cx="3544560" cy="307777"/>
          </a:xfrm>
          <a:prstGeom prst="rect">
            <a:avLst/>
          </a:prstGeom>
        </p:spPr>
        <p:txBody>
          <a:bodyPr wrap="none">
            <a:spAutoFit/>
          </a:bodyPr>
          <a:lstStyle/>
          <a:p>
            <a:r>
              <a:rPr lang="en-GB" sz="1400" b="1" dirty="0">
                <a:latin typeface="Arial" charset="0"/>
                <a:cs typeface="Arial" charset="0"/>
              </a:rPr>
              <a:t>Classification Report </a:t>
            </a:r>
            <a:r>
              <a:rPr lang="en-GB" sz="1200" b="1" dirty="0">
                <a:latin typeface="Arial" charset="0"/>
                <a:cs typeface="Arial" charset="0"/>
              </a:rPr>
              <a:t>(</a:t>
            </a:r>
            <a:r>
              <a:rPr lang="en-GB" sz="1200" b="1" i="1" dirty="0">
                <a:latin typeface="Arial" charset="0"/>
                <a:cs typeface="Arial" charset="0"/>
              </a:rPr>
              <a:t>Maximize Precision</a:t>
            </a:r>
            <a:r>
              <a:rPr lang="en-ZA" sz="1200" b="1" i="1" dirty="0">
                <a:latin typeface="Arial" charset="0"/>
                <a:cs typeface="Arial" charset="0"/>
              </a:rPr>
              <a:t>)</a:t>
            </a:r>
            <a:endParaRPr lang="en-ZA" sz="1200" b="1" i="1" dirty="0"/>
          </a:p>
        </p:txBody>
      </p:sp>
      <p:pic>
        <p:nvPicPr>
          <p:cNvPr id="10" name="Picture 9">
            <a:extLst>
              <a:ext uri="{FF2B5EF4-FFF2-40B4-BE49-F238E27FC236}">
                <a16:creationId xmlns:a16="http://schemas.microsoft.com/office/drawing/2014/main" id="{0197B313-24FD-4A57-871E-B0CC85CDF480}"/>
              </a:ext>
            </a:extLst>
          </p:cNvPr>
          <p:cNvPicPr>
            <a:picLocks noChangeAspect="1"/>
          </p:cNvPicPr>
          <p:nvPr/>
        </p:nvPicPr>
        <p:blipFill>
          <a:blip r:embed="rId3"/>
          <a:stretch>
            <a:fillRect/>
          </a:stretch>
        </p:blipFill>
        <p:spPr>
          <a:xfrm>
            <a:off x="230908" y="1162116"/>
            <a:ext cx="3018319" cy="2640084"/>
          </a:xfrm>
          <a:prstGeom prst="rect">
            <a:avLst/>
          </a:prstGeom>
        </p:spPr>
      </p:pic>
      <p:pic>
        <p:nvPicPr>
          <p:cNvPr id="2" name="Picture 1">
            <a:extLst>
              <a:ext uri="{FF2B5EF4-FFF2-40B4-BE49-F238E27FC236}">
                <a16:creationId xmlns:a16="http://schemas.microsoft.com/office/drawing/2014/main" id="{ED6C116B-E92D-4D99-A783-EFB3B8E11BAC}"/>
              </a:ext>
            </a:extLst>
          </p:cNvPr>
          <p:cNvPicPr>
            <a:picLocks noChangeAspect="1"/>
          </p:cNvPicPr>
          <p:nvPr/>
        </p:nvPicPr>
        <p:blipFill>
          <a:blip r:embed="rId4"/>
          <a:stretch>
            <a:fillRect/>
          </a:stretch>
        </p:blipFill>
        <p:spPr>
          <a:xfrm>
            <a:off x="1862430" y="3802199"/>
            <a:ext cx="4419504" cy="2900175"/>
          </a:xfrm>
          <a:prstGeom prst="rect">
            <a:avLst/>
          </a:prstGeom>
        </p:spPr>
      </p:pic>
    </p:spTree>
    <p:extLst>
      <p:ext uri="{BB962C8B-B14F-4D97-AF65-F5344CB8AC3E}">
        <p14:creationId xmlns:p14="http://schemas.microsoft.com/office/powerpoint/2010/main" val="138419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18416" y="249856"/>
            <a:ext cx="4153584" cy="457200"/>
          </a:xfrm>
        </p:spPr>
        <p:txBody>
          <a:bodyPr>
            <a:normAutofit fontScale="90000"/>
          </a:bodyPr>
          <a:lstStyle/>
          <a:p>
            <a:r>
              <a:rPr lang="en-GB" altLang="en-US" sz="2700" b="1" dirty="0">
                <a:solidFill>
                  <a:schemeClr val="bg1"/>
                </a:solidFill>
                <a:latin typeface="Arial" charset="0"/>
                <a:cs typeface="Arial" charset="0"/>
              </a:rPr>
              <a:t>Important Features</a:t>
            </a:r>
            <a:br>
              <a:rPr lang="en-GB" altLang="en-US" sz="3200" b="1" dirty="0">
                <a:solidFill>
                  <a:schemeClr val="bg1"/>
                </a:solidFill>
                <a:latin typeface="Arial" charset="0"/>
                <a:cs typeface="Arial" charset="0"/>
              </a:rPr>
            </a:br>
            <a:endParaRPr lang="en-GB" altLang="en-US" sz="1600" b="1" dirty="0">
              <a:solidFill>
                <a:schemeClr val="bg1"/>
              </a:solidFill>
              <a:latin typeface="Arial" charset="0"/>
              <a:cs typeface="Arial" charset="0"/>
            </a:endParaRPr>
          </a:p>
        </p:txBody>
      </p:sp>
      <p:sp>
        <p:nvSpPr>
          <p:cNvPr id="16" name="Slide Number Placeholder 15"/>
          <p:cNvSpPr>
            <a:spLocks noGrp="1"/>
          </p:cNvSpPr>
          <p:nvPr>
            <p:ph type="sldNum" sz="quarter" idx="12"/>
          </p:nvPr>
        </p:nvSpPr>
        <p:spPr/>
        <p:txBody>
          <a:bodyPr/>
          <a:lstStyle/>
          <a:p>
            <a:pPr>
              <a:defRPr/>
            </a:pPr>
            <a:fld id="{BB74C93C-0EC1-4D3C-A7D0-1201341E4A8B}" type="slidenum">
              <a:rPr lang="en-GB" smtClean="0"/>
              <a:pPr>
                <a:defRPr/>
              </a:pPr>
              <a:t>26</a:t>
            </a:fld>
            <a:endParaRPr lang="en-GB" dirty="0"/>
          </a:p>
        </p:txBody>
      </p:sp>
      <p:sp>
        <p:nvSpPr>
          <p:cNvPr id="6" name="Rectangle 5">
            <a:extLst>
              <a:ext uri="{FF2B5EF4-FFF2-40B4-BE49-F238E27FC236}">
                <a16:creationId xmlns:a16="http://schemas.microsoft.com/office/drawing/2014/main" id="{2B78187D-2526-4A31-A3D8-BAC57F9D0682}"/>
              </a:ext>
            </a:extLst>
          </p:cNvPr>
          <p:cNvSpPr/>
          <p:nvPr/>
        </p:nvSpPr>
        <p:spPr>
          <a:xfrm>
            <a:off x="115410" y="993119"/>
            <a:ext cx="5530681" cy="307777"/>
          </a:xfrm>
          <a:prstGeom prst="rect">
            <a:avLst/>
          </a:prstGeom>
          <a:ln/>
        </p:spPr>
        <p:style>
          <a:lnRef idx="2">
            <a:schemeClr val="accent5"/>
          </a:lnRef>
          <a:fillRef idx="1">
            <a:schemeClr val="lt1"/>
          </a:fillRef>
          <a:effectRef idx="0">
            <a:schemeClr val="accent5"/>
          </a:effectRef>
          <a:fontRef idx="minor">
            <a:schemeClr val="dk1"/>
          </a:fontRef>
        </p:style>
        <p:txBody>
          <a:bodyPr wrap="none">
            <a:spAutoFit/>
          </a:bodyPr>
          <a:lstStyle/>
          <a:p>
            <a:r>
              <a:rPr lang="en-GB" altLang="en-US" sz="1400" b="1" dirty="0">
                <a:solidFill>
                  <a:srgbClr val="263578"/>
                </a:solidFill>
                <a:latin typeface="Arial" charset="0"/>
                <a:cs typeface="Arial" charset="0"/>
              </a:rPr>
              <a:t>Important features identified by the selected model – XG Boost</a:t>
            </a:r>
            <a:endParaRPr lang="en-ZA" dirty="0">
              <a:solidFill>
                <a:srgbClr val="263578"/>
              </a:solidFill>
            </a:endParaRPr>
          </a:p>
        </p:txBody>
      </p:sp>
      <p:graphicFrame>
        <p:nvGraphicFramePr>
          <p:cNvPr id="4" name="Chart 3">
            <a:extLst>
              <a:ext uri="{FF2B5EF4-FFF2-40B4-BE49-F238E27FC236}">
                <a16:creationId xmlns:a16="http://schemas.microsoft.com/office/drawing/2014/main" id="{2E8E7A18-55D0-41ED-864E-75E84B1B9341}"/>
              </a:ext>
            </a:extLst>
          </p:cNvPr>
          <p:cNvGraphicFramePr/>
          <p:nvPr>
            <p:extLst>
              <p:ext uri="{D42A27DB-BD31-4B8C-83A1-F6EECF244321}">
                <p14:modId xmlns:p14="http://schemas.microsoft.com/office/powerpoint/2010/main" val="3741642109"/>
              </p:ext>
            </p:extLst>
          </p:nvPr>
        </p:nvGraphicFramePr>
        <p:xfrm>
          <a:off x="57704" y="2305365"/>
          <a:ext cx="9028589" cy="437801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CF50E30B-D184-43D2-AA74-EF3584F3F491}"/>
              </a:ext>
            </a:extLst>
          </p:cNvPr>
          <p:cNvSpPr/>
          <p:nvPr/>
        </p:nvSpPr>
        <p:spPr>
          <a:xfrm>
            <a:off x="0" y="1445340"/>
            <a:ext cx="9028590" cy="715581"/>
          </a:xfrm>
          <a:prstGeom prst="rect">
            <a:avLst/>
          </a:prstGeom>
        </p:spPr>
        <p:txBody>
          <a:bodyPr wrap="square">
            <a:spAutoFit/>
          </a:bodyPr>
          <a:lstStyle/>
          <a:p>
            <a:pPr marL="285750" indent="-285750">
              <a:buFont typeface="Arial" panose="020B0604020202020204" pitchFamily="34" charset="0"/>
              <a:buChar char="•"/>
            </a:pPr>
            <a:r>
              <a:rPr lang="en-US" dirty="0"/>
              <a:t> The importance is calculated based on the decrease in node impurity weighted by the probability of reaching that node. </a:t>
            </a:r>
          </a:p>
          <a:p>
            <a:pPr marL="285750" indent="-285750">
              <a:buFont typeface="Arial" panose="020B0604020202020204" pitchFamily="34" charset="0"/>
              <a:buChar char="•"/>
            </a:pPr>
            <a:r>
              <a:rPr lang="en-US" dirty="0"/>
              <a:t>The node probability can be calculated by the number of samples that reach the node, divided by the total number of samples. The higher the value the more important the feature.</a:t>
            </a:r>
            <a:endParaRPr lang="en-ZA" dirty="0">
              <a:solidFill>
                <a:srgbClr val="263578"/>
              </a:solidFill>
            </a:endParaRPr>
          </a:p>
        </p:txBody>
      </p:sp>
    </p:spTree>
    <p:extLst>
      <p:ext uri="{BB962C8B-B14F-4D97-AF65-F5344CB8AC3E}">
        <p14:creationId xmlns:p14="http://schemas.microsoft.com/office/powerpoint/2010/main" val="3063040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18416" y="323952"/>
            <a:ext cx="7772400" cy="457200"/>
          </a:xfrm>
        </p:spPr>
        <p:txBody>
          <a:bodyPr>
            <a:normAutofit fontScale="90000"/>
          </a:bodyPr>
          <a:lstStyle/>
          <a:p>
            <a:pPr eaLnBrk="1" hangingPunct="1"/>
            <a:r>
              <a:rPr lang="en-GB" altLang="en-US" sz="3200" b="1" dirty="0">
                <a:solidFill>
                  <a:schemeClr val="bg1"/>
                </a:solidFill>
                <a:latin typeface="Arial" charset="0"/>
                <a:cs typeface="Arial" charset="0"/>
              </a:rPr>
              <a:t>Conclusion</a:t>
            </a:r>
            <a:endParaRPr lang="en-GB" altLang="en-US" sz="1600" b="1" dirty="0">
              <a:solidFill>
                <a:schemeClr val="bg1"/>
              </a:solidFill>
              <a:latin typeface="Arial" charset="0"/>
              <a:cs typeface="Arial" charset="0"/>
            </a:endParaRPr>
          </a:p>
        </p:txBody>
      </p:sp>
      <p:sp>
        <p:nvSpPr>
          <p:cNvPr id="16" name="Slide Number Placeholder 15"/>
          <p:cNvSpPr>
            <a:spLocks noGrp="1"/>
          </p:cNvSpPr>
          <p:nvPr>
            <p:ph type="sldNum" sz="quarter" idx="12"/>
          </p:nvPr>
        </p:nvSpPr>
        <p:spPr/>
        <p:txBody>
          <a:bodyPr/>
          <a:lstStyle/>
          <a:p>
            <a:pPr>
              <a:defRPr/>
            </a:pPr>
            <a:fld id="{BB74C93C-0EC1-4D3C-A7D0-1201341E4A8B}" type="slidenum">
              <a:rPr lang="en-GB" smtClean="0"/>
              <a:pPr>
                <a:defRPr/>
              </a:pPr>
              <a:t>27</a:t>
            </a:fld>
            <a:endParaRPr lang="en-GB" dirty="0"/>
          </a:p>
        </p:txBody>
      </p:sp>
      <p:sp>
        <p:nvSpPr>
          <p:cNvPr id="2" name="Rectangle 1">
            <a:extLst>
              <a:ext uri="{FF2B5EF4-FFF2-40B4-BE49-F238E27FC236}">
                <a16:creationId xmlns:a16="http://schemas.microsoft.com/office/drawing/2014/main" id="{BFBF7D1B-CFB6-421B-997D-E470211BE40B}"/>
              </a:ext>
            </a:extLst>
          </p:cNvPr>
          <p:cNvSpPr/>
          <p:nvPr/>
        </p:nvSpPr>
        <p:spPr>
          <a:xfrm>
            <a:off x="418416" y="1589171"/>
            <a:ext cx="7500288" cy="2677656"/>
          </a:xfrm>
          <a:prstGeom prst="rect">
            <a:avLst/>
          </a:prstGeom>
        </p:spPr>
        <p:txBody>
          <a:bodyPr wrap="square">
            <a:spAutoFit/>
          </a:bodyPr>
          <a:lstStyle/>
          <a:p>
            <a:pPr marL="171450" indent="-171450">
              <a:buFont typeface="Arial" panose="020B0604020202020204" pitchFamily="34" charset="0"/>
              <a:buChar char="•"/>
            </a:pPr>
            <a:r>
              <a:rPr lang="en-GB" altLang="en-US" sz="1400" dirty="0">
                <a:latin typeface="Arial" charset="0"/>
                <a:cs typeface="Arial" charset="0"/>
              </a:rPr>
              <a:t>The prevalence of malnutrition tends to be higher among children coming from households where tank water is the source of drinking water.</a:t>
            </a:r>
          </a:p>
          <a:p>
            <a:pPr marL="171450" indent="-171450">
              <a:buFont typeface="Arial" panose="020B0604020202020204" pitchFamily="34" charset="0"/>
              <a:buChar char="•"/>
            </a:pPr>
            <a:endParaRPr lang="en-GB" altLang="en-US" sz="1400" dirty="0">
              <a:latin typeface="Arial" charset="0"/>
              <a:cs typeface="Arial" charset="0"/>
            </a:endParaRPr>
          </a:p>
          <a:p>
            <a:pPr marL="171450" indent="-171450">
              <a:buFont typeface="Arial" panose="020B0604020202020204" pitchFamily="34" charset="0"/>
              <a:buChar char="•"/>
            </a:pPr>
            <a:r>
              <a:rPr lang="en-GB" altLang="en-US" sz="1400" dirty="0">
                <a:latin typeface="Arial" charset="0"/>
                <a:cs typeface="Arial" charset="0"/>
              </a:rPr>
              <a:t>Prevalence of malnutrition generally decreases as the family or household gets richer. This might be due to a family being able to afford quality food and a proper diet.</a:t>
            </a:r>
          </a:p>
          <a:p>
            <a:pPr marL="171450" indent="-171450">
              <a:buFont typeface="Arial" panose="020B0604020202020204" pitchFamily="34" charset="0"/>
              <a:buChar char="•"/>
            </a:pPr>
            <a:endParaRPr lang="en-GB" altLang="en-US" sz="1400" dirty="0">
              <a:latin typeface="Arial" charset="0"/>
              <a:cs typeface="Arial" charset="0"/>
            </a:endParaRPr>
          </a:p>
          <a:p>
            <a:pPr marL="171450" indent="-171450">
              <a:buFont typeface="Arial" panose="020B0604020202020204" pitchFamily="34" charset="0"/>
              <a:buChar char="•"/>
            </a:pPr>
            <a:r>
              <a:rPr lang="en-GB" altLang="en-US" sz="1400" dirty="0">
                <a:latin typeface="Arial" charset="0"/>
                <a:cs typeface="Arial" charset="0"/>
              </a:rPr>
              <a:t>A significant proportion of children with malnutrition can be observed from children living in rural and farm areas.</a:t>
            </a:r>
          </a:p>
          <a:p>
            <a:pPr marL="171450" indent="-171450">
              <a:buFont typeface="Arial" panose="020B0604020202020204" pitchFamily="34" charset="0"/>
              <a:buChar char="•"/>
            </a:pPr>
            <a:endParaRPr lang="en-GB" altLang="en-US" sz="1400" dirty="0">
              <a:latin typeface="Arial" charset="0"/>
              <a:cs typeface="Arial" charset="0"/>
            </a:endParaRPr>
          </a:p>
          <a:p>
            <a:pPr marL="171450" indent="-171450">
              <a:buFont typeface="Arial" panose="020B0604020202020204" pitchFamily="34" charset="0"/>
              <a:buChar char="•"/>
            </a:pPr>
            <a:r>
              <a:rPr lang="en-GB" altLang="en-US" sz="1400" dirty="0">
                <a:latin typeface="Arial" charset="0"/>
                <a:cs typeface="Arial" charset="0"/>
              </a:rPr>
              <a:t>A higher proportion of malnourished children who were smaller than normal in size at birth (less than 2.5kg) can be observed. </a:t>
            </a:r>
          </a:p>
          <a:p>
            <a:pPr marL="171450" indent="-171450">
              <a:buFont typeface="Arial" panose="020B0604020202020204" pitchFamily="34" charset="0"/>
              <a:buChar char="•"/>
            </a:pPr>
            <a:endParaRPr lang="en-GB" altLang="en-US" sz="1400" dirty="0">
              <a:latin typeface="Arial" charset="0"/>
              <a:cs typeface="Arial" charset="0"/>
            </a:endParaRPr>
          </a:p>
        </p:txBody>
      </p:sp>
    </p:spTree>
    <p:extLst>
      <p:ext uri="{BB962C8B-B14F-4D97-AF65-F5344CB8AC3E}">
        <p14:creationId xmlns:p14="http://schemas.microsoft.com/office/powerpoint/2010/main" val="163683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18416" y="256290"/>
            <a:ext cx="7772400" cy="457200"/>
          </a:xfrm>
        </p:spPr>
        <p:txBody>
          <a:bodyPr>
            <a:normAutofit fontScale="90000"/>
          </a:bodyPr>
          <a:lstStyle/>
          <a:p>
            <a:pPr eaLnBrk="1" hangingPunct="1"/>
            <a:r>
              <a:rPr lang="en-GB" altLang="en-US" sz="3200" b="1" dirty="0">
                <a:solidFill>
                  <a:schemeClr val="bg1"/>
                </a:solidFill>
                <a:latin typeface="Arial" charset="0"/>
                <a:cs typeface="Arial" charset="0"/>
              </a:rPr>
              <a:t>Future Research</a:t>
            </a:r>
            <a:br>
              <a:rPr lang="en-GB" altLang="en-US" sz="3200" b="1" dirty="0">
                <a:solidFill>
                  <a:schemeClr val="bg1"/>
                </a:solidFill>
                <a:latin typeface="Arial" charset="0"/>
                <a:cs typeface="Arial" charset="0"/>
              </a:rPr>
            </a:br>
            <a:endParaRPr lang="en-GB" altLang="en-US" sz="1600" b="1" dirty="0">
              <a:solidFill>
                <a:schemeClr val="bg1"/>
              </a:solidFill>
              <a:latin typeface="Arial" charset="0"/>
              <a:cs typeface="Arial" charset="0"/>
            </a:endParaRPr>
          </a:p>
        </p:txBody>
      </p:sp>
      <p:sp>
        <p:nvSpPr>
          <p:cNvPr id="16" name="Slide Number Placeholder 15"/>
          <p:cNvSpPr>
            <a:spLocks noGrp="1"/>
          </p:cNvSpPr>
          <p:nvPr>
            <p:ph type="sldNum" sz="quarter" idx="12"/>
          </p:nvPr>
        </p:nvSpPr>
        <p:spPr/>
        <p:txBody>
          <a:bodyPr/>
          <a:lstStyle/>
          <a:p>
            <a:pPr>
              <a:defRPr/>
            </a:pPr>
            <a:fld id="{BB74C93C-0EC1-4D3C-A7D0-1201341E4A8B}" type="slidenum">
              <a:rPr lang="en-GB" smtClean="0"/>
              <a:pPr>
                <a:defRPr/>
              </a:pPr>
              <a:t>28</a:t>
            </a:fld>
            <a:endParaRPr lang="en-GB" dirty="0"/>
          </a:p>
        </p:txBody>
      </p:sp>
      <p:sp>
        <p:nvSpPr>
          <p:cNvPr id="2" name="Rectangle 1">
            <a:extLst>
              <a:ext uri="{FF2B5EF4-FFF2-40B4-BE49-F238E27FC236}">
                <a16:creationId xmlns:a16="http://schemas.microsoft.com/office/drawing/2014/main" id="{BC4863BB-FD36-4DE3-BC5D-BC47FD78AF98}"/>
              </a:ext>
            </a:extLst>
          </p:cNvPr>
          <p:cNvSpPr/>
          <p:nvPr/>
        </p:nvSpPr>
        <p:spPr>
          <a:xfrm>
            <a:off x="418416" y="1276983"/>
            <a:ext cx="6301980" cy="1477328"/>
          </a:xfrm>
          <a:prstGeom prst="rect">
            <a:avLst/>
          </a:prstGeom>
        </p:spPr>
        <p:txBody>
          <a:bodyPr wrap="square">
            <a:spAutoFit/>
          </a:bodyPr>
          <a:lstStyle/>
          <a:p>
            <a:pPr marL="171450" indent="-171450">
              <a:spcBef>
                <a:spcPct val="0"/>
              </a:spcBef>
              <a:buFont typeface="Arial" panose="020B0604020202020204" pitchFamily="34" charset="0"/>
              <a:buChar char="•"/>
            </a:pPr>
            <a:r>
              <a:rPr lang="en-US" altLang="en-US" sz="1800" dirty="0">
                <a:latin typeface="Arial" charset="0"/>
              </a:rPr>
              <a:t>Determine the impact that the factors identified in this research have on the status of malnutrition in South African children under the age of 5 years</a:t>
            </a:r>
            <a:r>
              <a:rPr lang="en-GB" altLang="en-US" sz="1800" dirty="0">
                <a:latin typeface="Arial" charset="0"/>
                <a:cs typeface="Arial" charset="0"/>
              </a:rPr>
              <a:t>. </a:t>
            </a:r>
          </a:p>
          <a:p>
            <a:pPr marL="171450" indent="-171450">
              <a:spcBef>
                <a:spcPct val="0"/>
              </a:spcBef>
              <a:buFont typeface="Arial" panose="020B0604020202020204" pitchFamily="34" charset="0"/>
              <a:buChar char="•"/>
            </a:pPr>
            <a:endParaRPr lang="en-GB" altLang="en-US" sz="1800" dirty="0">
              <a:latin typeface="Arial" charset="0"/>
              <a:cs typeface="Arial" charset="0"/>
            </a:endParaRPr>
          </a:p>
          <a:p>
            <a:pPr marL="171450" indent="-171450">
              <a:spcBef>
                <a:spcPct val="0"/>
              </a:spcBef>
              <a:buFont typeface="Arial" panose="020B0604020202020204" pitchFamily="34" charset="0"/>
              <a:buChar char="•"/>
            </a:pPr>
            <a:r>
              <a:rPr lang="en-GB" altLang="en-US" sz="1800" dirty="0">
                <a:latin typeface="Arial" charset="0"/>
                <a:cs typeface="Arial" charset="0"/>
              </a:rPr>
              <a:t>The methodology can be used on other age groups.</a:t>
            </a:r>
          </a:p>
        </p:txBody>
      </p:sp>
    </p:spTree>
    <p:extLst>
      <p:ext uri="{BB962C8B-B14F-4D97-AF65-F5344CB8AC3E}">
        <p14:creationId xmlns:p14="http://schemas.microsoft.com/office/powerpoint/2010/main" val="3559193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296863"/>
            <a:ext cx="4235508" cy="457200"/>
          </a:xfrm>
        </p:spPr>
        <p:txBody>
          <a:bodyPr>
            <a:normAutofit fontScale="90000"/>
          </a:bodyPr>
          <a:lstStyle/>
          <a:p>
            <a:pPr eaLnBrk="1" hangingPunct="1"/>
            <a:r>
              <a:rPr lang="en-GB" altLang="en-US" sz="3200" b="1" dirty="0">
                <a:solidFill>
                  <a:schemeClr val="bg1"/>
                </a:solidFill>
                <a:latin typeface="Arial" charset="0"/>
                <a:cs typeface="Arial" charset="0"/>
              </a:rPr>
              <a:t>Deliverables</a:t>
            </a:r>
          </a:p>
        </p:txBody>
      </p:sp>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29</a:t>
            </a:fld>
            <a:endParaRPr lang="en-GB" dirty="0"/>
          </a:p>
        </p:txBody>
      </p:sp>
      <p:graphicFrame>
        <p:nvGraphicFramePr>
          <p:cNvPr id="2" name="Diagram 1">
            <a:extLst>
              <a:ext uri="{FF2B5EF4-FFF2-40B4-BE49-F238E27FC236}">
                <a16:creationId xmlns:a16="http://schemas.microsoft.com/office/drawing/2014/main" id="{EFC83804-A596-4BB7-B218-D8F05BFA94C5}"/>
              </a:ext>
            </a:extLst>
          </p:cNvPr>
          <p:cNvGraphicFramePr/>
          <p:nvPr>
            <p:extLst>
              <p:ext uri="{D42A27DB-BD31-4B8C-83A1-F6EECF244321}">
                <p14:modId xmlns:p14="http://schemas.microsoft.com/office/powerpoint/2010/main" val="1093465652"/>
              </p:ext>
            </p:extLst>
          </p:nvPr>
        </p:nvGraphicFramePr>
        <p:xfrm>
          <a:off x="398200" y="1225118"/>
          <a:ext cx="8117150" cy="4265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20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Grp="1" noChangeArrowheads="1"/>
          </p:cNvSpPr>
          <p:nvPr>
            <p:ph type="title"/>
          </p:nvPr>
        </p:nvSpPr>
        <p:spPr>
          <a:xfrm>
            <a:off x="419628" y="197107"/>
            <a:ext cx="4235508" cy="457200"/>
          </a:xfrm>
        </p:spPr>
        <p:txBody>
          <a:bodyPr>
            <a:normAutofit fontScale="90000"/>
          </a:bodyPr>
          <a:lstStyle/>
          <a:p>
            <a:pPr eaLnBrk="1" hangingPunct="1"/>
            <a:r>
              <a:rPr lang="en-GB" altLang="en-US" sz="3200" b="1" dirty="0">
                <a:solidFill>
                  <a:schemeClr val="bg1"/>
                </a:solidFill>
                <a:latin typeface="Arial" charset="0"/>
                <a:cs typeface="Arial" charset="0"/>
              </a:rPr>
              <a:t>Concept Statement</a:t>
            </a:r>
          </a:p>
        </p:txBody>
      </p:sp>
      <p:sp>
        <p:nvSpPr>
          <p:cNvPr id="2" name="AutoShape 2" descr="Sad Prisoner Behind Bars Royalty Free Vector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dirty="0"/>
          </a:p>
        </p:txBody>
      </p:sp>
      <p:sp>
        <p:nvSpPr>
          <p:cNvPr id="4" name="AutoShape 8" descr="AnalytixInsight Joins the IFS Partner Net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dirty="0"/>
          </a:p>
        </p:txBody>
      </p:sp>
      <p:grpSp>
        <p:nvGrpSpPr>
          <p:cNvPr id="11" name="Group 10">
            <a:extLst>
              <a:ext uri="{FF2B5EF4-FFF2-40B4-BE49-F238E27FC236}">
                <a16:creationId xmlns:a16="http://schemas.microsoft.com/office/drawing/2014/main" id="{257856EB-D102-43B9-BBFA-E0AF09C36DEA}"/>
              </a:ext>
            </a:extLst>
          </p:cNvPr>
          <p:cNvGrpSpPr/>
          <p:nvPr/>
        </p:nvGrpSpPr>
        <p:grpSpPr>
          <a:xfrm>
            <a:off x="912525" y="1477133"/>
            <a:ext cx="4500586" cy="3208512"/>
            <a:chOff x="517926" y="1"/>
            <a:chExt cx="4952953" cy="3758026"/>
          </a:xfrm>
          <a:scene3d>
            <a:camera prst="orthographicFront">
              <a:rot lat="0" lon="0" rev="0"/>
            </a:camera>
            <a:lightRig rig="glow" dir="t">
              <a:rot lat="0" lon="0" rev="4800000"/>
            </a:lightRig>
          </a:scene3d>
        </p:grpSpPr>
        <p:sp>
          <p:nvSpPr>
            <p:cNvPr id="12" name="Rectangle: Rounded Corners 11">
              <a:extLst>
                <a:ext uri="{FF2B5EF4-FFF2-40B4-BE49-F238E27FC236}">
                  <a16:creationId xmlns:a16="http://schemas.microsoft.com/office/drawing/2014/main" id="{9E113F2A-4C93-4325-BA76-411796233CF2}"/>
                </a:ext>
              </a:extLst>
            </p:cNvPr>
            <p:cNvSpPr/>
            <p:nvPr/>
          </p:nvSpPr>
          <p:spPr>
            <a:xfrm flipH="1">
              <a:off x="517926" y="1"/>
              <a:ext cx="4952953" cy="3758026"/>
            </a:xfrm>
            <a:prstGeom prst="roundRect">
              <a:avLst>
                <a:gd name="adj" fmla="val 10000"/>
              </a:avLst>
            </a:prstGeom>
            <a:solidFill>
              <a:srgbClr val="002060"/>
            </a:solidFill>
            <a:ln>
              <a:noFill/>
            </a:ln>
            <a:effectLst>
              <a:outerShdw blurRad="190500" dist="228600" dir="2700000" algn="ctr">
                <a:srgbClr val="000000">
                  <a:alpha val="30000"/>
                </a:srgbClr>
              </a:outerShdw>
            </a:effectLst>
            <a:sp3d prstMaterial="matte">
              <a:bevelT w="127000" h="63500"/>
            </a:sp3d>
          </p:spPr>
          <p:style>
            <a:lnRef idx="2">
              <a:scrgbClr r="0" g="0" b="0"/>
            </a:lnRef>
            <a:fillRef idx="1">
              <a:schemeClr val="accent2">
                <a:hueOff val="0"/>
                <a:satOff val="0"/>
                <a:lumOff val="0"/>
                <a:alphaOff val="0"/>
              </a:schemeClr>
            </a:fillRef>
            <a:effectRef idx="0">
              <a:scrgbClr r="0" g="0" b="0"/>
            </a:effectRef>
            <a:fontRef idx="minor">
              <a:schemeClr val="lt1"/>
            </a:fontRef>
          </p:style>
        </p:sp>
        <p:sp>
          <p:nvSpPr>
            <p:cNvPr id="13" name="Rectangle: Rounded Corners 4">
              <a:extLst>
                <a:ext uri="{FF2B5EF4-FFF2-40B4-BE49-F238E27FC236}">
                  <a16:creationId xmlns:a16="http://schemas.microsoft.com/office/drawing/2014/main" id="{DD0FC20E-3F0C-4E9E-AF71-48CC86EC03DD}"/>
                </a:ext>
              </a:extLst>
            </p:cNvPr>
            <p:cNvSpPr txBox="1"/>
            <p:nvPr/>
          </p:nvSpPr>
          <p:spPr>
            <a:xfrm>
              <a:off x="627995" y="110070"/>
              <a:ext cx="4732815" cy="353788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a:r>
                <a:rPr lang="en-US" sz="2400" dirty="0">
                  <a:solidFill>
                    <a:prstClr val="white"/>
                  </a:solidFill>
                  <a:latin typeface="Arial" panose="020B0604020202020204" pitchFamily="34" charset="0"/>
                  <a:cs typeface="Arial" panose="020B0604020202020204" pitchFamily="34" charset="0"/>
                </a:rPr>
                <a:t>Investigating the factors that are most influential on the prevalence of malnutrition in South Africa in children under the age of 5 years</a:t>
              </a:r>
            </a:p>
          </p:txBody>
        </p:sp>
      </p:grpSp>
      <p:pic>
        <p:nvPicPr>
          <p:cNvPr id="6" name="Picture 5">
            <a:extLst>
              <a:ext uri="{FF2B5EF4-FFF2-40B4-BE49-F238E27FC236}">
                <a16:creationId xmlns:a16="http://schemas.microsoft.com/office/drawing/2014/main" id="{DA399F80-A6A1-479F-BC63-4FE099F2CDCE}"/>
              </a:ext>
            </a:extLst>
          </p:cNvPr>
          <p:cNvPicPr>
            <a:picLocks noChangeAspect="1"/>
          </p:cNvPicPr>
          <p:nvPr/>
        </p:nvPicPr>
        <p:blipFill>
          <a:blip r:embed="rId2">
            <a:duotone>
              <a:schemeClr val="accent1">
                <a:shade val="45000"/>
                <a:satMod val="135000"/>
              </a:schemeClr>
              <a:prstClr val="white"/>
            </a:duotone>
          </a:blip>
          <a:stretch>
            <a:fillRect/>
          </a:stretch>
        </p:blipFill>
        <p:spPr>
          <a:xfrm>
            <a:off x="5610686" y="1267668"/>
            <a:ext cx="3533313" cy="3524435"/>
          </a:xfrm>
          <a:prstGeom prst="rect">
            <a:avLst/>
          </a:prstGeom>
        </p:spPr>
      </p:pic>
      <p:pic>
        <p:nvPicPr>
          <p:cNvPr id="9" name="Picture 8" descr="Icon&#10;&#10;Description automatically generated">
            <a:extLst>
              <a:ext uri="{FF2B5EF4-FFF2-40B4-BE49-F238E27FC236}">
                <a16:creationId xmlns:a16="http://schemas.microsoft.com/office/drawing/2014/main" id="{C0E7B5B5-1486-42BC-90C9-0AF7C3CBF3E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5468" y="1477133"/>
            <a:ext cx="597057" cy="597057"/>
          </a:xfrm>
          <a:prstGeom prst="rect">
            <a:avLst/>
          </a:prstGeom>
        </p:spPr>
      </p:pic>
    </p:spTree>
    <p:extLst>
      <p:ext uri="{BB962C8B-B14F-4D97-AF65-F5344CB8AC3E}">
        <p14:creationId xmlns:p14="http://schemas.microsoft.com/office/powerpoint/2010/main" val="412640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172" y="3785143"/>
            <a:ext cx="8229528" cy="543422"/>
          </a:xfrm>
        </p:spPr>
        <p:txBody>
          <a:bodyPr/>
          <a:lstStyle/>
          <a:p>
            <a:pPr algn="ctr"/>
            <a:r>
              <a:rPr lang="en-US" dirty="0"/>
              <a:t>Questions?</a:t>
            </a:r>
          </a:p>
        </p:txBody>
      </p:sp>
    </p:spTree>
    <p:extLst>
      <p:ext uri="{BB962C8B-B14F-4D97-AF65-F5344CB8AC3E}">
        <p14:creationId xmlns:p14="http://schemas.microsoft.com/office/powerpoint/2010/main" val="162436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168397"/>
            <a:ext cx="4235508" cy="457200"/>
          </a:xfrm>
        </p:spPr>
        <p:txBody>
          <a:bodyPr>
            <a:normAutofit fontScale="90000"/>
          </a:bodyPr>
          <a:lstStyle/>
          <a:p>
            <a:pPr eaLnBrk="1" hangingPunct="1"/>
            <a:r>
              <a:rPr lang="en-GB" altLang="en-US" sz="3200" b="1" dirty="0">
                <a:solidFill>
                  <a:schemeClr val="bg1"/>
                </a:solidFill>
                <a:latin typeface="Arial" charset="0"/>
                <a:cs typeface="Arial" charset="0"/>
              </a:rPr>
              <a:t>Problem background and description</a:t>
            </a:r>
            <a:endParaRPr lang="en-GB" altLang="en-US" sz="2000" b="1" dirty="0">
              <a:solidFill>
                <a:schemeClr val="bg1"/>
              </a:solidFill>
              <a:latin typeface="Arial" charset="0"/>
              <a:cs typeface="Arial" charset="0"/>
            </a:endParaRPr>
          </a:p>
        </p:txBody>
      </p:sp>
      <p:sp>
        <p:nvSpPr>
          <p:cNvPr id="17411" name="Rectangle 3"/>
          <p:cNvSpPr>
            <a:spLocks noGrp="1" noChangeArrowheads="1"/>
          </p:cNvSpPr>
          <p:nvPr>
            <p:ph type="body" idx="1"/>
          </p:nvPr>
        </p:nvSpPr>
        <p:spPr>
          <a:xfrm>
            <a:off x="108512" y="1564084"/>
            <a:ext cx="8802688" cy="3561166"/>
          </a:xfrm>
        </p:spPr>
        <p:txBody>
          <a:bodyPr>
            <a:normAutofit fontScale="77500" lnSpcReduction="20000"/>
          </a:bodyPr>
          <a:lstStyle/>
          <a:p>
            <a:pPr marL="95250" indent="0">
              <a:lnSpc>
                <a:spcPct val="100000"/>
              </a:lnSpc>
              <a:spcBef>
                <a:spcPct val="0"/>
              </a:spcBef>
              <a:buNone/>
            </a:pPr>
            <a:endParaRPr lang="en-US" altLang="en-US" sz="2600" dirty="0">
              <a:latin typeface="+mn-lt"/>
              <a:cs typeface="Arial" charset="0"/>
            </a:endParaRPr>
          </a:p>
          <a:p>
            <a:pPr marL="552450" indent="-457200">
              <a:lnSpc>
                <a:spcPct val="100000"/>
              </a:lnSpc>
              <a:spcBef>
                <a:spcPct val="0"/>
              </a:spcBef>
              <a:buFontTx/>
              <a:buChar char="-"/>
            </a:pPr>
            <a:r>
              <a:rPr lang="en-ZA" dirty="0"/>
              <a:t>The eResearch team is currently working on inquiries and data in consultation with the Department of Science and Technology – National Research Foundation Centre of Excellence in Food Security conducting research on causes and consequences of food insecurity in South African children under the age of 5 years.</a:t>
            </a:r>
          </a:p>
          <a:p>
            <a:pPr marL="552450" indent="-457200">
              <a:lnSpc>
                <a:spcPct val="100000"/>
              </a:lnSpc>
              <a:spcBef>
                <a:spcPct val="0"/>
              </a:spcBef>
              <a:buFontTx/>
              <a:buChar char="-"/>
            </a:pPr>
            <a:endParaRPr lang="en-US" altLang="en-US" dirty="0">
              <a:latin typeface="+mn-lt"/>
              <a:cs typeface="Arial" charset="0"/>
            </a:endParaRPr>
          </a:p>
          <a:p>
            <a:pPr marL="552450" indent="-457200">
              <a:lnSpc>
                <a:spcPct val="100000"/>
              </a:lnSpc>
              <a:spcBef>
                <a:spcPct val="0"/>
              </a:spcBef>
              <a:buFontTx/>
              <a:buChar char="-"/>
            </a:pPr>
            <a:r>
              <a:rPr lang="en-US" dirty="0"/>
              <a:t>Centre of Excellence in Food Security (</a:t>
            </a:r>
            <a:r>
              <a:rPr lang="en-US" dirty="0" err="1"/>
              <a:t>CoE</a:t>
            </a:r>
            <a:r>
              <a:rPr lang="en-US" dirty="0"/>
              <a:t>-FS) is an organization that was launched to undertake innovative research to enable South Africa to tackle the challenge of food security and nutrition.</a:t>
            </a:r>
            <a:endParaRPr lang="en-ZA" altLang="en-US" dirty="0">
              <a:latin typeface="+mn-lt"/>
              <a:cs typeface="Arial" charset="0"/>
            </a:endParaRPr>
          </a:p>
          <a:p>
            <a:pPr marL="323850" eaLnBrk="1" hangingPunct="1">
              <a:lnSpc>
                <a:spcPts val="4700"/>
              </a:lnSpc>
              <a:spcBef>
                <a:spcPct val="0"/>
              </a:spcBef>
              <a:buFontTx/>
              <a:buNone/>
            </a:pPr>
            <a:endParaRPr lang="en-GB" alt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4</a:t>
            </a:fld>
            <a:endParaRPr lang="en-GB" dirty="0"/>
          </a:p>
        </p:txBody>
      </p:sp>
    </p:spTree>
    <p:extLst>
      <p:ext uri="{BB962C8B-B14F-4D97-AF65-F5344CB8AC3E}">
        <p14:creationId xmlns:p14="http://schemas.microsoft.com/office/powerpoint/2010/main" val="111204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168397"/>
            <a:ext cx="4235508" cy="457200"/>
          </a:xfrm>
        </p:spPr>
        <p:txBody>
          <a:bodyPr>
            <a:normAutofit fontScale="90000"/>
          </a:bodyPr>
          <a:lstStyle/>
          <a:p>
            <a:r>
              <a:rPr lang="en-GB" altLang="en-US" sz="3200" b="1" dirty="0">
                <a:solidFill>
                  <a:schemeClr val="bg1"/>
                </a:solidFill>
                <a:latin typeface="Arial" charset="0"/>
                <a:cs typeface="Arial" charset="0"/>
              </a:rPr>
              <a:t>Problem background and description</a:t>
            </a:r>
            <a:endParaRPr lang="en-GB" altLang="en-US" sz="1800" b="1" dirty="0">
              <a:solidFill>
                <a:schemeClr val="bg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5</a:t>
            </a:fld>
            <a:endParaRPr lang="en-GB" dirty="0"/>
          </a:p>
        </p:txBody>
      </p:sp>
      <p:sp>
        <p:nvSpPr>
          <p:cNvPr id="5" name="Rectangle 4">
            <a:extLst>
              <a:ext uri="{FF2B5EF4-FFF2-40B4-BE49-F238E27FC236}">
                <a16:creationId xmlns:a16="http://schemas.microsoft.com/office/drawing/2014/main" id="{24556A8E-F611-4C62-B9EA-6D5A866669A9}"/>
              </a:ext>
            </a:extLst>
          </p:cNvPr>
          <p:cNvSpPr/>
          <p:nvPr/>
        </p:nvSpPr>
        <p:spPr>
          <a:xfrm>
            <a:off x="2686051" y="6084705"/>
            <a:ext cx="3299301" cy="585225"/>
          </a:xfrm>
          <a:prstGeom prst="rect">
            <a:avLst/>
          </a:prstGeom>
        </p:spPr>
        <p:txBody>
          <a:bodyPr wrap="none">
            <a:spAutoFit/>
          </a:bodyPr>
          <a:lstStyle/>
          <a:p>
            <a:pPr marL="323850">
              <a:lnSpc>
                <a:spcPts val="4700"/>
              </a:lnSpc>
              <a:spcBef>
                <a:spcPct val="0"/>
              </a:spcBef>
              <a:buNone/>
            </a:pPr>
            <a:r>
              <a:rPr lang="en-US" altLang="en-US" sz="1400" dirty="0">
                <a:solidFill>
                  <a:schemeClr val="bg1">
                    <a:lumMod val="50000"/>
                  </a:schemeClr>
                </a:solidFill>
                <a:latin typeface="Arial" charset="0"/>
                <a:cs typeface="Arial" charset="0"/>
              </a:rPr>
              <a:t>(Source: BMC Public Health, 2019)</a:t>
            </a:r>
            <a:endParaRPr lang="en-ZA" altLang="en-US" sz="1400" dirty="0">
              <a:solidFill>
                <a:schemeClr val="bg1">
                  <a:lumMod val="50000"/>
                </a:schemeClr>
              </a:solidFill>
              <a:latin typeface="Arial" charset="0"/>
              <a:cs typeface="Arial" charset="0"/>
            </a:endParaRPr>
          </a:p>
        </p:txBody>
      </p:sp>
      <p:sp>
        <p:nvSpPr>
          <p:cNvPr id="6" name="Rectangle 5">
            <a:extLst>
              <a:ext uri="{FF2B5EF4-FFF2-40B4-BE49-F238E27FC236}">
                <a16:creationId xmlns:a16="http://schemas.microsoft.com/office/drawing/2014/main" id="{E953A852-62BF-4DE9-BAEE-ECB658FC3520}"/>
              </a:ext>
            </a:extLst>
          </p:cNvPr>
          <p:cNvSpPr/>
          <p:nvPr/>
        </p:nvSpPr>
        <p:spPr>
          <a:xfrm>
            <a:off x="5213913" y="715620"/>
            <a:ext cx="3505814" cy="1077218"/>
          </a:xfrm>
          <a:prstGeom prst="rect">
            <a:avLst/>
          </a:prstGeom>
        </p:spPr>
        <p:txBody>
          <a:bodyPr wrap="square">
            <a:spAutoFit/>
          </a:bodyPr>
          <a:lstStyle/>
          <a:p>
            <a:pPr lvl="1"/>
            <a:r>
              <a:rPr lang="en-US" sz="1600" b="1" dirty="0"/>
              <a:t>Malnutrition</a:t>
            </a:r>
            <a:r>
              <a:rPr lang="en-US" sz="1600" dirty="0"/>
              <a:t> refers to deficiencies, excesses or imbalances in a person's intake of energy and/or nutrients.</a:t>
            </a:r>
            <a:endParaRPr lang="en-US" sz="1600" dirty="0">
              <a:solidFill>
                <a:schemeClr val="tx1">
                  <a:lumMod val="95000"/>
                  <a:lumOff val="5000"/>
                </a:schemeClr>
              </a:solidFill>
              <a:cs typeface="Arial" panose="020B0604020202020204" pitchFamily="34" charset="0"/>
            </a:endParaRPr>
          </a:p>
        </p:txBody>
      </p:sp>
      <p:sp>
        <p:nvSpPr>
          <p:cNvPr id="9" name="Freeform 502">
            <a:extLst>
              <a:ext uri="{FF2B5EF4-FFF2-40B4-BE49-F238E27FC236}">
                <a16:creationId xmlns:a16="http://schemas.microsoft.com/office/drawing/2014/main" id="{42967AD9-B927-4706-85B9-15FE8D29D2B6}"/>
              </a:ext>
            </a:extLst>
          </p:cNvPr>
          <p:cNvSpPr>
            <a:spLocks noEditPoints="1"/>
          </p:cNvSpPr>
          <p:nvPr/>
        </p:nvSpPr>
        <p:spPr bwMode="auto">
          <a:xfrm>
            <a:off x="4909252" y="214752"/>
            <a:ext cx="4115136" cy="1872529"/>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rgbClr val="233981"/>
          </a:solidFill>
          <a:ln>
            <a:noFill/>
          </a:ln>
          <a:effectLst>
            <a:outerShdw blurRad="50800" dist="25400" dir="2700000" algn="tl" rotWithShape="0">
              <a:prstClr val="black">
                <a:alpha val="40000"/>
              </a:prstClr>
            </a:outerShdw>
          </a:effectLst>
        </p:spPr>
        <p:txBody>
          <a:bodyPr vert="horz" wrap="square" lIns="150791" tIns="75396" rIns="150791" bIns="75396" numCol="1" anchor="t" anchorCtr="0" compatLnSpc="1">
            <a:prstTxWarp prst="textNoShape">
              <a:avLst/>
            </a:prstTxWarp>
          </a:bodyPr>
          <a:lstStyle/>
          <a:p>
            <a:pPr algn="ctr"/>
            <a:endParaRPr lang="en-US" sz="2968" dirty="0"/>
          </a:p>
        </p:txBody>
      </p:sp>
      <p:sp>
        <p:nvSpPr>
          <p:cNvPr id="10" name="Title 1">
            <a:extLst>
              <a:ext uri="{FF2B5EF4-FFF2-40B4-BE49-F238E27FC236}">
                <a16:creationId xmlns:a16="http://schemas.microsoft.com/office/drawing/2014/main" id="{CEAB52A1-62C0-48D5-901F-E81B4729C2C1}"/>
              </a:ext>
            </a:extLst>
          </p:cNvPr>
          <p:cNvSpPr txBox="1">
            <a:spLocks/>
          </p:cNvSpPr>
          <p:nvPr/>
        </p:nvSpPr>
        <p:spPr>
          <a:xfrm>
            <a:off x="456864" y="935513"/>
            <a:ext cx="3358780" cy="431008"/>
          </a:xfrm>
          <a:prstGeom prst="rect">
            <a:avLst/>
          </a:prstGeom>
          <a:solidFill>
            <a:schemeClr val="bg1"/>
          </a:solidFill>
          <a:ln>
            <a:solidFill>
              <a:schemeClr val="bg1"/>
            </a:solidFill>
          </a:ln>
          <a:effectLst>
            <a:outerShdw blurRad="50800" dist="38100" dir="2700000" algn="tl" rotWithShape="0">
              <a:prstClr val="black">
                <a:alpha val="77000"/>
              </a:prstClr>
            </a:outerShdw>
          </a:effectLst>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07935"/>
            <a:endParaRPr lang="en-US" altLang="en-US" sz="1600" b="1" dirty="0">
              <a:cs typeface="Arial" charset="0"/>
            </a:endParaRPr>
          </a:p>
          <a:p>
            <a:pPr defTabSz="207935"/>
            <a:r>
              <a:rPr lang="en-US" altLang="en-US" sz="1600" b="1" dirty="0">
                <a:cs typeface="Arial" charset="0"/>
              </a:rPr>
              <a:t>What constitutes malnutrition? </a:t>
            </a:r>
            <a:endParaRPr lang="en-ZA" altLang="en-US" sz="1600" b="1" dirty="0">
              <a:cs typeface="Arial" charset="0"/>
            </a:endParaRPr>
          </a:p>
          <a:p>
            <a:pPr defTabSz="207935"/>
            <a:endParaRPr lang="en-US" sz="1546" dirty="0">
              <a:solidFill>
                <a:srgbClr val="1F497D">
                  <a:lumMod val="50000"/>
                </a:srgbClr>
              </a:solidFill>
              <a:latin typeface="Calibri"/>
              <a:cs typeface="RdgVesta-Regular"/>
            </a:endParaRPr>
          </a:p>
        </p:txBody>
      </p:sp>
      <p:graphicFrame>
        <p:nvGraphicFramePr>
          <p:cNvPr id="8" name="Diagram 7">
            <a:extLst>
              <a:ext uri="{FF2B5EF4-FFF2-40B4-BE49-F238E27FC236}">
                <a16:creationId xmlns:a16="http://schemas.microsoft.com/office/drawing/2014/main" id="{3EA9BB9E-F770-4A37-B795-1961FE171501}"/>
              </a:ext>
            </a:extLst>
          </p:cNvPr>
          <p:cNvGraphicFramePr/>
          <p:nvPr/>
        </p:nvGraphicFramePr>
        <p:xfrm>
          <a:off x="1026540" y="1916680"/>
          <a:ext cx="7257192" cy="4290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31918218-FAA5-40F1-B796-E5B4367EACF9}"/>
              </a:ext>
            </a:extLst>
          </p:cNvPr>
          <p:cNvSpPr/>
          <p:nvPr/>
        </p:nvSpPr>
        <p:spPr>
          <a:xfrm>
            <a:off x="347861" y="1767830"/>
            <a:ext cx="2800375" cy="1323439"/>
          </a:xfrm>
          <a:prstGeom prst="rect">
            <a:avLst/>
          </a:prstGeom>
        </p:spPr>
        <p:txBody>
          <a:bodyPr wrap="square">
            <a:spAutoFit/>
          </a:bodyPr>
          <a:lstStyle/>
          <a:p>
            <a:pPr lvl="1"/>
            <a:r>
              <a:rPr lang="en-US" sz="1600" b="1" dirty="0"/>
              <a:t>Prevalence</a:t>
            </a:r>
            <a:r>
              <a:rPr lang="en-US" sz="1600" dirty="0"/>
              <a:t> is the proportion of the population that has a certain condition at a particular time</a:t>
            </a:r>
            <a:endParaRPr lang="en-US" sz="1600" dirty="0">
              <a:solidFill>
                <a:schemeClr val="tx1">
                  <a:lumMod val="95000"/>
                  <a:lumOff val="5000"/>
                </a:schemeClr>
              </a:solidFill>
              <a:cs typeface="Arial" panose="020B0604020202020204" pitchFamily="34" charset="0"/>
            </a:endParaRPr>
          </a:p>
        </p:txBody>
      </p:sp>
      <p:sp>
        <p:nvSpPr>
          <p:cNvPr id="12" name="Freeform 502">
            <a:extLst>
              <a:ext uri="{FF2B5EF4-FFF2-40B4-BE49-F238E27FC236}">
                <a16:creationId xmlns:a16="http://schemas.microsoft.com/office/drawing/2014/main" id="{D4561F7A-0E60-43CA-B28F-9DF87B41E992}"/>
              </a:ext>
            </a:extLst>
          </p:cNvPr>
          <p:cNvSpPr>
            <a:spLocks noEditPoints="1"/>
          </p:cNvSpPr>
          <p:nvPr/>
        </p:nvSpPr>
        <p:spPr bwMode="auto">
          <a:xfrm>
            <a:off x="93744" y="1423920"/>
            <a:ext cx="2800376" cy="1836417"/>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rgbClr val="233981"/>
          </a:solidFill>
          <a:ln>
            <a:noFill/>
          </a:ln>
          <a:effectLst>
            <a:outerShdw blurRad="50800" dist="25400" dir="2700000" algn="tl" rotWithShape="0">
              <a:prstClr val="black">
                <a:alpha val="40000"/>
              </a:prstClr>
            </a:outerShdw>
          </a:effectLst>
        </p:spPr>
        <p:txBody>
          <a:bodyPr vert="horz" wrap="square" lIns="150791" tIns="75396" rIns="150791" bIns="75396" numCol="1" anchor="t" anchorCtr="0" compatLnSpc="1">
            <a:prstTxWarp prst="textNoShape">
              <a:avLst/>
            </a:prstTxWarp>
          </a:bodyPr>
          <a:lstStyle/>
          <a:p>
            <a:pPr algn="ctr"/>
            <a:endParaRPr lang="en-US" sz="2968" dirty="0"/>
          </a:p>
        </p:txBody>
      </p:sp>
    </p:spTree>
    <p:extLst>
      <p:ext uri="{BB962C8B-B14F-4D97-AF65-F5344CB8AC3E}">
        <p14:creationId xmlns:p14="http://schemas.microsoft.com/office/powerpoint/2010/main" val="272923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168397"/>
            <a:ext cx="4235508" cy="457200"/>
          </a:xfrm>
        </p:spPr>
        <p:txBody>
          <a:bodyPr>
            <a:normAutofit fontScale="90000"/>
          </a:bodyPr>
          <a:lstStyle/>
          <a:p>
            <a:r>
              <a:rPr lang="en-GB" altLang="en-US" sz="3200" b="1" dirty="0">
                <a:solidFill>
                  <a:schemeClr val="bg1"/>
                </a:solidFill>
                <a:latin typeface="Arial" charset="0"/>
                <a:cs typeface="Arial" charset="0"/>
              </a:rPr>
              <a:t>Problem background and description</a:t>
            </a:r>
            <a:endParaRPr lang="en-GB" altLang="en-US" sz="2000" b="1" dirty="0">
              <a:solidFill>
                <a:schemeClr val="bg1"/>
              </a:solidFill>
              <a:latin typeface="Arial" charset="0"/>
              <a:cs typeface="Arial" charset="0"/>
            </a:endParaRPr>
          </a:p>
        </p:txBody>
      </p:sp>
      <p:pic>
        <p:nvPicPr>
          <p:cNvPr id="2" name="Picture 1">
            <a:extLst>
              <a:ext uri="{FF2B5EF4-FFF2-40B4-BE49-F238E27FC236}">
                <a16:creationId xmlns:a16="http://schemas.microsoft.com/office/drawing/2014/main" id="{EAE59E14-017A-4B32-8BE8-316FDD25CC5B}"/>
              </a:ext>
            </a:extLst>
          </p:cNvPr>
          <p:cNvPicPr>
            <a:picLocks noChangeAspect="1"/>
          </p:cNvPicPr>
          <p:nvPr/>
        </p:nvPicPr>
        <p:blipFill>
          <a:blip r:embed="rId2"/>
          <a:stretch>
            <a:fillRect/>
          </a:stretch>
        </p:blipFill>
        <p:spPr>
          <a:xfrm>
            <a:off x="142043" y="1944210"/>
            <a:ext cx="8815526" cy="3513096"/>
          </a:xfrm>
          <a:prstGeom prst="rect">
            <a:avLst/>
          </a:prstGeom>
        </p:spPr>
      </p:pic>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6</a:t>
            </a:fld>
            <a:endParaRPr lang="en-GB" dirty="0"/>
          </a:p>
        </p:txBody>
      </p:sp>
      <p:sp>
        <p:nvSpPr>
          <p:cNvPr id="5" name="Rectangle 4">
            <a:extLst>
              <a:ext uri="{FF2B5EF4-FFF2-40B4-BE49-F238E27FC236}">
                <a16:creationId xmlns:a16="http://schemas.microsoft.com/office/drawing/2014/main" id="{24556A8E-F611-4C62-B9EA-6D5A866669A9}"/>
              </a:ext>
            </a:extLst>
          </p:cNvPr>
          <p:cNvSpPr/>
          <p:nvPr/>
        </p:nvSpPr>
        <p:spPr>
          <a:xfrm>
            <a:off x="2295433" y="6063738"/>
            <a:ext cx="3615092" cy="585225"/>
          </a:xfrm>
          <a:prstGeom prst="rect">
            <a:avLst/>
          </a:prstGeom>
        </p:spPr>
        <p:txBody>
          <a:bodyPr wrap="none">
            <a:spAutoFit/>
          </a:bodyPr>
          <a:lstStyle/>
          <a:p>
            <a:pPr marL="323850">
              <a:lnSpc>
                <a:spcPts val="4700"/>
              </a:lnSpc>
              <a:spcBef>
                <a:spcPct val="0"/>
              </a:spcBef>
              <a:buNone/>
            </a:pPr>
            <a:r>
              <a:rPr lang="en-US" altLang="en-US" sz="1400" dirty="0">
                <a:solidFill>
                  <a:schemeClr val="bg1">
                    <a:lumMod val="50000"/>
                  </a:schemeClr>
                </a:solidFill>
                <a:latin typeface="Arial" charset="0"/>
                <a:cs typeface="Arial" charset="0"/>
              </a:rPr>
              <a:t>(Source: Global Nutrition Report, 2016)</a:t>
            </a:r>
            <a:endParaRPr lang="en-ZA" altLang="en-US" sz="1400" dirty="0">
              <a:solidFill>
                <a:schemeClr val="bg1">
                  <a:lumMod val="50000"/>
                </a:schemeClr>
              </a:solidFill>
              <a:latin typeface="Arial" charset="0"/>
              <a:cs typeface="Arial" charset="0"/>
            </a:endParaRPr>
          </a:p>
        </p:txBody>
      </p:sp>
      <p:sp>
        <p:nvSpPr>
          <p:cNvPr id="7" name="Title 1">
            <a:extLst>
              <a:ext uri="{FF2B5EF4-FFF2-40B4-BE49-F238E27FC236}">
                <a16:creationId xmlns:a16="http://schemas.microsoft.com/office/drawing/2014/main" id="{D51EA2AC-E407-4FB6-BF43-E65D1E757B24}"/>
              </a:ext>
            </a:extLst>
          </p:cNvPr>
          <p:cNvSpPr txBox="1">
            <a:spLocks/>
          </p:cNvSpPr>
          <p:nvPr/>
        </p:nvSpPr>
        <p:spPr>
          <a:xfrm>
            <a:off x="341454" y="1411092"/>
            <a:ext cx="3358780" cy="431008"/>
          </a:xfrm>
          <a:prstGeom prst="rect">
            <a:avLst/>
          </a:prstGeom>
          <a:solidFill>
            <a:schemeClr val="bg1"/>
          </a:solidFill>
          <a:ln>
            <a:solidFill>
              <a:schemeClr val="bg1"/>
            </a:solidFill>
          </a:ln>
          <a:effectLst>
            <a:outerShdw blurRad="50800" dist="38100" dir="2700000" algn="tl" rotWithShape="0">
              <a:prstClr val="black">
                <a:alpha val="77000"/>
              </a:prstClr>
            </a:outerShdw>
          </a:effectLst>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07935"/>
            <a:endParaRPr lang="en-US" altLang="en-US" sz="1600" b="1" dirty="0">
              <a:cs typeface="Arial" charset="0"/>
            </a:endParaRPr>
          </a:p>
          <a:p>
            <a:pPr defTabSz="207935"/>
            <a:r>
              <a:rPr lang="en-US" altLang="en-US" sz="1600" b="1" dirty="0">
                <a:cs typeface="Arial" charset="0"/>
              </a:rPr>
              <a:t>Data for South Africa</a:t>
            </a:r>
            <a:endParaRPr lang="en-ZA" altLang="en-US" sz="1600" b="1" dirty="0">
              <a:cs typeface="Arial" charset="0"/>
            </a:endParaRPr>
          </a:p>
          <a:p>
            <a:pPr defTabSz="207935"/>
            <a:endParaRPr lang="en-US" sz="1546" dirty="0">
              <a:solidFill>
                <a:srgbClr val="1F497D">
                  <a:lumMod val="50000"/>
                </a:srgbClr>
              </a:solidFill>
              <a:latin typeface="Calibri"/>
              <a:cs typeface="RdgVesta-Regular"/>
            </a:endParaRPr>
          </a:p>
        </p:txBody>
      </p:sp>
    </p:spTree>
    <p:extLst>
      <p:ext uri="{BB962C8B-B14F-4D97-AF65-F5344CB8AC3E}">
        <p14:creationId xmlns:p14="http://schemas.microsoft.com/office/powerpoint/2010/main" val="156471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19628" y="168397"/>
            <a:ext cx="4235508" cy="457200"/>
          </a:xfrm>
        </p:spPr>
        <p:txBody>
          <a:bodyPr>
            <a:normAutofit fontScale="90000"/>
          </a:bodyPr>
          <a:lstStyle/>
          <a:p>
            <a:r>
              <a:rPr lang="en-GB" altLang="en-US" sz="3200" b="1" dirty="0">
                <a:solidFill>
                  <a:schemeClr val="bg1"/>
                </a:solidFill>
                <a:latin typeface="Arial" charset="0"/>
                <a:cs typeface="Arial" charset="0"/>
              </a:rPr>
              <a:t>Problem background and description</a:t>
            </a:r>
            <a:endParaRPr lang="en-GB" altLang="en-US" sz="2000" b="1" dirty="0">
              <a:solidFill>
                <a:schemeClr val="bg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C7345AF1-C6EF-4FB2-BCC2-4CBD93C84546}" type="slidenum">
              <a:rPr lang="en-GB" smtClean="0"/>
              <a:pPr>
                <a:defRPr/>
              </a:pPr>
              <a:t>7</a:t>
            </a:fld>
            <a:endParaRPr lang="en-GB" dirty="0"/>
          </a:p>
        </p:txBody>
      </p:sp>
      <p:sp>
        <p:nvSpPr>
          <p:cNvPr id="40" name="TextBox 39">
            <a:extLst>
              <a:ext uri="{FF2B5EF4-FFF2-40B4-BE49-F238E27FC236}">
                <a16:creationId xmlns:a16="http://schemas.microsoft.com/office/drawing/2014/main" id="{0AA69796-46C2-4C01-9202-2E3F6B5475E9}"/>
              </a:ext>
            </a:extLst>
          </p:cNvPr>
          <p:cNvSpPr txBox="1"/>
          <p:nvPr/>
        </p:nvSpPr>
        <p:spPr>
          <a:xfrm>
            <a:off x="2827264" y="4243743"/>
            <a:ext cx="133360" cy="461665"/>
          </a:xfrm>
          <a:prstGeom prst="rect">
            <a:avLst/>
          </a:prstGeom>
          <a:noFill/>
        </p:spPr>
        <p:txBody>
          <a:bodyPr wrap="square" rtlCol="0">
            <a:spAutoFit/>
          </a:bodyPr>
          <a:lstStyle/>
          <a:p>
            <a:r>
              <a:rPr lang="en-ZA" sz="2400" b="1" dirty="0">
                <a:solidFill>
                  <a:schemeClr val="bg1"/>
                </a:solidFill>
                <a:latin typeface="Arial" panose="020B0604020202020204" pitchFamily="34" charset="0"/>
                <a:cs typeface="Arial" panose="020B0604020202020204" pitchFamily="34" charset="0"/>
              </a:rPr>
              <a:t>5</a:t>
            </a:r>
          </a:p>
        </p:txBody>
      </p:sp>
      <p:grpSp>
        <p:nvGrpSpPr>
          <p:cNvPr id="41" name="Group 40">
            <a:extLst>
              <a:ext uri="{FF2B5EF4-FFF2-40B4-BE49-F238E27FC236}">
                <a16:creationId xmlns:a16="http://schemas.microsoft.com/office/drawing/2014/main" id="{18E105BC-CE52-4C0F-BEB7-491261F680ED}"/>
              </a:ext>
            </a:extLst>
          </p:cNvPr>
          <p:cNvGrpSpPr/>
          <p:nvPr/>
        </p:nvGrpSpPr>
        <p:grpSpPr>
          <a:xfrm>
            <a:off x="5512487" y="2521185"/>
            <a:ext cx="1358303" cy="664144"/>
            <a:chOff x="6513094" y="1790297"/>
            <a:chExt cx="2646948" cy="664144"/>
          </a:xfrm>
        </p:grpSpPr>
        <p:sp>
          <p:nvSpPr>
            <p:cNvPr id="42" name="Freeform: Shape 41">
              <a:extLst>
                <a:ext uri="{FF2B5EF4-FFF2-40B4-BE49-F238E27FC236}">
                  <a16:creationId xmlns:a16="http://schemas.microsoft.com/office/drawing/2014/main" id="{0A21124B-3865-44A0-B815-51A6A1EE641F}"/>
                </a:ext>
              </a:extLst>
            </p:cNvPr>
            <p:cNvSpPr/>
            <p:nvPr/>
          </p:nvSpPr>
          <p:spPr>
            <a:xfrm>
              <a:off x="6513094" y="1790298"/>
              <a:ext cx="1146686" cy="664143"/>
            </a:xfrm>
            <a:custGeom>
              <a:avLst/>
              <a:gdLst>
                <a:gd name="connsiteX0" fmla="*/ 332072 w 1146686"/>
                <a:gd name="connsiteY0" fmla="*/ 0 h 664143"/>
                <a:gd name="connsiteX1" fmla="*/ 350242 w 1146686"/>
                <a:gd name="connsiteY1" fmla="*/ 0 h 664143"/>
                <a:gd name="connsiteX2" fmla="*/ 484443 w 1146686"/>
                <a:gd name="connsiteY2" fmla="*/ 64648 h 664143"/>
                <a:gd name="connsiteX3" fmla="*/ 1042375 w 1146686"/>
                <a:gd name="connsiteY3" fmla="*/ 524651 h 664143"/>
                <a:gd name="connsiteX4" fmla="*/ 1146686 w 1146686"/>
                <a:gd name="connsiteY4" fmla="*/ 664143 h 664143"/>
                <a:gd name="connsiteX5" fmla="*/ 332072 w 1146686"/>
                <a:gd name="connsiteY5" fmla="*/ 664143 h 664143"/>
                <a:gd name="connsiteX6" fmla="*/ 6747 w 1146686"/>
                <a:gd name="connsiteY6" fmla="*/ 398995 h 664143"/>
                <a:gd name="connsiteX7" fmla="*/ 0 w 1146686"/>
                <a:gd name="connsiteY7" fmla="*/ 332071 h 664143"/>
                <a:gd name="connsiteX8" fmla="*/ 6747 w 1146686"/>
                <a:gd name="connsiteY8" fmla="*/ 265148 h 664143"/>
                <a:gd name="connsiteX9" fmla="*/ 332072 w 1146686"/>
                <a:gd name="connsiteY9" fmla="*/ 0 h 66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6686" h="664143">
                  <a:moveTo>
                    <a:pt x="332072" y="0"/>
                  </a:moveTo>
                  <a:lnTo>
                    <a:pt x="350242" y="0"/>
                  </a:lnTo>
                  <a:lnTo>
                    <a:pt x="484443" y="64648"/>
                  </a:lnTo>
                  <a:cubicBezTo>
                    <a:pt x="698838" y="181114"/>
                    <a:pt x="888196" y="337829"/>
                    <a:pt x="1042375" y="524651"/>
                  </a:cubicBezTo>
                  <a:lnTo>
                    <a:pt x="1146686" y="664143"/>
                  </a:lnTo>
                  <a:lnTo>
                    <a:pt x="332072" y="664143"/>
                  </a:lnTo>
                  <a:cubicBezTo>
                    <a:pt x="171599" y="664143"/>
                    <a:pt x="37711" y="550314"/>
                    <a:pt x="6747" y="398995"/>
                  </a:cubicBezTo>
                  <a:lnTo>
                    <a:pt x="0" y="332071"/>
                  </a:lnTo>
                  <a:lnTo>
                    <a:pt x="6747" y="265148"/>
                  </a:lnTo>
                  <a:cubicBezTo>
                    <a:pt x="37711" y="113828"/>
                    <a:pt x="171599" y="0"/>
                    <a:pt x="332072"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3" name="Freeform: Shape 42">
              <a:extLst>
                <a:ext uri="{FF2B5EF4-FFF2-40B4-BE49-F238E27FC236}">
                  <a16:creationId xmlns:a16="http://schemas.microsoft.com/office/drawing/2014/main" id="{79499588-DAC0-43EE-AD6C-6B949B2B2A2F}"/>
                </a:ext>
              </a:extLst>
            </p:cNvPr>
            <p:cNvSpPr/>
            <p:nvPr/>
          </p:nvSpPr>
          <p:spPr>
            <a:xfrm>
              <a:off x="6863336" y="1790297"/>
              <a:ext cx="2296706" cy="664144"/>
            </a:xfrm>
            <a:custGeom>
              <a:avLst/>
              <a:gdLst>
                <a:gd name="connsiteX0" fmla="*/ 0 w 2296706"/>
                <a:gd name="connsiteY0" fmla="*/ 0 h 664144"/>
                <a:gd name="connsiteX1" fmla="*/ 1964634 w 2296706"/>
                <a:gd name="connsiteY1" fmla="*/ 0 h 664144"/>
                <a:gd name="connsiteX2" fmla="*/ 2296706 w 2296706"/>
                <a:gd name="connsiteY2" fmla="*/ 332072 h 664144"/>
                <a:gd name="connsiteX3" fmla="*/ 2296705 w 2296706"/>
                <a:gd name="connsiteY3" fmla="*/ 332072 h 664144"/>
                <a:gd name="connsiteX4" fmla="*/ 1964633 w 2296706"/>
                <a:gd name="connsiteY4" fmla="*/ 664144 h 664144"/>
                <a:gd name="connsiteX5" fmla="*/ 796444 w 2296706"/>
                <a:gd name="connsiteY5" fmla="*/ 664143 h 664144"/>
                <a:gd name="connsiteX6" fmla="*/ 692133 w 2296706"/>
                <a:gd name="connsiteY6" fmla="*/ 524651 h 664144"/>
                <a:gd name="connsiteX7" fmla="*/ 134201 w 2296706"/>
                <a:gd name="connsiteY7" fmla="*/ 64648 h 664144"/>
                <a:gd name="connsiteX8" fmla="*/ 0 w 2296706"/>
                <a:gd name="connsiteY8" fmla="*/ 0 h 66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6706" h="664144">
                  <a:moveTo>
                    <a:pt x="0" y="0"/>
                  </a:moveTo>
                  <a:lnTo>
                    <a:pt x="1964634" y="0"/>
                  </a:lnTo>
                  <a:cubicBezTo>
                    <a:pt x="2148032" y="0"/>
                    <a:pt x="2296706" y="148674"/>
                    <a:pt x="2296706" y="332072"/>
                  </a:cubicBezTo>
                  <a:lnTo>
                    <a:pt x="2296705" y="332072"/>
                  </a:lnTo>
                  <a:cubicBezTo>
                    <a:pt x="2296705" y="515470"/>
                    <a:pt x="2148031" y="664144"/>
                    <a:pt x="1964633" y="664144"/>
                  </a:cubicBezTo>
                  <a:lnTo>
                    <a:pt x="796444" y="664143"/>
                  </a:lnTo>
                  <a:lnTo>
                    <a:pt x="692133" y="524651"/>
                  </a:lnTo>
                  <a:cubicBezTo>
                    <a:pt x="537954" y="337829"/>
                    <a:pt x="348596" y="181114"/>
                    <a:pt x="134201" y="64648"/>
                  </a:cubicBezTo>
                  <a:lnTo>
                    <a:pt x="0" y="0"/>
                  </a:lnTo>
                  <a:close/>
                </a:path>
              </a:pathLst>
            </a:custGeom>
            <a:solidFill>
              <a:schemeClr val="bg1">
                <a:alpha val="70000"/>
              </a:schemeClr>
            </a:soli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4" name="TextBox 43">
              <a:extLst>
                <a:ext uri="{FF2B5EF4-FFF2-40B4-BE49-F238E27FC236}">
                  <a16:creationId xmlns:a16="http://schemas.microsoft.com/office/drawing/2014/main" id="{4B77AB08-5831-46B6-9F4E-D10F8264D655}"/>
                </a:ext>
              </a:extLst>
            </p:cNvPr>
            <p:cNvSpPr txBox="1"/>
            <p:nvPr/>
          </p:nvSpPr>
          <p:spPr>
            <a:xfrm>
              <a:off x="6763365" y="1937703"/>
              <a:ext cx="25988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2</a:t>
              </a:r>
              <a:endParaRPr lang="en-ZA" sz="2400" b="1" dirty="0">
                <a:solidFill>
                  <a:schemeClr val="bg1"/>
                </a:solidFill>
                <a:latin typeface="Arial" panose="020B0604020202020204" pitchFamily="34" charset="0"/>
                <a:cs typeface="Arial" panose="020B0604020202020204" pitchFamily="34" charset="0"/>
              </a:endParaRPr>
            </a:p>
          </p:txBody>
        </p:sp>
      </p:grpSp>
      <p:grpSp>
        <p:nvGrpSpPr>
          <p:cNvPr id="46" name="Group 45">
            <a:extLst>
              <a:ext uri="{FF2B5EF4-FFF2-40B4-BE49-F238E27FC236}">
                <a16:creationId xmlns:a16="http://schemas.microsoft.com/office/drawing/2014/main" id="{5E141D67-B9D6-422B-8CAB-BD834C520D6A}"/>
              </a:ext>
            </a:extLst>
          </p:cNvPr>
          <p:cNvGrpSpPr/>
          <p:nvPr/>
        </p:nvGrpSpPr>
        <p:grpSpPr>
          <a:xfrm>
            <a:off x="2129685" y="2521186"/>
            <a:ext cx="1358303" cy="664144"/>
            <a:chOff x="3031958" y="1790298"/>
            <a:chExt cx="2646948" cy="664144"/>
          </a:xfrm>
        </p:grpSpPr>
        <p:sp>
          <p:nvSpPr>
            <p:cNvPr id="47" name="Freeform: Shape 46">
              <a:extLst>
                <a:ext uri="{FF2B5EF4-FFF2-40B4-BE49-F238E27FC236}">
                  <a16:creationId xmlns:a16="http://schemas.microsoft.com/office/drawing/2014/main" id="{014DE859-EE7F-4112-BC13-3CB1107AC32F}"/>
                </a:ext>
              </a:extLst>
            </p:cNvPr>
            <p:cNvSpPr/>
            <p:nvPr/>
          </p:nvSpPr>
          <p:spPr>
            <a:xfrm>
              <a:off x="4532219" y="1790298"/>
              <a:ext cx="1146687" cy="664144"/>
            </a:xfrm>
            <a:custGeom>
              <a:avLst/>
              <a:gdLst>
                <a:gd name="connsiteX0" fmla="*/ 796442 w 1146687"/>
                <a:gd name="connsiteY0" fmla="*/ 0 h 664144"/>
                <a:gd name="connsiteX1" fmla="*/ 814615 w 1146687"/>
                <a:gd name="connsiteY1" fmla="*/ 0 h 664144"/>
                <a:gd name="connsiteX2" fmla="*/ 1146687 w 1146687"/>
                <a:gd name="connsiteY2" fmla="*/ 332072 h 664144"/>
                <a:gd name="connsiteX3" fmla="*/ 1146686 w 1146687"/>
                <a:gd name="connsiteY3" fmla="*/ 332072 h 664144"/>
                <a:gd name="connsiteX4" fmla="*/ 814614 w 1146687"/>
                <a:gd name="connsiteY4" fmla="*/ 664144 h 664144"/>
                <a:gd name="connsiteX5" fmla="*/ 0 w 1146687"/>
                <a:gd name="connsiteY5" fmla="*/ 664143 h 664144"/>
                <a:gd name="connsiteX6" fmla="*/ 104312 w 1146687"/>
                <a:gd name="connsiteY6" fmla="*/ 524650 h 664144"/>
                <a:gd name="connsiteX7" fmla="*/ 662244 w 1146687"/>
                <a:gd name="connsiteY7" fmla="*/ 64647 h 664144"/>
                <a:gd name="connsiteX8" fmla="*/ 796442 w 1146687"/>
                <a:gd name="connsiteY8" fmla="*/ 0 h 66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6687" h="664144">
                  <a:moveTo>
                    <a:pt x="796442" y="0"/>
                  </a:moveTo>
                  <a:lnTo>
                    <a:pt x="814615" y="0"/>
                  </a:lnTo>
                  <a:cubicBezTo>
                    <a:pt x="998013" y="0"/>
                    <a:pt x="1146687" y="148674"/>
                    <a:pt x="1146687" y="332072"/>
                  </a:cubicBezTo>
                  <a:lnTo>
                    <a:pt x="1146686" y="332072"/>
                  </a:lnTo>
                  <a:cubicBezTo>
                    <a:pt x="1146686" y="515470"/>
                    <a:pt x="998012" y="664144"/>
                    <a:pt x="814614" y="664144"/>
                  </a:cubicBezTo>
                  <a:lnTo>
                    <a:pt x="0" y="664143"/>
                  </a:lnTo>
                  <a:lnTo>
                    <a:pt x="104312" y="524650"/>
                  </a:lnTo>
                  <a:cubicBezTo>
                    <a:pt x="258491" y="337828"/>
                    <a:pt x="447849" y="181113"/>
                    <a:pt x="662244" y="64647"/>
                  </a:cubicBezTo>
                  <a:lnTo>
                    <a:pt x="796442"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8" name="Freeform: Shape 47">
              <a:extLst>
                <a:ext uri="{FF2B5EF4-FFF2-40B4-BE49-F238E27FC236}">
                  <a16:creationId xmlns:a16="http://schemas.microsoft.com/office/drawing/2014/main" id="{B7FF9FB6-D98B-48FE-83C9-C352C13C1000}"/>
                </a:ext>
              </a:extLst>
            </p:cNvPr>
            <p:cNvSpPr/>
            <p:nvPr/>
          </p:nvSpPr>
          <p:spPr>
            <a:xfrm>
              <a:off x="3031958" y="1790299"/>
              <a:ext cx="2296703" cy="664143"/>
            </a:xfrm>
            <a:custGeom>
              <a:avLst/>
              <a:gdLst>
                <a:gd name="connsiteX0" fmla="*/ 332072 w 2296703"/>
                <a:gd name="connsiteY0" fmla="*/ 0 h 664143"/>
                <a:gd name="connsiteX1" fmla="*/ 2296703 w 2296703"/>
                <a:gd name="connsiteY1" fmla="*/ 0 h 664143"/>
                <a:gd name="connsiteX2" fmla="*/ 2162505 w 2296703"/>
                <a:gd name="connsiteY2" fmla="*/ 64647 h 664143"/>
                <a:gd name="connsiteX3" fmla="*/ 1604573 w 2296703"/>
                <a:gd name="connsiteY3" fmla="*/ 524650 h 664143"/>
                <a:gd name="connsiteX4" fmla="*/ 1500261 w 2296703"/>
                <a:gd name="connsiteY4" fmla="*/ 664143 h 664143"/>
                <a:gd name="connsiteX5" fmla="*/ 332072 w 2296703"/>
                <a:gd name="connsiteY5" fmla="*/ 664143 h 664143"/>
                <a:gd name="connsiteX6" fmla="*/ 6747 w 2296703"/>
                <a:gd name="connsiteY6" fmla="*/ 398995 h 664143"/>
                <a:gd name="connsiteX7" fmla="*/ 0 w 2296703"/>
                <a:gd name="connsiteY7" fmla="*/ 332071 h 664143"/>
                <a:gd name="connsiteX8" fmla="*/ 6747 w 2296703"/>
                <a:gd name="connsiteY8" fmla="*/ 265148 h 664143"/>
                <a:gd name="connsiteX9" fmla="*/ 332072 w 2296703"/>
                <a:gd name="connsiteY9" fmla="*/ 0 h 66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6703" h="664143">
                  <a:moveTo>
                    <a:pt x="332072" y="0"/>
                  </a:moveTo>
                  <a:lnTo>
                    <a:pt x="2296703" y="0"/>
                  </a:lnTo>
                  <a:lnTo>
                    <a:pt x="2162505" y="64647"/>
                  </a:lnTo>
                  <a:cubicBezTo>
                    <a:pt x="1948110" y="181113"/>
                    <a:pt x="1758752" y="337828"/>
                    <a:pt x="1604573" y="524650"/>
                  </a:cubicBezTo>
                  <a:lnTo>
                    <a:pt x="1500261" y="664143"/>
                  </a:lnTo>
                  <a:lnTo>
                    <a:pt x="332072" y="664143"/>
                  </a:lnTo>
                  <a:cubicBezTo>
                    <a:pt x="171599" y="664143"/>
                    <a:pt x="37711" y="550314"/>
                    <a:pt x="6747" y="398995"/>
                  </a:cubicBezTo>
                  <a:lnTo>
                    <a:pt x="0" y="332071"/>
                  </a:lnTo>
                  <a:lnTo>
                    <a:pt x="6747" y="265148"/>
                  </a:lnTo>
                  <a:cubicBezTo>
                    <a:pt x="37711" y="113828"/>
                    <a:pt x="171599" y="0"/>
                    <a:pt x="332072" y="0"/>
                  </a:cubicBezTo>
                  <a:close/>
                </a:path>
              </a:pathLst>
            </a:custGeom>
            <a:solidFill>
              <a:schemeClr val="bg1">
                <a:alpha val="70000"/>
              </a:schemeClr>
            </a:soli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9" name="TextBox 48">
              <a:extLst>
                <a:ext uri="{FF2B5EF4-FFF2-40B4-BE49-F238E27FC236}">
                  <a16:creationId xmlns:a16="http://schemas.microsoft.com/office/drawing/2014/main" id="{FA5504F7-07BB-42B7-9261-3EF882B9CBA9}"/>
                </a:ext>
              </a:extLst>
            </p:cNvPr>
            <p:cNvSpPr txBox="1"/>
            <p:nvPr/>
          </p:nvSpPr>
          <p:spPr>
            <a:xfrm>
              <a:off x="5056137" y="1937702"/>
              <a:ext cx="25988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1</a:t>
              </a:r>
              <a:endParaRPr lang="en-ZA" sz="2400" b="1" dirty="0">
                <a:solidFill>
                  <a:schemeClr val="bg1"/>
                </a:solidFill>
                <a:latin typeface="Arial" panose="020B0604020202020204" pitchFamily="34" charset="0"/>
                <a:cs typeface="Arial" panose="020B0604020202020204" pitchFamily="34" charset="0"/>
              </a:endParaRPr>
            </a:p>
          </p:txBody>
        </p:sp>
      </p:grpSp>
      <p:grpSp>
        <p:nvGrpSpPr>
          <p:cNvPr id="52" name="Group 51">
            <a:extLst>
              <a:ext uri="{FF2B5EF4-FFF2-40B4-BE49-F238E27FC236}">
                <a16:creationId xmlns:a16="http://schemas.microsoft.com/office/drawing/2014/main" id="{4899727E-5071-4043-8623-C9623324F307}"/>
              </a:ext>
            </a:extLst>
          </p:cNvPr>
          <p:cNvGrpSpPr/>
          <p:nvPr/>
        </p:nvGrpSpPr>
        <p:grpSpPr>
          <a:xfrm>
            <a:off x="2077278" y="4725554"/>
            <a:ext cx="1358303" cy="664144"/>
            <a:chOff x="3031957" y="4567188"/>
            <a:chExt cx="2646948" cy="664144"/>
          </a:xfrm>
        </p:grpSpPr>
        <p:sp>
          <p:nvSpPr>
            <p:cNvPr id="53" name="Freeform: Shape 52">
              <a:extLst>
                <a:ext uri="{FF2B5EF4-FFF2-40B4-BE49-F238E27FC236}">
                  <a16:creationId xmlns:a16="http://schemas.microsoft.com/office/drawing/2014/main" id="{EA9E79AB-0E92-49CE-A0E8-883C015FAE37}"/>
                </a:ext>
              </a:extLst>
            </p:cNvPr>
            <p:cNvSpPr/>
            <p:nvPr/>
          </p:nvSpPr>
          <p:spPr>
            <a:xfrm>
              <a:off x="4522593" y="4567188"/>
              <a:ext cx="1156312" cy="664144"/>
            </a:xfrm>
            <a:custGeom>
              <a:avLst/>
              <a:gdLst>
                <a:gd name="connsiteX0" fmla="*/ 0 w 1156312"/>
                <a:gd name="connsiteY0" fmla="*/ 0 h 664144"/>
                <a:gd name="connsiteX1" fmla="*/ 824240 w 1156312"/>
                <a:gd name="connsiteY1" fmla="*/ 0 h 664144"/>
                <a:gd name="connsiteX2" fmla="*/ 1156312 w 1156312"/>
                <a:gd name="connsiteY2" fmla="*/ 332072 h 664144"/>
                <a:gd name="connsiteX3" fmla="*/ 1156311 w 1156312"/>
                <a:gd name="connsiteY3" fmla="*/ 332072 h 664144"/>
                <a:gd name="connsiteX4" fmla="*/ 824239 w 1156312"/>
                <a:gd name="connsiteY4" fmla="*/ 664144 h 664144"/>
                <a:gd name="connsiteX5" fmla="*/ 776105 w 1156312"/>
                <a:gd name="connsiteY5" fmla="*/ 664144 h 664144"/>
                <a:gd name="connsiteX6" fmla="*/ 671870 w 1156312"/>
                <a:gd name="connsiteY6" fmla="*/ 613931 h 664144"/>
                <a:gd name="connsiteX7" fmla="*/ 5057 w 1156312"/>
                <a:gd name="connsiteY7" fmla="*/ 8324 h 664144"/>
                <a:gd name="connsiteX8" fmla="*/ 0 w 1156312"/>
                <a:gd name="connsiteY8" fmla="*/ 0 h 66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312" h="664144">
                  <a:moveTo>
                    <a:pt x="0" y="0"/>
                  </a:moveTo>
                  <a:lnTo>
                    <a:pt x="824240" y="0"/>
                  </a:lnTo>
                  <a:cubicBezTo>
                    <a:pt x="1007638" y="0"/>
                    <a:pt x="1156312" y="148674"/>
                    <a:pt x="1156312" y="332072"/>
                  </a:cubicBezTo>
                  <a:lnTo>
                    <a:pt x="1156311" y="332072"/>
                  </a:lnTo>
                  <a:cubicBezTo>
                    <a:pt x="1156311" y="515470"/>
                    <a:pt x="1007637" y="664144"/>
                    <a:pt x="824239" y="664144"/>
                  </a:cubicBezTo>
                  <a:lnTo>
                    <a:pt x="776105" y="664144"/>
                  </a:lnTo>
                  <a:lnTo>
                    <a:pt x="671870" y="613931"/>
                  </a:lnTo>
                  <a:cubicBezTo>
                    <a:pt x="403876" y="468349"/>
                    <a:pt x="175003" y="259878"/>
                    <a:pt x="5057" y="8324"/>
                  </a:cubicBez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4" name="Freeform: Shape 53">
              <a:extLst>
                <a:ext uri="{FF2B5EF4-FFF2-40B4-BE49-F238E27FC236}">
                  <a16:creationId xmlns:a16="http://schemas.microsoft.com/office/drawing/2014/main" id="{7A5E9732-D7DD-4B79-AA40-80424B832112}"/>
                </a:ext>
              </a:extLst>
            </p:cNvPr>
            <p:cNvSpPr/>
            <p:nvPr/>
          </p:nvSpPr>
          <p:spPr>
            <a:xfrm>
              <a:off x="3031957" y="4567188"/>
              <a:ext cx="2266741" cy="664144"/>
            </a:xfrm>
            <a:custGeom>
              <a:avLst/>
              <a:gdLst>
                <a:gd name="connsiteX0" fmla="*/ 332072 w 2266741"/>
                <a:gd name="connsiteY0" fmla="*/ 0 h 664144"/>
                <a:gd name="connsiteX1" fmla="*/ 1490636 w 2266741"/>
                <a:gd name="connsiteY1" fmla="*/ 0 h 664144"/>
                <a:gd name="connsiteX2" fmla="*/ 1495693 w 2266741"/>
                <a:gd name="connsiteY2" fmla="*/ 8324 h 664144"/>
                <a:gd name="connsiteX3" fmla="*/ 2162506 w 2266741"/>
                <a:gd name="connsiteY3" fmla="*/ 613931 h 664144"/>
                <a:gd name="connsiteX4" fmla="*/ 2266741 w 2266741"/>
                <a:gd name="connsiteY4" fmla="*/ 664144 h 664144"/>
                <a:gd name="connsiteX5" fmla="*/ 332072 w 2266741"/>
                <a:gd name="connsiteY5" fmla="*/ 664143 h 664144"/>
                <a:gd name="connsiteX6" fmla="*/ 6747 w 2266741"/>
                <a:gd name="connsiteY6" fmla="*/ 398995 h 664144"/>
                <a:gd name="connsiteX7" fmla="*/ 0 w 2266741"/>
                <a:gd name="connsiteY7" fmla="*/ 332072 h 664144"/>
                <a:gd name="connsiteX8" fmla="*/ 6747 w 2266741"/>
                <a:gd name="connsiteY8" fmla="*/ 265148 h 664144"/>
                <a:gd name="connsiteX9" fmla="*/ 332072 w 2266741"/>
                <a:gd name="connsiteY9" fmla="*/ 0 h 66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6741" h="664144">
                  <a:moveTo>
                    <a:pt x="332072" y="0"/>
                  </a:moveTo>
                  <a:lnTo>
                    <a:pt x="1490636" y="0"/>
                  </a:lnTo>
                  <a:lnTo>
                    <a:pt x="1495693" y="8324"/>
                  </a:lnTo>
                  <a:cubicBezTo>
                    <a:pt x="1665639" y="259878"/>
                    <a:pt x="1894512" y="468349"/>
                    <a:pt x="2162506" y="613931"/>
                  </a:cubicBezTo>
                  <a:lnTo>
                    <a:pt x="2266741" y="664144"/>
                  </a:lnTo>
                  <a:lnTo>
                    <a:pt x="332072" y="664143"/>
                  </a:lnTo>
                  <a:cubicBezTo>
                    <a:pt x="171599" y="664143"/>
                    <a:pt x="37711" y="550315"/>
                    <a:pt x="6747" y="398995"/>
                  </a:cubicBezTo>
                  <a:lnTo>
                    <a:pt x="0" y="332072"/>
                  </a:lnTo>
                  <a:lnTo>
                    <a:pt x="6747" y="265148"/>
                  </a:lnTo>
                  <a:cubicBezTo>
                    <a:pt x="37711" y="113829"/>
                    <a:pt x="171599" y="0"/>
                    <a:pt x="332072" y="0"/>
                  </a:cubicBezTo>
                  <a:close/>
                </a:path>
              </a:pathLst>
            </a:custGeom>
            <a:solidFill>
              <a:schemeClr val="bg1">
                <a:alpha val="70000"/>
              </a:schemeClr>
            </a:soli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5" name="TextBox 54">
              <a:extLst>
                <a:ext uri="{FF2B5EF4-FFF2-40B4-BE49-F238E27FC236}">
                  <a16:creationId xmlns:a16="http://schemas.microsoft.com/office/drawing/2014/main" id="{070F28EC-9F88-4EC6-BC62-4D06425E82A7}"/>
                </a:ext>
              </a:extLst>
            </p:cNvPr>
            <p:cNvSpPr txBox="1"/>
            <p:nvPr/>
          </p:nvSpPr>
          <p:spPr>
            <a:xfrm>
              <a:off x="5060762" y="4668426"/>
              <a:ext cx="25988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3</a:t>
              </a:r>
              <a:endParaRPr lang="en-ZA" sz="2400" b="1" dirty="0">
                <a:solidFill>
                  <a:schemeClr val="bg1"/>
                </a:solidFill>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BCC0732B-D341-4084-898A-96D44584D9C4}"/>
              </a:ext>
            </a:extLst>
          </p:cNvPr>
          <p:cNvGrpSpPr/>
          <p:nvPr/>
        </p:nvGrpSpPr>
        <p:grpSpPr>
          <a:xfrm>
            <a:off x="5604748" y="4705408"/>
            <a:ext cx="1358303" cy="664144"/>
            <a:chOff x="7250229" y="3096926"/>
            <a:chExt cx="2646948" cy="664144"/>
          </a:xfrm>
        </p:grpSpPr>
        <p:sp>
          <p:nvSpPr>
            <p:cNvPr id="63" name="Freeform: Shape 62">
              <a:extLst>
                <a:ext uri="{FF2B5EF4-FFF2-40B4-BE49-F238E27FC236}">
                  <a16:creationId xmlns:a16="http://schemas.microsoft.com/office/drawing/2014/main" id="{1BAB1B5E-134B-4416-B621-230798661E85}"/>
                </a:ext>
              </a:extLst>
            </p:cNvPr>
            <p:cNvSpPr/>
            <p:nvPr/>
          </p:nvSpPr>
          <p:spPr>
            <a:xfrm>
              <a:off x="7250229" y="3096927"/>
              <a:ext cx="737136" cy="664143"/>
            </a:xfrm>
            <a:custGeom>
              <a:avLst/>
              <a:gdLst>
                <a:gd name="connsiteX0" fmla="*/ 332072 w 737136"/>
                <a:gd name="connsiteY0" fmla="*/ 0 h 664143"/>
                <a:gd name="connsiteX1" fmla="*/ 688443 w 737136"/>
                <a:gd name="connsiteY1" fmla="*/ 0 h 664143"/>
                <a:gd name="connsiteX2" fmla="*/ 698710 w 737136"/>
                <a:gd name="connsiteY2" fmla="*/ 39930 h 664143"/>
                <a:gd name="connsiteX3" fmla="*/ 737136 w 737136"/>
                <a:gd name="connsiteY3" fmla="*/ 421106 h 664143"/>
                <a:gd name="connsiteX4" fmla="*/ 727371 w 737136"/>
                <a:gd name="connsiteY4" fmla="*/ 614487 h 664143"/>
                <a:gd name="connsiteX5" fmla="*/ 719793 w 737136"/>
                <a:gd name="connsiteY5" fmla="*/ 664143 h 664143"/>
                <a:gd name="connsiteX6" fmla="*/ 332072 w 737136"/>
                <a:gd name="connsiteY6" fmla="*/ 664143 h 664143"/>
                <a:gd name="connsiteX7" fmla="*/ 6747 w 737136"/>
                <a:gd name="connsiteY7" fmla="*/ 398995 h 664143"/>
                <a:gd name="connsiteX8" fmla="*/ 0 w 737136"/>
                <a:gd name="connsiteY8" fmla="*/ 332072 h 664143"/>
                <a:gd name="connsiteX9" fmla="*/ 6747 w 737136"/>
                <a:gd name="connsiteY9" fmla="*/ 265148 h 664143"/>
                <a:gd name="connsiteX10" fmla="*/ 332072 w 737136"/>
                <a:gd name="connsiteY10" fmla="*/ 0 h 66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136" h="664143">
                  <a:moveTo>
                    <a:pt x="332072" y="0"/>
                  </a:moveTo>
                  <a:lnTo>
                    <a:pt x="688443" y="0"/>
                  </a:lnTo>
                  <a:lnTo>
                    <a:pt x="698710" y="39930"/>
                  </a:lnTo>
                  <a:cubicBezTo>
                    <a:pt x="723905" y="163053"/>
                    <a:pt x="737136" y="290535"/>
                    <a:pt x="737136" y="421106"/>
                  </a:cubicBezTo>
                  <a:cubicBezTo>
                    <a:pt x="737136" y="486392"/>
                    <a:pt x="733828" y="550905"/>
                    <a:pt x="727371" y="614487"/>
                  </a:cubicBezTo>
                  <a:lnTo>
                    <a:pt x="719793" y="664143"/>
                  </a:lnTo>
                  <a:lnTo>
                    <a:pt x="332072" y="664143"/>
                  </a:lnTo>
                  <a:cubicBezTo>
                    <a:pt x="171599" y="664143"/>
                    <a:pt x="37711" y="550315"/>
                    <a:pt x="6747" y="398995"/>
                  </a:cubicBezTo>
                  <a:lnTo>
                    <a:pt x="0" y="332072"/>
                  </a:lnTo>
                  <a:lnTo>
                    <a:pt x="6747" y="265148"/>
                  </a:lnTo>
                  <a:cubicBezTo>
                    <a:pt x="37711" y="113829"/>
                    <a:pt x="171599" y="0"/>
                    <a:pt x="332072"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4" name="Freeform: Shape 63">
              <a:extLst>
                <a:ext uri="{FF2B5EF4-FFF2-40B4-BE49-F238E27FC236}">
                  <a16:creationId xmlns:a16="http://schemas.microsoft.com/office/drawing/2014/main" id="{5AE8EEBE-397F-44C1-A5AC-1B5D402EA363}"/>
                </a:ext>
              </a:extLst>
            </p:cNvPr>
            <p:cNvSpPr/>
            <p:nvPr/>
          </p:nvSpPr>
          <p:spPr>
            <a:xfrm>
              <a:off x="7938672" y="3096926"/>
              <a:ext cx="1958505" cy="664144"/>
            </a:xfrm>
            <a:custGeom>
              <a:avLst/>
              <a:gdLst>
                <a:gd name="connsiteX0" fmla="*/ 0 w 1958505"/>
                <a:gd name="connsiteY0" fmla="*/ 0 h 664144"/>
                <a:gd name="connsiteX1" fmla="*/ 1626433 w 1958505"/>
                <a:gd name="connsiteY1" fmla="*/ 0 h 664144"/>
                <a:gd name="connsiteX2" fmla="*/ 1958505 w 1958505"/>
                <a:gd name="connsiteY2" fmla="*/ 332072 h 664144"/>
                <a:gd name="connsiteX3" fmla="*/ 1958504 w 1958505"/>
                <a:gd name="connsiteY3" fmla="*/ 332072 h 664144"/>
                <a:gd name="connsiteX4" fmla="*/ 1626432 w 1958505"/>
                <a:gd name="connsiteY4" fmla="*/ 664144 h 664144"/>
                <a:gd name="connsiteX5" fmla="*/ 31350 w 1958505"/>
                <a:gd name="connsiteY5" fmla="*/ 664143 h 664144"/>
                <a:gd name="connsiteX6" fmla="*/ 38928 w 1958505"/>
                <a:gd name="connsiteY6" fmla="*/ 614487 h 664144"/>
                <a:gd name="connsiteX7" fmla="*/ 48693 w 1958505"/>
                <a:gd name="connsiteY7" fmla="*/ 421106 h 664144"/>
                <a:gd name="connsiteX8" fmla="*/ 10267 w 1958505"/>
                <a:gd name="connsiteY8" fmla="*/ 39930 h 664144"/>
                <a:gd name="connsiteX9" fmla="*/ 0 w 1958505"/>
                <a:gd name="connsiteY9" fmla="*/ 0 h 66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8505" h="664144">
                  <a:moveTo>
                    <a:pt x="0" y="0"/>
                  </a:moveTo>
                  <a:lnTo>
                    <a:pt x="1626433" y="0"/>
                  </a:lnTo>
                  <a:cubicBezTo>
                    <a:pt x="1809831" y="0"/>
                    <a:pt x="1958505" y="148674"/>
                    <a:pt x="1958505" y="332072"/>
                  </a:cubicBezTo>
                  <a:lnTo>
                    <a:pt x="1958504" y="332072"/>
                  </a:lnTo>
                  <a:cubicBezTo>
                    <a:pt x="1958504" y="515470"/>
                    <a:pt x="1809830" y="664144"/>
                    <a:pt x="1626432" y="664144"/>
                  </a:cubicBezTo>
                  <a:lnTo>
                    <a:pt x="31350" y="664143"/>
                  </a:lnTo>
                  <a:lnTo>
                    <a:pt x="38928" y="614487"/>
                  </a:lnTo>
                  <a:cubicBezTo>
                    <a:pt x="45385" y="550905"/>
                    <a:pt x="48693" y="486392"/>
                    <a:pt x="48693" y="421106"/>
                  </a:cubicBezTo>
                  <a:cubicBezTo>
                    <a:pt x="48693" y="290535"/>
                    <a:pt x="35462" y="163053"/>
                    <a:pt x="10267" y="39930"/>
                  </a:cubicBezTo>
                  <a:lnTo>
                    <a:pt x="0" y="0"/>
                  </a:lnTo>
                  <a:close/>
                </a:path>
              </a:pathLst>
            </a:custGeom>
            <a:solidFill>
              <a:schemeClr val="bg1">
                <a:alpha val="70000"/>
              </a:schemeClr>
            </a:soli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5" name="TextBox 64">
              <a:extLst>
                <a:ext uri="{FF2B5EF4-FFF2-40B4-BE49-F238E27FC236}">
                  <a16:creationId xmlns:a16="http://schemas.microsoft.com/office/drawing/2014/main" id="{46E74BEC-5348-432C-A046-1F9B10497051}"/>
                </a:ext>
              </a:extLst>
            </p:cNvPr>
            <p:cNvSpPr txBox="1"/>
            <p:nvPr/>
          </p:nvSpPr>
          <p:spPr>
            <a:xfrm>
              <a:off x="7464510" y="3198165"/>
              <a:ext cx="259882" cy="461665"/>
            </a:xfrm>
            <a:prstGeom prst="rect">
              <a:avLst/>
            </a:prstGeom>
            <a:noFill/>
          </p:spPr>
          <p:txBody>
            <a:bodyPr wrap="square" rtlCol="0">
              <a:spAutoFit/>
            </a:bodyPr>
            <a:lstStyle/>
            <a:p>
              <a:r>
                <a:rPr lang="en-ZA" sz="2400" b="1" dirty="0">
                  <a:solidFill>
                    <a:schemeClr val="bg1"/>
                  </a:solidFill>
                  <a:latin typeface="Arial" panose="020B0604020202020204" pitchFamily="34" charset="0"/>
                  <a:cs typeface="Arial" panose="020B0604020202020204" pitchFamily="34" charset="0"/>
                </a:rPr>
                <a:t>4</a:t>
              </a:r>
            </a:p>
          </p:txBody>
        </p:sp>
      </p:grpSp>
      <p:sp>
        <p:nvSpPr>
          <p:cNvPr id="67" name="Speech Bubble: Oval 66">
            <a:extLst>
              <a:ext uri="{FF2B5EF4-FFF2-40B4-BE49-F238E27FC236}">
                <a16:creationId xmlns:a16="http://schemas.microsoft.com/office/drawing/2014/main" id="{E65C9C6C-6E78-4B23-94C1-BCCE5FE4CFD5}"/>
              </a:ext>
            </a:extLst>
          </p:cNvPr>
          <p:cNvSpPr/>
          <p:nvPr/>
        </p:nvSpPr>
        <p:spPr>
          <a:xfrm>
            <a:off x="5707596" y="1478675"/>
            <a:ext cx="2475925" cy="1254019"/>
          </a:xfrm>
          <a:prstGeom prst="wedgeEllipseCallou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Avoiding the frequent consumption of juice or other sugar-containing drinks.</a:t>
            </a:r>
            <a:endParaRPr lang="en-US" dirty="0">
              <a:cs typeface="Calibri"/>
            </a:endParaRPr>
          </a:p>
        </p:txBody>
      </p:sp>
      <p:sp>
        <p:nvSpPr>
          <p:cNvPr id="68" name="Speech Bubble: Oval 67">
            <a:extLst>
              <a:ext uri="{FF2B5EF4-FFF2-40B4-BE49-F238E27FC236}">
                <a16:creationId xmlns:a16="http://schemas.microsoft.com/office/drawing/2014/main" id="{748EB3BD-F71C-4992-9460-DEA2BE6FFFE9}"/>
              </a:ext>
            </a:extLst>
          </p:cNvPr>
          <p:cNvSpPr/>
          <p:nvPr/>
        </p:nvSpPr>
        <p:spPr>
          <a:xfrm>
            <a:off x="419628" y="1721269"/>
            <a:ext cx="2363842" cy="1099683"/>
          </a:xfrm>
          <a:prstGeom prst="wedgeEllipseCallout">
            <a:avLst>
              <a:gd name="adj1" fmla="val 40748"/>
              <a:gd name="adj2" fmla="val 6191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ZA" dirty="0"/>
              <a:t>Promotion of a balanced or appropriate diet.</a:t>
            </a:r>
            <a:endParaRPr lang="en-US" dirty="0">
              <a:cs typeface="Calibri" panose="020F0502020204030204"/>
            </a:endParaRPr>
          </a:p>
        </p:txBody>
      </p:sp>
      <p:sp>
        <p:nvSpPr>
          <p:cNvPr id="70" name="Speech Bubble: Oval 69">
            <a:extLst>
              <a:ext uri="{FF2B5EF4-FFF2-40B4-BE49-F238E27FC236}">
                <a16:creationId xmlns:a16="http://schemas.microsoft.com/office/drawing/2014/main" id="{2D035364-B73C-4F95-8C43-594319AA780A}"/>
              </a:ext>
            </a:extLst>
          </p:cNvPr>
          <p:cNvSpPr/>
          <p:nvPr/>
        </p:nvSpPr>
        <p:spPr>
          <a:xfrm>
            <a:off x="395380" y="3837152"/>
            <a:ext cx="2321925" cy="1186225"/>
          </a:xfrm>
          <a:prstGeom prst="wedgeEllipseCallout">
            <a:avLst>
              <a:gd name="adj1" fmla="val 36537"/>
              <a:gd name="adj2" fmla="val 63673"/>
            </a:avLst>
          </a:prstGeom>
          <a:solidFill>
            <a:schemeClr val="tx1">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Rapidly clearing food from the child’s oral cavity.</a:t>
            </a:r>
            <a:endParaRPr lang="en-US" dirty="0">
              <a:cs typeface="Calibri" panose="020F0502020204030204"/>
            </a:endParaRPr>
          </a:p>
        </p:txBody>
      </p:sp>
      <p:sp>
        <p:nvSpPr>
          <p:cNvPr id="72" name="Speech Bubble: Oval 71">
            <a:extLst>
              <a:ext uri="{FF2B5EF4-FFF2-40B4-BE49-F238E27FC236}">
                <a16:creationId xmlns:a16="http://schemas.microsoft.com/office/drawing/2014/main" id="{6B00A819-DE54-47A4-B314-5FA34196A4FF}"/>
              </a:ext>
            </a:extLst>
          </p:cNvPr>
          <p:cNvSpPr/>
          <p:nvPr/>
        </p:nvSpPr>
        <p:spPr>
          <a:xfrm>
            <a:off x="5793881" y="3655601"/>
            <a:ext cx="2559269" cy="1151045"/>
          </a:xfrm>
          <a:prstGeom prst="wedgeEllipseCallout">
            <a:avLst/>
          </a:prstGeom>
          <a:solidFill>
            <a:schemeClr val="accent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Good nutritional quality food provided in local markets at an affordable price.</a:t>
            </a:r>
            <a:endParaRPr lang="en-US" dirty="0"/>
          </a:p>
        </p:txBody>
      </p:sp>
      <p:sp>
        <p:nvSpPr>
          <p:cNvPr id="73" name="Title 1">
            <a:extLst>
              <a:ext uri="{FF2B5EF4-FFF2-40B4-BE49-F238E27FC236}">
                <a16:creationId xmlns:a16="http://schemas.microsoft.com/office/drawing/2014/main" id="{3AAA725F-B4D0-4DB9-BA42-D575A4EB7813}"/>
              </a:ext>
            </a:extLst>
          </p:cNvPr>
          <p:cNvSpPr txBox="1">
            <a:spLocks/>
          </p:cNvSpPr>
          <p:nvPr/>
        </p:nvSpPr>
        <p:spPr>
          <a:xfrm>
            <a:off x="419628" y="987435"/>
            <a:ext cx="2203950" cy="431008"/>
          </a:xfrm>
          <a:prstGeom prst="rect">
            <a:avLst/>
          </a:prstGeom>
          <a:solidFill>
            <a:schemeClr val="bg1"/>
          </a:solidFill>
          <a:ln>
            <a:solidFill>
              <a:schemeClr val="bg1"/>
            </a:solidFill>
          </a:ln>
          <a:effectLst>
            <a:outerShdw blurRad="50800" dist="38100" dir="2700000" algn="tl" rotWithShape="0">
              <a:prstClr val="black">
                <a:alpha val="77000"/>
              </a:prstClr>
            </a:outerShdw>
          </a:effectLst>
        </p:spPr>
        <p:txBody>
          <a:bodyPr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ZA" sz="1600" dirty="0">
              <a:latin typeface="Poppins SemiBold" panose="020B0604020202020204" charset="0"/>
              <a:cs typeface="Poppins SemiBold" panose="020B0604020202020204" charset="0"/>
            </a:endParaRPr>
          </a:p>
          <a:p>
            <a:r>
              <a:rPr lang="en-ZA" sz="1600" b="1" dirty="0">
                <a:latin typeface="Poppins SemiBold" panose="020B0604020202020204" charset="0"/>
                <a:cs typeface="Poppins SemiBold" panose="020B0604020202020204" charset="0"/>
              </a:rPr>
              <a:t>Previous Interventions</a:t>
            </a:r>
          </a:p>
          <a:p>
            <a:pPr defTabSz="207935"/>
            <a:endParaRPr lang="en-US" sz="1546" dirty="0">
              <a:solidFill>
                <a:srgbClr val="1F497D">
                  <a:lumMod val="50000"/>
                </a:srgbClr>
              </a:solidFill>
              <a:latin typeface="Calibri"/>
              <a:cs typeface="RdgVesta-Regular"/>
            </a:endParaRPr>
          </a:p>
        </p:txBody>
      </p:sp>
      <p:sp>
        <p:nvSpPr>
          <p:cNvPr id="2" name="Rectangle 1">
            <a:extLst>
              <a:ext uri="{FF2B5EF4-FFF2-40B4-BE49-F238E27FC236}">
                <a16:creationId xmlns:a16="http://schemas.microsoft.com/office/drawing/2014/main" id="{D13A9144-F866-44E5-8A5C-BFEDD9DC5228}"/>
              </a:ext>
            </a:extLst>
          </p:cNvPr>
          <p:cNvSpPr/>
          <p:nvPr/>
        </p:nvSpPr>
        <p:spPr>
          <a:xfrm>
            <a:off x="2756430" y="6187145"/>
            <a:ext cx="3422427" cy="507831"/>
          </a:xfrm>
          <a:prstGeom prst="rect">
            <a:avLst/>
          </a:prstGeom>
        </p:spPr>
        <p:txBody>
          <a:bodyPr wrap="square">
            <a:spAutoFit/>
          </a:bodyPr>
          <a:lstStyle/>
          <a:p>
            <a:pPr algn="ctr"/>
            <a:r>
              <a:rPr lang="en-US" dirty="0">
                <a:solidFill>
                  <a:schemeClr val="bg1">
                    <a:lumMod val="50000"/>
                  </a:schemeClr>
                </a:solidFill>
              </a:rPr>
              <a:t>(Source: The South African Journal of Clinical Nutrition, 2013)</a:t>
            </a:r>
            <a:endParaRPr lang="en-US" dirty="0">
              <a:solidFill>
                <a:schemeClr val="bg1">
                  <a:lumMod val="50000"/>
                </a:schemeClr>
              </a:solidFill>
              <a:cs typeface="Calibri" panose="020F0502020204030204"/>
            </a:endParaRPr>
          </a:p>
        </p:txBody>
      </p:sp>
    </p:spTree>
    <p:extLst>
      <p:ext uri="{BB962C8B-B14F-4D97-AF65-F5344CB8AC3E}">
        <p14:creationId xmlns:p14="http://schemas.microsoft.com/office/powerpoint/2010/main" val="256217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395065" y="199906"/>
            <a:ext cx="4542703" cy="457200"/>
          </a:xfrm>
        </p:spPr>
        <p:txBody>
          <a:bodyPr>
            <a:normAutofit fontScale="90000"/>
          </a:bodyPr>
          <a:lstStyle/>
          <a:p>
            <a:pPr eaLnBrk="1" hangingPunct="1"/>
            <a:r>
              <a:rPr lang="en-GB" altLang="en-US" sz="3200" b="1" dirty="0">
                <a:solidFill>
                  <a:schemeClr val="bg1"/>
                </a:solidFill>
                <a:latin typeface="Arial" charset="0"/>
                <a:cs typeface="Arial" charset="0"/>
              </a:rPr>
              <a:t>Scope</a:t>
            </a: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0D48BA3C-5A67-48F8-83C6-4E0DA4EA0604}"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E07250F-3015-40EA-ACF0-BF637FFB7AD6}"/>
              </a:ext>
            </a:extLst>
          </p:cNvPr>
          <p:cNvSpPr/>
          <p:nvPr/>
        </p:nvSpPr>
        <p:spPr>
          <a:xfrm>
            <a:off x="1839877" y="2847269"/>
            <a:ext cx="4786749" cy="2485296"/>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altLang="en-US" sz="2000" b="0" i="0" u="none" strike="noStrike" kern="1200" cap="none" spc="0" normalizeH="0" baseline="0" noProof="0" dirty="0">
                <a:ln>
                  <a:noFill/>
                </a:ln>
                <a:solidFill>
                  <a:prstClr val="black"/>
                </a:solidFill>
                <a:effectLst/>
                <a:uLnTx/>
                <a:uFillTx/>
                <a:latin typeface="Arial" charset="0"/>
                <a:ea typeface="+mn-ea"/>
                <a:cs typeface="Arial" charset="0"/>
              </a:rPr>
              <a:t> This research focuses on an investigation of the factors that influence the proportion of South African children less than 5 years of age with malnutrition.</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altLang="en-US"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GB" altLang="en-US" sz="1400" b="0" i="0" u="none" strike="noStrike" kern="1200" cap="none" spc="0" normalizeH="0" baseline="0" noProof="0" dirty="0">
              <a:ln>
                <a:noFill/>
              </a:ln>
              <a:solidFill>
                <a:prstClr val="black"/>
              </a:solidFill>
              <a:effectLst/>
              <a:uLnTx/>
              <a:uFillTx/>
              <a:latin typeface="Arial" charset="0"/>
              <a:ea typeface="+mn-ea"/>
              <a:cs typeface="Arial" charset="0"/>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400" b="0" i="0" u="none" strike="noStrike" kern="1200" cap="none" spc="0" normalizeH="0" baseline="0" noProof="0" dirty="0">
              <a:ln>
                <a:noFill/>
              </a:ln>
              <a:solidFill>
                <a:prstClr val="black"/>
              </a:solidFill>
              <a:effectLst/>
              <a:uLnTx/>
              <a:uFillTx/>
              <a:latin typeface="Arial" charset="0"/>
              <a:ea typeface="+mn-ea"/>
              <a:cs typeface="Arial" charset="0"/>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ZA"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502">
            <a:extLst>
              <a:ext uri="{FF2B5EF4-FFF2-40B4-BE49-F238E27FC236}">
                <a16:creationId xmlns:a16="http://schemas.microsoft.com/office/drawing/2014/main" id="{3967A9AC-AC43-4B0A-8061-91D0406C8DDC}"/>
              </a:ext>
            </a:extLst>
          </p:cNvPr>
          <p:cNvSpPr>
            <a:spLocks noEditPoints="1"/>
          </p:cNvSpPr>
          <p:nvPr/>
        </p:nvSpPr>
        <p:spPr bwMode="auto">
          <a:xfrm>
            <a:off x="790012" y="1693007"/>
            <a:ext cx="6427533" cy="3524374"/>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rgbClr val="233981"/>
          </a:solidFill>
          <a:ln>
            <a:noFill/>
          </a:ln>
          <a:effectLst>
            <a:outerShdw blurRad="50800" dist="25400" dir="2700000" algn="tl" rotWithShape="0">
              <a:prstClr val="black">
                <a:alpha val="40000"/>
              </a:prstClr>
            </a:outerShdw>
          </a:effectLst>
        </p:spPr>
        <p:txBody>
          <a:bodyPr vert="horz" wrap="square" lIns="150791" tIns="75396" rIns="150791" bIns="75396" numCol="1"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96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51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18416" y="350585"/>
            <a:ext cx="7772400" cy="457200"/>
          </a:xfrm>
        </p:spPr>
        <p:txBody>
          <a:bodyPr>
            <a:normAutofit fontScale="90000"/>
          </a:bodyPr>
          <a:lstStyle/>
          <a:p>
            <a:pPr eaLnBrk="1" hangingPunct="1"/>
            <a:r>
              <a:rPr lang="en-GB" altLang="en-US" sz="3200" b="1" dirty="0">
                <a:solidFill>
                  <a:schemeClr val="bg1"/>
                </a:solidFill>
                <a:latin typeface="Arial" charset="0"/>
                <a:cs typeface="Arial" charset="0"/>
              </a:rPr>
              <a:t>Objectives</a:t>
            </a:r>
            <a:endParaRPr lang="en-GB" altLang="en-US" sz="1600" b="1" dirty="0">
              <a:solidFill>
                <a:schemeClr val="bg1"/>
              </a:solidFill>
              <a:latin typeface="Arial" charset="0"/>
              <a:cs typeface="Arial" charset="0"/>
            </a:endParaRPr>
          </a:p>
        </p:txBody>
      </p:sp>
      <p:sp>
        <p:nvSpPr>
          <p:cNvPr id="29711" name="Text Box 14"/>
          <p:cNvSpPr txBox="1">
            <a:spLocks noChangeArrowheads="1"/>
          </p:cNvSpPr>
          <p:nvPr/>
        </p:nvSpPr>
        <p:spPr bwMode="auto">
          <a:xfrm>
            <a:off x="3281930" y="2159139"/>
            <a:ext cx="5790696"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171450" indent="-171450">
              <a:spcBef>
                <a:spcPct val="0"/>
              </a:spcBef>
            </a:pPr>
            <a:r>
              <a:rPr lang="en-US" altLang="en-US" sz="1400" dirty="0">
                <a:latin typeface="Arial" charset="0"/>
              </a:rPr>
              <a:t>Find the factors that are most influential in impacting malnutrition in South African children under 5 years of age.</a:t>
            </a:r>
          </a:p>
          <a:p>
            <a:pPr marL="171450" indent="-171450">
              <a:spcBef>
                <a:spcPct val="0"/>
              </a:spcBef>
            </a:pPr>
            <a:endParaRPr lang="en-US" altLang="en-US" sz="1400" dirty="0">
              <a:latin typeface="Arial" charset="0"/>
            </a:endParaRPr>
          </a:p>
          <a:p>
            <a:pPr marL="171450" indent="-171450">
              <a:spcBef>
                <a:spcPct val="0"/>
              </a:spcBef>
            </a:pPr>
            <a:r>
              <a:rPr lang="en-US" altLang="en-US" sz="1400" dirty="0">
                <a:latin typeface="Arial" charset="0"/>
              </a:rPr>
              <a:t>Produce a methodology to enable the eResearch team to repeat the data preparation and analysis on other age groups.</a:t>
            </a:r>
          </a:p>
          <a:p>
            <a:pPr marL="171450" indent="-171450">
              <a:spcBef>
                <a:spcPct val="0"/>
              </a:spcBef>
            </a:pPr>
            <a:endParaRPr lang="en-US" altLang="en-US" sz="1400" dirty="0">
              <a:latin typeface="Arial" charset="0"/>
            </a:endParaRPr>
          </a:p>
          <a:p>
            <a:pPr>
              <a:spcBef>
                <a:spcPct val="0"/>
              </a:spcBef>
              <a:buNone/>
            </a:pPr>
            <a:endParaRPr lang="en-US" altLang="en-US" sz="1400" dirty="0">
              <a:latin typeface="Arial" charset="0"/>
            </a:endParaRPr>
          </a:p>
          <a:p>
            <a:pPr>
              <a:spcBef>
                <a:spcPct val="0"/>
              </a:spcBef>
              <a:buNone/>
            </a:pPr>
            <a:r>
              <a:rPr lang="en-US" altLang="en-US" sz="1400" b="1" dirty="0">
                <a:solidFill>
                  <a:srgbClr val="FF0000"/>
                </a:solidFill>
                <a:latin typeface="Arial" charset="0"/>
              </a:rPr>
              <a:t>Out of Scope </a:t>
            </a:r>
          </a:p>
          <a:p>
            <a:pPr>
              <a:spcBef>
                <a:spcPct val="0"/>
              </a:spcBef>
              <a:buNone/>
            </a:pPr>
            <a:r>
              <a:rPr lang="en-US" altLang="en-US" sz="1400" dirty="0">
                <a:latin typeface="Arial" charset="0"/>
              </a:rPr>
              <a:t>   </a:t>
            </a:r>
          </a:p>
          <a:p>
            <a:pPr marL="171450" indent="-171450">
              <a:spcBef>
                <a:spcPct val="0"/>
              </a:spcBef>
            </a:pPr>
            <a:r>
              <a:rPr lang="en-US" altLang="en-US" sz="1400" dirty="0">
                <a:latin typeface="Arial" charset="0"/>
              </a:rPr>
              <a:t>Determine the impact that these factors have on the status of malnutrition in South African children under the age of 5 years</a:t>
            </a:r>
          </a:p>
          <a:p>
            <a:pPr>
              <a:spcBef>
                <a:spcPct val="0"/>
              </a:spcBef>
              <a:buNone/>
            </a:pPr>
            <a:endParaRPr lang="en-US" altLang="en-US" sz="1400" dirty="0">
              <a:latin typeface="Arial" charset="0"/>
            </a:endParaRPr>
          </a:p>
        </p:txBody>
      </p:sp>
      <p:sp>
        <p:nvSpPr>
          <p:cNvPr id="16" name="Slide Number Placeholder 15"/>
          <p:cNvSpPr>
            <a:spLocks noGrp="1"/>
          </p:cNvSpPr>
          <p:nvPr>
            <p:ph type="sldNum" sz="quarter" idx="12"/>
          </p:nvPr>
        </p:nvSpPr>
        <p:spPr/>
        <p:txBody>
          <a:bodyPr/>
          <a:lstStyle/>
          <a:p>
            <a:pPr>
              <a:defRPr/>
            </a:pPr>
            <a:fld id="{BB74C93C-0EC1-4D3C-A7D0-1201341E4A8B}" type="slidenum">
              <a:rPr lang="en-GB" smtClean="0"/>
              <a:pPr>
                <a:defRPr/>
              </a:pPr>
              <a:t>9</a:t>
            </a:fld>
            <a:endParaRPr lang="en-GB" dirty="0"/>
          </a:p>
        </p:txBody>
      </p:sp>
      <p:pic>
        <p:nvPicPr>
          <p:cNvPr id="7" name="Graphic 6" descr="Male">
            <a:extLst>
              <a:ext uri="{FF2B5EF4-FFF2-40B4-BE49-F238E27FC236}">
                <a16:creationId xmlns:a16="http://schemas.microsoft.com/office/drawing/2014/main" id="{D71EDACF-1378-47ED-B502-87D76B9106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736414">
            <a:off x="-100857" y="1786183"/>
            <a:ext cx="3285633" cy="3285633"/>
          </a:xfrm>
          <a:prstGeom prst="rect">
            <a:avLst/>
          </a:prstGeom>
        </p:spPr>
      </p:pic>
      <p:sp>
        <p:nvSpPr>
          <p:cNvPr id="8" name="Rectangle 7">
            <a:extLst>
              <a:ext uri="{FF2B5EF4-FFF2-40B4-BE49-F238E27FC236}">
                <a16:creationId xmlns:a16="http://schemas.microsoft.com/office/drawing/2014/main" id="{239E8C1D-F846-42F6-BEC2-BEC25B5790EC}"/>
              </a:ext>
            </a:extLst>
          </p:cNvPr>
          <p:cNvSpPr/>
          <p:nvPr/>
        </p:nvSpPr>
        <p:spPr>
          <a:xfrm>
            <a:off x="568122" y="3228944"/>
            <a:ext cx="1479892" cy="400110"/>
          </a:xfrm>
          <a:prstGeom prst="rect">
            <a:avLst/>
          </a:prstGeom>
        </p:spPr>
        <p:txBody>
          <a:bodyPr wrap="none">
            <a:spAutoFit/>
          </a:bodyPr>
          <a:lstStyle/>
          <a:p>
            <a:r>
              <a:rPr lang="en-US" altLang="en-US" sz="2000" b="1" dirty="0">
                <a:solidFill>
                  <a:schemeClr val="accent6"/>
                </a:solidFill>
                <a:latin typeface="Arial" charset="0"/>
              </a:rPr>
              <a:t>Objectives</a:t>
            </a:r>
            <a:endParaRPr lang="en-ZA" sz="2000" dirty="0">
              <a:solidFill>
                <a:schemeClr val="accent6"/>
              </a:solidFill>
            </a:endParaRPr>
          </a:p>
        </p:txBody>
      </p:sp>
    </p:spTree>
    <p:extLst>
      <p:ext uri="{BB962C8B-B14F-4D97-AF65-F5344CB8AC3E}">
        <p14:creationId xmlns:p14="http://schemas.microsoft.com/office/powerpoint/2010/main" val="1810839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28801</TotalTime>
  <Words>1846</Words>
  <Application>Microsoft Office PowerPoint</Application>
  <PresentationFormat>On-screen Show (4:3)</PresentationFormat>
  <Paragraphs>380</Paragraphs>
  <Slides>30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Calibri Light</vt:lpstr>
      <vt:lpstr>Cambria Math</vt:lpstr>
      <vt:lpstr>Effra</vt:lpstr>
      <vt:lpstr>Lato Light</vt:lpstr>
      <vt:lpstr>Poppins</vt:lpstr>
      <vt:lpstr>Poppins SemiBold</vt:lpstr>
      <vt:lpstr>Office Theme</vt:lpstr>
      <vt:lpstr>1_Office Theme</vt:lpstr>
      <vt:lpstr>PowerPoint Presentation</vt:lpstr>
      <vt:lpstr>Agenda</vt:lpstr>
      <vt:lpstr>Concept Statement</vt:lpstr>
      <vt:lpstr>Problem background and description</vt:lpstr>
      <vt:lpstr>Problem background and description</vt:lpstr>
      <vt:lpstr>Problem background and description</vt:lpstr>
      <vt:lpstr>Problem background and description</vt:lpstr>
      <vt:lpstr>Scope</vt:lpstr>
      <vt:lpstr>Objectives</vt:lpstr>
      <vt:lpstr>Achievements</vt:lpstr>
      <vt:lpstr>Methodology</vt:lpstr>
      <vt:lpstr>Data Pre-processing</vt:lpstr>
      <vt:lpstr>PowerPoint Presentation</vt:lpstr>
      <vt:lpstr>PowerPoint Presentation</vt:lpstr>
      <vt:lpstr>Data Extraction</vt:lpstr>
      <vt:lpstr>Feature Engineering</vt:lpstr>
      <vt:lpstr>Analysis Results</vt:lpstr>
      <vt:lpstr>Data Visualization  (sampling weight incorporated) </vt:lpstr>
      <vt:lpstr>Data Visualization(continues…) (sampling weight incorporated)</vt:lpstr>
      <vt:lpstr>Data Analysis (sampling weight incorporated)</vt:lpstr>
      <vt:lpstr>Data Analysis(continues…) (sampling weight incorporated)</vt:lpstr>
      <vt:lpstr>Data Analysis(continues…) (sampling weight incorporated)</vt:lpstr>
      <vt:lpstr>Model development (sampling weight incorporated)</vt:lpstr>
      <vt:lpstr>Model Evaluation (sampling weight incorporated)</vt:lpstr>
      <vt:lpstr>Model Selected – XG Boost </vt:lpstr>
      <vt:lpstr>Important Features </vt:lpstr>
      <vt:lpstr>Conclusion</vt:lpstr>
      <vt:lpstr>Future Research </vt:lpstr>
      <vt:lpstr>Deliverables</vt:lpstr>
      <vt:lpstr>Questions?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Fiona Peake</dc:creator>
  <cp:lastModifiedBy>Bulungisa Jarana</cp:lastModifiedBy>
  <cp:revision>1233</cp:revision>
  <dcterms:created xsi:type="dcterms:W3CDTF">2017-12-13T13:27:18Z</dcterms:created>
  <dcterms:modified xsi:type="dcterms:W3CDTF">2021-11-16T08:27:03Z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ac1a253-da90-48fc-bc60-26d38ab8b20d_Enabled">
    <vt:lpwstr>true</vt:lpwstr>
  </property>
  <property fmtid="{D5CDD505-2E9C-101B-9397-08002B2CF9AE}" pid="3" name="MSIP_Label_3ac1a253-da90-48fc-bc60-26d38ab8b20d_SetDate">
    <vt:lpwstr>2020-10-22T08:18:25Z</vt:lpwstr>
  </property>
  <property fmtid="{D5CDD505-2E9C-101B-9397-08002B2CF9AE}" pid="4" name="MSIP_Label_3ac1a253-da90-48fc-bc60-26d38ab8b20d_Method">
    <vt:lpwstr>Standard</vt:lpwstr>
  </property>
  <property fmtid="{D5CDD505-2E9C-101B-9397-08002B2CF9AE}" pid="5" name="MSIP_Label_3ac1a253-da90-48fc-bc60-26d38ab8b20d_Name">
    <vt:lpwstr>Public</vt:lpwstr>
  </property>
  <property fmtid="{D5CDD505-2E9C-101B-9397-08002B2CF9AE}" pid="6" name="MSIP_Label_3ac1a253-da90-48fc-bc60-26d38ab8b20d_SiteId">
    <vt:lpwstr>01ea1ee8-0c15-4160-9922-f383f39a19be</vt:lpwstr>
  </property>
  <property fmtid="{D5CDD505-2E9C-101B-9397-08002B2CF9AE}" pid="7" name="MSIP_Label_3ac1a253-da90-48fc-bc60-26d38ab8b20d_ActionId">
    <vt:lpwstr>01a9ffd4-f79f-4982-99c2-5a7d17be174f</vt:lpwstr>
  </property>
  <property fmtid="{D5CDD505-2E9C-101B-9397-08002B2CF9AE}" pid="8" name="MSIP_Label_3ac1a253-da90-48fc-bc60-26d38ab8b20d_ContentBits">
    <vt:lpwstr>0</vt:lpwstr>
  </property>
</Properties>
</file>