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3"/>
  </p:notesMasterIdLst>
  <p:sldIdLst>
    <p:sldId id="280" r:id="rId3"/>
    <p:sldId id="272" r:id="rId4"/>
    <p:sldId id="281" r:id="rId5"/>
    <p:sldId id="262" r:id="rId6"/>
    <p:sldId id="273" r:id="rId7"/>
    <p:sldId id="276" r:id="rId8"/>
    <p:sldId id="277" r:id="rId9"/>
    <p:sldId id="278" r:id="rId10"/>
    <p:sldId id="282" r:id="rId11"/>
    <p:sldId id="279"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Helvetica Neue"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243E18-F0DC-4E8D-8063-8754A4749531}">
  <a:tblStyle styleId="{E9243E18-F0DC-4E8D-8063-8754A474953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9" autoAdjust="0"/>
    <p:restoredTop sz="94606"/>
  </p:normalViewPr>
  <p:slideViewPr>
    <p:cSldViewPr snapToGrid="0" snapToObjects="1">
      <p:cViewPr varScale="1">
        <p:scale>
          <a:sx n="86" d="100"/>
          <a:sy n="86" d="100"/>
        </p:scale>
        <p:origin x="61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ZA"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182" name="Google Shape;18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ZA"/>
              <a:t>1</a:t>
            </a:fld>
            <a:endParaRPr dirty="0"/>
          </a:p>
        </p:txBody>
      </p:sp>
    </p:spTree>
    <p:extLst>
      <p:ext uri="{BB962C8B-B14F-4D97-AF65-F5344CB8AC3E}">
        <p14:creationId xmlns:p14="http://schemas.microsoft.com/office/powerpoint/2010/main" val="312250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10</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02437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2</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9777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3</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3628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4</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9601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5</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07004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6</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73234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7</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7906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8</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5002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9</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3942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3FE9AD2E-8269-8847-AB3B-0DA54A5BCD23}" type="datetime1">
              <a:rPr lang="en-ZA" smtClean="0"/>
              <a:t>2021/09/18</a:t>
            </a:fld>
            <a:endParaRPr dirty="0"/>
          </a:p>
        </p:txBody>
      </p:sp>
      <p:sp>
        <p:nvSpPr>
          <p:cNvPr id="17" name="Google Shape;17;p2"/>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8" name="Google Shape;18;p2"/>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609600" y="273050"/>
            <a:ext cx="4011300" cy="11619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75" name="Google Shape;75;p11"/>
          <p:cNvSpPr txBox="1">
            <a:spLocks noGrp="1"/>
          </p:cNvSpPr>
          <p:nvPr>
            <p:ph type="body" idx="1"/>
          </p:nvPr>
        </p:nvSpPr>
        <p:spPr>
          <a:xfrm>
            <a:off x="4766733" y="273050"/>
            <a:ext cx="6815700" cy="58530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6" name="Google Shape;76;p11"/>
          <p:cNvSpPr txBox="1">
            <a:spLocks noGrp="1"/>
          </p:cNvSpPr>
          <p:nvPr>
            <p:ph type="body" idx="2"/>
          </p:nvPr>
        </p:nvSpPr>
        <p:spPr>
          <a:xfrm>
            <a:off x="609600" y="1435100"/>
            <a:ext cx="4011300" cy="46911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7" name="Google Shape;77;p11"/>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4100CCE-282C-FC45-98F9-9B48C4820672}" type="datetime1">
              <a:rPr lang="en-ZA" smtClean="0"/>
              <a:t>2021/09/18</a:t>
            </a:fld>
            <a:endParaRPr dirty="0"/>
          </a:p>
        </p:txBody>
      </p:sp>
      <p:sp>
        <p:nvSpPr>
          <p:cNvPr id="78" name="Google Shape;78;p11"/>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79" name="Google Shape;79;p11"/>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2389717" y="4800600"/>
            <a:ext cx="7315200" cy="566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82" name="Google Shape;82;p12"/>
          <p:cNvSpPr>
            <a:spLocks noGrp="1"/>
          </p:cNvSpPr>
          <p:nvPr>
            <p:ph type="pic" idx="2"/>
          </p:nvPr>
        </p:nvSpPr>
        <p:spPr>
          <a:xfrm>
            <a:off x="2389717" y="612775"/>
            <a:ext cx="7315200" cy="411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dirty="0"/>
              <a:t>Click icon to add picture</a:t>
            </a:r>
            <a:endParaRPr dirty="0"/>
          </a:p>
        </p:txBody>
      </p:sp>
      <p:sp>
        <p:nvSpPr>
          <p:cNvPr id="83" name="Google Shape;83;p12"/>
          <p:cNvSpPr txBox="1">
            <a:spLocks noGrp="1"/>
          </p:cNvSpPr>
          <p:nvPr>
            <p:ph type="body" idx="1"/>
          </p:nvPr>
        </p:nvSpPr>
        <p:spPr>
          <a:xfrm>
            <a:off x="2389717" y="5367338"/>
            <a:ext cx="7315200" cy="8049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4" name="Google Shape;84;p12"/>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6512449C-6DEC-C241-8163-229764CD092E}" type="datetime1">
              <a:rPr lang="en-ZA" smtClean="0"/>
              <a:t>2021/09/18</a:t>
            </a:fld>
            <a:endParaRPr dirty="0"/>
          </a:p>
        </p:txBody>
      </p:sp>
      <p:sp>
        <p:nvSpPr>
          <p:cNvPr id="85" name="Google Shape;85;p12"/>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86" name="Google Shape;86;p12"/>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89" name="Google Shape;89;p13"/>
          <p:cNvSpPr txBox="1">
            <a:spLocks noGrp="1"/>
          </p:cNvSpPr>
          <p:nvPr>
            <p:ph type="body" idx="1"/>
          </p:nvPr>
        </p:nvSpPr>
        <p:spPr>
          <a:xfrm rot="5400000">
            <a:off x="3832950" y="-1623150"/>
            <a:ext cx="4526100" cy="109728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90" name="Google Shape;90;p13"/>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A4CEFE7-9951-054B-A232-A83C30611334}" type="datetime1">
              <a:rPr lang="en-ZA" smtClean="0"/>
              <a:t>2021/09/18</a:t>
            </a:fld>
            <a:endParaRPr dirty="0"/>
          </a:p>
        </p:txBody>
      </p:sp>
      <p:sp>
        <p:nvSpPr>
          <p:cNvPr id="91" name="Google Shape;91;p13"/>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92" name="Google Shape;92;p13"/>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rot="5400000">
            <a:off x="7285050" y="1828788"/>
            <a:ext cx="5851500" cy="27432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95" name="Google Shape;95;p14"/>
          <p:cNvSpPr txBox="1">
            <a:spLocks noGrp="1"/>
          </p:cNvSpPr>
          <p:nvPr>
            <p:ph type="body" idx="1"/>
          </p:nvPr>
        </p:nvSpPr>
        <p:spPr>
          <a:xfrm rot="5400000">
            <a:off x="1697000" y="-812862"/>
            <a:ext cx="5851500" cy="80265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96" name="Google Shape;96;p14"/>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BBEF3D03-C268-D44C-94BE-3527585FF8B5}" type="datetime1">
              <a:rPr lang="en-ZA" smtClean="0"/>
              <a:t>2021/09/18</a:t>
            </a:fld>
            <a:endParaRPr dirty="0"/>
          </a:p>
        </p:txBody>
      </p:sp>
      <p:sp>
        <p:nvSpPr>
          <p:cNvPr id="97" name="Google Shape;97;p14"/>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98" name="Google Shape;98;p1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4_Title" type="tx">
  <p:cSld name="TITLE_AND_BODY">
    <p:spTree>
      <p:nvGrpSpPr>
        <p:cNvPr id="1" name="Shape 99"/>
        <p:cNvGrpSpPr/>
        <p:nvPr/>
      </p:nvGrpSpPr>
      <p:grpSpPr>
        <a:xfrm>
          <a:off x="0" y="0"/>
          <a:ext cx="0" cy="0"/>
          <a:chOff x="0" y="0"/>
          <a:chExt cx="0" cy="0"/>
        </a:xfrm>
      </p:grpSpPr>
      <p:pic>
        <p:nvPicPr>
          <p:cNvPr id="100" name="Google Shape;100;p15" descr="logo-mail.jpg"/>
          <p:cNvPicPr preferRelativeResize="0"/>
          <p:nvPr/>
        </p:nvPicPr>
        <p:blipFill rotWithShape="1">
          <a:blip r:embed="rId2">
            <a:alphaModFix/>
          </a:blip>
          <a:srcRect/>
          <a:stretch/>
        </p:blipFill>
        <p:spPr>
          <a:xfrm>
            <a:off x="8548380" y="6203388"/>
            <a:ext cx="2308716" cy="526388"/>
          </a:xfrm>
          <a:prstGeom prst="rect">
            <a:avLst/>
          </a:prstGeom>
          <a:noFill/>
          <a:ln>
            <a:noFill/>
          </a:ln>
        </p:spPr>
      </p:pic>
      <p:sp>
        <p:nvSpPr>
          <p:cNvPr id="101" name="Google Shape;101;p15"/>
          <p:cNvSpPr txBox="1">
            <a:spLocks noGrp="1"/>
          </p:cNvSpPr>
          <p:nvPr>
            <p:ph type="title"/>
          </p:nvPr>
        </p:nvSpPr>
        <p:spPr>
          <a:xfrm>
            <a:off x="609599" y="92075"/>
            <a:ext cx="10972800" cy="1508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4200"/>
              <a:buFont typeface="Calibri"/>
              <a:buNone/>
              <a:defRPr sz="4200" b="0" i="0" u="none" strike="noStrike" cap="none">
                <a:solidFill>
                  <a:srgbClr val="000000"/>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102" name="Google Shape;102;p15"/>
          <p:cNvSpPr txBox="1">
            <a:spLocks noGrp="1"/>
          </p:cNvSpPr>
          <p:nvPr>
            <p:ph type="sldNum" idx="12"/>
          </p:nvPr>
        </p:nvSpPr>
        <p:spPr>
          <a:xfrm>
            <a:off x="11582400" y="6400801"/>
            <a:ext cx="609600" cy="336300"/>
          </a:xfrm>
          <a:prstGeom prst="rect">
            <a:avLst/>
          </a:prstGeom>
          <a:noFill/>
          <a:ln>
            <a:noFill/>
          </a:ln>
        </p:spPr>
        <p:txBody>
          <a:bodyPr spcFirstLastPara="1" wrap="square" lIns="47500" tIns="47500" rIns="47500" bIns="47500" anchor="t" anchorCtr="0">
            <a:noAutofit/>
          </a:bodyPr>
          <a:lstStyle>
            <a:lvl1pPr marL="0" marR="0" lvl="0"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9"/>
        <p:cNvGrpSpPr/>
        <p:nvPr/>
      </p:nvGrpSpPr>
      <p:grpSpPr>
        <a:xfrm>
          <a:off x="0" y="0"/>
          <a:ext cx="0" cy="0"/>
          <a:chOff x="0" y="0"/>
          <a:chExt cx="0" cy="0"/>
        </a:xfrm>
      </p:grpSpPr>
      <p:sp>
        <p:nvSpPr>
          <p:cNvPr id="110" name="Google Shape;110;p17"/>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11" name="Google Shape;111;p17"/>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12" name="Google Shape;112;p1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9A363149-DE49-0E46-B073-14F29AF038D0}" type="datetime1">
              <a:rPr lang="en-ZA" smtClean="0"/>
              <a:t>2021/09/18</a:t>
            </a:fld>
            <a:endParaRPr dirty="0"/>
          </a:p>
        </p:txBody>
      </p:sp>
      <p:sp>
        <p:nvSpPr>
          <p:cNvPr id="113" name="Google Shape;113;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14" name="Google Shape;1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pic>
        <p:nvPicPr>
          <p:cNvPr id="115" name="Google Shape;115;p17"/>
          <p:cNvPicPr preferRelativeResize="0"/>
          <p:nvPr/>
        </p:nvPicPr>
        <p:blipFill rotWithShape="1">
          <a:blip r:embed="rId2">
            <a:alphaModFix/>
          </a:blip>
          <a:srcRect/>
          <a:stretch/>
        </p:blipFill>
        <p:spPr>
          <a:xfrm>
            <a:off x="-203200" y="-30259"/>
            <a:ext cx="12395199" cy="123091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30" name="Google Shape;130;p20"/>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1" name="Google Shape;131;p20"/>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2" name="Google Shape;132;p2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D731C29B-35E8-514A-8803-FB5E1D08D645}" type="datetime1">
              <a:rPr lang="en-ZA" smtClean="0"/>
              <a:t>2021/09/18</a:t>
            </a:fld>
            <a:endParaRPr dirty="0"/>
          </a:p>
        </p:txBody>
      </p:sp>
      <p:sp>
        <p:nvSpPr>
          <p:cNvPr id="133" name="Google Shape;133;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34" name="Google Shape;13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37" name="Google Shape;137;p21"/>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38" name="Google Shape;138;p21"/>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 name="Google Shape;139;p21"/>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40" name="Google Shape;140;p21"/>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2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7926881A-7A36-C14C-8890-FF0237504336}" type="datetime1">
              <a:rPr lang="en-ZA" smtClean="0"/>
              <a:t>2021/09/18</a:t>
            </a:fld>
            <a:endParaRPr dirty="0"/>
          </a:p>
        </p:txBody>
      </p:sp>
      <p:sp>
        <p:nvSpPr>
          <p:cNvPr id="142" name="Google Shape;142;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43" name="Google Shape;14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46" name="Google Shape;146;p2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A6967B26-BAF3-4740-A0BB-9370EBE11BDD}" type="datetime1">
              <a:rPr lang="en-ZA" smtClean="0"/>
              <a:t>2021/09/18</a:t>
            </a:fld>
            <a:endParaRPr dirty="0"/>
          </a:p>
        </p:txBody>
      </p:sp>
      <p:sp>
        <p:nvSpPr>
          <p:cNvPr id="147" name="Google Shape;147;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48" name="Google Shape;1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9"/>
        <p:cNvGrpSpPr/>
        <p:nvPr/>
      </p:nvGrpSpPr>
      <p:grpSpPr>
        <a:xfrm>
          <a:off x="0" y="0"/>
          <a:ext cx="0" cy="0"/>
          <a:chOff x="0" y="0"/>
          <a:chExt cx="0" cy="0"/>
        </a:xfrm>
      </p:grpSpPr>
      <p:sp>
        <p:nvSpPr>
          <p:cNvPr id="150" name="Google Shape;150;p2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2CDBA5E9-C351-4640-9630-793A239A684B}" type="datetime1">
              <a:rPr lang="en-ZA" smtClean="0"/>
              <a:t>2021/09/18</a:t>
            </a:fld>
            <a:endParaRPr dirty="0"/>
          </a:p>
        </p:txBody>
      </p:sp>
      <p:sp>
        <p:nvSpPr>
          <p:cNvPr id="151" name="Google Shape;151;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52" name="Google Shape;1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8898340" y="6331980"/>
            <a:ext cx="2470245" cy="526020"/>
          </a:xfrm>
          <a:prstGeom prst="rect">
            <a:avLst/>
          </a:prstGeom>
          <a:noFill/>
          <a:ln>
            <a:noFill/>
          </a:ln>
        </p:spPr>
      </p:pic>
      <p:pic>
        <p:nvPicPr>
          <p:cNvPr id="21" name="Google Shape;21;p3" descr="bg_1.png"/>
          <p:cNvPicPr preferRelativeResize="0"/>
          <p:nvPr/>
        </p:nvPicPr>
        <p:blipFill rotWithShape="1">
          <a:blip r:embed="rId3">
            <a:alphaModFix/>
          </a:blip>
          <a:srcRect/>
          <a:stretch/>
        </p:blipFill>
        <p:spPr>
          <a:xfrm>
            <a:off x="0" y="0"/>
            <a:ext cx="9144000" cy="4014186"/>
          </a:xfrm>
          <a:prstGeom prst="rect">
            <a:avLst/>
          </a:prstGeom>
          <a:noFill/>
          <a:ln>
            <a:noFill/>
          </a:ln>
        </p:spPr>
      </p:pic>
      <p:sp>
        <p:nvSpPr>
          <p:cNvPr id="22" name="Google Shape;22;p3"/>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23" name="Google Shape;23;p3"/>
          <p:cNvSpPr txBox="1">
            <a:spLocks noGrp="1"/>
          </p:cNvSpPr>
          <p:nvPr>
            <p:ph type="sldNum" idx="12"/>
          </p:nvPr>
        </p:nvSpPr>
        <p:spPr>
          <a:xfrm>
            <a:off x="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55" name="Google Shape;155;p24"/>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6" name="Google Shape;156;p24"/>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57" name="Google Shape;157;p2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4240139D-9346-FC4E-B443-38949CECE033}" type="datetime1">
              <a:rPr lang="en-ZA" smtClean="0"/>
              <a:t>2021/09/18</a:t>
            </a:fld>
            <a:endParaRPr dirty="0"/>
          </a:p>
        </p:txBody>
      </p:sp>
      <p:sp>
        <p:nvSpPr>
          <p:cNvPr id="158" name="Google Shape;158;p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59" name="Google Shape;15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62" name="Google Shape;162;p25"/>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163" name="Google Shape;163;p25"/>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64" name="Google Shape;164;p2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F0D8B95E-A146-DE48-96FE-7AC55E4119FC}" type="datetime1">
              <a:rPr lang="en-ZA" smtClean="0"/>
              <a:t>2021/09/18</a:t>
            </a:fld>
            <a:endParaRPr dirty="0"/>
          </a:p>
        </p:txBody>
      </p:sp>
      <p:sp>
        <p:nvSpPr>
          <p:cNvPr id="165" name="Google Shape;165;p2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66" name="Google Shape;16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69" name="Google Shape;169;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0" name="Google Shape;170;p2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6E5D8E00-2719-B240-B107-15A18654BF7D}" type="datetime1">
              <a:rPr lang="en-ZA" smtClean="0"/>
              <a:t>2021/09/18</a:t>
            </a:fld>
            <a:endParaRPr dirty="0"/>
          </a:p>
        </p:txBody>
      </p:sp>
      <p:sp>
        <p:nvSpPr>
          <p:cNvPr id="171" name="Google Shape;171;p2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72" name="Google Shape;17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75" name="Google Shape;175;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6" name="Google Shape;176;p2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CA24EB6-C49F-A34F-BA82-C8E970F471B6}" type="datetime1">
              <a:rPr lang="en-ZA" smtClean="0"/>
              <a:t>2021/09/18</a:t>
            </a:fld>
            <a:endParaRPr dirty="0"/>
          </a:p>
        </p:txBody>
      </p:sp>
      <p:sp>
        <p:nvSpPr>
          <p:cNvPr id="177" name="Google Shape;177;p2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78" name="Google Shape;17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24"/>
        <p:cNvGrpSpPr/>
        <p:nvPr/>
      </p:nvGrpSpPr>
      <p:grpSpPr>
        <a:xfrm>
          <a:off x="0" y="0"/>
          <a:ext cx="0" cy="0"/>
          <a:chOff x="0" y="0"/>
          <a:chExt cx="0" cy="0"/>
        </a:xfrm>
      </p:grpSpPr>
      <p:pic>
        <p:nvPicPr>
          <p:cNvPr id="25" name="Google Shape;25;p4" descr="bg_2_superb.png"/>
          <p:cNvPicPr preferRelativeResize="0"/>
          <p:nvPr/>
        </p:nvPicPr>
        <p:blipFill rotWithShape="1">
          <a:blip r:embed="rId2">
            <a:alphaModFix/>
          </a:blip>
          <a:srcRect/>
          <a:stretch/>
        </p:blipFill>
        <p:spPr>
          <a:xfrm>
            <a:off x="0" y="0"/>
            <a:ext cx="9144000" cy="904495"/>
          </a:xfrm>
          <a:prstGeom prst="rect">
            <a:avLst/>
          </a:prstGeom>
          <a:noFill/>
          <a:ln>
            <a:noFill/>
          </a:ln>
        </p:spPr>
      </p:pic>
      <p:sp>
        <p:nvSpPr>
          <p:cNvPr id="26" name="Google Shape;26;p4"/>
          <p:cNvSpPr txBox="1">
            <a:spLocks noGrp="1"/>
          </p:cNvSpPr>
          <p:nvPr>
            <p:ph type="body" idx="1"/>
          </p:nvPr>
        </p:nvSpPr>
        <p:spPr>
          <a:xfrm>
            <a:off x="609600" y="1045820"/>
            <a:ext cx="10972800" cy="50802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27" name="Google Shape;27;p4"/>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68F8A4CE-8A77-C04E-8E77-2ABF3AFC6C49}" type="datetime1">
              <a:rPr lang="en-ZA" smtClean="0"/>
              <a:t>2021/09/18</a:t>
            </a:fld>
            <a:endParaRPr dirty="0"/>
          </a:p>
        </p:txBody>
      </p:sp>
      <p:sp>
        <p:nvSpPr>
          <p:cNvPr id="28" name="Google Shape;28;p4"/>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29" name="Google Shape;29;p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
        <p:nvSpPr>
          <p:cNvPr id="30" name="Google Shape;30;p4"/>
          <p:cNvSpPr txBox="1">
            <a:spLocks noGrp="1"/>
          </p:cNvSpPr>
          <p:nvPr>
            <p:ph type="title"/>
          </p:nvPr>
        </p:nvSpPr>
        <p:spPr>
          <a:xfrm>
            <a:off x="264241" y="0"/>
            <a:ext cx="8648400" cy="810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a:stretch/>
        </p:blipFill>
        <p:spPr>
          <a:xfrm>
            <a:off x="0" y="0"/>
            <a:ext cx="9144002" cy="901700"/>
          </a:xfrm>
          <a:prstGeom prst="rect">
            <a:avLst/>
          </a:prstGeom>
          <a:noFill/>
          <a:ln>
            <a:noFill/>
          </a:ln>
        </p:spPr>
      </p:pic>
      <p:sp>
        <p:nvSpPr>
          <p:cNvPr id="33" name="Google Shape;33;p5"/>
          <p:cNvSpPr txBox="1">
            <a:spLocks noGrp="1"/>
          </p:cNvSpPr>
          <p:nvPr>
            <p:ph type="body" idx="1"/>
          </p:nvPr>
        </p:nvSpPr>
        <p:spPr>
          <a:xfrm>
            <a:off x="609600" y="1045820"/>
            <a:ext cx="10972800" cy="50802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34" name="Google Shape;34;p5"/>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C4A9892-CCEB-C046-9A82-FAC68A1B6823}" type="datetime1">
              <a:rPr lang="en-ZA" smtClean="0"/>
              <a:t>2021/09/18</a:t>
            </a:fld>
            <a:endParaRPr dirty="0"/>
          </a:p>
        </p:txBody>
      </p:sp>
      <p:sp>
        <p:nvSpPr>
          <p:cNvPr id="35" name="Google Shape;35;p5"/>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36" name="Google Shape;36;p5"/>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
        <p:nvSpPr>
          <p:cNvPr id="37" name="Google Shape;37;p5"/>
          <p:cNvSpPr txBox="1">
            <a:spLocks noGrp="1"/>
          </p:cNvSpPr>
          <p:nvPr>
            <p:ph type="title"/>
          </p:nvPr>
        </p:nvSpPr>
        <p:spPr>
          <a:xfrm>
            <a:off x="264241" y="0"/>
            <a:ext cx="8648400" cy="810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8"/>
        <p:cNvGrpSpPr/>
        <p:nvPr/>
      </p:nvGrpSpPr>
      <p:grpSpPr>
        <a:xfrm>
          <a:off x="0" y="0"/>
          <a:ext cx="0" cy="0"/>
          <a:chOff x="0" y="0"/>
          <a:chExt cx="0" cy="0"/>
        </a:xfrm>
      </p:grpSpPr>
      <p:pic>
        <p:nvPicPr>
          <p:cNvPr id="39" name="Google Shape;39;p6"/>
          <p:cNvPicPr preferRelativeResize="0"/>
          <p:nvPr/>
        </p:nvPicPr>
        <p:blipFill rotWithShape="1">
          <a:blip r:embed="rId2">
            <a:alphaModFix/>
          </a:blip>
          <a:srcRect/>
          <a:stretch/>
        </p:blipFill>
        <p:spPr>
          <a:xfrm>
            <a:off x="0" y="0"/>
            <a:ext cx="9144002" cy="901700"/>
          </a:xfrm>
          <a:prstGeom prst="rect">
            <a:avLst/>
          </a:prstGeom>
          <a:noFill/>
          <a:ln>
            <a:noFill/>
          </a:ln>
        </p:spPr>
      </p:pic>
      <p:sp>
        <p:nvSpPr>
          <p:cNvPr id="40" name="Google Shape;40;p6"/>
          <p:cNvSpPr txBox="1">
            <a:spLocks noGrp="1"/>
          </p:cNvSpPr>
          <p:nvPr>
            <p:ph type="body" idx="1"/>
          </p:nvPr>
        </p:nvSpPr>
        <p:spPr>
          <a:xfrm>
            <a:off x="609600" y="1045820"/>
            <a:ext cx="10972800" cy="50802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1" name="Google Shape;41;p6"/>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4F4836EE-B5BA-4B44-B1CA-ADC3B8FBED8A}" type="datetime1">
              <a:rPr lang="en-ZA" smtClean="0"/>
              <a:t>2021/09/18</a:t>
            </a:fld>
            <a:endParaRPr dirty="0"/>
          </a:p>
        </p:txBody>
      </p:sp>
      <p:sp>
        <p:nvSpPr>
          <p:cNvPr id="42" name="Google Shape;42;p6"/>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43" name="Google Shape;43;p6"/>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
        <p:nvSpPr>
          <p:cNvPr id="44" name="Google Shape;44;p6"/>
          <p:cNvSpPr txBox="1">
            <a:spLocks noGrp="1"/>
          </p:cNvSpPr>
          <p:nvPr>
            <p:ph type="title"/>
          </p:nvPr>
        </p:nvSpPr>
        <p:spPr>
          <a:xfrm>
            <a:off x="264241" y="0"/>
            <a:ext cx="8648400" cy="810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5"/>
        <p:cNvGrpSpPr/>
        <p:nvPr/>
      </p:nvGrpSpPr>
      <p:grpSpPr>
        <a:xfrm>
          <a:off x="0" y="0"/>
          <a:ext cx="0" cy="0"/>
          <a:chOff x="0" y="0"/>
          <a:chExt cx="0" cy="0"/>
        </a:xfrm>
      </p:grpSpPr>
      <p:pic>
        <p:nvPicPr>
          <p:cNvPr id="46" name="Google Shape;46;p7" descr="bg_2.png"/>
          <p:cNvPicPr preferRelativeResize="0"/>
          <p:nvPr/>
        </p:nvPicPr>
        <p:blipFill rotWithShape="1">
          <a:blip r:embed="rId2">
            <a:alphaModFix/>
          </a:blip>
          <a:srcRect/>
          <a:stretch/>
        </p:blipFill>
        <p:spPr>
          <a:xfrm>
            <a:off x="0" y="0"/>
            <a:ext cx="9144000" cy="904495"/>
          </a:xfrm>
          <a:prstGeom prst="rect">
            <a:avLst/>
          </a:prstGeom>
          <a:noFill/>
          <a:ln>
            <a:noFill/>
          </a:ln>
        </p:spPr>
      </p:pic>
      <p:sp>
        <p:nvSpPr>
          <p:cNvPr id="47" name="Google Shape;47;p7"/>
          <p:cNvSpPr txBox="1">
            <a:spLocks noGrp="1"/>
          </p:cNvSpPr>
          <p:nvPr>
            <p:ph type="body" idx="1"/>
          </p:nvPr>
        </p:nvSpPr>
        <p:spPr>
          <a:xfrm>
            <a:off x="609600" y="1045820"/>
            <a:ext cx="10972800" cy="50802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8" name="Google Shape;48;p7"/>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60DD694-7AB7-D042-B8CC-7AA69B0B721C}" type="datetime1">
              <a:rPr lang="en-ZA" smtClean="0"/>
              <a:t>2021/09/18</a:t>
            </a:fld>
            <a:endParaRPr dirty="0"/>
          </a:p>
        </p:txBody>
      </p:sp>
      <p:sp>
        <p:nvSpPr>
          <p:cNvPr id="49" name="Google Shape;49;p7"/>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50" name="Google Shape;50;p7"/>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
        <p:nvSpPr>
          <p:cNvPr id="51" name="Google Shape;51;p7"/>
          <p:cNvSpPr txBox="1">
            <a:spLocks noGrp="1"/>
          </p:cNvSpPr>
          <p:nvPr>
            <p:ph type="title"/>
          </p:nvPr>
        </p:nvSpPr>
        <p:spPr>
          <a:xfrm>
            <a:off x="264241" y="0"/>
            <a:ext cx="8648400" cy="810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54" name="Google Shape;54;p8"/>
          <p:cNvSpPr txBox="1">
            <a:spLocks noGrp="1"/>
          </p:cNvSpPr>
          <p:nvPr>
            <p:ph type="body" idx="1"/>
          </p:nvPr>
        </p:nvSpPr>
        <p:spPr>
          <a:xfrm>
            <a:off x="609600" y="1600200"/>
            <a:ext cx="5384700" cy="45261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5" name="Google Shape;55;p8"/>
          <p:cNvSpPr txBox="1">
            <a:spLocks noGrp="1"/>
          </p:cNvSpPr>
          <p:nvPr>
            <p:ph type="body" idx="2"/>
          </p:nvPr>
        </p:nvSpPr>
        <p:spPr>
          <a:xfrm>
            <a:off x="6197600" y="1600200"/>
            <a:ext cx="5384700" cy="45261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6" name="Google Shape;56;p8"/>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9A2C5A0-EDE0-B04F-984C-891A98CCFAD2}" type="datetime1">
              <a:rPr lang="en-ZA" smtClean="0"/>
              <a:t>2021/09/18</a:t>
            </a:fld>
            <a:endParaRPr dirty="0"/>
          </a:p>
        </p:txBody>
      </p:sp>
      <p:sp>
        <p:nvSpPr>
          <p:cNvPr id="57" name="Google Shape;57;p8"/>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58" name="Google Shape;58;p8"/>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61" name="Google Shape;61;p9"/>
          <p:cNvSpPr txBox="1">
            <a:spLocks noGrp="1"/>
          </p:cNvSpPr>
          <p:nvPr>
            <p:ph type="body" idx="1"/>
          </p:nvPr>
        </p:nvSpPr>
        <p:spPr>
          <a:xfrm>
            <a:off x="609600" y="1535113"/>
            <a:ext cx="5386800" cy="63990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2" name="Google Shape;62;p9"/>
          <p:cNvSpPr txBox="1">
            <a:spLocks noGrp="1"/>
          </p:cNvSpPr>
          <p:nvPr>
            <p:ph type="body" idx="2"/>
          </p:nvPr>
        </p:nvSpPr>
        <p:spPr>
          <a:xfrm>
            <a:off x="609600" y="2174875"/>
            <a:ext cx="5386800" cy="39513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3" name="Google Shape;63;p9"/>
          <p:cNvSpPr txBox="1">
            <a:spLocks noGrp="1"/>
          </p:cNvSpPr>
          <p:nvPr>
            <p:ph type="body" idx="3"/>
          </p:nvPr>
        </p:nvSpPr>
        <p:spPr>
          <a:xfrm>
            <a:off x="6193367" y="1535113"/>
            <a:ext cx="5389200" cy="63990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4" name="Google Shape;64;p9"/>
          <p:cNvSpPr txBox="1">
            <a:spLocks noGrp="1"/>
          </p:cNvSpPr>
          <p:nvPr>
            <p:ph type="body" idx="4"/>
          </p:nvPr>
        </p:nvSpPr>
        <p:spPr>
          <a:xfrm>
            <a:off x="6193367" y="2174875"/>
            <a:ext cx="5389200" cy="39513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5" name="Google Shape;65;p9"/>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6ADDFE3-5A3F-7B46-88F7-A517B296BB12}" type="datetime1">
              <a:rPr lang="en-ZA" smtClean="0"/>
              <a:t>2021/09/18</a:t>
            </a:fld>
            <a:endParaRPr dirty="0"/>
          </a:p>
        </p:txBody>
      </p:sp>
      <p:sp>
        <p:nvSpPr>
          <p:cNvPr id="66" name="Google Shape;66;p9"/>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67" name="Google Shape;67;p9"/>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70" name="Google Shape;70;p10"/>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2889D61-877A-E147-9696-E291D26BF6FF}" type="datetime1">
              <a:rPr lang="en-ZA" smtClean="0"/>
              <a:t>2021/09/18</a:t>
            </a:fld>
            <a:endParaRPr dirty="0"/>
          </a:p>
        </p:txBody>
      </p:sp>
      <p:sp>
        <p:nvSpPr>
          <p:cNvPr id="71" name="Google Shape;71;p10"/>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72" name="Google Shape;72;p10"/>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09600" y="1600200"/>
            <a:ext cx="10972800" cy="45261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6D90D860-C272-1F40-8A05-A05EF5F517EA}" type="datetime1">
              <a:rPr lang="en-ZA" smtClean="0"/>
              <a:t>2021/09/18</a:t>
            </a:fld>
            <a:endParaRPr dirty="0"/>
          </a:p>
        </p:txBody>
      </p:sp>
      <p:sp>
        <p:nvSpPr>
          <p:cNvPr id="13" name="Google Shape;13;p1"/>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4" name="Google Shape;14;p1"/>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5" name="Google Shape;105;p16"/>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 name="Google Shape;106;p1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0EE9519D-FA23-FE43-8351-A95F56B19657}" type="datetime1">
              <a:rPr lang="en-ZA" smtClean="0"/>
              <a:t>2021/09/18</a:t>
            </a:fld>
            <a:endParaRPr dirty="0"/>
          </a:p>
        </p:txBody>
      </p:sp>
      <p:sp>
        <p:nvSpPr>
          <p:cNvPr id="107" name="Google Shape;107;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08" name="Google Shape;10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5" name="Google Shape;185;p28"/>
          <p:cNvSpPr txBox="1"/>
          <p:nvPr/>
        </p:nvSpPr>
        <p:spPr>
          <a:xfrm>
            <a:off x="0" y="2013000"/>
            <a:ext cx="7695300" cy="1416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ZA" sz="3600" b="1" i="0" u="none" strike="noStrike" cap="none" dirty="0">
                <a:solidFill>
                  <a:srgbClr val="FFFFFF"/>
                </a:solidFill>
                <a:latin typeface="Helvetica Neue"/>
                <a:ea typeface="Helvetica Neue"/>
                <a:cs typeface="Helvetica Neue"/>
                <a:sym typeface="Helvetica Neue"/>
              </a:rPr>
              <a:t>Price Elasticity Approach</a:t>
            </a:r>
          </a:p>
          <a:p>
            <a:pPr marL="0" marR="0" lvl="0" indent="0" algn="ctr" rtl="0">
              <a:lnSpc>
                <a:spcPct val="100000"/>
              </a:lnSpc>
              <a:spcBef>
                <a:spcPts val="0"/>
              </a:spcBef>
              <a:spcAft>
                <a:spcPts val="0"/>
              </a:spcAft>
              <a:buClr>
                <a:srgbClr val="000000"/>
              </a:buClr>
              <a:buSzPts val="3600"/>
              <a:buFont typeface="Arial"/>
              <a:buNone/>
            </a:pPr>
            <a:endParaRPr sz="3000" b="0" i="0" u="none" strike="noStrike" cap="none" dirty="0">
              <a:solidFill>
                <a:srgbClr val="FFFFFF"/>
              </a:solidFill>
              <a:latin typeface="Helvetica Neue"/>
              <a:ea typeface="Helvetica Neue"/>
              <a:cs typeface="Helvetica Neue"/>
              <a:sym typeface="Helvetica Neue"/>
            </a:endParaRPr>
          </a:p>
        </p:txBody>
      </p:sp>
      <p:sp>
        <p:nvSpPr>
          <p:cNvPr id="2" name="Date Placeholder 1">
            <a:extLst>
              <a:ext uri="{FF2B5EF4-FFF2-40B4-BE49-F238E27FC236}">
                <a16:creationId xmlns:a16="http://schemas.microsoft.com/office/drawing/2014/main" id="{109725E9-1548-0146-8601-7FBAC5160C01}"/>
              </a:ext>
            </a:extLst>
          </p:cNvPr>
          <p:cNvSpPr>
            <a:spLocks noGrp="1"/>
          </p:cNvSpPr>
          <p:nvPr>
            <p:ph type="dt" idx="10"/>
          </p:nvPr>
        </p:nvSpPr>
        <p:spPr/>
        <p:txBody>
          <a:bodyPr/>
          <a:lstStyle/>
          <a:p>
            <a:fld id="{7180486C-9537-7842-A5CB-62782B1A7035}" type="datetime1">
              <a:rPr lang="en-ZA" smtClean="0"/>
              <a:t>2021/09/18</a:t>
            </a:fld>
            <a:endParaRPr lang="en-ZA" dirty="0"/>
          </a:p>
        </p:txBody>
      </p:sp>
      <p:sp>
        <p:nvSpPr>
          <p:cNvPr id="3" name="Footer Placeholder 2">
            <a:extLst>
              <a:ext uri="{FF2B5EF4-FFF2-40B4-BE49-F238E27FC236}">
                <a16:creationId xmlns:a16="http://schemas.microsoft.com/office/drawing/2014/main" id="{F81ABCDD-BCA0-F54E-8DD5-2984094ACDF4}"/>
              </a:ext>
            </a:extLst>
          </p:cNvPr>
          <p:cNvSpPr>
            <a:spLocks noGrp="1"/>
          </p:cNvSpPr>
          <p:nvPr>
            <p:ph type="ftr" idx="11"/>
          </p:nvPr>
        </p:nvSpPr>
        <p:spPr/>
        <p:txBody>
          <a:bodyPr/>
          <a:lstStyle/>
          <a:p>
            <a:r>
              <a:rPr lang="en-ZA" dirty="0"/>
              <a:t>Takealot Online (Pty) Ltd. All Rights Reserved. Proprietary &amp; Confidential.</a:t>
            </a:r>
          </a:p>
        </p:txBody>
      </p:sp>
      <p:sp>
        <p:nvSpPr>
          <p:cNvPr id="4" name="Slide Number Placeholder 3">
            <a:extLst>
              <a:ext uri="{FF2B5EF4-FFF2-40B4-BE49-F238E27FC236}">
                <a16:creationId xmlns:a16="http://schemas.microsoft.com/office/drawing/2014/main" id="{E2C3E012-1111-E944-B2F2-0364B7D5D6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1</a:t>
            </a:fld>
            <a:endParaRPr lang="en-ZA" dirty="0"/>
          </a:p>
        </p:txBody>
      </p:sp>
    </p:spTree>
    <p:extLst>
      <p:ext uri="{BB962C8B-B14F-4D97-AF65-F5344CB8AC3E}">
        <p14:creationId xmlns:p14="http://schemas.microsoft.com/office/powerpoint/2010/main" val="423619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314329" y="314828"/>
            <a:ext cx="9388964" cy="6279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2400" b="1" i="0" u="none" strike="noStrike" cap="none" dirty="0">
                <a:solidFill>
                  <a:schemeClr val="lt1"/>
                </a:solidFill>
                <a:latin typeface="Helvetica Neue"/>
                <a:ea typeface="Helvetica Neue"/>
                <a:cs typeface="Helvetica Neue"/>
                <a:sym typeface="Helvetica Neue"/>
              </a:rPr>
              <a:t>Snapshot of the information that will be sent to Div</a:t>
            </a:r>
            <a:r>
              <a:rPr lang="en-ZA" sz="2400" b="1" dirty="0">
                <a:solidFill>
                  <a:schemeClr val="lt1"/>
                </a:solidFill>
                <a:latin typeface="Helvetica Neue"/>
                <a:ea typeface="Helvetica Neue"/>
                <a:cs typeface="Helvetica Neue"/>
                <a:sym typeface="Helvetica Neue"/>
              </a:rPr>
              <a:t>/Dept managers</a:t>
            </a:r>
            <a:endParaRPr lang="en-ZA" sz="2400" b="1" i="0" u="none" strike="noStrike" cap="none" dirty="0">
              <a:solidFill>
                <a:schemeClr val="lt1"/>
              </a:solidFill>
              <a:latin typeface="Helvetica Neue"/>
              <a:ea typeface="Helvetica Neue"/>
              <a:cs typeface="Helvetica Neue"/>
              <a:sym typeface="Helvetica Neue"/>
            </a:endParaRPr>
          </a:p>
        </p:txBody>
      </p:sp>
      <p:sp>
        <p:nvSpPr>
          <p:cNvPr id="2" name="Date Placeholder 1">
            <a:extLst>
              <a:ext uri="{FF2B5EF4-FFF2-40B4-BE49-F238E27FC236}">
                <a16:creationId xmlns:a16="http://schemas.microsoft.com/office/drawing/2014/main" id="{1D17A08D-461F-7344-B0C5-3CDBEEA5624E}"/>
              </a:ext>
            </a:extLst>
          </p:cNvPr>
          <p:cNvSpPr>
            <a:spLocks noGrp="1"/>
          </p:cNvSpPr>
          <p:nvPr>
            <p:ph type="dt" idx="10"/>
          </p:nvPr>
        </p:nvSpPr>
        <p:spPr/>
        <p:txBody>
          <a:bodyPr/>
          <a:lstStyle/>
          <a:p>
            <a:fld id="{99AA16B0-2BAD-8848-93C3-0D165FC17E2F}" type="datetime1">
              <a:rPr lang="en-ZA" smtClean="0"/>
              <a:t>2021/09/18</a:t>
            </a:fld>
            <a:endParaRPr lang="en-ZA" dirty="0"/>
          </a:p>
        </p:txBody>
      </p:sp>
      <p:sp>
        <p:nvSpPr>
          <p:cNvPr id="3" name="Footer Placeholder 2">
            <a:extLst>
              <a:ext uri="{FF2B5EF4-FFF2-40B4-BE49-F238E27FC236}">
                <a16:creationId xmlns:a16="http://schemas.microsoft.com/office/drawing/2014/main" id="{389D7D86-3695-AF47-97A4-C885EC95187B}"/>
              </a:ext>
            </a:extLst>
          </p:cNvPr>
          <p:cNvSpPr>
            <a:spLocks noGrp="1"/>
          </p:cNvSpPr>
          <p:nvPr>
            <p:ph type="ftr" idx="11"/>
          </p:nvPr>
        </p:nvSpPr>
        <p:spPr/>
        <p:txBody>
          <a:bodyPr/>
          <a:lstStyle/>
          <a:p>
            <a:r>
              <a:rPr lang="en-ZA" dirty="0"/>
              <a:t>Takealot Online (Pty) Ltd. All Rights Reserved. Proprietary &amp; Confidential.</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10</a:t>
            </a:fld>
            <a:endParaRPr lang="en-ZA" dirty="0"/>
          </a:p>
        </p:txBody>
      </p:sp>
      <p:pic>
        <p:nvPicPr>
          <p:cNvPr id="8" name="Picture 7">
            <a:extLst>
              <a:ext uri="{FF2B5EF4-FFF2-40B4-BE49-F238E27FC236}">
                <a16:creationId xmlns:a16="http://schemas.microsoft.com/office/drawing/2014/main" id="{2653DC14-0F01-4D0C-A1AC-B06099B13CD3}"/>
              </a:ext>
            </a:extLst>
          </p:cNvPr>
          <p:cNvPicPr>
            <a:picLocks noChangeAspect="1"/>
          </p:cNvPicPr>
          <p:nvPr/>
        </p:nvPicPr>
        <p:blipFill>
          <a:blip r:embed="rId3"/>
          <a:stretch>
            <a:fillRect/>
          </a:stretch>
        </p:blipFill>
        <p:spPr>
          <a:xfrm>
            <a:off x="542925" y="1709737"/>
            <a:ext cx="11106150" cy="3438525"/>
          </a:xfrm>
          <a:prstGeom prst="rect">
            <a:avLst/>
          </a:prstGeom>
        </p:spPr>
      </p:pic>
    </p:spTree>
    <p:extLst>
      <p:ext uri="{BB962C8B-B14F-4D97-AF65-F5344CB8AC3E}">
        <p14:creationId xmlns:p14="http://schemas.microsoft.com/office/powerpoint/2010/main" val="301509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314329" y="314828"/>
            <a:ext cx="9065645" cy="6279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2400" b="1" dirty="0">
                <a:solidFill>
                  <a:schemeClr val="lt1"/>
                </a:solidFill>
                <a:latin typeface="Helvetica Neue"/>
                <a:ea typeface="Helvetica Neue"/>
                <a:cs typeface="Helvetica Neue"/>
                <a:sym typeface="Helvetica Neue"/>
              </a:rPr>
              <a:t>Price Elasticity of Demand (PED) and its Benefits </a:t>
            </a:r>
          </a:p>
        </p:txBody>
      </p:sp>
      <p:sp>
        <p:nvSpPr>
          <p:cNvPr id="2" name="Date Placeholder 1">
            <a:extLst>
              <a:ext uri="{FF2B5EF4-FFF2-40B4-BE49-F238E27FC236}">
                <a16:creationId xmlns:a16="http://schemas.microsoft.com/office/drawing/2014/main" id="{1D17A08D-461F-7344-B0C5-3CDBEEA5624E}"/>
              </a:ext>
            </a:extLst>
          </p:cNvPr>
          <p:cNvSpPr>
            <a:spLocks noGrp="1"/>
          </p:cNvSpPr>
          <p:nvPr>
            <p:ph type="dt" idx="10"/>
          </p:nvPr>
        </p:nvSpPr>
        <p:spPr/>
        <p:txBody>
          <a:bodyPr/>
          <a:lstStyle/>
          <a:p>
            <a:fld id="{99AA16B0-2BAD-8848-93C3-0D165FC17E2F}" type="datetime1">
              <a:rPr lang="en-ZA" smtClean="0"/>
              <a:t>2021/09/18</a:t>
            </a:fld>
            <a:endParaRPr lang="en-ZA" dirty="0"/>
          </a:p>
        </p:txBody>
      </p:sp>
      <p:sp>
        <p:nvSpPr>
          <p:cNvPr id="3" name="Footer Placeholder 2">
            <a:extLst>
              <a:ext uri="{FF2B5EF4-FFF2-40B4-BE49-F238E27FC236}">
                <a16:creationId xmlns:a16="http://schemas.microsoft.com/office/drawing/2014/main" id="{389D7D86-3695-AF47-97A4-C885EC95187B}"/>
              </a:ext>
            </a:extLst>
          </p:cNvPr>
          <p:cNvSpPr>
            <a:spLocks noGrp="1"/>
          </p:cNvSpPr>
          <p:nvPr>
            <p:ph type="ftr" idx="11"/>
          </p:nvPr>
        </p:nvSpPr>
        <p:spPr/>
        <p:txBody>
          <a:bodyPr/>
          <a:lstStyle/>
          <a:p>
            <a:r>
              <a:rPr lang="en-ZA" dirty="0"/>
              <a:t>Takealot Online (Pty) Ltd. All Rights Reserved. Proprietary &amp; Confidential.</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2</a:t>
            </a:fld>
            <a:endParaRPr lang="en-ZA" dirty="0"/>
          </a:p>
        </p:txBody>
      </p:sp>
      <p:sp>
        <p:nvSpPr>
          <p:cNvPr id="5" name="TextBox 4">
            <a:extLst>
              <a:ext uri="{FF2B5EF4-FFF2-40B4-BE49-F238E27FC236}">
                <a16:creationId xmlns:a16="http://schemas.microsoft.com/office/drawing/2014/main" id="{61FCF4A5-5B08-4EA4-919B-DB987B702CEC}"/>
              </a:ext>
            </a:extLst>
          </p:cNvPr>
          <p:cNvSpPr txBox="1"/>
          <p:nvPr/>
        </p:nvSpPr>
        <p:spPr>
          <a:xfrm>
            <a:off x="314329" y="1497801"/>
            <a:ext cx="11963488" cy="5693866"/>
          </a:xfrm>
          <a:prstGeom prst="rect">
            <a:avLst/>
          </a:prstGeom>
          <a:noFill/>
        </p:spPr>
        <p:txBody>
          <a:bodyPr wrap="square" rtlCol="0">
            <a:spAutoFit/>
          </a:bodyPr>
          <a:lstStyle/>
          <a:p>
            <a:r>
              <a:rPr lang="en-US" sz="1200" b="1" dirty="0">
                <a:latin typeface="+mn-lt"/>
              </a:rPr>
              <a:t>Price elasticity of demand </a:t>
            </a:r>
            <a:r>
              <a:rPr lang="en-US" sz="1200" dirty="0">
                <a:latin typeface="+mn-lt"/>
              </a:rPr>
              <a:t>is a measure of the extent to which the quantity demanded of a good changes when the price of the good changes. To determine the price elasticity of demand, the percentage change in quantity demanded is divided by the percentage change in price </a:t>
            </a:r>
            <a:r>
              <a:rPr lang="en-US" sz="1200" i="1" dirty="0">
                <a:latin typeface="+mn-lt"/>
              </a:rPr>
              <a:t>(Patrick L. Anderson, 2016).</a:t>
            </a:r>
          </a:p>
          <a:p>
            <a:pPr marL="285750" indent="-285750">
              <a:buFont typeface="Arial" panose="020B0604020202020204" pitchFamily="34" charset="0"/>
              <a:buChar char="•"/>
            </a:pPr>
            <a:endParaRPr lang="en-US" sz="1200" dirty="0">
              <a:latin typeface="+mn-lt"/>
            </a:endParaRPr>
          </a:p>
          <a:p>
            <a:pPr marL="285750" indent="-285750">
              <a:buFont typeface="Arial" panose="020B0604020202020204" pitchFamily="34" charset="0"/>
              <a:buChar char="•"/>
            </a:pPr>
            <a:endParaRPr lang="en-ZA" sz="1200" dirty="0">
              <a:latin typeface="+mn-lt"/>
            </a:endParaRPr>
          </a:p>
          <a:p>
            <a:r>
              <a:rPr lang="en-ZA" sz="1200" b="1" dirty="0">
                <a:latin typeface="+mn-lt"/>
              </a:rPr>
              <a:t>PED classifications</a:t>
            </a:r>
          </a:p>
          <a:p>
            <a:endParaRPr lang="en-ZA" sz="1200" b="1" dirty="0">
              <a:latin typeface="+mn-lt"/>
            </a:endParaRPr>
          </a:p>
          <a:p>
            <a:pPr marL="171450" indent="-171450">
              <a:buFont typeface="Arial" panose="020B0604020202020204" pitchFamily="34" charset="0"/>
              <a:buChar char="•"/>
            </a:pPr>
            <a:r>
              <a:rPr lang="en-ZA" sz="1200" b="1" dirty="0">
                <a:latin typeface="+mn-lt"/>
              </a:rPr>
              <a:t>Highly Elastic </a:t>
            </a:r>
            <a:r>
              <a:rPr lang="en-ZA" sz="1200" dirty="0">
                <a:latin typeface="+mn-lt"/>
              </a:rPr>
              <a:t>: Elasticity coefficient &lt;= -5 , this means that when price increases by 1%, the demand drops by 5% or more.</a:t>
            </a:r>
          </a:p>
          <a:p>
            <a:endParaRPr lang="en-ZA" sz="1200" dirty="0">
              <a:latin typeface="+mn-lt"/>
            </a:endParaRPr>
          </a:p>
          <a:p>
            <a:pPr marL="171450" indent="-171450">
              <a:buFont typeface="Arial" panose="020B0604020202020204" pitchFamily="34" charset="0"/>
              <a:buChar char="•"/>
            </a:pPr>
            <a:r>
              <a:rPr lang="en-ZA" sz="1200" b="1" dirty="0">
                <a:latin typeface="+mn-lt"/>
              </a:rPr>
              <a:t>Elastic </a:t>
            </a:r>
            <a:r>
              <a:rPr lang="en-ZA" sz="1200" dirty="0">
                <a:latin typeface="+mn-lt"/>
              </a:rPr>
              <a:t>            :  -4 &lt;= Elasticity coefficient &lt;= - 2, this means that when price increases by 1%, the demand drops by anything  between 2% and 4%.</a:t>
            </a:r>
          </a:p>
          <a:p>
            <a:endParaRPr lang="en-ZA" sz="1200" dirty="0">
              <a:latin typeface="+mn-lt"/>
            </a:endParaRPr>
          </a:p>
          <a:p>
            <a:pPr marL="171450" indent="-171450">
              <a:buFont typeface="Arial" panose="020B0604020202020204" pitchFamily="34" charset="0"/>
              <a:buChar char="•"/>
            </a:pPr>
            <a:r>
              <a:rPr lang="en-ZA" sz="1200" b="1" dirty="0">
                <a:latin typeface="+mn-lt"/>
              </a:rPr>
              <a:t>Unit-Elastic </a:t>
            </a:r>
            <a:r>
              <a:rPr lang="en-ZA" sz="1200" dirty="0">
                <a:latin typeface="+mn-lt"/>
              </a:rPr>
              <a:t>    : -1 &lt;= Elasticity Coefficient &lt; 0, this means that when price increases by 1%, the drop in demand is very small as it is very close to 0% and 1% decrease.</a:t>
            </a:r>
          </a:p>
          <a:p>
            <a:pPr marL="171450" indent="-171450">
              <a:buFont typeface="Arial" panose="020B0604020202020204" pitchFamily="34" charset="0"/>
              <a:buChar char="•"/>
            </a:pPr>
            <a:endParaRPr lang="en-ZA" sz="1200" b="1" dirty="0">
              <a:latin typeface="+mn-lt"/>
            </a:endParaRPr>
          </a:p>
          <a:p>
            <a:pPr marL="171450" indent="-171450">
              <a:buFont typeface="Arial" panose="020B0604020202020204" pitchFamily="34" charset="0"/>
              <a:buChar char="•"/>
            </a:pPr>
            <a:r>
              <a:rPr lang="en-ZA" sz="1200" b="1" dirty="0">
                <a:latin typeface="+mn-lt"/>
              </a:rPr>
              <a:t>Inelastic  </a:t>
            </a:r>
            <a:r>
              <a:rPr lang="en-ZA" sz="1200" dirty="0">
                <a:latin typeface="+mn-lt"/>
              </a:rPr>
              <a:t>        : Elasticity coefficient &gt; 1, this means that when price increases by 1%, the demand increases by more than 1%.</a:t>
            </a:r>
          </a:p>
          <a:p>
            <a:pPr marL="285750" indent="-285750">
              <a:buFont typeface="Arial" panose="020B0604020202020204" pitchFamily="34" charset="0"/>
              <a:buChar char="•"/>
            </a:pPr>
            <a:endParaRPr lang="en-ZA" sz="1200" dirty="0">
              <a:latin typeface="+mn-lt"/>
            </a:endParaRPr>
          </a:p>
          <a:p>
            <a:endParaRPr lang="en-ZA" sz="1200" dirty="0">
              <a:latin typeface="+mn-lt"/>
            </a:endParaRPr>
          </a:p>
          <a:p>
            <a:r>
              <a:rPr lang="en-ZA" sz="1200" b="1" dirty="0">
                <a:latin typeface="+mn-lt"/>
              </a:rPr>
              <a:t>Why Price Elasticity?</a:t>
            </a:r>
          </a:p>
          <a:p>
            <a:endParaRPr lang="en-ZA" sz="1200" b="1" dirty="0">
              <a:latin typeface="+mn-lt"/>
            </a:endParaRPr>
          </a:p>
          <a:p>
            <a:pPr marL="285750" indent="-285750">
              <a:buFont typeface="Arial" panose="020B0604020202020204" pitchFamily="34" charset="0"/>
              <a:buChar char="•"/>
            </a:pPr>
            <a:r>
              <a:rPr lang="en-US" sz="1200" b="0" i="0" dirty="0">
                <a:solidFill>
                  <a:srgbClr val="202124"/>
                </a:solidFill>
                <a:effectLst/>
                <a:latin typeface="+mn-lt"/>
              </a:rPr>
              <a:t>Elasticity can help the business understand how much a change in price will affect market behaviors.</a:t>
            </a:r>
            <a:endParaRPr lang="en-ZA" sz="1200" dirty="0">
              <a:latin typeface="+mn-lt"/>
            </a:endParaRPr>
          </a:p>
          <a:p>
            <a:pPr marL="285750" indent="-285750">
              <a:buFont typeface="Arial" panose="020B0604020202020204" pitchFamily="34" charset="0"/>
              <a:buChar char="•"/>
            </a:pPr>
            <a:r>
              <a:rPr lang="en-ZA" sz="1200" dirty="0">
                <a:latin typeface="+mn-lt"/>
              </a:rPr>
              <a:t>Price elasticity of demand can be used to drive GMV as it enables better handle of pricing structure.</a:t>
            </a:r>
          </a:p>
          <a:p>
            <a:pPr marL="285750" indent="-285750">
              <a:buFont typeface="Arial" panose="020B0604020202020204" pitchFamily="34" charset="0"/>
              <a:buChar char="•"/>
            </a:pPr>
            <a:r>
              <a:rPr lang="en-ZA" sz="1200" dirty="0">
                <a:latin typeface="+mn-lt"/>
              </a:rPr>
              <a:t>It enables the business to know which pricing point can generate the optimum GMV.</a:t>
            </a:r>
          </a:p>
          <a:p>
            <a:pPr marL="285750" indent="-285750">
              <a:buFont typeface="Arial" panose="020B0604020202020204" pitchFamily="34" charset="0"/>
              <a:buChar char="•"/>
            </a:pPr>
            <a:endParaRPr lang="en-ZA" dirty="0"/>
          </a:p>
          <a:p>
            <a:pPr marL="285750" indent="-285750">
              <a:buFont typeface="Arial" panose="020B0604020202020204" pitchFamily="34" charset="0"/>
              <a:buChar char="•"/>
            </a:pPr>
            <a:endParaRPr lang="en-ZA" dirty="0"/>
          </a:p>
          <a:p>
            <a:pPr marL="285750" indent="-285750">
              <a:buFont typeface="Arial" panose="020B0604020202020204" pitchFamily="34" charset="0"/>
              <a:buChar char="•"/>
            </a:pPr>
            <a:endParaRPr lang="en-ZA" dirty="0"/>
          </a:p>
          <a:p>
            <a:pPr marL="285750" indent="-285750">
              <a:buFont typeface="Arial" panose="020B0604020202020204" pitchFamily="34" charset="0"/>
              <a:buChar char="•"/>
            </a:pPr>
            <a:endParaRPr lang="en-ZA" dirty="0"/>
          </a:p>
          <a:p>
            <a:endParaRPr lang="en-ZA" dirty="0"/>
          </a:p>
          <a:p>
            <a:endParaRPr lang="en-ZA" dirty="0"/>
          </a:p>
          <a:p>
            <a:endParaRPr lang="en-ZA" dirty="0"/>
          </a:p>
          <a:p>
            <a:pPr marL="285750" indent="-285750">
              <a:buFont typeface="Arial" panose="020B0604020202020204" pitchFamily="34" charset="0"/>
              <a:buChar char="•"/>
            </a:pPr>
            <a:endParaRPr lang="en-ZA" dirty="0"/>
          </a:p>
        </p:txBody>
      </p:sp>
    </p:spTree>
    <p:extLst>
      <p:ext uri="{BB962C8B-B14F-4D97-AF65-F5344CB8AC3E}">
        <p14:creationId xmlns:p14="http://schemas.microsoft.com/office/powerpoint/2010/main" val="173809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sp>
        <p:nvSpPr>
          <p:cNvPr id="221" name="Google Shape;221;p32"/>
          <p:cNvSpPr txBox="1"/>
          <p:nvPr/>
        </p:nvSpPr>
        <p:spPr>
          <a:xfrm>
            <a:off x="314329" y="314828"/>
            <a:ext cx="9065645" cy="6279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2400" b="1" dirty="0">
                <a:solidFill>
                  <a:schemeClr val="lt1"/>
                </a:solidFill>
                <a:latin typeface="Helvetica Neue"/>
                <a:ea typeface="Helvetica Neue"/>
                <a:cs typeface="Helvetica Neue"/>
                <a:sym typeface="Helvetica Neue"/>
              </a:rPr>
              <a:t>Price Elasticity of Demand (PED) and its Benefits </a:t>
            </a:r>
          </a:p>
        </p:txBody>
      </p:sp>
      <p:sp>
        <p:nvSpPr>
          <p:cNvPr id="2" name="Date Placeholder 1">
            <a:extLst>
              <a:ext uri="{FF2B5EF4-FFF2-40B4-BE49-F238E27FC236}">
                <a16:creationId xmlns:a16="http://schemas.microsoft.com/office/drawing/2014/main" id="{1D17A08D-461F-7344-B0C5-3CDBEEA5624E}"/>
              </a:ext>
            </a:extLst>
          </p:cNvPr>
          <p:cNvSpPr>
            <a:spLocks noGrp="1"/>
          </p:cNvSpPr>
          <p:nvPr>
            <p:ph type="dt" idx="10"/>
          </p:nvPr>
        </p:nvSpPr>
        <p:spPr/>
        <p:txBody>
          <a:bodyPr/>
          <a:lstStyle/>
          <a:p>
            <a:fld id="{99AA16B0-2BAD-8848-93C3-0D165FC17E2F}" type="datetime1">
              <a:rPr lang="en-ZA" smtClean="0"/>
              <a:t>2021/09/18</a:t>
            </a:fld>
            <a:endParaRPr lang="en-ZA" dirty="0"/>
          </a:p>
        </p:txBody>
      </p:sp>
      <p:sp>
        <p:nvSpPr>
          <p:cNvPr id="3" name="Footer Placeholder 2">
            <a:extLst>
              <a:ext uri="{FF2B5EF4-FFF2-40B4-BE49-F238E27FC236}">
                <a16:creationId xmlns:a16="http://schemas.microsoft.com/office/drawing/2014/main" id="{389D7D86-3695-AF47-97A4-C885EC95187B}"/>
              </a:ext>
            </a:extLst>
          </p:cNvPr>
          <p:cNvSpPr>
            <a:spLocks noGrp="1"/>
          </p:cNvSpPr>
          <p:nvPr>
            <p:ph type="ftr" idx="11"/>
          </p:nvPr>
        </p:nvSpPr>
        <p:spPr/>
        <p:txBody>
          <a:bodyPr/>
          <a:lstStyle/>
          <a:p>
            <a:r>
              <a:rPr lang="en-ZA" dirty="0"/>
              <a:t>Takealot Online (Pty) Ltd. All Rights Reserved. Proprietary &amp; Confidential.</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3</a:t>
            </a:fld>
            <a:endParaRPr lang="en-ZA" dirty="0"/>
          </a:p>
        </p:txBody>
      </p:sp>
      <p:pic>
        <p:nvPicPr>
          <p:cNvPr id="7" name="Picture 6">
            <a:extLst>
              <a:ext uri="{FF2B5EF4-FFF2-40B4-BE49-F238E27FC236}">
                <a16:creationId xmlns:a16="http://schemas.microsoft.com/office/drawing/2014/main" id="{903FD319-3285-49B3-AAFE-4D20401792FA}"/>
              </a:ext>
            </a:extLst>
          </p:cNvPr>
          <p:cNvPicPr>
            <a:picLocks noChangeAspect="1"/>
          </p:cNvPicPr>
          <p:nvPr/>
        </p:nvPicPr>
        <p:blipFill>
          <a:blip r:embed="rId3"/>
          <a:stretch>
            <a:fillRect/>
          </a:stretch>
        </p:blipFill>
        <p:spPr>
          <a:xfrm>
            <a:off x="2698025" y="2277723"/>
            <a:ext cx="3724275" cy="1876425"/>
          </a:xfrm>
          <a:prstGeom prst="rect">
            <a:avLst/>
          </a:prstGeom>
        </p:spPr>
      </p:pic>
    </p:spTree>
    <p:extLst>
      <p:ext uri="{BB962C8B-B14F-4D97-AF65-F5344CB8AC3E}">
        <p14:creationId xmlns:p14="http://schemas.microsoft.com/office/powerpoint/2010/main" val="142820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314329" y="275299"/>
            <a:ext cx="9065645" cy="6279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2400" b="1" i="0" u="none" strike="noStrike" cap="none" dirty="0">
                <a:solidFill>
                  <a:schemeClr val="lt1"/>
                </a:solidFill>
                <a:latin typeface="Helvetica Neue"/>
                <a:ea typeface="Helvetica Neue"/>
                <a:cs typeface="Helvetica Neue"/>
                <a:sym typeface="Helvetica Neue"/>
              </a:rPr>
              <a:t>Executive Summary</a:t>
            </a:r>
          </a:p>
        </p:txBody>
      </p:sp>
      <p:sp>
        <p:nvSpPr>
          <p:cNvPr id="2" name="Date Placeholder 1">
            <a:extLst>
              <a:ext uri="{FF2B5EF4-FFF2-40B4-BE49-F238E27FC236}">
                <a16:creationId xmlns:a16="http://schemas.microsoft.com/office/drawing/2014/main" id="{1D17A08D-461F-7344-B0C5-3CDBEEA5624E}"/>
              </a:ext>
            </a:extLst>
          </p:cNvPr>
          <p:cNvSpPr>
            <a:spLocks noGrp="1"/>
          </p:cNvSpPr>
          <p:nvPr>
            <p:ph type="dt" idx="10"/>
          </p:nvPr>
        </p:nvSpPr>
        <p:spPr/>
        <p:txBody>
          <a:bodyPr/>
          <a:lstStyle/>
          <a:p>
            <a:fld id="{99AA16B0-2BAD-8848-93C3-0D165FC17E2F}" type="datetime1">
              <a:rPr lang="en-ZA" smtClean="0"/>
              <a:t>2021/09/18</a:t>
            </a:fld>
            <a:endParaRPr lang="en-ZA" dirty="0"/>
          </a:p>
        </p:txBody>
      </p:sp>
      <p:sp>
        <p:nvSpPr>
          <p:cNvPr id="3" name="Footer Placeholder 2">
            <a:extLst>
              <a:ext uri="{FF2B5EF4-FFF2-40B4-BE49-F238E27FC236}">
                <a16:creationId xmlns:a16="http://schemas.microsoft.com/office/drawing/2014/main" id="{389D7D86-3695-AF47-97A4-C885EC95187B}"/>
              </a:ext>
            </a:extLst>
          </p:cNvPr>
          <p:cNvSpPr>
            <a:spLocks noGrp="1"/>
          </p:cNvSpPr>
          <p:nvPr>
            <p:ph type="ftr" idx="11"/>
          </p:nvPr>
        </p:nvSpPr>
        <p:spPr/>
        <p:txBody>
          <a:bodyPr/>
          <a:lstStyle/>
          <a:p>
            <a:r>
              <a:rPr lang="en-ZA" dirty="0"/>
              <a:t>Takealot Online (Pty) Ltd. All Rights Reserved. Proprietary &amp; Confidential.</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4</a:t>
            </a:fld>
            <a:endParaRPr lang="en-ZA" dirty="0"/>
          </a:p>
        </p:txBody>
      </p:sp>
      <p:sp>
        <p:nvSpPr>
          <p:cNvPr id="5" name="TextBox 4">
            <a:extLst>
              <a:ext uri="{FF2B5EF4-FFF2-40B4-BE49-F238E27FC236}">
                <a16:creationId xmlns:a16="http://schemas.microsoft.com/office/drawing/2014/main" id="{61FCF4A5-5B08-4EA4-919B-DB987B702CEC}"/>
              </a:ext>
            </a:extLst>
          </p:cNvPr>
          <p:cNvSpPr txBox="1"/>
          <p:nvPr/>
        </p:nvSpPr>
        <p:spPr>
          <a:xfrm>
            <a:off x="459709" y="1172129"/>
            <a:ext cx="11019118" cy="7355860"/>
          </a:xfrm>
          <a:prstGeom prst="rect">
            <a:avLst/>
          </a:prstGeom>
          <a:noFill/>
        </p:spPr>
        <p:txBody>
          <a:bodyPr wrap="square" rtlCol="0">
            <a:spAutoFit/>
          </a:bodyPr>
          <a:lstStyle/>
          <a:p>
            <a:r>
              <a:rPr lang="en-ZA" sz="1200" b="1" dirty="0"/>
              <a:t>How will Price Elasticity be beneficial to Department managers?</a:t>
            </a:r>
          </a:p>
          <a:p>
            <a:endParaRPr lang="en-ZA" sz="1200" b="1" dirty="0"/>
          </a:p>
          <a:p>
            <a:pPr marL="285750" indent="-285750">
              <a:buFont typeface="Arial" panose="020B0604020202020204" pitchFamily="34" charset="0"/>
              <a:buChar char="•"/>
            </a:pPr>
            <a:r>
              <a:rPr lang="en-US" sz="1200" b="0" i="0" dirty="0">
                <a:solidFill>
                  <a:srgbClr val="202124"/>
                </a:solidFill>
                <a:effectLst/>
                <a:latin typeface="arial" panose="020B0604020202020204" pitchFamily="34" charset="0"/>
              </a:rPr>
              <a:t>Elasticity can help department managers understand how much a change in price for the products in their departments will affect market behaviors.</a:t>
            </a:r>
            <a:endParaRPr lang="en-ZA" sz="1200" dirty="0"/>
          </a:p>
          <a:p>
            <a:pPr marL="285750" indent="-285750">
              <a:buFont typeface="Arial" panose="020B0604020202020204" pitchFamily="34" charset="0"/>
              <a:buChar char="•"/>
            </a:pPr>
            <a:endParaRPr lang="en-ZA" sz="1200" dirty="0"/>
          </a:p>
          <a:p>
            <a:pPr marL="285750" indent="-285750">
              <a:buFont typeface="Arial" panose="020B0604020202020204" pitchFamily="34" charset="0"/>
              <a:buChar char="•"/>
            </a:pPr>
            <a:r>
              <a:rPr lang="en-ZA" sz="1200" dirty="0"/>
              <a:t>Price elasticity enables better pricing structure, so when department managers understand how a demand for a product will be affected by a price change, it can be used to drive GMV.</a:t>
            </a:r>
          </a:p>
          <a:p>
            <a:pPr marL="285750" indent="-285750">
              <a:buFont typeface="Arial" panose="020B0604020202020204" pitchFamily="34" charset="0"/>
              <a:buChar char="•"/>
            </a:pPr>
            <a:endParaRPr lang="en-ZA" sz="1200" dirty="0"/>
          </a:p>
          <a:p>
            <a:pPr marL="285750" indent="-285750">
              <a:buFont typeface="Arial" panose="020B0604020202020204" pitchFamily="34" charset="0"/>
              <a:buChar char="•"/>
            </a:pPr>
            <a:r>
              <a:rPr lang="en-US" sz="1200" b="0" i="0" dirty="0">
                <a:solidFill>
                  <a:srgbClr val="1D1C1D"/>
                </a:solidFill>
                <a:effectLst/>
                <a:latin typeface="+mn-lt"/>
              </a:rPr>
              <a:t>It can help department managers to determine which products to put on promotion and which ones not to put on promotion.</a:t>
            </a:r>
          </a:p>
          <a:p>
            <a:endParaRPr lang="en-US" sz="1200" dirty="0">
              <a:solidFill>
                <a:srgbClr val="1D1C1D"/>
              </a:solidFill>
              <a:latin typeface="+mn-lt"/>
            </a:endParaRPr>
          </a:p>
          <a:p>
            <a:endParaRPr lang="en-US" sz="1200" dirty="0">
              <a:solidFill>
                <a:srgbClr val="1D1C1D"/>
              </a:solidFill>
              <a:latin typeface="+mn-lt"/>
            </a:endParaRPr>
          </a:p>
          <a:p>
            <a:r>
              <a:rPr lang="en-ZA" sz="1200" b="1" dirty="0"/>
              <a:t>Summary of Our Approach</a:t>
            </a:r>
          </a:p>
          <a:p>
            <a:endParaRPr lang="en-ZA" sz="1200" dirty="0"/>
          </a:p>
          <a:p>
            <a:pPr marL="285750" indent="-285750">
              <a:buFont typeface="Arial" panose="020B0604020202020204" pitchFamily="34" charset="0"/>
              <a:buChar char="•"/>
            </a:pPr>
            <a:r>
              <a:rPr lang="en-ZA" sz="1200" dirty="0"/>
              <a:t>8 months of authorised and uncancelled orders data (Retail) was used for analysis (01 Jan – 31 August ’21).</a:t>
            </a:r>
          </a:p>
          <a:p>
            <a:pPr marL="285750" indent="-285750">
              <a:buFont typeface="Arial" panose="020B0604020202020204" pitchFamily="34" charset="0"/>
              <a:buChar char="•"/>
            </a:pPr>
            <a:endParaRPr lang="en-ZA" sz="1200" dirty="0"/>
          </a:p>
          <a:p>
            <a:pPr marL="285750" indent="-285750">
              <a:buFont typeface="Arial" panose="020B0604020202020204" pitchFamily="34" charset="0"/>
              <a:buChar char="•"/>
            </a:pPr>
            <a:r>
              <a:rPr lang="en-ZA" sz="1200" dirty="0"/>
              <a:t>Within this period of data, 99.8k unique Tsins were identified.</a:t>
            </a:r>
          </a:p>
          <a:p>
            <a:pPr marL="285750" indent="-285750">
              <a:buFont typeface="Arial" panose="020B0604020202020204" pitchFamily="34" charset="0"/>
              <a:buChar char="•"/>
            </a:pPr>
            <a:endParaRPr lang="en-ZA" sz="1200" dirty="0"/>
          </a:p>
          <a:p>
            <a:pPr marL="285750" indent="-285750">
              <a:buFont typeface="Arial" panose="020B0604020202020204" pitchFamily="34" charset="0"/>
              <a:buChar char="•"/>
            </a:pPr>
            <a:r>
              <a:rPr lang="en-ZA" sz="1200" dirty="0"/>
              <a:t>Of all the 99.8k Tsins identified, 63.7k (63.8%) had 2 or more unique price points. The other portion, 36.1k (36.2%) Tsins, had only one unique price point. This portion of Tsins with only one unique price point was not part of the analysis since they had no price change to be able to see how demand changes.</a:t>
            </a:r>
          </a:p>
          <a:p>
            <a:endParaRPr lang="en-ZA" sz="1200" dirty="0"/>
          </a:p>
          <a:p>
            <a:pPr marL="285750" indent="-285750">
              <a:buFont typeface="Arial" panose="020B0604020202020204" pitchFamily="34" charset="0"/>
              <a:buChar char="•"/>
            </a:pPr>
            <a:r>
              <a:rPr lang="en-ZA" sz="1200" dirty="0"/>
              <a:t>Tsins with 2 or more unique price points were used for the analysis.</a:t>
            </a:r>
          </a:p>
          <a:p>
            <a:endParaRPr lang="en-ZA" sz="1200" dirty="0"/>
          </a:p>
          <a:p>
            <a:pPr marL="285750" indent="-285750">
              <a:buFont typeface="Arial" panose="020B0604020202020204" pitchFamily="34" charset="0"/>
              <a:buChar char="•"/>
            </a:pPr>
            <a:r>
              <a:rPr lang="en-ZA" sz="1200" dirty="0"/>
              <a:t>Quantity sold was totalled at each unique price point for each Tsin, and a demand curve for each Tsin was analysed.</a:t>
            </a:r>
          </a:p>
          <a:p>
            <a:endParaRPr lang="en-ZA" sz="1200" dirty="0"/>
          </a:p>
          <a:p>
            <a:pPr marL="285750" indent="-285750">
              <a:buFont typeface="Arial" panose="020B0604020202020204" pitchFamily="34" charset="0"/>
              <a:buChar char="•"/>
            </a:pPr>
            <a:r>
              <a:rPr lang="en-ZA" sz="1200" dirty="0"/>
              <a:t>Quantity was regressed on price to determine elasticity coefficient for each </a:t>
            </a:r>
            <a:r>
              <a:rPr lang="en-ZA" sz="1200" dirty="0" err="1"/>
              <a:t>Tsin</a:t>
            </a:r>
            <a:r>
              <a:rPr lang="en-ZA" sz="1200" dirty="0"/>
              <a:t>.</a:t>
            </a:r>
          </a:p>
          <a:p>
            <a:pPr marL="285750" indent="-285750">
              <a:buFont typeface="Arial" panose="020B0604020202020204" pitchFamily="34" charset="0"/>
              <a:buChar char="•"/>
            </a:pPr>
            <a:endParaRPr lang="en-ZA" sz="1200" dirty="0"/>
          </a:p>
          <a:p>
            <a:pPr marL="285750" indent="-285750">
              <a:buFont typeface="Arial" panose="020B0604020202020204" pitchFamily="34" charset="0"/>
              <a:buChar char="•"/>
            </a:pPr>
            <a:r>
              <a:rPr lang="en-ZA" sz="1200" dirty="0"/>
              <a:t>Confidence level was assigned based on the model’s performance on each </a:t>
            </a:r>
            <a:r>
              <a:rPr lang="en-ZA" sz="1200" dirty="0" err="1"/>
              <a:t>Tsin</a:t>
            </a:r>
            <a:r>
              <a:rPr lang="en-ZA" sz="1200" dirty="0"/>
              <a:t>. The confidence level for those Tsins with less than 10 unique price points was low because these Tsins had a very limited data (few price changes) for a model to perform well in determining whether they’re elastic or not.</a:t>
            </a:r>
          </a:p>
          <a:p>
            <a:pPr marL="285750" indent="-285750">
              <a:buFont typeface="Arial" panose="020B0604020202020204" pitchFamily="34" charset="0"/>
              <a:buChar char="•"/>
            </a:pPr>
            <a:endParaRPr lang="en-ZA" sz="1200" dirty="0"/>
          </a:p>
          <a:p>
            <a:pPr marL="285750" indent="-285750">
              <a:buFont typeface="Arial" panose="020B0604020202020204" pitchFamily="34" charset="0"/>
              <a:buChar char="•"/>
            </a:pPr>
            <a:endParaRPr lang="en-ZA" sz="1200" dirty="0"/>
          </a:p>
          <a:p>
            <a:pPr marL="285750" indent="-285750">
              <a:buFont typeface="Arial" panose="020B0604020202020204" pitchFamily="34" charset="0"/>
              <a:buChar char="•"/>
            </a:pPr>
            <a:endParaRPr lang="en-ZA" dirty="0">
              <a:latin typeface="+mn-lt"/>
            </a:endParaRPr>
          </a:p>
          <a:p>
            <a:pPr marL="285750" indent="-285750">
              <a:buFont typeface="Arial" panose="020B0604020202020204" pitchFamily="34" charset="0"/>
              <a:buChar char="•"/>
            </a:pPr>
            <a:endParaRPr lang="en-ZA" dirty="0"/>
          </a:p>
          <a:p>
            <a:pPr marL="285750" indent="-285750">
              <a:buFont typeface="Arial" panose="020B0604020202020204" pitchFamily="34" charset="0"/>
              <a:buChar char="•"/>
            </a:pPr>
            <a:endParaRPr lang="en-ZA" dirty="0"/>
          </a:p>
          <a:p>
            <a:pPr marL="285750" indent="-285750">
              <a:buFont typeface="Arial" panose="020B0604020202020204" pitchFamily="34" charset="0"/>
              <a:buChar char="•"/>
            </a:pPr>
            <a:endParaRPr lang="en-ZA" dirty="0"/>
          </a:p>
          <a:p>
            <a:endParaRPr lang="en-ZA" dirty="0"/>
          </a:p>
          <a:p>
            <a:endParaRPr lang="en-ZA" dirty="0"/>
          </a:p>
          <a:p>
            <a:endParaRPr lang="en-ZA" dirty="0"/>
          </a:p>
          <a:p>
            <a:pPr marL="285750" indent="-285750">
              <a:buFont typeface="Arial" panose="020B0604020202020204" pitchFamily="34" charset="0"/>
              <a:buChar char="•"/>
            </a:pPr>
            <a:endParaRPr lang="en-ZA" dirty="0"/>
          </a:p>
        </p:txBody>
      </p:sp>
    </p:spTree>
    <p:extLst>
      <p:ext uri="{BB962C8B-B14F-4D97-AF65-F5344CB8AC3E}">
        <p14:creationId xmlns:p14="http://schemas.microsoft.com/office/powerpoint/2010/main" val="134274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314329" y="314828"/>
            <a:ext cx="9065645" cy="6279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2400" b="1" i="0" u="none" strike="noStrike" cap="none" dirty="0">
                <a:solidFill>
                  <a:schemeClr val="lt1"/>
                </a:solidFill>
                <a:latin typeface="Helvetica Neue"/>
                <a:ea typeface="Helvetica Neue"/>
                <a:cs typeface="Helvetica Neue"/>
                <a:sym typeface="Helvetica Neue"/>
              </a:rPr>
              <a:t>Top 15 Tsins with the most price changes : Jan - Aug’ 21</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5</a:t>
            </a:fld>
            <a:endParaRPr lang="en-ZA" dirty="0"/>
          </a:p>
        </p:txBody>
      </p:sp>
      <p:sp>
        <p:nvSpPr>
          <p:cNvPr id="14" name="TextBox 13">
            <a:extLst>
              <a:ext uri="{FF2B5EF4-FFF2-40B4-BE49-F238E27FC236}">
                <a16:creationId xmlns:a16="http://schemas.microsoft.com/office/drawing/2014/main" id="{EEEC2DC8-C05F-4615-83E7-DE1FD5E44AFD}"/>
              </a:ext>
            </a:extLst>
          </p:cNvPr>
          <p:cNvSpPr txBox="1"/>
          <p:nvPr/>
        </p:nvSpPr>
        <p:spPr>
          <a:xfrm>
            <a:off x="-38308" y="1433108"/>
            <a:ext cx="1972900" cy="923330"/>
          </a:xfrm>
          <a:prstGeom prst="rect">
            <a:avLst/>
          </a:prstGeom>
          <a:noFill/>
        </p:spPr>
        <p:txBody>
          <a:bodyPr wrap="square">
            <a:spAutoFit/>
          </a:bodyPr>
          <a:lstStyle/>
          <a:p>
            <a:pPr marL="285750" marR="0" lvl="0" indent="-285750" algn="l" rtl="0">
              <a:lnSpc>
                <a:spcPct val="90000"/>
              </a:lnSpc>
              <a:spcBef>
                <a:spcPts val="0"/>
              </a:spcBef>
              <a:spcAft>
                <a:spcPts val="0"/>
              </a:spcAft>
              <a:buClr>
                <a:schemeClr val="lt1"/>
              </a:buClr>
              <a:buSzPts val="2400"/>
              <a:buFont typeface="Arial" panose="020B0604020202020204" pitchFamily="34" charset="0"/>
              <a:buChar char="•"/>
            </a:pPr>
            <a:r>
              <a:rPr lang="en-ZA" sz="1200" dirty="0">
                <a:solidFill>
                  <a:schemeClr val="tx1"/>
                </a:solidFill>
                <a:latin typeface="+mn-lt"/>
                <a:ea typeface="Helvetica Neue"/>
                <a:cs typeface="Helvetica Neue"/>
                <a:sym typeface="Helvetica Neue"/>
              </a:rPr>
              <a:t>- These are the Top 15 Tsins from the</a:t>
            </a:r>
            <a:r>
              <a:rPr lang="en-ZA" sz="1200" dirty="0"/>
              <a:t> 63.7k (63.8%) </a:t>
            </a:r>
            <a:r>
              <a:rPr lang="en-ZA" sz="1200" dirty="0">
                <a:solidFill>
                  <a:schemeClr val="tx1"/>
                </a:solidFill>
                <a:latin typeface="+mn-lt"/>
                <a:ea typeface="Helvetica Neue"/>
                <a:cs typeface="Helvetica Neue"/>
                <a:sym typeface="Helvetica Neue"/>
              </a:rPr>
              <a:t>Tsins that had 2 or more unique price points.</a:t>
            </a:r>
            <a:endParaRPr lang="en-ZA" sz="1200" i="0" u="none" strike="noStrike" cap="none" dirty="0">
              <a:solidFill>
                <a:schemeClr val="tx1"/>
              </a:solidFill>
              <a:latin typeface="+mn-lt"/>
              <a:ea typeface="Helvetica Neue"/>
              <a:cs typeface="Helvetica Neue"/>
              <a:sym typeface="Helvetica Neue"/>
            </a:endParaRPr>
          </a:p>
        </p:txBody>
      </p:sp>
      <p:pic>
        <p:nvPicPr>
          <p:cNvPr id="15" name="Picture 14">
            <a:extLst>
              <a:ext uri="{FF2B5EF4-FFF2-40B4-BE49-F238E27FC236}">
                <a16:creationId xmlns:a16="http://schemas.microsoft.com/office/drawing/2014/main" id="{4BA0EA5D-BB70-4740-939C-E10E78246C59}"/>
              </a:ext>
            </a:extLst>
          </p:cNvPr>
          <p:cNvPicPr>
            <a:picLocks noChangeAspect="1"/>
          </p:cNvPicPr>
          <p:nvPr/>
        </p:nvPicPr>
        <p:blipFill>
          <a:blip r:embed="rId3"/>
          <a:stretch>
            <a:fillRect/>
          </a:stretch>
        </p:blipFill>
        <p:spPr>
          <a:xfrm>
            <a:off x="2212262" y="1232745"/>
            <a:ext cx="7767476" cy="2646797"/>
          </a:xfrm>
          <a:prstGeom prst="rect">
            <a:avLst/>
          </a:prstGeom>
        </p:spPr>
      </p:pic>
      <p:pic>
        <p:nvPicPr>
          <p:cNvPr id="16" name="Picture 15">
            <a:extLst>
              <a:ext uri="{FF2B5EF4-FFF2-40B4-BE49-F238E27FC236}">
                <a16:creationId xmlns:a16="http://schemas.microsoft.com/office/drawing/2014/main" id="{3E3A2618-7682-4C18-A088-90E633216BEC}"/>
              </a:ext>
            </a:extLst>
          </p:cNvPr>
          <p:cNvPicPr>
            <a:picLocks noChangeAspect="1"/>
          </p:cNvPicPr>
          <p:nvPr/>
        </p:nvPicPr>
        <p:blipFill>
          <a:blip r:embed="rId4"/>
          <a:stretch>
            <a:fillRect/>
          </a:stretch>
        </p:blipFill>
        <p:spPr>
          <a:xfrm>
            <a:off x="1934592" y="4166085"/>
            <a:ext cx="8157886" cy="2517613"/>
          </a:xfrm>
          <a:prstGeom prst="rect">
            <a:avLst/>
          </a:prstGeom>
        </p:spPr>
      </p:pic>
    </p:spTree>
    <p:extLst>
      <p:ext uri="{BB962C8B-B14F-4D97-AF65-F5344CB8AC3E}">
        <p14:creationId xmlns:p14="http://schemas.microsoft.com/office/powerpoint/2010/main" val="4094735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314329" y="314828"/>
            <a:ext cx="9065645" cy="6279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2400" b="1" i="0" u="none" strike="noStrike" cap="none" dirty="0">
                <a:solidFill>
                  <a:schemeClr val="lt1"/>
                </a:solidFill>
                <a:latin typeface="Helvetica Neue"/>
                <a:ea typeface="Helvetica Neue"/>
                <a:cs typeface="Helvetica Neue"/>
                <a:sym typeface="Helvetica Neue"/>
              </a:rPr>
              <a:t>Demand Curves for Tsins (random Tsins)</a:t>
            </a:r>
          </a:p>
        </p:txBody>
      </p:sp>
      <p:sp>
        <p:nvSpPr>
          <p:cNvPr id="2" name="Date Placeholder 1">
            <a:extLst>
              <a:ext uri="{FF2B5EF4-FFF2-40B4-BE49-F238E27FC236}">
                <a16:creationId xmlns:a16="http://schemas.microsoft.com/office/drawing/2014/main" id="{1D17A08D-461F-7344-B0C5-3CDBEEA5624E}"/>
              </a:ext>
            </a:extLst>
          </p:cNvPr>
          <p:cNvSpPr>
            <a:spLocks noGrp="1"/>
          </p:cNvSpPr>
          <p:nvPr>
            <p:ph type="dt" idx="10"/>
          </p:nvPr>
        </p:nvSpPr>
        <p:spPr/>
        <p:txBody>
          <a:bodyPr/>
          <a:lstStyle/>
          <a:p>
            <a:fld id="{99AA16B0-2BAD-8848-93C3-0D165FC17E2F}" type="datetime1">
              <a:rPr lang="en-ZA" smtClean="0"/>
              <a:t>2021/09/18</a:t>
            </a:fld>
            <a:endParaRPr lang="en-ZA" dirty="0"/>
          </a:p>
        </p:txBody>
      </p:sp>
      <p:sp>
        <p:nvSpPr>
          <p:cNvPr id="3" name="Footer Placeholder 2">
            <a:extLst>
              <a:ext uri="{FF2B5EF4-FFF2-40B4-BE49-F238E27FC236}">
                <a16:creationId xmlns:a16="http://schemas.microsoft.com/office/drawing/2014/main" id="{389D7D86-3695-AF47-97A4-C885EC95187B}"/>
              </a:ext>
            </a:extLst>
          </p:cNvPr>
          <p:cNvSpPr>
            <a:spLocks noGrp="1"/>
          </p:cNvSpPr>
          <p:nvPr>
            <p:ph type="ftr" idx="11"/>
          </p:nvPr>
        </p:nvSpPr>
        <p:spPr/>
        <p:txBody>
          <a:bodyPr/>
          <a:lstStyle/>
          <a:p>
            <a:r>
              <a:rPr lang="en-ZA" dirty="0"/>
              <a:t>Takealot Online (Pty) Ltd. All Rights Reserved. Proprietary &amp; Confidential.</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6</a:t>
            </a:fld>
            <a:endParaRPr lang="en-ZA" dirty="0"/>
          </a:p>
        </p:txBody>
      </p:sp>
      <p:pic>
        <p:nvPicPr>
          <p:cNvPr id="1026" name="Picture 2">
            <a:extLst>
              <a:ext uri="{FF2B5EF4-FFF2-40B4-BE49-F238E27FC236}">
                <a16:creationId xmlns:a16="http://schemas.microsoft.com/office/drawing/2014/main" id="{07BCBF09-6B88-423D-9A17-D23B88382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5795"/>
            <a:ext cx="12192000" cy="32464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64BF106-E49D-4941-82BD-D9091EDF6F6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0413"/>
          <a:stretch/>
        </p:blipFill>
        <p:spPr bwMode="auto">
          <a:xfrm>
            <a:off x="0" y="4560879"/>
            <a:ext cx="12192000" cy="1646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6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314329" y="314828"/>
            <a:ext cx="9065645" cy="6279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2400" b="1" i="0" u="none" strike="noStrike" cap="none" dirty="0">
                <a:solidFill>
                  <a:schemeClr val="lt1"/>
                </a:solidFill>
                <a:latin typeface="Helvetica Neue"/>
                <a:ea typeface="Helvetica Neue"/>
                <a:cs typeface="Helvetica Neue"/>
                <a:sym typeface="Helvetica Neue"/>
              </a:rPr>
              <a:t>10 Most Elastic and Inelastic Tsins </a:t>
            </a:r>
          </a:p>
        </p:txBody>
      </p:sp>
      <p:sp>
        <p:nvSpPr>
          <p:cNvPr id="2" name="Date Placeholder 1">
            <a:extLst>
              <a:ext uri="{FF2B5EF4-FFF2-40B4-BE49-F238E27FC236}">
                <a16:creationId xmlns:a16="http://schemas.microsoft.com/office/drawing/2014/main" id="{1D17A08D-461F-7344-B0C5-3CDBEEA5624E}"/>
              </a:ext>
            </a:extLst>
          </p:cNvPr>
          <p:cNvSpPr>
            <a:spLocks noGrp="1"/>
          </p:cNvSpPr>
          <p:nvPr>
            <p:ph type="dt" idx="10"/>
          </p:nvPr>
        </p:nvSpPr>
        <p:spPr/>
        <p:txBody>
          <a:bodyPr/>
          <a:lstStyle/>
          <a:p>
            <a:fld id="{99AA16B0-2BAD-8848-93C3-0D165FC17E2F}" type="datetime1">
              <a:rPr lang="en-ZA" smtClean="0"/>
              <a:t>2021/09/18</a:t>
            </a:fld>
            <a:endParaRPr lang="en-ZA" dirty="0"/>
          </a:p>
        </p:txBody>
      </p:sp>
      <p:sp>
        <p:nvSpPr>
          <p:cNvPr id="3" name="Footer Placeholder 2">
            <a:extLst>
              <a:ext uri="{FF2B5EF4-FFF2-40B4-BE49-F238E27FC236}">
                <a16:creationId xmlns:a16="http://schemas.microsoft.com/office/drawing/2014/main" id="{389D7D86-3695-AF47-97A4-C885EC95187B}"/>
              </a:ext>
            </a:extLst>
          </p:cNvPr>
          <p:cNvSpPr>
            <a:spLocks noGrp="1"/>
          </p:cNvSpPr>
          <p:nvPr>
            <p:ph type="ftr" idx="11"/>
          </p:nvPr>
        </p:nvSpPr>
        <p:spPr/>
        <p:txBody>
          <a:bodyPr/>
          <a:lstStyle/>
          <a:p>
            <a:r>
              <a:rPr lang="en-ZA" dirty="0"/>
              <a:t>Takealot Online (Pty) Ltd. All Rights Reserved. Proprietary &amp; Confidential.</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7</a:t>
            </a:fld>
            <a:endParaRPr lang="en-ZA" dirty="0"/>
          </a:p>
        </p:txBody>
      </p:sp>
      <p:pic>
        <p:nvPicPr>
          <p:cNvPr id="1028" name="Picture 4">
            <a:extLst>
              <a:ext uri="{FF2B5EF4-FFF2-40B4-BE49-F238E27FC236}">
                <a16:creationId xmlns:a16="http://schemas.microsoft.com/office/drawing/2014/main" id="{7ECBEE2D-A58C-465F-A1EB-EAFC38391F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851" y="1287263"/>
            <a:ext cx="9522349" cy="490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425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314329" y="314828"/>
            <a:ext cx="9065645" cy="6279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2400" b="1" i="0" u="none" strike="noStrike" cap="none" dirty="0">
                <a:solidFill>
                  <a:schemeClr val="lt1"/>
                </a:solidFill>
                <a:latin typeface="Helvetica Neue"/>
                <a:ea typeface="Helvetica Neue"/>
                <a:cs typeface="Helvetica Neue"/>
                <a:sym typeface="Helvetica Neue"/>
              </a:rPr>
              <a:t>Average Elasticities by Div., Dept. and Level1</a:t>
            </a:r>
          </a:p>
        </p:txBody>
      </p:sp>
      <p:sp>
        <p:nvSpPr>
          <p:cNvPr id="2" name="Date Placeholder 1">
            <a:extLst>
              <a:ext uri="{FF2B5EF4-FFF2-40B4-BE49-F238E27FC236}">
                <a16:creationId xmlns:a16="http://schemas.microsoft.com/office/drawing/2014/main" id="{1D17A08D-461F-7344-B0C5-3CDBEEA5624E}"/>
              </a:ext>
            </a:extLst>
          </p:cNvPr>
          <p:cNvSpPr>
            <a:spLocks noGrp="1"/>
          </p:cNvSpPr>
          <p:nvPr>
            <p:ph type="dt" idx="10"/>
          </p:nvPr>
        </p:nvSpPr>
        <p:spPr/>
        <p:txBody>
          <a:bodyPr/>
          <a:lstStyle/>
          <a:p>
            <a:fld id="{99AA16B0-2BAD-8848-93C3-0D165FC17E2F}" type="datetime1">
              <a:rPr lang="en-ZA" smtClean="0"/>
              <a:t>2021/09/18</a:t>
            </a:fld>
            <a:endParaRPr lang="en-ZA" dirty="0"/>
          </a:p>
        </p:txBody>
      </p:sp>
      <p:sp>
        <p:nvSpPr>
          <p:cNvPr id="3" name="Footer Placeholder 2">
            <a:extLst>
              <a:ext uri="{FF2B5EF4-FFF2-40B4-BE49-F238E27FC236}">
                <a16:creationId xmlns:a16="http://schemas.microsoft.com/office/drawing/2014/main" id="{389D7D86-3695-AF47-97A4-C885EC95187B}"/>
              </a:ext>
            </a:extLst>
          </p:cNvPr>
          <p:cNvSpPr>
            <a:spLocks noGrp="1"/>
          </p:cNvSpPr>
          <p:nvPr>
            <p:ph type="ftr" idx="11"/>
          </p:nvPr>
        </p:nvSpPr>
        <p:spPr/>
        <p:txBody>
          <a:bodyPr/>
          <a:lstStyle/>
          <a:p>
            <a:r>
              <a:rPr lang="en-ZA" dirty="0"/>
              <a:t>Takealot Online (Pty) Ltd. All Rights Reserved. Proprietary &amp; Confidential.</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8</a:t>
            </a:fld>
            <a:endParaRPr lang="en-ZA" dirty="0"/>
          </a:p>
        </p:txBody>
      </p:sp>
      <p:pic>
        <p:nvPicPr>
          <p:cNvPr id="11" name="Picture 10">
            <a:extLst>
              <a:ext uri="{FF2B5EF4-FFF2-40B4-BE49-F238E27FC236}">
                <a16:creationId xmlns:a16="http://schemas.microsoft.com/office/drawing/2014/main" id="{79507C67-67CC-496F-8FF3-AA40E462AAB7}"/>
              </a:ext>
            </a:extLst>
          </p:cNvPr>
          <p:cNvPicPr>
            <a:picLocks noChangeAspect="1"/>
          </p:cNvPicPr>
          <p:nvPr/>
        </p:nvPicPr>
        <p:blipFill>
          <a:blip r:embed="rId3"/>
          <a:stretch>
            <a:fillRect/>
          </a:stretch>
        </p:blipFill>
        <p:spPr>
          <a:xfrm>
            <a:off x="213693" y="1331650"/>
            <a:ext cx="11764613" cy="5389825"/>
          </a:xfrm>
          <a:prstGeom prst="rect">
            <a:avLst/>
          </a:prstGeom>
        </p:spPr>
      </p:pic>
    </p:spTree>
    <p:extLst>
      <p:ext uri="{BB962C8B-B14F-4D97-AF65-F5344CB8AC3E}">
        <p14:creationId xmlns:p14="http://schemas.microsoft.com/office/powerpoint/2010/main" val="407291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314329" y="314828"/>
            <a:ext cx="9065645" cy="6279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2400" b="1" i="0" u="none" strike="noStrike" cap="none" dirty="0">
                <a:solidFill>
                  <a:schemeClr val="lt1"/>
                </a:solidFill>
                <a:latin typeface="Helvetica Neue"/>
                <a:ea typeface="Helvetica Neue"/>
                <a:cs typeface="Helvetica Neue"/>
                <a:sym typeface="Helvetica Neue"/>
              </a:rPr>
              <a:t>Average Elasticities by Brand Names in each Division – </a:t>
            </a:r>
          </a:p>
          <a:p>
            <a:pPr marL="0" marR="0" lvl="0" indent="0" algn="l" rtl="0">
              <a:lnSpc>
                <a:spcPct val="90000"/>
              </a:lnSpc>
              <a:spcBef>
                <a:spcPts val="0"/>
              </a:spcBef>
              <a:spcAft>
                <a:spcPts val="0"/>
              </a:spcAft>
              <a:buClr>
                <a:schemeClr val="lt1"/>
              </a:buClr>
              <a:buSzPts val="2400"/>
              <a:buFont typeface="Arial"/>
              <a:buNone/>
            </a:pPr>
            <a:r>
              <a:rPr lang="en-ZA" sz="2400" b="1" i="0" u="none" strike="noStrike" cap="none" dirty="0">
                <a:solidFill>
                  <a:schemeClr val="lt1"/>
                </a:solidFill>
                <a:latin typeface="Helvetica Neue"/>
                <a:ea typeface="Helvetica Neue"/>
                <a:cs typeface="Helvetica Neue"/>
                <a:sym typeface="Helvetica Neue"/>
              </a:rPr>
              <a:t>Top inelastic brands</a:t>
            </a:r>
          </a:p>
        </p:txBody>
      </p:sp>
      <p:sp>
        <p:nvSpPr>
          <p:cNvPr id="2" name="Date Placeholder 1">
            <a:extLst>
              <a:ext uri="{FF2B5EF4-FFF2-40B4-BE49-F238E27FC236}">
                <a16:creationId xmlns:a16="http://schemas.microsoft.com/office/drawing/2014/main" id="{1D17A08D-461F-7344-B0C5-3CDBEEA5624E}"/>
              </a:ext>
            </a:extLst>
          </p:cNvPr>
          <p:cNvSpPr>
            <a:spLocks noGrp="1"/>
          </p:cNvSpPr>
          <p:nvPr>
            <p:ph type="dt" idx="10"/>
          </p:nvPr>
        </p:nvSpPr>
        <p:spPr/>
        <p:txBody>
          <a:bodyPr/>
          <a:lstStyle/>
          <a:p>
            <a:fld id="{99AA16B0-2BAD-8848-93C3-0D165FC17E2F}" type="datetime1">
              <a:rPr lang="en-ZA" smtClean="0"/>
              <a:t>2021/09/18</a:t>
            </a:fld>
            <a:endParaRPr lang="en-ZA" dirty="0"/>
          </a:p>
        </p:txBody>
      </p:sp>
      <p:sp>
        <p:nvSpPr>
          <p:cNvPr id="3" name="Footer Placeholder 2">
            <a:extLst>
              <a:ext uri="{FF2B5EF4-FFF2-40B4-BE49-F238E27FC236}">
                <a16:creationId xmlns:a16="http://schemas.microsoft.com/office/drawing/2014/main" id="{389D7D86-3695-AF47-97A4-C885EC95187B}"/>
              </a:ext>
            </a:extLst>
          </p:cNvPr>
          <p:cNvSpPr>
            <a:spLocks noGrp="1"/>
          </p:cNvSpPr>
          <p:nvPr>
            <p:ph type="ftr" idx="11"/>
          </p:nvPr>
        </p:nvSpPr>
        <p:spPr/>
        <p:txBody>
          <a:bodyPr/>
          <a:lstStyle/>
          <a:p>
            <a:r>
              <a:rPr lang="en-ZA" dirty="0"/>
              <a:t>Takealot Online (Pty) Ltd. All Rights Reserved. Proprietary &amp; Confidential.</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9</a:t>
            </a:fld>
            <a:endParaRPr lang="en-ZA" dirty="0"/>
          </a:p>
        </p:txBody>
      </p:sp>
      <p:pic>
        <p:nvPicPr>
          <p:cNvPr id="8" name="Picture 7">
            <a:extLst>
              <a:ext uri="{FF2B5EF4-FFF2-40B4-BE49-F238E27FC236}">
                <a16:creationId xmlns:a16="http://schemas.microsoft.com/office/drawing/2014/main" id="{C24DA2D8-25D6-4012-897D-088419965C1A}"/>
              </a:ext>
            </a:extLst>
          </p:cNvPr>
          <p:cNvPicPr>
            <a:picLocks noChangeAspect="1"/>
          </p:cNvPicPr>
          <p:nvPr/>
        </p:nvPicPr>
        <p:blipFill>
          <a:blip r:embed="rId3"/>
          <a:stretch>
            <a:fillRect/>
          </a:stretch>
        </p:blipFill>
        <p:spPr>
          <a:xfrm>
            <a:off x="2633844" y="1272325"/>
            <a:ext cx="2279644" cy="4157525"/>
          </a:xfrm>
          <a:prstGeom prst="rect">
            <a:avLst/>
          </a:prstGeom>
        </p:spPr>
      </p:pic>
      <p:pic>
        <p:nvPicPr>
          <p:cNvPr id="13" name="Picture 12">
            <a:extLst>
              <a:ext uri="{FF2B5EF4-FFF2-40B4-BE49-F238E27FC236}">
                <a16:creationId xmlns:a16="http://schemas.microsoft.com/office/drawing/2014/main" id="{0AD7328E-FE12-4B19-98E8-B380BF6637BA}"/>
              </a:ext>
            </a:extLst>
          </p:cNvPr>
          <p:cNvPicPr>
            <a:picLocks noChangeAspect="1"/>
          </p:cNvPicPr>
          <p:nvPr/>
        </p:nvPicPr>
        <p:blipFill>
          <a:blip r:embed="rId4"/>
          <a:stretch>
            <a:fillRect/>
          </a:stretch>
        </p:blipFill>
        <p:spPr>
          <a:xfrm>
            <a:off x="0" y="1272325"/>
            <a:ext cx="2396971" cy="4157524"/>
          </a:xfrm>
          <a:prstGeom prst="rect">
            <a:avLst/>
          </a:prstGeom>
        </p:spPr>
      </p:pic>
      <p:pic>
        <p:nvPicPr>
          <p:cNvPr id="15" name="Picture 14">
            <a:extLst>
              <a:ext uri="{FF2B5EF4-FFF2-40B4-BE49-F238E27FC236}">
                <a16:creationId xmlns:a16="http://schemas.microsoft.com/office/drawing/2014/main" id="{E0A00074-CB66-44B8-BC6F-7AC5986267A0}"/>
              </a:ext>
            </a:extLst>
          </p:cNvPr>
          <p:cNvPicPr>
            <a:picLocks noChangeAspect="1"/>
          </p:cNvPicPr>
          <p:nvPr/>
        </p:nvPicPr>
        <p:blipFill>
          <a:blip r:embed="rId5"/>
          <a:stretch>
            <a:fillRect/>
          </a:stretch>
        </p:blipFill>
        <p:spPr>
          <a:xfrm>
            <a:off x="4326820" y="1272325"/>
            <a:ext cx="2216023" cy="4219899"/>
          </a:xfrm>
          <a:prstGeom prst="rect">
            <a:avLst/>
          </a:prstGeom>
        </p:spPr>
      </p:pic>
      <p:pic>
        <p:nvPicPr>
          <p:cNvPr id="17" name="Picture 16">
            <a:extLst>
              <a:ext uri="{FF2B5EF4-FFF2-40B4-BE49-F238E27FC236}">
                <a16:creationId xmlns:a16="http://schemas.microsoft.com/office/drawing/2014/main" id="{BD8BB6CE-E631-4837-886B-706D75D547CF}"/>
              </a:ext>
            </a:extLst>
          </p:cNvPr>
          <p:cNvPicPr>
            <a:picLocks noChangeAspect="1"/>
          </p:cNvPicPr>
          <p:nvPr/>
        </p:nvPicPr>
        <p:blipFill>
          <a:blip r:embed="rId6"/>
          <a:stretch>
            <a:fillRect/>
          </a:stretch>
        </p:blipFill>
        <p:spPr>
          <a:xfrm>
            <a:off x="6843337" y="1272325"/>
            <a:ext cx="2392534" cy="4219899"/>
          </a:xfrm>
          <a:prstGeom prst="rect">
            <a:avLst/>
          </a:prstGeom>
        </p:spPr>
      </p:pic>
      <p:pic>
        <p:nvPicPr>
          <p:cNvPr id="21" name="Picture 20">
            <a:extLst>
              <a:ext uri="{FF2B5EF4-FFF2-40B4-BE49-F238E27FC236}">
                <a16:creationId xmlns:a16="http://schemas.microsoft.com/office/drawing/2014/main" id="{7FA55CE1-4F60-4941-BE48-565C8AB6D1B7}"/>
              </a:ext>
            </a:extLst>
          </p:cNvPr>
          <p:cNvPicPr>
            <a:picLocks noChangeAspect="1"/>
          </p:cNvPicPr>
          <p:nvPr/>
        </p:nvPicPr>
        <p:blipFill>
          <a:blip r:embed="rId7"/>
          <a:stretch>
            <a:fillRect/>
          </a:stretch>
        </p:blipFill>
        <p:spPr>
          <a:xfrm>
            <a:off x="9536365" y="1272324"/>
            <a:ext cx="2392534" cy="4157525"/>
          </a:xfrm>
          <a:prstGeom prst="rect">
            <a:avLst/>
          </a:prstGeom>
        </p:spPr>
      </p:pic>
    </p:spTree>
    <p:extLst>
      <p:ext uri="{BB962C8B-B14F-4D97-AF65-F5344CB8AC3E}">
        <p14:creationId xmlns:p14="http://schemas.microsoft.com/office/powerpoint/2010/main" val="17598887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AL ppt template" id="{15B158C7-0628-404B-B86B-9FFDDFBA2E51}" vid="{0CF6C9B5-CA04-5943-9514-8B52BE35C45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AL ppt template" id="{15B158C7-0628-404B-B86B-9FFDDFBA2E51}" vid="{E6A1D341-B8DB-0D47-84FE-D62E16924258}"/>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TAL ppt template</Template>
  <TotalTime>18894</TotalTime>
  <Words>809</Words>
  <Application>Microsoft Office PowerPoint</Application>
  <PresentationFormat>Widescreen</PresentationFormat>
  <Paragraphs>107</Paragraphs>
  <Slides>10</Slides>
  <Notes>10</Notes>
  <HiddenSlides>1</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Helvetica Neue</vt:lpstr>
      <vt:lpstr>Calibri</vt:lpstr>
      <vt:lpstr>arial</vt:lpstr>
      <vt:lpstr>arial</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Sune Carelse</dc:creator>
  <cp:lastModifiedBy>Bulungisa Jarana</cp:lastModifiedBy>
  <cp:revision>214</cp:revision>
  <dcterms:created xsi:type="dcterms:W3CDTF">2021-06-02T13:20:54Z</dcterms:created>
  <dcterms:modified xsi:type="dcterms:W3CDTF">2021-09-21T11:10:17Z</dcterms:modified>
</cp:coreProperties>
</file>