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 id="2147483674" r:id="rId2"/>
  </p:sldMasterIdLst>
  <p:notesMasterIdLst>
    <p:notesMasterId r:id="rId12"/>
  </p:notesMasterIdLst>
  <p:sldIdLst>
    <p:sldId id="280" r:id="rId3"/>
    <p:sldId id="286" r:id="rId4"/>
    <p:sldId id="288" r:id="rId5"/>
    <p:sldId id="296" r:id="rId6"/>
    <p:sldId id="297" r:id="rId7"/>
    <p:sldId id="298" r:id="rId8"/>
    <p:sldId id="299" r:id="rId9"/>
    <p:sldId id="300" r:id="rId10"/>
    <p:sldId id="301" r:id="rId11"/>
  </p:sldIdLst>
  <p:sldSz cx="12192000" cy="6858000"/>
  <p:notesSz cx="6858000" cy="9144000"/>
  <p:embeddedFontLst>
    <p:embeddedFont>
      <p:font typeface="Calibri" panose="020F0502020204030204" pitchFamily="34" charset="0"/>
      <p:regular r:id="rId13"/>
      <p:bold r:id="rId14"/>
      <p:italic r:id="rId15"/>
      <p:boldItalic r:id="rId16"/>
    </p:embeddedFont>
    <p:embeddedFont>
      <p:font typeface="Helvetica Neue"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9243E18-F0DC-4E8D-8063-8754A4749531}">
  <a:tblStyle styleId="{E9243E18-F0DC-4E8D-8063-8754A4749531}"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89" autoAdjust="0"/>
    <p:restoredTop sz="94606"/>
  </p:normalViewPr>
  <p:slideViewPr>
    <p:cSldViewPr snapToGrid="0" snapToObjects="1">
      <p:cViewPr varScale="1">
        <p:scale>
          <a:sx n="86" d="100"/>
          <a:sy n="86" d="100"/>
        </p:scale>
        <p:origin x="61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ZA"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1" name="Google Shape;1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
        <p:nvSpPr>
          <p:cNvPr id="182" name="Google Shape;18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ZA"/>
              <a:t>1</a:t>
            </a:fld>
            <a:endParaRPr dirty="0"/>
          </a:p>
        </p:txBody>
      </p:sp>
    </p:spTree>
    <p:extLst>
      <p:ext uri="{BB962C8B-B14F-4D97-AF65-F5344CB8AC3E}">
        <p14:creationId xmlns:p14="http://schemas.microsoft.com/office/powerpoint/2010/main" val="3122502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2</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03460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3</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32398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4</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26933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5</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06906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6</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271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7</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83444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8</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3875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050"/>
              <a:buFont typeface="Calibri"/>
              <a:buNone/>
            </a:pPr>
            <a:endParaRPr sz="1050" b="0" i="0" u="none" strike="noStrike" cap="none" dirty="0">
              <a:solidFill>
                <a:schemeClr val="dk1"/>
              </a:solidFill>
              <a:latin typeface="Calibri"/>
              <a:ea typeface="Calibri"/>
              <a:cs typeface="Calibri"/>
              <a:sym typeface="Calibri"/>
            </a:endParaRPr>
          </a:p>
        </p:txBody>
      </p:sp>
      <p:sp>
        <p:nvSpPr>
          <p:cNvPr id="219" name="Google Shape;21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ZA" sz="1200" b="0" i="0" u="none" strike="noStrike" cap="none">
                <a:solidFill>
                  <a:schemeClr val="dk1"/>
                </a:solidFill>
                <a:latin typeface="Calibri"/>
                <a:ea typeface="Calibri"/>
                <a:cs typeface="Calibri"/>
                <a:sym typeface="Calibri"/>
              </a:rPr>
              <a:t>9</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7488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3FE9AD2E-8269-8847-AB3B-0DA54A5BCD23}" type="datetime1">
              <a:rPr lang="en-ZA" smtClean="0"/>
              <a:t>2022/03/31</a:t>
            </a:fld>
            <a:endParaRPr dirty="0"/>
          </a:p>
        </p:txBody>
      </p:sp>
      <p:sp>
        <p:nvSpPr>
          <p:cNvPr id="17" name="Google Shape;17;p2"/>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8" name="Google Shape;18;p2"/>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609600" y="273050"/>
            <a:ext cx="4011300" cy="11619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75" name="Google Shape;75;p11"/>
          <p:cNvSpPr txBox="1">
            <a:spLocks noGrp="1"/>
          </p:cNvSpPr>
          <p:nvPr>
            <p:ph type="body" idx="1"/>
          </p:nvPr>
        </p:nvSpPr>
        <p:spPr>
          <a:xfrm>
            <a:off x="4766733" y="273050"/>
            <a:ext cx="6815700" cy="58530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6" name="Google Shape;76;p11"/>
          <p:cNvSpPr txBox="1">
            <a:spLocks noGrp="1"/>
          </p:cNvSpPr>
          <p:nvPr>
            <p:ph type="body" idx="2"/>
          </p:nvPr>
        </p:nvSpPr>
        <p:spPr>
          <a:xfrm>
            <a:off x="609600" y="1435100"/>
            <a:ext cx="4011300" cy="46911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77" name="Google Shape;77;p11"/>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04100CCE-282C-FC45-98F9-9B48C4820672}" type="datetime1">
              <a:rPr lang="en-ZA" smtClean="0"/>
              <a:t>2022/03/31</a:t>
            </a:fld>
            <a:endParaRPr dirty="0"/>
          </a:p>
        </p:txBody>
      </p:sp>
      <p:sp>
        <p:nvSpPr>
          <p:cNvPr id="78" name="Google Shape;78;p11"/>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79" name="Google Shape;79;p11"/>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0"/>
        <p:cNvGrpSpPr/>
        <p:nvPr/>
      </p:nvGrpSpPr>
      <p:grpSpPr>
        <a:xfrm>
          <a:off x="0" y="0"/>
          <a:ext cx="0" cy="0"/>
          <a:chOff x="0" y="0"/>
          <a:chExt cx="0" cy="0"/>
        </a:xfrm>
      </p:grpSpPr>
      <p:sp>
        <p:nvSpPr>
          <p:cNvPr id="81" name="Google Shape;81;p12"/>
          <p:cNvSpPr txBox="1">
            <a:spLocks noGrp="1"/>
          </p:cNvSpPr>
          <p:nvPr>
            <p:ph type="title"/>
          </p:nvPr>
        </p:nvSpPr>
        <p:spPr>
          <a:xfrm>
            <a:off x="2389717" y="4800600"/>
            <a:ext cx="7315200" cy="566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82" name="Google Shape;82;p12"/>
          <p:cNvSpPr>
            <a:spLocks noGrp="1"/>
          </p:cNvSpPr>
          <p:nvPr>
            <p:ph type="pic" idx="2"/>
          </p:nvPr>
        </p:nvSpPr>
        <p:spPr>
          <a:xfrm>
            <a:off x="2389717" y="612775"/>
            <a:ext cx="7315200" cy="41148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r>
              <a:rPr lang="en-US" dirty="0"/>
              <a:t>Click icon to add picture</a:t>
            </a:r>
            <a:endParaRPr dirty="0"/>
          </a:p>
        </p:txBody>
      </p:sp>
      <p:sp>
        <p:nvSpPr>
          <p:cNvPr id="83" name="Google Shape;83;p12"/>
          <p:cNvSpPr txBox="1">
            <a:spLocks noGrp="1"/>
          </p:cNvSpPr>
          <p:nvPr>
            <p:ph type="body" idx="1"/>
          </p:nvPr>
        </p:nvSpPr>
        <p:spPr>
          <a:xfrm>
            <a:off x="2389717" y="5367338"/>
            <a:ext cx="7315200" cy="80490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a:lnSpc>
                <a:spcPct val="100000"/>
              </a:lnSpc>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a:lnSpc>
                <a:spcPct val="100000"/>
              </a:lnSpc>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a:lnSpc>
                <a:spcPct val="100000"/>
              </a:lnSpc>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84" name="Google Shape;84;p12"/>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512449C-6DEC-C241-8163-229764CD092E}" type="datetime1">
              <a:rPr lang="en-ZA" smtClean="0"/>
              <a:t>2022/03/31</a:t>
            </a:fld>
            <a:endParaRPr dirty="0"/>
          </a:p>
        </p:txBody>
      </p:sp>
      <p:sp>
        <p:nvSpPr>
          <p:cNvPr id="85" name="Google Shape;85;p12"/>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86" name="Google Shape;86;p12"/>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89" name="Google Shape;89;p13"/>
          <p:cNvSpPr txBox="1">
            <a:spLocks noGrp="1"/>
          </p:cNvSpPr>
          <p:nvPr>
            <p:ph type="body" idx="1"/>
          </p:nvPr>
        </p:nvSpPr>
        <p:spPr>
          <a:xfrm rot="5400000">
            <a:off x="3832950" y="-1623150"/>
            <a:ext cx="4526100" cy="109728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90" name="Google Shape;90;p13"/>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A4CEFE7-9951-054B-A232-A83C30611334}" type="datetime1">
              <a:rPr lang="en-ZA" smtClean="0"/>
              <a:t>2022/03/31</a:t>
            </a:fld>
            <a:endParaRPr dirty="0"/>
          </a:p>
        </p:txBody>
      </p:sp>
      <p:sp>
        <p:nvSpPr>
          <p:cNvPr id="91" name="Google Shape;91;p13"/>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92" name="Google Shape;92;p13"/>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rot="5400000">
            <a:off x="7285050" y="1828788"/>
            <a:ext cx="5851500" cy="27432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95" name="Google Shape;95;p14"/>
          <p:cNvSpPr txBox="1">
            <a:spLocks noGrp="1"/>
          </p:cNvSpPr>
          <p:nvPr>
            <p:ph type="body" idx="1"/>
          </p:nvPr>
        </p:nvSpPr>
        <p:spPr>
          <a:xfrm rot="5400000">
            <a:off x="1697000" y="-812862"/>
            <a:ext cx="5851500" cy="80265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96" name="Google Shape;96;p14"/>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BBEF3D03-C268-D44C-94BE-3527585FF8B5}" type="datetime1">
              <a:rPr lang="en-ZA" smtClean="0"/>
              <a:t>2022/03/31</a:t>
            </a:fld>
            <a:endParaRPr dirty="0"/>
          </a:p>
        </p:txBody>
      </p:sp>
      <p:sp>
        <p:nvSpPr>
          <p:cNvPr id="97" name="Google Shape;97;p14"/>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98" name="Google Shape;98;p1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4_Title" type="tx">
  <p:cSld name="TITLE_AND_BODY">
    <p:spTree>
      <p:nvGrpSpPr>
        <p:cNvPr id="1" name="Shape 99"/>
        <p:cNvGrpSpPr/>
        <p:nvPr/>
      </p:nvGrpSpPr>
      <p:grpSpPr>
        <a:xfrm>
          <a:off x="0" y="0"/>
          <a:ext cx="0" cy="0"/>
          <a:chOff x="0" y="0"/>
          <a:chExt cx="0" cy="0"/>
        </a:xfrm>
      </p:grpSpPr>
      <p:pic>
        <p:nvPicPr>
          <p:cNvPr id="100" name="Google Shape;100;p15" descr="logo-mail.jpg"/>
          <p:cNvPicPr preferRelativeResize="0"/>
          <p:nvPr/>
        </p:nvPicPr>
        <p:blipFill rotWithShape="1">
          <a:blip r:embed="rId2">
            <a:alphaModFix/>
          </a:blip>
          <a:srcRect/>
          <a:stretch/>
        </p:blipFill>
        <p:spPr>
          <a:xfrm>
            <a:off x="8548380" y="6203388"/>
            <a:ext cx="2308716" cy="526388"/>
          </a:xfrm>
          <a:prstGeom prst="rect">
            <a:avLst/>
          </a:prstGeom>
          <a:noFill/>
          <a:ln>
            <a:noFill/>
          </a:ln>
        </p:spPr>
      </p:pic>
      <p:sp>
        <p:nvSpPr>
          <p:cNvPr id="101" name="Google Shape;101;p15"/>
          <p:cNvSpPr txBox="1">
            <a:spLocks noGrp="1"/>
          </p:cNvSpPr>
          <p:nvPr>
            <p:ph type="title"/>
          </p:nvPr>
        </p:nvSpPr>
        <p:spPr>
          <a:xfrm>
            <a:off x="609599" y="92075"/>
            <a:ext cx="10972800" cy="1508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rgbClr val="000000"/>
              </a:buClr>
              <a:buSzPts val="4200"/>
              <a:buFont typeface="Calibri"/>
              <a:buNone/>
              <a:defRPr sz="4200" b="0" i="0" u="none" strike="noStrike" cap="none">
                <a:solidFill>
                  <a:srgbClr val="000000"/>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102" name="Google Shape;102;p15"/>
          <p:cNvSpPr txBox="1">
            <a:spLocks noGrp="1"/>
          </p:cNvSpPr>
          <p:nvPr>
            <p:ph type="sldNum" idx="12"/>
          </p:nvPr>
        </p:nvSpPr>
        <p:spPr>
          <a:xfrm>
            <a:off x="11582400" y="6400801"/>
            <a:ext cx="609600" cy="336300"/>
          </a:xfrm>
          <a:prstGeom prst="rect">
            <a:avLst/>
          </a:prstGeom>
          <a:noFill/>
          <a:ln>
            <a:noFill/>
          </a:ln>
        </p:spPr>
        <p:txBody>
          <a:bodyPr spcFirstLastPara="1" wrap="square" lIns="47500" tIns="47500" rIns="47500" bIns="47500" anchor="t" anchorCtr="0">
            <a:noAutofit/>
          </a:bodyPr>
          <a:lstStyle>
            <a:lvl1pPr marL="0" marR="0" lvl="0"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600"/>
              <a:buFont typeface="Arial"/>
              <a:buNone/>
              <a:defRPr sz="1600" b="0" i="0" u="none" strike="noStrike" cap="none">
                <a:solidFill>
                  <a:srgbClr val="000000"/>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9"/>
        <p:cNvGrpSpPr/>
        <p:nvPr/>
      </p:nvGrpSpPr>
      <p:grpSpPr>
        <a:xfrm>
          <a:off x="0" y="0"/>
          <a:ext cx="0" cy="0"/>
          <a:chOff x="0" y="0"/>
          <a:chExt cx="0" cy="0"/>
        </a:xfrm>
      </p:grpSpPr>
      <p:sp>
        <p:nvSpPr>
          <p:cNvPr id="110" name="Google Shape;110;p17"/>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noAutofit/>
          </a:bodyPr>
          <a:lstStyle>
            <a:lvl1pPr marR="0" lvl="0" algn="ctr">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11" name="Google Shape;111;p17"/>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noAutofit/>
          </a:bodyPr>
          <a:lstStyle>
            <a:lvl1pPr marR="0" lvl="0" algn="ctr">
              <a:lnSpc>
                <a:spcPct val="90000"/>
              </a:lnSpc>
              <a:spcBef>
                <a:spcPts val="10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12" name="Google Shape;112;p1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9A363149-DE49-0E46-B073-14F29AF038D0}" type="datetime1">
              <a:rPr lang="en-ZA" smtClean="0"/>
              <a:t>2022/03/31</a:t>
            </a:fld>
            <a:endParaRPr dirty="0"/>
          </a:p>
        </p:txBody>
      </p:sp>
      <p:sp>
        <p:nvSpPr>
          <p:cNvPr id="113" name="Google Shape;113;p1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14" name="Google Shape;11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pic>
        <p:nvPicPr>
          <p:cNvPr id="115" name="Google Shape;115;p17"/>
          <p:cNvPicPr preferRelativeResize="0"/>
          <p:nvPr/>
        </p:nvPicPr>
        <p:blipFill rotWithShape="1">
          <a:blip r:embed="rId2">
            <a:alphaModFix/>
          </a:blip>
          <a:srcRect/>
          <a:stretch/>
        </p:blipFill>
        <p:spPr>
          <a:xfrm>
            <a:off x="-203200" y="-30259"/>
            <a:ext cx="12395199" cy="1230912"/>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30" name="Google Shape;130;p20"/>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1" name="Google Shape;131;p20"/>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2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D731C29B-35E8-514A-8803-FB5E1D08D645}" type="datetime1">
              <a:rPr lang="en-ZA" smtClean="0"/>
              <a:t>2022/03/31</a:t>
            </a:fld>
            <a:endParaRPr dirty="0"/>
          </a:p>
        </p:txBody>
      </p:sp>
      <p:sp>
        <p:nvSpPr>
          <p:cNvPr id="133" name="Google Shape;133;p2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34" name="Google Shape;13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37" name="Google Shape;137;p21"/>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38" name="Google Shape;138;p21"/>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 name="Google Shape;139;p21"/>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noAutofit/>
          </a:bodyPr>
          <a:lstStyle>
            <a:lvl1pPr marL="457200" marR="0" lvl="0" indent="-228600" algn="l">
              <a:lnSpc>
                <a:spcPct val="90000"/>
              </a:lnSpc>
              <a:spcBef>
                <a:spcPts val="100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40" name="Google Shape;140;p21"/>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 name="Google Shape;141;p2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7926881A-7A36-C14C-8890-FF0237504336}" type="datetime1">
              <a:rPr lang="en-ZA" smtClean="0"/>
              <a:t>2022/03/31</a:t>
            </a:fld>
            <a:endParaRPr dirty="0"/>
          </a:p>
        </p:txBody>
      </p:sp>
      <p:sp>
        <p:nvSpPr>
          <p:cNvPr id="142" name="Google Shape;142;p2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43" name="Google Shape;143;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46" name="Google Shape;146;p2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A6967B26-BAF3-4740-A0BB-9370EBE11BDD}" type="datetime1">
              <a:rPr lang="en-ZA" smtClean="0"/>
              <a:t>2022/03/31</a:t>
            </a:fld>
            <a:endParaRPr dirty="0"/>
          </a:p>
        </p:txBody>
      </p:sp>
      <p:sp>
        <p:nvSpPr>
          <p:cNvPr id="147" name="Google Shape;147;p2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48" name="Google Shape;14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
        <p:cNvGrpSpPr/>
        <p:nvPr/>
      </p:nvGrpSpPr>
      <p:grpSpPr>
        <a:xfrm>
          <a:off x="0" y="0"/>
          <a:ext cx="0" cy="0"/>
          <a:chOff x="0" y="0"/>
          <a:chExt cx="0" cy="0"/>
        </a:xfrm>
      </p:grpSpPr>
      <p:sp>
        <p:nvSpPr>
          <p:cNvPr id="150" name="Google Shape;150;p23"/>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2CDBA5E9-C351-4640-9630-793A239A684B}" type="datetime1">
              <a:rPr lang="en-ZA" smtClean="0"/>
              <a:t>2022/03/31</a:t>
            </a:fld>
            <a:endParaRPr dirty="0"/>
          </a:p>
        </p:txBody>
      </p:sp>
      <p:sp>
        <p:nvSpPr>
          <p:cNvPr id="151" name="Google Shape;151;p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52" name="Google Shape;15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a:stretch/>
        </p:blipFill>
        <p:spPr>
          <a:xfrm>
            <a:off x="8898340" y="6331980"/>
            <a:ext cx="2470245" cy="526020"/>
          </a:xfrm>
          <a:prstGeom prst="rect">
            <a:avLst/>
          </a:prstGeom>
          <a:noFill/>
          <a:ln>
            <a:noFill/>
          </a:ln>
        </p:spPr>
      </p:pic>
      <p:pic>
        <p:nvPicPr>
          <p:cNvPr id="21" name="Google Shape;21;p3" descr="bg_1.png"/>
          <p:cNvPicPr preferRelativeResize="0"/>
          <p:nvPr/>
        </p:nvPicPr>
        <p:blipFill rotWithShape="1">
          <a:blip r:embed="rId3">
            <a:alphaModFix/>
          </a:blip>
          <a:srcRect/>
          <a:stretch/>
        </p:blipFill>
        <p:spPr>
          <a:xfrm>
            <a:off x="0" y="0"/>
            <a:ext cx="9144000" cy="4014186"/>
          </a:xfrm>
          <a:prstGeom prst="rect">
            <a:avLst/>
          </a:prstGeom>
          <a:noFill/>
          <a:ln>
            <a:noFill/>
          </a:ln>
        </p:spPr>
      </p:pic>
      <p:sp>
        <p:nvSpPr>
          <p:cNvPr id="22" name="Google Shape;22;p3"/>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23" name="Google Shape;23;p3"/>
          <p:cNvSpPr txBox="1">
            <a:spLocks noGrp="1"/>
          </p:cNvSpPr>
          <p:nvPr>
            <p:ph type="sldNum" idx="12"/>
          </p:nvPr>
        </p:nvSpPr>
        <p:spPr>
          <a:xfrm>
            <a:off x="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l">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55" name="Google Shape;155;p24"/>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L="457200" marR="0" lvl="0" indent="-431800" algn="l">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56" name="Google Shape;156;p24"/>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57" name="Google Shape;157;p2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4240139D-9346-FC4E-B443-38949CECE033}" type="datetime1">
              <a:rPr lang="en-ZA" smtClean="0"/>
              <a:t>2022/03/31</a:t>
            </a:fld>
            <a:endParaRPr dirty="0"/>
          </a:p>
        </p:txBody>
      </p:sp>
      <p:sp>
        <p:nvSpPr>
          <p:cNvPr id="158" name="Google Shape;158;p24"/>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59" name="Google Shape;15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noAutofit/>
          </a:bodyPr>
          <a:lstStyle>
            <a:lvl1pPr marR="0" lvl="0" algn="l">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62" name="Google Shape;162;p25"/>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dirty="0"/>
          </a:p>
        </p:txBody>
      </p:sp>
      <p:sp>
        <p:nvSpPr>
          <p:cNvPr id="163" name="Google Shape;163;p25"/>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noAutofit/>
          </a:bodyPr>
          <a:lstStyle>
            <a:lvl1pPr marL="457200" marR="0" lvl="0" indent="-228600" algn="l">
              <a:lnSpc>
                <a:spcPct val="90000"/>
              </a:lnSpc>
              <a:spcBef>
                <a:spcPts val="10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1pPr>
            <a:lvl2pPr marL="914400" marR="0" lvl="1" indent="-228600" algn="l">
              <a:lnSpc>
                <a:spcPct val="90000"/>
              </a:lnSpc>
              <a:spcBef>
                <a:spcPts val="50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2pPr>
            <a:lvl3pPr marL="1371600" marR="0" lvl="2" indent="-228600" algn="l">
              <a:lnSpc>
                <a:spcPct val="90000"/>
              </a:lnSpc>
              <a:spcBef>
                <a:spcPts val="5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3pPr>
            <a:lvl4pPr marL="1828800" marR="0" lvl="3"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4pPr>
            <a:lvl5pPr marL="2286000" marR="0" lvl="4"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5pPr>
            <a:lvl6pPr marL="2743200" marR="0" lvl="5"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6pPr>
            <a:lvl7pPr marL="3200400" marR="0" lvl="6"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7pPr>
            <a:lvl8pPr marL="3657600" marR="0" lvl="7"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8pPr>
            <a:lvl9pPr marL="4114800" marR="0" lvl="8" indent="-228600" algn="l">
              <a:lnSpc>
                <a:spcPct val="90000"/>
              </a:lnSpc>
              <a:spcBef>
                <a:spcPts val="5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164" name="Google Shape;164;p2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F0D8B95E-A146-DE48-96FE-7AC55E4119FC}" type="datetime1">
              <a:rPr lang="en-ZA" smtClean="0"/>
              <a:t>2022/03/31</a:t>
            </a:fld>
            <a:endParaRPr dirty="0"/>
          </a:p>
        </p:txBody>
      </p:sp>
      <p:sp>
        <p:nvSpPr>
          <p:cNvPr id="165" name="Google Shape;165;p2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66" name="Google Shape;166;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7"/>
        <p:cNvGrpSpPr/>
        <p:nvPr/>
      </p:nvGrpSpPr>
      <p:grpSpPr>
        <a:xfrm>
          <a:off x="0" y="0"/>
          <a:ext cx="0" cy="0"/>
          <a:chOff x="0" y="0"/>
          <a:chExt cx="0" cy="0"/>
        </a:xfrm>
      </p:grpSpPr>
      <p:sp>
        <p:nvSpPr>
          <p:cNvPr id="168" name="Google Shape;168;p2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69" name="Google Shape;169;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0" name="Google Shape;170;p2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E5D8E00-2719-B240-B107-15A18654BF7D}" type="datetime1">
              <a:rPr lang="en-ZA" smtClean="0"/>
              <a:t>2022/03/31</a:t>
            </a:fld>
            <a:endParaRPr dirty="0"/>
          </a:p>
        </p:txBody>
      </p:sp>
      <p:sp>
        <p:nvSpPr>
          <p:cNvPr id="171" name="Google Shape;171;p2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72" name="Google Shape;17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noAutofit/>
          </a:bodyPr>
          <a:lstStyle>
            <a:lvl1pPr marR="0" lvl="0" algn="l">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175" name="Google Shape;175;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noAutofit/>
          </a:bodyPr>
          <a:lstStyle>
            <a:lvl1pPr marL="457200" marR="0" lvl="0" indent="-406400" algn="l">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6" name="Google Shape;176;p27"/>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CA24EB6-C49F-A34F-BA82-C8E970F471B6}" type="datetime1">
              <a:rPr lang="en-ZA" smtClean="0"/>
              <a:t>2022/03/31</a:t>
            </a:fld>
            <a:endParaRPr dirty="0"/>
          </a:p>
        </p:txBody>
      </p:sp>
      <p:sp>
        <p:nvSpPr>
          <p:cNvPr id="177" name="Google Shape;177;p27"/>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78" name="Google Shape;17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24"/>
        <p:cNvGrpSpPr/>
        <p:nvPr/>
      </p:nvGrpSpPr>
      <p:grpSpPr>
        <a:xfrm>
          <a:off x="0" y="0"/>
          <a:ext cx="0" cy="0"/>
          <a:chOff x="0" y="0"/>
          <a:chExt cx="0" cy="0"/>
        </a:xfrm>
      </p:grpSpPr>
      <p:pic>
        <p:nvPicPr>
          <p:cNvPr id="25" name="Google Shape;25;p4" descr="bg_2_superb.png"/>
          <p:cNvPicPr preferRelativeResize="0"/>
          <p:nvPr/>
        </p:nvPicPr>
        <p:blipFill rotWithShape="1">
          <a:blip r:embed="rId2">
            <a:alphaModFix/>
          </a:blip>
          <a:srcRect/>
          <a:stretch/>
        </p:blipFill>
        <p:spPr>
          <a:xfrm>
            <a:off x="0" y="0"/>
            <a:ext cx="9144000" cy="904495"/>
          </a:xfrm>
          <a:prstGeom prst="rect">
            <a:avLst/>
          </a:prstGeom>
          <a:noFill/>
          <a:ln>
            <a:noFill/>
          </a:ln>
        </p:spPr>
      </p:pic>
      <p:sp>
        <p:nvSpPr>
          <p:cNvPr id="26" name="Google Shape;26;p4"/>
          <p:cNvSpPr txBox="1">
            <a:spLocks noGrp="1"/>
          </p:cNvSpPr>
          <p:nvPr>
            <p:ph type="body" idx="1"/>
          </p:nvPr>
        </p:nvSpPr>
        <p:spPr>
          <a:xfrm>
            <a:off x="609600" y="1045820"/>
            <a:ext cx="10972800" cy="50802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27" name="Google Shape;27;p4"/>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68F8A4CE-8A77-C04E-8E77-2ABF3AFC6C49}" type="datetime1">
              <a:rPr lang="en-ZA" smtClean="0"/>
              <a:t>2022/03/31</a:t>
            </a:fld>
            <a:endParaRPr dirty="0"/>
          </a:p>
        </p:txBody>
      </p:sp>
      <p:sp>
        <p:nvSpPr>
          <p:cNvPr id="28" name="Google Shape;28;p4"/>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29" name="Google Shape;29;p4"/>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
        <p:nvSpPr>
          <p:cNvPr id="30" name="Google Shape;30;p4"/>
          <p:cNvSpPr txBox="1">
            <a:spLocks noGrp="1"/>
          </p:cNvSpPr>
          <p:nvPr>
            <p:ph type="title"/>
          </p:nvPr>
        </p:nvSpPr>
        <p:spPr>
          <a:xfrm>
            <a:off x="264241" y="0"/>
            <a:ext cx="8648400" cy="810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a:stretch/>
        </p:blipFill>
        <p:spPr>
          <a:xfrm>
            <a:off x="0" y="0"/>
            <a:ext cx="9144002" cy="901700"/>
          </a:xfrm>
          <a:prstGeom prst="rect">
            <a:avLst/>
          </a:prstGeom>
          <a:noFill/>
          <a:ln>
            <a:noFill/>
          </a:ln>
        </p:spPr>
      </p:pic>
      <p:sp>
        <p:nvSpPr>
          <p:cNvPr id="33" name="Google Shape;33;p5"/>
          <p:cNvSpPr txBox="1">
            <a:spLocks noGrp="1"/>
          </p:cNvSpPr>
          <p:nvPr>
            <p:ph type="body" idx="1"/>
          </p:nvPr>
        </p:nvSpPr>
        <p:spPr>
          <a:xfrm>
            <a:off x="609600" y="1045820"/>
            <a:ext cx="10972800" cy="50802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34" name="Google Shape;34;p5"/>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C4A9892-CCEB-C046-9A82-FAC68A1B6823}" type="datetime1">
              <a:rPr lang="en-ZA" smtClean="0"/>
              <a:t>2022/03/31</a:t>
            </a:fld>
            <a:endParaRPr dirty="0"/>
          </a:p>
        </p:txBody>
      </p:sp>
      <p:sp>
        <p:nvSpPr>
          <p:cNvPr id="35" name="Google Shape;35;p5"/>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36" name="Google Shape;36;p5"/>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
        <p:nvSpPr>
          <p:cNvPr id="37" name="Google Shape;37;p5"/>
          <p:cNvSpPr txBox="1">
            <a:spLocks noGrp="1"/>
          </p:cNvSpPr>
          <p:nvPr>
            <p:ph type="title"/>
          </p:nvPr>
        </p:nvSpPr>
        <p:spPr>
          <a:xfrm>
            <a:off x="264241" y="0"/>
            <a:ext cx="8648400" cy="810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8"/>
        <p:cNvGrpSpPr/>
        <p:nvPr/>
      </p:nvGrpSpPr>
      <p:grpSpPr>
        <a:xfrm>
          <a:off x="0" y="0"/>
          <a:ext cx="0" cy="0"/>
          <a:chOff x="0" y="0"/>
          <a:chExt cx="0" cy="0"/>
        </a:xfrm>
      </p:grpSpPr>
      <p:pic>
        <p:nvPicPr>
          <p:cNvPr id="39" name="Google Shape;39;p6"/>
          <p:cNvPicPr preferRelativeResize="0"/>
          <p:nvPr/>
        </p:nvPicPr>
        <p:blipFill rotWithShape="1">
          <a:blip r:embed="rId2">
            <a:alphaModFix/>
          </a:blip>
          <a:srcRect/>
          <a:stretch/>
        </p:blipFill>
        <p:spPr>
          <a:xfrm>
            <a:off x="0" y="0"/>
            <a:ext cx="9144002" cy="901700"/>
          </a:xfrm>
          <a:prstGeom prst="rect">
            <a:avLst/>
          </a:prstGeom>
          <a:noFill/>
          <a:ln>
            <a:noFill/>
          </a:ln>
        </p:spPr>
      </p:pic>
      <p:sp>
        <p:nvSpPr>
          <p:cNvPr id="40" name="Google Shape;40;p6"/>
          <p:cNvSpPr txBox="1">
            <a:spLocks noGrp="1"/>
          </p:cNvSpPr>
          <p:nvPr>
            <p:ph type="body" idx="1"/>
          </p:nvPr>
        </p:nvSpPr>
        <p:spPr>
          <a:xfrm>
            <a:off x="609600" y="1045820"/>
            <a:ext cx="10972800" cy="50802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1" name="Google Shape;41;p6"/>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4F4836EE-B5BA-4B44-B1CA-ADC3B8FBED8A}" type="datetime1">
              <a:rPr lang="en-ZA" smtClean="0"/>
              <a:t>2022/03/31</a:t>
            </a:fld>
            <a:endParaRPr dirty="0"/>
          </a:p>
        </p:txBody>
      </p:sp>
      <p:sp>
        <p:nvSpPr>
          <p:cNvPr id="42" name="Google Shape;42;p6"/>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43" name="Google Shape;43;p6"/>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
        <p:nvSpPr>
          <p:cNvPr id="44" name="Google Shape;44;p6"/>
          <p:cNvSpPr txBox="1">
            <a:spLocks noGrp="1"/>
          </p:cNvSpPr>
          <p:nvPr>
            <p:ph type="title"/>
          </p:nvPr>
        </p:nvSpPr>
        <p:spPr>
          <a:xfrm>
            <a:off x="264241" y="0"/>
            <a:ext cx="8648400" cy="810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5"/>
        <p:cNvGrpSpPr/>
        <p:nvPr/>
      </p:nvGrpSpPr>
      <p:grpSpPr>
        <a:xfrm>
          <a:off x="0" y="0"/>
          <a:ext cx="0" cy="0"/>
          <a:chOff x="0" y="0"/>
          <a:chExt cx="0" cy="0"/>
        </a:xfrm>
      </p:grpSpPr>
      <p:pic>
        <p:nvPicPr>
          <p:cNvPr id="46" name="Google Shape;46;p7" descr="bg_2.png"/>
          <p:cNvPicPr preferRelativeResize="0"/>
          <p:nvPr/>
        </p:nvPicPr>
        <p:blipFill rotWithShape="1">
          <a:blip r:embed="rId2">
            <a:alphaModFix/>
          </a:blip>
          <a:srcRect/>
          <a:stretch/>
        </p:blipFill>
        <p:spPr>
          <a:xfrm>
            <a:off x="0" y="0"/>
            <a:ext cx="9144000" cy="904495"/>
          </a:xfrm>
          <a:prstGeom prst="rect">
            <a:avLst/>
          </a:prstGeom>
          <a:noFill/>
          <a:ln>
            <a:noFill/>
          </a:ln>
        </p:spPr>
      </p:pic>
      <p:sp>
        <p:nvSpPr>
          <p:cNvPr id="47" name="Google Shape;47;p7"/>
          <p:cNvSpPr txBox="1">
            <a:spLocks noGrp="1"/>
          </p:cNvSpPr>
          <p:nvPr>
            <p:ph type="body" idx="1"/>
          </p:nvPr>
        </p:nvSpPr>
        <p:spPr>
          <a:xfrm>
            <a:off x="609600" y="1045820"/>
            <a:ext cx="10972800" cy="5080200"/>
          </a:xfrm>
          <a:prstGeom prst="rect">
            <a:avLst/>
          </a:prstGeom>
          <a:noFill/>
          <a:ln>
            <a:noFill/>
          </a:ln>
        </p:spPr>
        <p:txBody>
          <a:bodyPr spcFirstLastPara="1" wrap="square" lIns="91425" tIns="91425" rIns="91425" bIns="91425" anchor="t" anchorCtr="0">
            <a:noAutofit/>
          </a:bodyPr>
          <a:lstStyle>
            <a:lvl1pPr marL="457200" marR="0" lvl="0" indent="-431800" algn="l">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48" name="Google Shape;48;p7"/>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60DD694-7AB7-D042-B8CC-7AA69B0B721C}" type="datetime1">
              <a:rPr lang="en-ZA" smtClean="0"/>
              <a:t>2022/03/31</a:t>
            </a:fld>
            <a:endParaRPr dirty="0"/>
          </a:p>
        </p:txBody>
      </p:sp>
      <p:sp>
        <p:nvSpPr>
          <p:cNvPr id="49" name="Google Shape;49;p7"/>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50" name="Google Shape;50;p7"/>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
        <p:nvSpPr>
          <p:cNvPr id="51" name="Google Shape;51;p7"/>
          <p:cNvSpPr txBox="1">
            <a:spLocks noGrp="1"/>
          </p:cNvSpPr>
          <p:nvPr>
            <p:ph type="title"/>
          </p:nvPr>
        </p:nvSpPr>
        <p:spPr>
          <a:xfrm>
            <a:off x="264241" y="0"/>
            <a:ext cx="8648400" cy="8106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rgbClr val="FFFFFF"/>
              </a:buClr>
              <a:buSzPts val="2800"/>
              <a:buFont typeface="Arial"/>
              <a:buNone/>
              <a:defRPr sz="2800" b="0" i="0" u="none" strike="noStrike" cap="none">
                <a:solidFill>
                  <a:srgbClr val="FFFFFF"/>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54" name="Google Shape;54;p8"/>
          <p:cNvSpPr txBox="1">
            <a:spLocks noGrp="1"/>
          </p:cNvSpPr>
          <p:nvPr>
            <p:ph type="body" idx="1"/>
          </p:nvPr>
        </p:nvSpPr>
        <p:spPr>
          <a:xfrm>
            <a:off x="609600" y="1600200"/>
            <a:ext cx="5384700" cy="45261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5" name="Google Shape;55;p8"/>
          <p:cNvSpPr txBox="1">
            <a:spLocks noGrp="1"/>
          </p:cNvSpPr>
          <p:nvPr>
            <p:ph type="body" idx="2"/>
          </p:nvPr>
        </p:nvSpPr>
        <p:spPr>
          <a:xfrm>
            <a:off x="6197600" y="1600200"/>
            <a:ext cx="5384700" cy="4526100"/>
          </a:xfrm>
          <a:prstGeom prst="rect">
            <a:avLst/>
          </a:prstGeom>
          <a:noFill/>
          <a:ln>
            <a:noFill/>
          </a:ln>
        </p:spPr>
        <p:txBody>
          <a:bodyPr spcFirstLastPara="1" wrap="square" lIns="91425" tIns="91425" rIns="91425" bIns="91425" anchor="t" anchorCtr="0">
            <a:noAutofit/>
          </a:bodyPr>
          <a:lstStyle>
            <a:lvl1pPr marL="457200" marR="0" lvl="0" indent="-406400" algn="l">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56" name="Google Shape;56;p8"/>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9A2C5A0-EDE0-B04F-984C-891A98CCFAD2}" type="datetime1">
              <a:rPr lang="en-ZA" smtClean="0"/>
              <a:t>2022/03/31</a:t>
            </a:fld>
            <a:endParaRPr dirty="0"/>
          </a:p>
        </p:txBody>
      </p:sp>
      <p:sp>
        <p:nvSpPr>
          <p:cNvPr id="57" name="Google Shape;57;p8"/>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58" name="Google Shape;58;p8"/>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9"/>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61" name="Google Shape;61;p9"/>
          <p:cNvSpPr txBox="1">
            <a:spLocks noGrp="1"/>
          </p:cNvSpPr>
          <p:nvPr>
            <p:ph type="body" idx="1"/>
          </p:nvPr>
        </p:nvSpPr>
        <p:spPr>
          <a:xfrm>
            <a:off x="609600" y="1535113"/>
            <a:ext cx="5386800" cy="63990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2" name="Google Shape;62;p9"/>
          <p:cNvSpPr txBox="1">
            <a:spLocks noGrp="1"/>
          </p:cNvSpPr>
          <p:nvPr>
            <p:ph type="body" idx="2"/>
          </p:nvPr>
        </p:nvSpPr>
        <p:spPr>
          <a:xfrm>
            <a:off x="609600" y="2174875"/>
            <a:ext cx="5386800" cy="39513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3" name="Google Shape;63;p9"/>
          <p:cNvSpPr txBox="1">
            <a:spLocks noGrp="1"/>
          </p:cNvSpPr>
          <p:nvPr>
            <p:ph type="body" idx="3"/>
          </p:nvPr>
        </p:nvSpPr>
        <p:spPr>
          <a:xfrm>
            <a:off x="6193367" y="1535113"/>
            <a:ext cx="5389200" cy="639900"/>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a:lnSpc>
                <a:spcPct val="100000"/>
              </a:lnSpc>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a:lnSpc>
                <a:spcPct val="100000"/>
              </a:lnSpc>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a:lnSpc>
                <a:spcPct val="100000"/>
              </a:lnSpc>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4" name="Google Shape;64;p9"/>
          <p:cNvSpPr txBox="1">
            <a:spLocks noGrp="1"/>
          </p:cNvSpPr>
          <p:nvPr>
            <p:ph type="body" idx="4"/>
          </p:nvPr>
        </p:nvSpPr>
        <p:spPr>
          <a:xfrm>
            <a:off x="6193367" y="2174875"/>
            <a:ext cx="5389200" cy="3951300"/>
          </a:xfrm>
          <a:prstGeom prst="rect">
            <a:avLst/>
          </a:prstGeom>
          <a:noFill/>
          <a:ln>
            <a:noFill/>
          </a:ln>
        </p:spPr>
        <p:txBody>
          <a:bodyPr spcFirstLastPara="1" wrap="square" lIns="91425" tIns="91425" rIns="91425" bIns="91425" anchor="t" anchorCtr="0">
            <a:noAutofit/>
          </a:bodyPr>
          <a:lstStyle>
            <a:lvl1pPr marL="457200" marR="0" lvl="0" indent="-381000" algn="l">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pPr lvl="0"/>
            <a:r>
              <a:rPr lang="en-US"/>
              <a:t>Click to edit Master text styles</a:t>
            </a:r>
          </a:p>
        </p:txBody>
      </p:sp>
      <p:sp>
        <p:nvSpPr>
          <p:cNvPr id="65" name="Google Shape;65;p9"/>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56ADDFE3-5A3F-7B46-88F7-A517B296BB12}" type="datetime1">
              <a:rPr lang="en-ZA" smtClean="0"/>
              <a:t>2022/03/31</a:t>
            </a:fld>
            <a:endParaRPr dirty="0"/>
          </a:p>
        </p:txBody>
      </p:sp>
      <p:sp>
        <p:nvSpPr>
          <p:cNvPr id="66" name="Google Shape;66;p9"/>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67" name="Google Shape;67;p9"/>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0"/>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r>
              <a:rPr lang="en-US"/>
              <a:t>Click to edit Master title style</a:t>
            </a:r>
            <a:endParaRPr/>
          </a:p>
        </p:txBody>
      </p:sp>
      <p:sp>
        <p:nvSpPr>
          <p:cNvPr id="70" name="Google Shape;70;p10"/>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fld id="{C2889D61-877A-E147-9696-E291D26BF6FF}" type="datetime1">
              <a:rPr lang="en-ZA" smtClean="0"/>
              <a:t>2022/03/31</a:t>
            </a:fld>
            <a:endParaRPr dirty="0"/>
          </a:p>
        </p:txBody>
      </p:sp>
      <p:sp>
        <p:nvSpPr>
          <p:cNvPr id="71" name="Google Shape;71;p10"/>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a:lnSpc>
                <a:spcPct val="100000"/>
              </a:lnSpc>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72" name="Google Shape;72;p10"/>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09600" y="274638"/>
            <a:ext cx="10972800" cy="11430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09600" y="1600200"/>
            <a:ext cx="10972800" cy="4526100"/>
          </a:xfrm>
          <a:prstGeom prst="rect">
            <a:avLst/>
          </a:prstGeom>
          <a:noFill/>
          <a:ln>
            <a:noFill/>
          </a:ln>
        </p:spPr>
        <p:txBody>
          <a:bodyPr spcFirstLastPara="1" wrap="square" lIns="91425" tIns="91425" rIns="91425" bIns="91425"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09600" y="6356350"/>
            <a:ext cx="2844900" cy="36510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6D90D860-C272-1F40-8A05-A05EF5F517EA}" type="datetime1">
              <a:rPr lang="en-ZA" smtClean="0"/>
              <a:t>2022/03/31</a:t>
            </a:fld>
            <a:endParaRPr dirty="0"/>
          </a:p>
        </p:txBody>
      </p:sp>
      <p:sp>
        <p:nvSpPr>
          <p:cNvPr id="13" name="Google Shape;13;p1"/>
          <p:cNvSpPr txBox="1">
            <a:spLocks noGrp="1"/>
          </p:cNvSpPr>
          <p:nvPr>
            <p:ph type="ftr" idx="11"/>
          </p:nvPr>
        </p:nvSpPr>
        <p:spPr>
          <a:xfrm>
            <a:off x="4165600" y="6356350"/>
            <a:ext cx="3860700" cy="365100"/>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4" name="Google Shape;14;p1"/>
          <p:cNvSpPr txBox="1">
            <a:spLocks noGrp="1"/>
          </p:cNvSpPr>
          <p:nvPr>
            <p:ph type="sldNum" idx="12"/>
          </p:nvPr>
        </p:nvSpPr>
        <p:spPr>
          <a:xfrm>
            <a:off x="8737600" y="6356350"/>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hdr="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5" name="Google Shape;105;p16"/>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 name="Google Shape;106;p16"/>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fld id="{0EE9519D-FA23-FE43-8351-A95F56B19657}" type="datetime1">
              <a:rPr lang="en-ZA" smtClean="0"/>
              <a:t>2022/03/31</a:t>
            </a:fld>
            <a:endParaRPr dirty="0"/>
          </a:p>
        </p:txBody>
      </p:sp>
      <p:sp>
        <p:nvSpPr>
          <p:cNvPr id="107" name="Google Shape;107;p1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ZA" dirty="0"/>
              <a:t>Takealot Online (Pty) Ltd. All Rights Reserved. Proprietary &amp; Confidential.</a:t>
            </a:r>
            <a:endParaRPr dirty="0"/>
          </a:p>
        </p:txBody>
      </p:sp>
      <p:sp>
        <p:nvSpPr>
          <p:cNvPr id="108" name="Google Shape;108;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ZA"/>
              <a:t>‹#›</a:t>
            </a:fld>
            <a:endParaRPr dirty="0"/>
          </a:p>
        </p:txBody>
      </p:sp>
    </p:spTree>
  </p:cSld>
  <p:clrMap bg1="lt1" tx1="dk1" bg2="dk2" tx2="lt2" accent1="accent1" accent2="accent2" accent3="accent3" accent4="accent4" accent5="accent5" accent6="accent6" hlink="hlink" folHlink="folHlink"/>
  <p:sldLayoutIdLst>
    <p:sldLayoutId id="2147483662"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3"/>
        <p:cNvGrpSpPr/>
        <p:nvPr/>
      </p:nvGrpSpPr>
      <p:grpSpPr>
        <a:xfrm>
          <a:off x="0" y="0"/>
          <a:ext cx="0" cy="0"/>
          <a:chOff x="0" y="0"/>
          <a:chExt cx="0" cy="0"/>
        </a:xfrm>
      </p:grpSpPr>
      <p:sp>
        <p:nvSpPr>
          <p:cNvPr id="185" name="Google Shape;185;p28"/>
          <p:cNvSpPr txBox="1"/>
          <p:nvPr/>
        </p:nvSpPr>
        <p:spPr>
          <a:xfrm>
            <a:off x="0" y="2013000"/>
            <a:ext cx="7695300" cy="1416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600"/>
              <a:buFont typeface="Arial"/>
              <a:buNone/>
            </a:pPr>
            <a:r>
              <a:rPr lang="en-ZA" sz="3600" b="1" i="0" u="none" strike="noStrike" cap="none" dirty="0">
                <a:solidFill>
                  <a:srgbClr val="FFFFFF"/>
                </a:solidFill>
                <a:latin typeface="Helvetica Neue"/>
                <a:ea typeface="Helvetica Neue"/>
                <a:cs typeface="Helvetica Neue"/>
                <a:sym typeface="Helvetica Neue"/>
              </a:rPr>
              <a:t>Promo vs. Non-Promo GMV Deep Dive Analysis</a:t>
            </a:r>
          </a:p>
          <a:p>
            <a:pPr marL="0" marR="0" lvl="0" indent="0" algn="ctr" rtl="0">
              <a:lnSpc>
                <a:spcPct val="100000"/>
              </a:lnSpc>
              <a:spcBef>
                <a:spcPts val="0"/>
              </a:spcBef>
              <a:spcAft>
                <a:spcPts val="0"/>
              </a:spcAft>
              <a:buClr>
                <a:srgbClr val="000000"/>
              </a:buClr>
              <a:buSzPts val="3600"/>
              <a:buFont typeface="Arial"/>
              <a:buNone/>
            </a:pPr>
            <a:endParaRPr lang="en-US" b="0" i="0" u="none" strike="noStrike" cap="none" dirty="0">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000000"/>
              </a:buClr>
              <a:buSzPts val="3600"/>
              <a:buFont typeface="Arial"/>
              <a:buNone/>
            </a:pPr>
            <a:endParaRPr lang="en-US" dirty="0">
              <a:solidFill>
                <a:srgbClr val="FFFFFF"/>
              </a:solidFill>
              <a:latin typeface="Helvetica Neue"/>
              <a:ea typeface="Helvetica Neue"/>
              <a:cs typeface="Helvetica Neue"/>
              <a:sym typeface="Helvetica Neue"/>
            </a:endParaRPr>
          </a:p>
          <a:p>
            <a:pPr marL="0" marR="0" lvl="0" indent="0" algn="ctr" rtl="0">
              <a:lnSpc>
                <a:spcPct val="100000"/>
              </a:lnSpc>
              <a:spcBef>
                <a:spcPts val="0"/>
              </a:spcBef>
              <a:spcAft>
                <a:spcPts val="0"/>
              </a:spcAft>
              <a:buClr>
                <a:srgbClr val="000000"/>
              </a:buClr>
              <a:buSzPts val="3600"/>
              <a:buFont typeface="Arial"/>
              <a:buNone/>
            </a:pPr>
            <a:r>
              <a:rPr lang="en-US" b="0" i="0" u="none" strike="noStrike" cap="none" dirty="0">
                <a:solidFill>
                  <a:srgbClr val="FFFFFF"/>
                </a:solidFill>
                <a:latin typeface="Helvetica Neue"/>
                <a:ea typeface="Helvetica Neue"/>
                <a:cs typeface="Helvetica Neue"/>
                <a:sym typeface="Helvetica Neue"/>
              </a:rPr>
              <a:t>JAN’2012 – </a:t>
            </a:r>
            <a:r>
              <a:rPr lang="en-US" dirty="0">
                <a:solidFill>
                  <a:srgbClr val="FFFFFF"/>
                </a:solidFill>
                <a:latin typeface="Helvetica Neue"/>
                <a:ea typeface="Helvetica Neue"/>
                <a:cs typeface="Helvetica Neue"/>
                <a:sym typeface="Helvetica Neue"/>
              </a:rPr>
              <a:t>FEB</a:t>
            </a:r>
            <a:r>
              <a:rPr lang="en-US" b="0" i="0" u="none" strike="noStrike" cap="none" dirty="0">
                <a:solidFill>
                  <a:srgbClr val="FFFFFF"/>
                </a:solidFill>
                <a:latin typeface="Helvetica Neue"/>
                <a:ea typeface="Helvetica Neue"/>
                <a:cs typeface="Helvetica Neue"/>
                <a:sym typeface="Helvetica Neue"/>
              </a:rPr>
              <a:t>’2022</a:t>
            </a:r>
            <a:endParaRPr b="0" i="0" u="none" strike="noStrike" cap="none" dirty="0">
              <a:solidFill>
                <a:srgbClr val="FFFFFF"/>
              </a:solidFill>
              <a:latin typeface="Helvetica Neue"/>
              <a:ea typeface="Helvetica Neue"/>
              <a:cs typeface="Helvetica Neue"/>
              <a:sym typeface="Helvetica Neue"/>
            </a:endParaRPr>
          </a:p>
        </p:txBody>
      </p:sp>
      <p:sp>
        <p:nvSpPr>
          <p:cNvPr id="2" name="Date Placeholder 1">
            <a:extLst>
              <a:ext uri="{FF2B5EF4-FFF2-40B4-BE49-F238E27FC236}">
                <a16:creationId xmlns:a16="http://schemas.microsoft.com/office/drawing/2014/main" id="{109725E9-1548-0146-8601-7FBAC5160C01}"/>
              </a:ext>
            </a:extLst>
          </p:cNvPr>
          <p:cNvSpPr>
            <a:spLocks noGrp="1"/>
          </p:cNvSpPr>
          <p:nvPr>
            <p:ph type="dt" idx="10"/>
          </p:nvPr>
        </p:nvSpPr>
        <p:spPr/>
        <p:txBody>
          <a:bodyPr/>
          <a:lstStyle/>
          <a:p>
            <a:fld id="{7180486C-9537-7842-A5CB-62782B1A7035}" type="datetime1">
              <a:rPr lang="en-ZA" smtClean="0"/>
              <a:t>2022/03/31</a:t>
            </a:fld>
            <a:endParaRPr lang="en-ZA" dirty="0"/>
          </a:p>
        </p:txBody>
      </p:sp>
      <p:sp>
        <p:nvSpPr>
          <p:cNvPr id="3" name="Footer Placeholder 2">
            <a:extLst>
              <a:ext uri="{FF2B5EF4-FFF2-40B4-BE49-F238E27FC236}">
                <a16:creationId xmlns:a16="http://schemas.microsoft.com/office/drawing/2014/main" id="{F81ABCDD-BCA0-F54E-8DD5-2984094ACDF4}"/>
              </a:ext>
            </a:extLst>
          </p:cNvPr>
          <p:cNvSpPr>
            <a:spLocks noGrp="1"/>
          </p:cNvSpPr>
          <p:nvPr>
            <p:ph type="ftr" idx="11"/>
          </p:nvPr>
        </p:nvSpPr>
        <p:spPr/>
        <p:txBody>
          <a:bodyPr/>
          <a:lstStyle/>
          <a:p>
            <a:r>
              <a:rPr lang="en-ZA" dirty="0"/>
              <a:t>Takealot Online (Pty) Ltd. All Rights Reserved. Proprietary &amp; Confidential.</a:t>
            </a:r>
          </a:p>
        </p:txBody>
      </p:sp>
      <p:sp>
        <p:nvSpPr>
          <p:cNvPr id="4" name="Slide Number Placeholder 3">
            <a:extLst>
              <a:ext uri="{FF2B5EF4-FFF2-40B4-BE49-F238E27FC236}">
                <a16:creationId xmlns:a16="http://schemas.microsoft.com/office/drawing/2014/main" id="{E2C3E012-1111-E944-B2F2-0364B7D5D6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1</a:t>
            </a:fld>
            <a:endParaRPr lang="en-ZA" dirty="0"/>
          </a:p>
        </p:txBody>
      </p:sp>
    </p:spTree>
    <p:extLst>
      <p:ext uri="{BB962C8B-B14F-4D97-AF65-F5344CB8AC3E}">
        <p14:creationId xmlns:p14="http://schemas.microsoft.com/office/powerpoint/2010/main" val="423619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314329" y="314828"/>
            <a:ext cx="9065645" cy="627957"/>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2400" b="1" i="0" u="none" strike="noStrike" cap="none" dirty="0">
                <a:solidFill>
                  <a:schemeClr val="lt1"/>
                </a:solidFill>
                <a:latin typeface="Helvetica Neue"/>
                <a:ea typeface="Helvetica Neue"/>
                <a:cs typeface="Helvetica Neue"/>
                <a:sym typeface="Helvetica Neue"/>
              </a:rPr>
              <a:t>Concept Statement</a:t>
            </a:r>
            <a:endParaRPr lang="en-ZA" sz="1800" b="1" i="0" u="none" strike="noStrike" cap="none" dirty="0">
              <a:solidFill>
                <a:schemeClr val="lt1"/>
              </a:solidFill>
              <a:latin typeface="Helvetica Neue"/>
              <a:ea typeface="Helvetica Neue"/>
              <a:cs typeface="Helvetica Neue"/>
              <a:sym typeface="Helvetica Neue"/>
            </a:endParaRP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2</a:t>
            </a:fld>
            <a:endParaRPr lang="en-ZA" dirty="0"/>
          </a:p>
        </p:txBody>
      </p:sp>
      <p:sp>
        <p:nvSpPr>
          <p:cNvPr id="18" name="Rectangle: Rounded Corners 4">
            <a:extLst>
              <a:ext uri="{FF2B5EF4-FFF2-40B4-BE49-F238E27FC236}">
                <a16:creationId xmlns:a16="http://schemas.microsoft.com/office/drawing/2014/main" id="{F3BB7ED6-C40C-44CF-BC3D-5120D181384B}"/>
              </a:ext>
            </a:extLst>
          </p:cNvPr>
          <p:cNvSpPr txBox="1"/>
          <p:nvPr/>
        </p:nvSpPr>
        <p:spPr>
          <a:xfrm>
            <a:off x="1882907" y="2613822"/>
            <a:ext cx="5243270" cy="3121345"/>
          </a:xfrm>
          <a:prstGeom prst="rect">
            <a:avLst/>
          </a:prstGeom>
          <a:scene3d>
            <a:camera prst="orthographicFront">
              <a:rot lat="0" lon="0" rev="0"/>
            </a:camera>
            <a:lightRig rig="glow" dir="t">
              <a:rot lat="0" lon="0" rev="4800000"/>
            </a:lightRig>
          </a:scene3d>
          <a:sp3d/>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algn="ctr"/>
            <a:r>
              <a:rPr lang="en-US" sz="2000" dirty="0">
                <a:solidFill>
                  <a:schemeClr val="tx1"/>
                </a:solidFill>
                <a:latin typeface="Arial" panose="020B0604020202020204" pitchFamily="34" charset="0"/>
                <a:cs typeface="Arial" panose="020B0604020202020204" pitchFamily="34" charset="0"/>
              </a:rPr>
              <a:t>It has been observed that YoY </a:t>
            </a:r>
          </a:p>
          <a:p>
            <a:pPr algn="ctr"/>
            <a:r>
              <a:rPr lang="en-US" sz="2000" dirty="0">
                <a:solidFill>
                  <a:schemeClr val="tx1"/>
                </a:solidFill>
                <a:latin typeface="Arial" panose="020B0604020202020204" pitchFamily="34" charset="0"/>
                <a:cs typeface="Arial" panose="020B0604020202020204" pitchFamily="34" charset="0"/>
              </a:rPr>
              <a:t>Non-Promo GMV growth for Retail has been declining and below Promo GMV growth for the past 3-4 years. Investigate the point at which this trend started happening, subsequently what was the driver.</a:t>
            </a:r>
          </a:p>
          <a:p>
            <a:pPr algn="ctr"/>
            <a:endParaRPr lang="en-US" sz="2000" dirty="0">
              <a:solidFill>
                <a:schemeClr val="tx1"/>
              </a:solidFill>
              <a:latin typeface="Arial" panose="020B0604020202020204" pitchFamily="34" charset="0"/>
              <a:cs typeface="Arial" panose="020B0604020202020204" pitchFamily="34" charset="0"/>
            </a:endParaRPr>
          </a:p>
        </p:txBody>
      </p:sp>
      <p:pic>
        <p:nvPicPr>
          <p:cNvPr id="19" name="Picture 18">
            <a:extLst>
              <a:ext uri="{FF2B5EF4-FFF2-40B4-BE49-F238E27FC236}">
                <a16:creationId xmlns:a16="http://schemas.microsoft.com/office/drawing/2014/main" id="{8AC3A492-D9CA-49FE-83B2-BE16C297EAA9}"/>
              </a:ext>
            </a:extLst>
          </p:cNvPr>
          <p:cNvPicPr>
            <a:picLocks noChangeAspect="1"/>
          </p:cNvPicPr>
          <p:nvPr/>
        </p:nvPicPr>
        <p:blipFill>
          <a:blip r:embed="rId3">
            <a:duotone>
              <a:schemeClr val="accent1">
                <a:shade val="45000"/>
                <a:satMod val="135000"/>
              </a:schemeClr>
              <a:prstClr val="white"/>
            </a:duotone>
          </a:blip>
          <a:stretch>
            <a:fillRect/>
          </a:stretch>
        </p:blipFill>
        <p:spPr>
          <a:xfrm>
            <a:off x="8150978" y="1887350"/>
            <a:ext cx="3533313" cy="3524435"/>
          </a:xfrm>
          <a:prstGeom prst="rect">
            <a:avLst/>
          </a:prstGeom>
        </p:spPr>
      </p:pic>
      <p:pic>
        <p:nvPicPr>
          <p:cNvPr id="20" name="Picture 19" descr="Icon&#10;&#10;Description automatically generated">
            <a:extLst>
              <a:ext uri="{FF2B5EF4-FFF2-40B4-BE49-F238E27FC236}">
                <a16:creationId xmlns:a16="http://schemas.microsoft.com/office/drawing/2014/main" id="{6F2A26E2-8C60-450D-9D34-A0BB127FD993}"/>
              </a:ext>
            </a:extLst>
          </p:cNvPr>
          <p:cNvPicPr>
            <a:picLocks noChangeAspect="1"/>
          </p:cNvPicPr>
          <p:nvPr/>
        </p:nvPicPr>
        <p:blipFill>
          <a:blip r:embed="rId4" cstate="hqprint">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218628" y="1962840"/>
            <a:ext cx="597057" cy="597057"/>
          </a:xfrm>
          <a:prstGeom prst="rect">
            <a:avLst/>
          </a:prstGeom>
        </p:spPr>
      </p:pic>
      <p:sp>
        <p:nvSpPr>
          <p:cNvPr id="9" name="Freeform 502">
            <a:extLst>
              <a:ext uri="{FF2B5EF4-FFF2-40B4-BE49-F238E27FC236}">
                <a16:creationId xmlns:a16="http://schemas.microsoft.com/office/drawing/2014/main" id="{BDECE2DC-C2D1-4553-B543-21C309056734}"/>
              </a:ext>
            </a:extLst>
          </p:cNvPr>
          <p:cNvSpPr>
            <a:spLocks noEditPoints="1"/>
          </p:cNvSpPr>
          <p:nvPr/>
        </p:nvSpPr>
        <p:spPr bwMode="auto">
          <a:xfrm>
            <a:off x="992549" y="1816175"/>
            <a:ext cx="7023986" cy="3901236"/>
          </a:xfrm>
          <a:custGeom>
            <a:avLst/>
            <a:gdLst>
              <a:gd name="T0" fmla="*/ 685 w 1319"/>
              <a:gd name="T1" fmla="*/ 39 h 237"/>
              <a:gd name="T2" fmla="*/ 684 w 1319"/>
              <a:gd name="T3" fmla="*/ 48 h 237"/>
              <a:gd name="T4" fmla="*/ 686 w 1319"/>
              <a:gd name="T5" fmla="*/ 40 h 237"/>
              <a:gd name="T6" fmla="*/ 689 w 1319"/>
              <a:gd name="T7" fmla="*/ 38 h 237"/>
              <a:gd name="T8" fmla="*/ 1030 w 1319"/>
              <a:gd name="T9" fmla="*/ 43 h 237"/>
              <a:gd name="T10" fmla="*/ 1319 w 1319"/>
              <a:gd name="T11" fmla="*/ 126 h 237"/>
              <a:gd name="T12" fmla="*/ 1278 w 1319"/>
              <a:gd name="T13" fmla="*/ 85 h 237"/>
              <a:gd name="T14" fmla="*/ 1098 w 1319"/>
              <a:gd name="T15" fmla="*/ 53 h 237"/>
              <a:gd name="T16" fmla="*/ 927 w 1319"/>
              <a:gd name="T17" fmla="*/ 38 h 237"/>
              <a:gd name="T18" fmla="*/ 835 w 1319"/>
              <a:gd name="T19" fmla="*/ 36 h 237"/>
              <a:gd name="T20" fmla="*/ 809 w 1319"/>
              <a:gd name="T21" fmla="*/ 36 h 237"/>
              <a:gd name="T22" fmla="*/ 927 w 1319"/>
              <a:gd name="T23" fmla="*/ 39 h 237"/>
              <a:gd name="T24" fmla="*/ 906 w 1319"/>
              <a:gd name="T25" fmla="*/ 40 h 237"/>
              <a:gd name="T26" fmla="*/ 954 w 1319"/>
              <a:gd name="T27" fmla="*/ 43 h 237"/>
              <a:gd name="T28" fmla="*/ 718 w 1319"/>
              <a:gd name="T29" fmla="*/ 40 h 237"/>
              <a:gd name="T30" fmla="*/ 1084 w 1319"/>
              <a:gd name="T31" fmla="*/ 57 h 237"/>
              <a:gd name="T32" fmla="*/ 954 w 1319"/>
              <a:gd name="T33" fmla="*/ 48 h 237"/>
              <a:gd name="T34" fmla="*/ 688 w 1319"/>
              <a:gd name="T35" fmla="*/ 45 h 237"/>
              <a:gd name="T36" fmla="*/ 692 w 1319"/>
              <a:gd name="T37" fmla="*/ 45 h 237"/>
              <a:gd name="T38" fmla="*/ 941 w 1319"/>
              <a:gd name="T39" fmla="*/ 49 h 237"/>
              <a:gd name="T40" fmla="*/ 1142 w 1319"/>
              <a:gd name="T41" fmla="*/ 69 h 237"/>
              <a:gd name="T42" fmla="*/ 1291 w 1319"/>
              <a:gd name="T43" fmla="*/ 105 h 237"/>
              <a:gd name="T44" fmla="*/ 1300 w 1319"/>
              <a:gd name="T45" fmla="*/ 134 h 237"/>
              <a:gd name="T46" fmla="*/ 1171 w 1319"/>
              <a:gd name="T47" fmla="*/ 185 h 237"/>
              <a:gd name="T48" fmla="*/ 765 w 1319"/>
              <a:gd name="T49" fmla="*/ 221 h 237"/>
              <a:gd name="T50" fmla="*/ 244 w 1319"/>
              <a:gd name="T51" fmla="*/ 206 h 237"/>
              <a:gd name="T52" fmla="*/ 14 w 1319"/>
              <a:gd name="T53" fmla="*/ 149 h 237"/>
              <a:gd name="T54" fmla="*/ 350 w 1319"/>
              <a:gd name="T55" fmla="*/ 42 h 237"/>
              <a:gd name="T56" fmla="*/ 774 w 1319"/>
              <a:gd name="T57" fmla="*/ 16 h 237"/>
              <a:gd name="T58" fmla="*/ 1123 w 1319"/>
              <a:gd name="T59" fmla="*/ 36 h 237"/>
              <a:gd name="T60" fmla="*/ 1130 w 1319"/>
              <a:gd name="T61" fmla="*/ 38 h 237"/>
              <a:gd name="T62" fmla="*/ 1137 w 1319"/>
              <a:gd name="T63" fmla="*/ 38 h 237"/>
              <a:gd name="T64" fmla="*/ 1144 w 1319"/>
              <a:gd name="T65" fmla="*/ 33 h 237"/>
              <a:gd name="T66" fmla="*/ 1143 w 1319"/>
              <a:gd name="T67" fmla="*/ 25 h 237"/>
              <a:gd name="T68" fmla="*/ 1137 w 1319"/>
              <a:gd name="T69" fmla="*/ 20 h 237"/>
              <a:gd name="T70" fmla="*/ 1131 w 1319"/>
              <a:gd name="T71" fmla="*/ 19 h 237"/>
              <a:gd name="T72" fmla="*/ 1122 w 1319"/>
              <a:gd name="T73" fmla="*/ 19 h 237"/>
              <a:gd name="T74" fmla="*/ 920 w 1319"/>
              <a:gd name="T75" fmla="*/ 2 h 237"/>
              <a:gd name="T76" fmla="*/ 750 w 1319"/>
              <a:gd name="T77" fmla="*/ 1 h 237"/>
              <a:gd name="T78" fmla="*/ 385 w 1319"/>
              <a:gd name="T79" fmla="*/ 23 h 237"/>
              <a:gd name="T80" fmla="*/ 65 w 1319"/>
              <a:gd name="T81" fmla="*/ 94 h 237"/>
              <a:gd name="T82" fmla="*/ 7 w 1319"/>
              <a:gd name="T83" fmla="*/ 168 h 237"/>
              <a:gd name="T84" fmla="*/ 158 w 1319"/>
              <a:gd name="T85" fmla="*/ 212 h 237"/>
              <a:gd name="T86" fmla="*/ 992 w 1319"/>
              <a:gd name="T87" fmla="*/ 223 h 237"/>
              <a:gd name="T88" fmla="*/ 1284 w 1319"/>
              <a:gd name="T89" fmla="*/ 161 h 237"/>
              <a:gd name="T90" fmla="*/ 1319 w 1319"/>
              <a:gd name="T91" fmla="*/ 126 h 237"/>
              <a:gd name="T92" fmla="*/ 985 w 1319"/>
              <a:gd name="T93" fmla="*/ 52 h 237"/>
              <a:gd name="T94" fmla="*/ 688 w 1319"/>
              <a:gd name="T95" fmla="*/ 44 h 237"/>
              <a:gd name="T96" fmla="*/ 1041 w 1319"/>
              <a:gd name="T97" fmla="*/ 46 h 237"/>
              <a:gd name="T98" fmla="*/ 688 w 1319"/>
              <a:gd name="T99" fmla="*/ 45 h 237"/>
              <a:gd name="T100" fmla="*/ 1270 w 1319"/>
              <a:gd name="T101" fmla="*/ 96 h 237"/>
              <a:gd name="T102" fmla="*/ 688 w 1319"/>
              <a:gd name="T103" fmla="*/ 46 h 237"/>
              <a:gd name="T104" fmla="*/ 769 w 1319"/>
              <a:gd name="T105" fmla="*/ 37 h 237"/>
              <a:gd name="T106" fmla="*/ 926 w 1319"/>
              <a:gd name="T107" fmla="*/ 46 h 237"/>
              <a:gd name="T108" fmla="*/ 986 w 1319"/>
              <a:gd name="T109" fmla="*/ 52 h 237"/>
              <a:gd name="T110" fmla="*/ 687 w 1319"/>
              <a:gd name="T111" fmla="*/ 41 h 237"/>
              <a:gd name="T112" fmla="*/ 689 w 1319"/>
              <a:gd name="T113" fmla="*/ 38 h 237"/>
              <a:gd name="T114" fmla="*/ 689 w 1319"/>
              <a:gd name="T115" fmla="*/ 45 h 237"/>
              <a:gd name="T116" fmla="*/ 688 w 1319"/>
              <a:gd name="T117" fmla="*/ 41 h 237"/>
              <a:gd name="T118" fmla="*/ 689 w 1319"/>
              <a:gd name="T119" fmla="*/ 4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319" h="237">
                <a:moveTo>
                  <a:pt x="686" y="40"/>
                </a:moveTo>
                <a:cubicBezTo>
                  <a:pt x="686" y="40"/>
                  <a:pt x="686" y="40"/>
                  <a:pt x="686" y="40"/>
                </a:cubicBezTo>
                <a:cubicBezTo>
                  <a:pt x="686" y="40"/>
                  <a:pt x="685" y="40"/>
                  <a:pt x="684" y="40"/>
                </a:cubicBezTo>
                <a:cubicBezTo>
                  <a:pt x="684" y="40"/>
                  <a:pt x="684" y="40"/>
                  <a:pt x="684" y="40"/>
                </a:cubicBezTo>
                <a:cubicBezTo>
                  <a:pt x="684" y="40"/>
                  <a:pt x="684" y="40"/>
                  <a:pt x="683" y="40"/>
                </a:cubicBezTo>
                <a:cubicBezTo>
                  <a:pt x="684" y="39"/>
                  <a:pt x="685" y="40"/>
                  <a:pt x="685" y="39"/>
                </a:cubicBezTo>
                <a:cubicBezTo>
                  <a:pt x="685" y="39"/>
                  <a:pt x="685" y="39"/>
                  <a:pt x="685" y="39"/>
                </a:cubicBezTo>
                <a:cubicBezTo>
                  <a:pt x="686" y="39"/>
                  <a:pt x="687" y="39"/>
                  <a:pt x="688" y="39"/>
                </a:cubicBezTo>
                <a:cubicBezTo>
                  <a:pt x="687" y="40"/>
                  <a:pt x="686" y="39"/>
                  <a:pt x="686" y="40"/>
                </a:cubicBezTo>
                <a:close/>
                <a:moveTo>
                  <a:pt x="684" y="48"/>
                </a:moveTo>
                <a:cubicBezTo>
                  <a:pt x="685" y="48"/>
                  <a:pt x="685" y="48"/>
                  <a:pt x="685" y="48"/>
                </a:cubicBezTo>
                <a:cubicBezTo>
                  <a:pt x="685" y="48"/>
                  <a:pt x="684" y="48"/>
                  <a:pt x="684" y="48"/>
                </a:cubicBezTo>
                <a:close/>
                <a:moveTo>
                  <a:pt x="685" y="46"/>
                </a:moveTo>
                <a:cubicBezTo>
                  <a:pt x="685" y="46"/>
                  <a:pt x="685" y="46"/>
                  <a:pt x="685" y="46"/>
                </a:cubicBezTo>
                <a:cubicBezTo>
                  <a:pt x="685" y="46"/>
                  <a:pt x="685" y="46"/>
                  <a:pt x="685" y="46"/>
                </a:cubicBezTo>
                <a:close/>
                <a:moveTo>
                  <a:pt x="686" y="40"/>
                </a:moveTo>
                <a:cubicBezTo>
                  <a:pt x="686" y="40"/>
                  <a:pt x="687" y="40"/>
                  <a:pt x="687" y="40"/>
                </a:cubicBezTo>
                <a:cubicBezTo>
                  <a:pt x="686" y="40"/>
                  <a:pt x="686" y="40"/>
                  <a:pt x="686" y="40"/>
                </a:cubicBezTo>
                <a:cubicBezTo>
                  <a:pt x="686" y="40"/>
                  <a:pt x="686" y="40"/>
                  <a:pt x="686" y="40"/>
                </a:cubicBezTo>
                <a:close/>
                <a:moveTo>
                  <a:pt x="686" y="43"/>
                </a:moveTo>
                <a:cubicBezTo>
                  <a:pt x="686" y="44"/>
                  <a:pt x="686" y="43"/>
                  <a:pt x="686" y="43"/>
                </a:cubicBezTo>
                <a:close/>
                <a:moveTo>
                  <a:pt x="689" y="38"/>
                </a:moveTo>
                <a:cubicBezTo>
                  <a:pt x="688" y="38"/>
                  <a:pt x="688" y="38"/>
                  <a:pt x="688" y="39"/>
                </a:cubicBezTo>
                <a:cubicBezTo>
                  <a:pt x="688" y="39"/>
                  <a:pt x="689" y="39"/>
                  <a:pt x="689" y="38"/>
                </a:cubicBezTo>
                <a:close/>
                <a:moveTo>
                  <a:pt x="685" y="46"/>
                </a:moveTo>
                <a:cubicBezTo>
                  <a:pt x="685" y="46"/>
                  <a:pt x="685" y="46"/>
                  <a:pt x="685" y="46"/>
                </a:cubicBezTo>
                <a:close/>
                <a:moveTo>
                  <a:pt x="685" y="45"/>
                </a:moveTo>
                <a:cubicBezTo>
                  <a:pt x="685" y="45"/>
                  <a:pt x="685" y="45"/>
                  <a:pt x="685" y="45"/>
                </a:cubicBezTo>
                <a:cubicBezTo>
                  <a:pt x="685" y="45"/>
                  <a:pt x="685" y="45"/>
                  <a:pt x="685" y="45"/>
                </a:cubicBezTo>
                <a:close/>
                <a:moveTo>
                  <a:pt x="1030" y="43"/>
                </a:moveTo>
                <a:cubicBezTo>
                  <a:pt x="1023" y="42"/>
                  <a:pt x="1012" y="41"/>
                  <a:pt x="1009" y="41"/>
                </a:cubicBezTo>
                <a:cubicBezTo>
                  <a:pt x="1019" y="42"/>
                  <a:pt x="1026" y="43"/>
                  <a:pt x="1030" y="43"/>
                </a:cubicBezTo>
                <a:close/>
                <a:moveTo>
                  <a:pt x="1122" y="54"/>
                </a:moveTo>
                <a:cubicBezTo>
                  <a:pt x="1109" y="53"/>
                  <a:pt x="1109" y="53"/>
                  <a:pt x="1109" y="53"/>
                </a:cubicBezTo>
                <a:cubicBezTo>
                  <a:pt x="1108" y="53"/>
                  <a:pt x="1118" y="54"/>
                  <a:pt x="1122" y="54"/>
                </a:cubicBezTo>
                <a:close/>
                <a:moveTo>
                  <a:pt x="1319" y="126"/>
                </a:moveTo>
                <a:cubicBezTo>
                  <a:pt x="1319" y="125"/>
                  <a:pt x="1319" y="125"/>
                  <a:pt x="1319" y="125"/>
                </a:cubicBezTo>
                <a:cubicBezTo>
                  <a:pt x="1319" y="124"/>
                  <a:pt x="1319" y="124"/>
                  <a:pt x="1319" y="124"/>
                </a:cubicBezTo>
                <a:cubicBezTo>
                  <a:pt x="1319" y="118"/>
                  <a:pt x="1316" y="112"/>
                  <a:pt x="1313" y="108"/>
                </a:cubicBezTo>
                <a:cubicBezTo>
                  <a:pt x="1309" y="103"/>
                  <a:pt x="1305" y="100"/>
                  <a:pt x="1301" y="97"/>
                </a:cubicBezTo>
                <a:cubicBezTo>
                  <a:pt x="1293" y="91"/>
                  <a:pt x="1285" y="88"/>
                  <a:pt x="1279" y="86"/>
                </a:cubicBezTo>
                <a:cubicBezTo>
                  <a:pt x="1280" y="86"/>
                  <a:pt x="1280" y="86"/>
                  <a:pt x="1278" y="85"/>
                </a:cubicBezTo>
                <a:cubicBezTo>
                  <a:pt x="1272" y="83"/>
                  <a:pt x="1269" y="82"/>
                  <a:pt x="1262" y="80"/>
                </a:cubicBezTo>
                <a:cubicBezTo>
                  <a:pt x="1239" y="73"/>
                  <a:pt x="1219" y="70"/>
                  <a:pt x="1199" y="67"/>
                </a:cubicBezTo>
                <a:cubicBezTo>
                  <a:pt x="1180" y="64"/>
                  <a:pt x="1162" y="61"/>
                  <a:pt x="1142" y="58"/>
                </a:cubicBezTo>
                <a:cubicBezTo>
                  <a:pt x="1137" y="58"/>
                  <a:pt x="1123" y="55"/>
                  <a:pt x="1119" y="55"/>
                </a:cubicBezTo>
                <a:cubicBezTo>
                  <a:pt x="1126" y="56"/>
                  <a:pt x="1135" y="57"/>
                  <a:pt x="1134" y="57"/>
                </a:cubicBezTo>
                <a:cubicBezTo>
                  <a:pt x="1122" y="56"/>
                  <a:pt x="1106" y="54"/>
                  <a:pt x="1098" y="53"/>
                </a:cubicBezTo>
                <a:cubicBezTo>
                  <a:pt x="1083" y="51"/>
                  <a:pt x="1076" y="50"/>
                  <a:pt x="1062" y="49"/>
                </a:cubicBezTo>
                <a:cubicBezTo>
                  <a:pt x="1059" y="48"/>
                  <a:pt x="1065" y="49"/>
                  <a:pt x="1058" y="48"/>
                </a:cubicBezTo>
                <a:cubicBezTo>
                  <a:pt x="1037" y="46"/>
                  <a:pt x="1027" y="45"/>
                  <a:pt x="1008" y="43"/>
                </a:cubicBezTo>
                <a:cubicBezTo>
                  <a:pt x="1003" y="43"/>
                  <a:pt x="980" y="41"/>
                  <a:pt x="974" y="41"/>
                </a:cubicBezTo>
                <a:cubicBezTo>
                  <a:pt x="968" y="40"/>
                  <a:pt x="980" y="41"/>
                  <a:pt x="975" y="41"/>
                </a:cubicBezTo>
                <a:cubicBezTo>
                  <a:pt x="927" y="38"/>
                  <a:pt x="927" y="38"/>
                  <a:pt x="927" y="38"/>
                </a:cubicBezTo>
                <a:cubicBezTo>
                  <a:pt x="923" y="38"/>
                  <a:pt x="920" y="38"/>
                  <a:pt x="914" y="38"/>
                </a:cubicBezTo>
                <a:cubicBezTo>
                  <a:pt x="909" y="37"/>
                  <a:pt x="915" y="37"/>
                  <a:pt x="908" y="37"/>
                </a:cubicBezTo>
                <a:cubicBezTo>
                  <a:pt x="902" y="37"/>
                  <a:pt x="913" y="38"/>
                  <a:pt x="912" y="38"/>
                </a:cubicBezTo>
                <a:cubicBezTo>
                  <a:pt x="903" y="37"/>
                  <a:pt x="905" y="38"/>
                  <a:pt x="900" y="38"/>
                </a:cubicBezTo>
                <a:cubicBezTo>
                  <a:pt x="888" y="37"/>
                  <a:pt x="880" y="37"/>
                  <a:pt x="869" y="37"/>
                </a:cubicBezTo>
                <a:cubicBezTo>
                  <a:pt x="835" y="36"/>
                  <a:pt x="835" y="36"/>
                  <a:pt x="835" y="36"/>
                </a:cubicBezTo>
                <a:cubicBezTo>
                  <a:pt x="811" y="36"/>
                  <a:pt x="811" y="36"/>
                  <a:pt x="811" y="36"/>
                </a:cubicBezTo>
                <a:cubicBezTo>
                  <a:pt x="786" y="36"/>
                  <a:pt x="786" y="36"/>
                  <a:pt x="786" y="36"/>
                </a:cubicBezTo>
                <a:cubicBezTo>
                  <a:pt x="781" y="36"/>
                  <a:pt x="790" y="36"/>
                  <a:pt x="782" y="36"/>
                </a:cubicBezTo>
                <a:cubicBezTo>
                  <a:pt x="749" y="36"/>
                  <a:pt x="716" y="37"/>
                  <a:pt x="692" y="38"/>
                </a:cubicBezTo>
                <a:cubicBezTo>
                  <a:pt x="729" y="36"/>
                  <a:pt x="757" y="36"/>
                  <a:pt x="790" y="36"/>
                </a:cubicBezTo>
                <a:cubicBezTo>
                  <a:pt x="795" y="36"/>
                  <a:pt x="804" y="36"/>
                  <a:pt x="809" y="36"/>
                </a:cubicBezTo>
                <a:cubicBezTo>
                  <a:pt x="811" y="36"/>
                  <a:pt x="804" y="36"/>
                  <a:pt x="811" y="36"/>
                </a:cubicBezTo>
                <a:cubicBezTo>
                  <a:pt x="818" y="36"/>
                  <a:pt x="818" y="36"/>
                  <a:pt x="818" y="36"/>
                </a:cubicBezTo>
                <a:cubicBezTo>
                  <a:pt x="814" y="36"/>
                  <a:pt x="821" y="36"/>
                  <a:pt x="823" y="37"/>
                </a:cubicBezTo>
                <a:cubicBezTo>
                  <a:pt x="851" y="37"/>
                  <a:pt x="873" y="37"/>
                  <a:pt x="898" y="38"/>
                </a:cubicBezTo>
                <a:cubicBezTo>
                  <a:pt x="902" y="38"/>
                  <a:pt x="894" y="38"/>
                  <a:pt x="900" y="38"/>
                </a:cubicBezTo>
                <a:cubicBezTo>
                  <a:pt x="927" y="39"/>
                  <a:pt x="927" y="39"/>
                  <a:pt x="927" y="39"/>
                </a:cubicBezTo>
                <a:cubicBezTo>
                  <a:pt x="930" y="40"/>
                  <a:pt x="937" y="40"/>
                  <a:pt x="933" y="40"/>
                </a:cubicBezTo>
                <a:cubicBezTo>
                  <a:pt x="901" y="38"/>
                  <a:pt x="856" y="37"/>
                  <a:pt x="817" y="37"/>
                </a:cubicBezTo>
                <a:cubicBezTo>
                  <a:pt x="806" y="37"/>
                  <a:pt x="793" y="37"/>
                  <a:pt x="787" y="37"/>
                </a:cubicBezTo>
                <a:cubicBezTo>
                  <a:pt x="804" y="37"/>
                  <a:pt x="818" y="37"/>
                  <a:pt x="833" y="38"/>
                </a:cubicBezTo>
                <a:cubicBezTo>
                  <a:pt x="853" y="38"/>
                  <a:pt x="874" y="38"/>
                  <a:pt x="893" y="39"/>
                </a:cubicBezTo>
                <a:cubicBezTo>
                  <a:pt x="906" y="40"/>
                  <a:pt x="906" y="40"/>
                  <a:pt x="906" y="40"/>
                </a:cubicBezTo>
                <a:cubicBezTo>
                  <a:pt x="920" y="40"/>
                  <a:pt x="920" y="40"/>
                  <a:pt x="920" y="40"/>
                </a:cubicBezTo>
                <a:cubicBezTo>
                  <a:pt x="929" y="41"/>
                  <a:pt x="929" y="41"/>
                  <a:pt x="929" y="41"/>
                </a:cubicBezTo>
                <a:cubicBezTo>
                  <a:pt x="937" y="41"/>
                  <a:pt x="944" y="41"/>
                  <a:pt x="953" y="42"/>
                </a:cubicBezTo>
                <a:cubicBezTo>
                  <a:pt x="968" y="43"/>
                  <a:pt x="983" y="44"/>
                  <a:pt x="999" y="46"/>
                </a:cubicBezTo>
                <a:cubicBezTo>
                  <a:pt x="1002" y="46"/>
                  <a:pt x="1001" y="46"/>
                  <a:pt x="997" y="46"/>
                </a:cubicBezTo>
                <a:cubicBezTo>
                  <a:pt x="977" y="44"/>
                  <a:pt x="974" y="44"/>
                  <a:pt x="954" y="43"/>
                </a:cubicBezTo>
                <a:cubicBezTo>
                  <a:pt x="956" y="43"/>
                  <a:pt x="958" y="43"/>
                  <a:pt x="957" y="43"/>
                </a:cubicBezTo>
                <a:cubicBezTo>
                  <a:pt x="951" y="43"/>
                  <a:pt x="949" y="42"/>
                  <a:pt x="945" y="42"/>
                </a:cubicBezTo>
                <a:cubicBezTo>
                  <a:pt x="960" y="43"/>
                  <a:pt x="958" y="43"/>
                  <a:pt x="953" y="43"/>
                </a:cubicBezTo>
                <a:cubicBezTo>
                  <a:pt x="916" y="41"/>
                  <a:pt x="870" y="39"/>
                  <a:pt x="840" y="39"/>
                </a:cubicBezTo>
                <a:cubicBezTo>
                  <a:pt x="836" y="39"/>
                  <a:pt x="834" y="39"/>
                  <a:pt x="829" y="39"/>
                </a:cubicBezTo>
                <a:cubicBezTo>
                  <a:pt x="794" y="38"/>
                  <a:pt x="755" y="38"/>
                  <a:pt x="718" y="40"/>
                </a:cubicBezTo>
                <a:cubicBezTo>
                  <a:pt x="761" y="39"/>
                  <a:pt x="805" y="38"/>
                  <a:pt x="854" y="39"/>
                </a:cubicBezTo>
                <a:cubicBezTo>
                  <a:pt x="856" y="39"/>
                  <a:pt x="854" y="39"/>
                  <a:pt x="859" y="40"/>
                </a:cubicBezTo>
                <a:cubicBezTo>
                  <a:pt x="880" y="40"/>
                  <a:pt x="904" y="41"/>
                  <a:pt x="920" y="42"/>
                </a:cubicBezTo>
                <a:cubicBezTo>
                  <a:pt x="941" y="44"/>
                  <a:pt x="941" y="44"/>
                  <a:pt x="941" y="44"/>
                </a:cubicBezTo>
                <a:cubicBezTo>
                  <a:pt x="993" y="47"/>
                  <a:pt x="1030" y="51"/>
                  <a:pt x="1079" y="57"/>
                </a:cubicBezTo>
                <a:cubicBezTo>
                  <a:pt x="1079" y="57"/>
                  <a:pt x="1082" y="57"/>
                  <a:pt x="1084" y="57"/>
                </a:cubicBezTo>
                <a:cubicBezTo>
                  <a:pt x="1073" y="57"/>
                  <a:pt x="1073" y="57"/>
                  <a:pt x="1073" y="57"/>
                </a:cubicBezTo>
                <a:cubicBezTo>
                  <a:pt x="1049" y="54"/>
                  <a:pt x="1049" y="54"/>
                  <a:pt x="1049" y="54"/>
                </a:cubicBezTo>
                <a:cubicBezTo>
                  <a:pt x="1008" y="50"/>
                  <a:pt x="950" y="45"/>
                  <a:pt x="898" y="43"/>
                </a:cubicBezTo>
                <a:cubicBezTo>
                  <a:pt x="892" y="43"/>
                  <a:pt x="897" y="43"/>
                  <a:pt x="901" y="44"/>
                </a:cubicBezTo>
                <a:cubicBezTo>
                  <a:pt x="926" y="45"/>
                  <a:pt x="948" y="46"/>
                  <a:pt x="975" y="48"/>
                </a:cubicBezTo>
                <a:cubicBezTo>
                  <a:pt x="984" y="50"/>
                  <a:pt x="974" y="49"/>
                  <a:pt x="954" y="48"/>
                </a:cubicBezTo>
                <a:cubicBezTo>
                  <a:pt x="937" y="47"/>
                  <a:pt x="914" y="45"/>
                  <a:pt x="893" y="45"/>
                </a:cubicBezTo>
                <a:cubicBezTo>
                  <a:pt x="871" y="44"/>
                  <a:pt x="851" y="43"/>
                  <a:pt x="841" y="43"/>
                </a:cubicBezTo>
                <a:cubicBezTo>
                  <a:pt x="791" y="42"/>
                  <a:pt x="742" y="43"/>
                  <a:pt x="693" y="45"/>
                </a:cubicBezTo>
                <a:cubicBezTo>
                  <a:pt x="689" y="45"/>
                  <a:pt x="689" y="45"/>
                  <a:pt x="689" y="45"/>
                </a:cubicBezTo>
                <a:cubicBezTo>
                  <a:pt x="689" y="45"/>
                  <a:pt x="689" y="45"/>
                  <a:pt x="689" y="45"/>
                </a:cubicBezTo>
                <a:cubicBezTo>
                  <a:pt x="688" y="45"/>
                  <a:pt x="688" y="45"/>
                  <a:pt x="688" y="45"/>
                </a:cubicBezTo>
                <a:cubicBezTo>
                  <a:pt x="686" y="45"/>
                  <a:pt x="686" y="45"/>
                  <a:pt x="686" y="45"/>
                </a:cubicBezTo>
                <a:cubicBezTo>
                  <a:pt x="686" y="45"/>
                  <a:pt x="687" y="45"/>
                  <a:pt x="688" y="45"/>
                </a:cubicBezTo>
                <a:cubicBezTo>
                  <a:pt x="689" y="45"/>
                  <a:pt x="689" y="45"/>
                  <a:pt x="689" y="45"/>
                </a:cubicBezTo>
                <a:cubicBezTo>
                  <a:pt x="689" y="45"/>
                  <a:pt x="689" y="45"/>
                  <a:pt x="689" y="45"/>
                </a:cubicBezTo>
                <a:cubicBezTo>
                  <a:pt x="689" y="45"/>
                  <a:pt x="689" y="45"/>
                  <a:pt x="689" y="45"/>
                </a:cubicBezTo>
                <a:cubicBezTo>
                  <a:pt x="692" y="45"/>
                  <a:pt x="692" y="45"/>
                  <a:pt x="692" y="45"/>
                </a:cubicBezTo>
                <a:cubicBezTo>
                  <a:pt x="701" y="45"/>
                  <a:pt x="701" y="45"/>
                  <a:pt x="701" y="45"/>
                </a:cubicBezTo>
                <a:cubicBezTo>
                  <a:pt x="701" y="45"/>
                  <a:pt x="703" y="44"/>
                  <a:pt x="707" y="44"/>
                </a:cubicBezTo>
                <a:cubicBezTo>
                  <a:pt x="756" y="43"/>
                  <a:pt x="811" y="43"/>
                  <a:pt x="855" y="43"/>
                </a:cubicBezTo>
                <a:cubicBezTo>
                  <a:pt x="873" y="44"/>
                  <a:pt x="908" y="45"/>
                  <a:pt x="926" y="47"/>
                </a:cubicBezTo>
                <a:cubicBezTo>
                  <a:pt x="922" y="47"/>
                  <a:pt x="907" y="46"/>
                  <a:pt x="888" y="46"/>
                </a:cubicBezTo>
                <a:cubicBezTo>
                  <a:pt x="907" y="46"/>
                  <a:pt x="925" y="48"/>
                  <a:pt x="941" y="49"/>
                </a:cubicBezTo>
                <a:cubicBezTo>
                  <a:pt x="955" y="49"/>
                  <a:pt x="978" y="51"/>
                  <a:pt x="985" y="52"/>
                </a:cubicBezTo>
                <a:cubicBezTo>
                  <a:pt x="986" y="52"/>
                  <a:pt x="984" y="52"/>
                  <a:pt x="985" y="52"/>
                </a:cubicBezTo>
                <a:cubicBezTo>
                  <a:pt x="986" y="52"/>
                  <a:pt x="996" y="53"/>
                  <a:pt x="997" y="53"/>
                </a:cubicBezTo>
                <a:cubicBezTo>
                  <a:pt x="1004" y="53"/>
                  <a:pt x="1003" y="53"/>
                  <a:pt x="1011" y="54"/>
                </a:cubicBezTo>
                <a:cubicBezTo>
                  <a:pt x="1022" y="55"/>
                  <a:pt x="1022" y="55"/>
                  <a:pt x="1029" y="56"/>
                </a:cubicBezTo>
                <a:cubicBezTo>
                  <a:pt x="1067" y="59"/>
                  <a:pt x="1104" y="64"/>
                  <a:pt x="1142" y="69"/>
                </a:cubicBezTo>
                <a:cubicBezTo>
                  <a:pt x="1154" y="71"/>
                  <a:pt x="1154" y="71"/>
                  <a:pt x="1154" y="71"/>
                </a:cubicBezTo>
                <a:cubicBezTo>
                  <a:pt x="1158" y="72"/>
                  <a:pt x="1155" y="72"/>
                  <a:pt x="1159" y="72"/>
                </a:cubicBezTo>
                <a:cubicBezTo>
                  <a:pt x="1162" y="73"/>
                  <a:pt x="1161" y="72"/>
                  <a:pt x="1165" y="73"/>
                </a:cubicBezTo>
                <a:cubicBezTo>
                  <a:pt x="1179" y="75"/>
                  <a:pt x="1196" y="78"/>
                  <a:pt x="1211" y="81"/>
                </a:cubicBezTo>
                <a:cubicBezTo>
                  <a:pt x="1229" y="84"/>
                  <a:pt x="1249" y="88"/>
                  <a:pt x="1267" y="94"/>
                </a:cubicBezTo>
                <a:cubicBezTo>
                  <a:pt x="1275" y="97"/>
                  <a:pt x="1284" y="101"/>
                  <a:pt x="1291" y="105"/>
                </a:cubicBezTo>
                <a:cubicBezTo>
                  <a:pt x="1298" y="109"/>
                  <a:pt x="1303" y="114"/>
                  <a:pt x="1305" y="119"/>
                </a:cubicBezTo>
                <a:cubicBezTo>
                  <a:pt x="1306" y="122"/>
                  <a:pt x="1306" y="121"/>
                  <a:pt x="1306" y="121"/>
                </a:cubicBezTo>
                <a:cubicBezTo>
                  <a:pt x="1306" y="121"/>
                  <a:pt x="1306" y="121"/>
                  <a:pt x="1307" y="124"/>
                </a:cubicBezTo>
                <a:cubicBezTo>
                  <a:pt x="1307" y="125"/>
                  <a:pt x="1307" y="126"/>
                  <a:pt x="1307" y="126"/>
                </a:cubicBezTo>
                <a:cubicBezTo>
                  <a:pt x="1307" y="127"/>
                  <a:pt x="1306" y="127"/>
                  <a:pt x="1306" y="128"/>
                </a:cubicBezTo>
                <a:cubicBezTo>
                  <a:pt x="1304" y="130"/>
                  <a:pt x="1302" y="132"/>
                  <a:pt x="1300" y="134"/>
                </a:cubicBezTo>
                <a:cubicBezTo>
                  <a:pt x="1296" y="138"/>
                  <a:pt x="1291" y="142"/>
                  <a:pt x="1285" y="145"/>
                </a:cubicBezTo>
                <a:cubicBezTo>
                  <a:pt x="1274" y="152"/>
                  <a:pt x="1262" y="158"/>
                  <a:pt x="1250" y="163"/>
                </a:cubicBezTo>
                <a:cubicBezTo>
                  <a:pt x="1247" y="164"/>
                  <a:pt x="1244" y="165"/>
                  <a:pt x="1241" y="166"/>
                </a:cubicBezTo>
                <a:cubicBezTo>
                  <a:pt x="1231" y="169"/>
                  <a:pt x="1231" y="169"/>
                  <a:pt x="1231" y="169"/>
                </a:cubicBezTo>
                <a:cubicBezTo>
                  <a:pt x="1224" y="171"/>
                  <a:pt x="1218" y="173"/>
                  <a:pt x="1211" y="175"/>
                </a:cubicBezTo>
                <a:cubicBezTo>
                  <a:pt x="1198" y="178"/>
                  <a:pt x="1184" y="182"/>
                  <a:pt x="1171" y="185"/>
                </a:cubicBezTo>
                <a:cubicBezTo>
                  <a:pt x="1167" y="186"/>
                  <a:pt x="1170" y="185"/>
                  <a:pt x="1164" y="186"/>
                </a:cubicBezTo>
                <a:cubicBezTo>
                  <a:pt x="1156" y="188"/>
                  <a:pt x="1158" y="188"/>
                  <a:pt x="1152" y="189"/>
                </a:cubicBezTo>
                <a:cubicBezTo>
                  <a:pt x="1147" y="190"/>
                  <a:pt x="1144" y="191"/>
                  <a:pt x="1141" y="191"/>
                </a:cubicBezTo>
                <a:cubicBezTo>
                  <a:pt x="1110" y="197"/>
                  <a:pt x="1078" y="201"/>
                  <a:pt x="1045" y="205"/>
                </a:cubicBezTo>
                <a:cubicBezTo>
                  <a:pt x="1013" y="208"/>
                  <a:pt x="980" y="210"/>
                  <a:pt x="947" y="213"/>
                </a:cubicBezTo>
                <a:cubicBezTo>
                  <a:pt x="885" y="217"/>
                  <a:pt x="823" y="220"/>
                  <a:pt x="765" y="221"/>
                </a:cubicBezTo>
                <a:cubicBezTo>
                  <a:pt x="719" y="222"/>
                  <a:pt x="675" y="223"/>
                  <a:pt x="633" y="222"/>
                </a:cubicBezTo>
                <a:cubicBezTo>
                  <a:pt x="578" y="222"/>
                  <a:pt x="530" y="221"/>
                  <a:pt x="478" y="219"/>
                </a:cubicBezTo>
                <a:cubicBezTo>
                  <a:pt x="441" y="218"/>
                  <a:pt x="400" y="216"/>
                  <a:pt x="368" y="214"/>
                </a:cubicBezTo>
                <a:cubicBezTo>
                  <a:pt x="350" y="214"/>
                  <a:pt x="350" y="214"/>
                  <a:pt x="350" y="214"/>
                </a:cubicBezTo>
                <a:cubicBezTo>
                  <a:pt x="321" y="212"/>
                  <a:pt x="321" y="212"/>
                  <a:pt x="321" y="212"/>
                </a:cubicBezTo>
                <a:cubicBezTo>
                  <a:pt x="296" y="210"/>
                  <a:pt x="270" y="209"/>
                  <a:pt x="244" y="206"/>
                </a:cubicBezTo>
                <a:cubicBezTo>
                  <a:pt x="215" y="204"/>
                  <a:pt x="188" y="201"/>
                  <a:pt x="160" y="198"/>
                </a:cubicBezTo>
                <a:cubicBezTo>
                  <a:pt x="144" y="196"/>
                  <a:pt x="129" y="194"/>
                  <a:pt x="114" y="191"/>
                </a:cubicBezTo>
                <a:cubicBezTo>
                  <a:pt x="103" y="189"/>
                  <a:pt x="93" y="187"/>
                  <a:pt x="82" y="185"/>
                </a:cubicBezTo>
                <a:cubicBezTo>
                  <a:pt x="68" y="182"/>
                  <a:pt x="53" y="178"/>
                  <a:pt x="40" y="172"/>
                </a:cubicBezTo>
                <a:cubicBezTo>
                  <a:pt x="33" y="170"/>
                  <a:pt x="26" y="166"/>
                  <a:pt x="22" y="163"/>
                </a:cubicBezTo>
                <a:cubicBezTo>
                  <a:pt x="17" y="159"/>
                  <a:pt x="14" y="154"/>
                  <a:pt x="14" y="149"/>
                </a:cubicBezTo>
                <a:cubicBezTo>
                  <a:pt x="14" y="144"/>
                  <a:pt x="19" y="137"/>
                  <a:pt x="26" y="131"/>
                </a:cubicBezTo>
                <a:cubicBezTo>
                  <a:pt x="33" y="126"/>
                  <a:pt x="41" y="121"/>
                  <a:pt x="50" y="117"/>
                </a:cubicBezTo>
                <a:cubicBezTo>
                  <a:pt x="67" y="108"/>
                  <a:pt x="85" y="101"/>
                  <a:pt x="103" y="95"/>
                </a:cubicBezTo>
                <a:cubicBezTo>
                  <a:pt x="144" y="82"/>
                  <a:pt x="195" y="70"/>
                  <a:pt x="235" y="61"/>
                </a:cubicBezTo>
                <a:cubicBezTo>
                  <a:pt x="268" y="55"/>
                  <a:pt x="302" y="49"/>
                  <a:pt x="340" y="44"/>
                </a:cubicBezTo>
                <a:cubicBezTo>
                  <a:pt x="350" y="42"/>
                  <a:pt x="350" y="42"/>
                  <a:pt x="350" y="42"/>
                </a:cubicBezTo>
                <a:cubicBezTo>
                  <a:pt x="407" y="35"/>
                  <a:pt x="471" y="28"/>
                  <a:pt x="517" y="25"/>
                </a:cubicBezTo>
                <a:cubicBezTo>
                  <a:pt x="534" y="24"/>
                  <a:pt x="549" y="23"/>
                  <a:pt x="565" y="22"/>
                </a:cubicBezTo>
                <a:cubicBezTo>
                  <a:pt x="583" y="21"/>
                  <a:pt x="599" y="20"/>
                  <a:pt x="616" y="19"/>
                </a:cubicBezTo>
                <a:cubicBezTo>
                  <a:pt x="632" y="19"/>
                  <a:pt x="632" y="19"/>
                  <a:pt x="632" y="19"/>
                </a:cubicBezTo>
                <a:cubicBezTo>
                  <a:pt x="649" y="18"/>
                  <a:pt x="666" y="17"/>
                  <a:pt x="684" y="17"/>
                </a:cubicBezTo>
                <a:cubicBezTo>
                  <a:pt x="712" y="16"/>
                  <a:pt x="742" y="16"/>
                  <a:pt x="774" y="16"/>
                </a:cubicBezTo>
                <a:cubicBezTo>
                  <a:pt x="799" y="16"/>
                  <a:pt x="836" y="16"/>
                  <a:pt x="864" y="16"/>
                </a:cubicBezTo>
                <a:cubicBezTo>
                  <a:pt x="912" y="18"/>
                  <a:pt x="961" y="19"/>
                  <a:pt x="1010" y="23"/>
                </a:cubicBezTo>
                <a:cubicBezTo>
                  <a:pt x="1026" y="24"/>
                  <a:pt x="1041" y="26"/>
                  <a:pt x="1058" y="27"/>
                </a:cubicBezTo>
                <a:cubicBezTo>
                  <a:pt x="1075" y="29"/>
                  <a:pt x="1096" y="31"/>
                  <a:pt x="1117" y="35"/>
                </a:cubicBezTo>
                <a:cubicBezTo>
                  <a:pt x="1123" y="36"/>
                  <a:pt x="1123" y="36"/>
                  <a:pt x="1123" y="36"/>
                </a:cubicBezTo>
                <a:cubicBezTo>
                  <a:pt x="1123" y="36"/>
                  <a:pt x="1123" y="36"/>
                  <a:pt x="1123" y="36"/>
                </a:cubicBezTo>
                <a:cubicBezTo>
                  <a:pt x="1124" y="36"/>
                  <a:pt x="1124" y="36"/>
                  <a:pt x="1124" y="36"/>
                </a:cubicBezTo>
                <a:cubicBezTo>
                  <a:pt x="1125" y="36"/>
                  <a:pt x="1125" y="36"/>
                  <a:pt x="1125" y="36"/>
                </a:cubicBezTo>
                <a:cubicBezTo>
                  <a:pt x="1125" y="36"/>
                  <a:pt x="1127" y="36"/>
                  <a:pt x="1127" y="37"/>
                </a:cubicBezTo>
                <a:cubicBezTo>
                  <a:pt x="1127" y="38"/>
                  <a:pt x="1128" y="36"/>
                  <a:pt x="1129" y="37"/>
                </a:cubicBezTo>
                <a:cubicBezTo>
                  <a:pt x="1129" y="37"/>
                  <a:pt x="1129" y="37"/>
                  <a:pt x="1129" y="38"/>
                </a:cubicBezTo>
                <a:cubicBezTo>
                  <a:pt x="1129" y="38"/>
                  <a:pt x="1129" y="38"/>
                  <a:pt x="1130" y="38"/>
                </a:cubicBezTo>
                <a:cubicBezTo>
                  <a:pt x="1130" y="38"/>
                  <a:pt x="1130" y="39"/>
                  <a:pt x="1131" y="39"/>
                </a:cubicBezTo>
                <a:cubicBezTo>
                  <a:pt x="1131" y="39"/>
                  <a:pt x="1131" y="39"/>
                  <a:pt x="1131" y="39"/>
                </a:cubicBezTo>
                <a:cubicBezTo>
                  <a:pt x="1132" y="39"/>
                  <a:pt x="1132" y="39"/>
                  <a:pt x="1133" y="39"/>
                </a:cubicBezTo>
                <a:cubicBezTo>
                  <a:pt x="1133" y="39"/>
                  <a:pt x="1134" y="39"/>
                  <a:pt x="1134" y="39"/>
                </a:cubicBezTo>
                <a:cubicBezTo>
                  <a:pt x="1135" y="39"/>
                  <a:pt x="1135" y="39"/>
                  <a:pt x="1135" y="39"/>
                </a:cubicBezTo>
                <a:cubicBezTo>
                  <a:pt x="1136" y="39"/>
                  <a:pt x="1136" y="39"/>
                  <a:pt x="1137" y="38"/>
                </a:cubicBezTo>
                <a:cubicBezTo>
                  <a:pt x="1137" y="38"/>
                  <a:pt x="1138" y="38"/>
                  <a:pt x="1138" y="38"/>
                </a:cubicBezTo>
                <a:cubicBezTo>
                  <a:pt x="1138" y="38"/>
                  <a:pt x="1139" y="38"/>
                  <a:pt x="1139" y="38"/>
                </a:cubicBezTo>
                <a:cubicBezTo>
                  <a:pt x="1140" y="37"/>
                  <a:pt x="1141" y="36"/>
                  <a:pt x="1142" y="36"/>
                </a:cubicBezTo>
                <a:cubicBezTo>
                  <a:pt x="1142" y="36"/>
                  <a:pt x="1142" y="35"/>
                  <a:pt x="1143" y="35"/>
                </a:cubicBezTo>
                <a:cubicBezTo>
                  <a:pt x="1143" y="35"/>
                  <a:pt x="1143" y="35"/>
                  <a:pt x="1143" y="35"/>
                </a:cubicBezTo>
                <a:cubicBezTo>
                  <a:pt x="1143" y="34"/>
                  <a:pt x="1143" y="33"/>
                  <a:pt x="1144" y="33"/>
                </a:cubicBezTo>
                <a:cubicBezTo>
                  <a:pt x="1144" y="33"/>
                  <a:pt x="1144" y="33"/>
                  <a:pt x="1144" y="33"/>
                </a:cubicBezTo>
                <a:cubicBezTo>
                  <a:pt x="1144" y="32"/>
                  <a:pt x="1144" y="31"/>
                  <a:pt x="1144" y="30"/>
                </a:cubicBezTo>
                <a:cubicBezTo>
                  <a:pt x="1144" y="29"/>
                  <a:pt x="1144" y="28"/>
                  <a:pt x="1144" y="28"/>
                </a:cubicBezTo>
                <a:cubicBezTo>
                  <a:pt x="1144" y="28"/>
                  <a:pt x="1144" y="27"/>
                  <a:pt x="1144" y="27"/>
                </a:cubicBezTo>
                <a:cubicBezTo>
                  <a:pt x="1144" y="26"/>
                  <a:pt x="1143" y="26"/>
                  <a:pt x="1143" y="26"/>
                </a:cubicBezTo>
                <a:cubicBezTo>
                  <a:pt x="1143" y="25"/>
                  <a:pt x="1143" y="25"/>
                  <a:pt x="1143" y="25"/>
                </a:cubicBezTo>
                <a:cubicBezTo>
                  <a:pt x="1143" y="25"/>
                  <a:pt x="1142" y="24"/>
                  <a:pt x="1142" y="24"/>
                </a:cubicBezTo>
                <a:cubicBezTo>
                  <a:pt x="1142" y="24"/>
                  <a:pt x="1142" y="24"/>
                  <a:pt x="1142" y="24"/>
                </a:cubicBezTo>
                <a:cubicBezTo>
                  <a:pt x="1141" y="23"/>
                  <a:pt x="1141" y="22"/>
                  <a:pt x="1140" y="22"/>
                </a:cubicBezTo>
                <a:cubicBezTo>
                  <a:pt x="1140" y="22"/>
                  <a:pt x="1139" y="21"/>
                  <a:pt x="1139" y="21"/>
                </a:cubicBezTo>
                <a:cubicBezTo>
                  <a:pt x="1138" y="21"/>
                  <a:pt x="1137" y="21"/>
                  <a:pt x="1137" y="20"/>
                </a:cubicBezTo>
                <a:cubicBezTo>
                  <a:pt x="1137" y="20"/>
                  <a:pt x="1137" y="20"/>
                  <a:pt x="1137" y="20"/>
                </a:cubicBezTo>
                <a:cubicBezTo>
                  <a:pt x="1137" y="20"/>
                  <a:pt x="1136" y="20"/>
                  <a:pt x="1136" y="20"/>
                </a:cubicBezTo>
                <a:cubicBezTo>
                  <a:pt x="1136" y="20"/>
                  <a:pt x="1135" y="20"/>
                  <a:pt x="1135" y="20"/>
                </a:cubicBezTo>
                <a:cubicBezTo>
                  <a:pt x="1135" y="20"/>
                  <a:pt x="1134" y="19"/>
                  <a:pt x="1134" y="19"/>
                </a:cubicBezTo>
                <a:cubicBezTo>
                  <a:pt x="1134" y="19"/>
                  <a:pt x="1134" y="20"/>
                  <a:pt x="1133" y="20"/>
                </a:cubicBezTo>
                <a:cubicBezTo>
                  <a:pt x="1133" y="20"/>
                  <a:pt x="1132" y="19"/>
                  <a:pt x="1132" y="19"/>
                </a:cubicBezTo>
                <a:cubicBezTo>
                  <a:pt x="1131" y="19"/>
                  <a:pt x="1131" y="19"/>
                  <a:pt x="1131" y="19"/>
                </a:cubicBezTo>
                <a:cubicBezTo>
                  <a:pt x="1131" y="19"/>
                  <a:pt x="1130" y="19"/>
                  <a:pt x="1130" y="20"/>
                </a:cubicBezTo>
                <a:cubicBezTo>
                  <a:pt x="1130" y="20"/>
                  <a:pt x="1128" y="19"/>
                  <a:pt x="1127" y="20"/>
                </a:cubicBezTo>
                <a:cubicBezTo>
                  <a:pt x="1127" y="19"/>
                  <a:pt x="1127" y="19"/>
                  <a:pt x="1126" y="19"/>
                </a:cubicBezTo>
                <a:cubicBezTo>
                  <a:pt x="1126" y="19"/>
                  <a:pt x="1126" y="19"/>
                  <a:pt x="1126" y="19"/>
                </a:cubicBezTo>
                <a:cubicBezTo>
                  <a:pt x="1126" y="19"/>
                  <a:pt x="1126" y="19"/>
                  <a:pt x="1126" y="19"/>
                </a:cubicBezTo>
                <a:cubicBezTo>
                  <a:pt x="1122" y="19"/>
                  <a:pt x="1122" y="19"/>
                  <a:pt x="1122" y="19"/>
                </a:cubicBezTo>
                <a:cubicBezTo>
                  <a:pt x="1103" y="16"/>
                  <a:pt x="1103" y="16"/>
                  <a:pt x="1103" y="16"/>
                </a:cubicBezTo>
                <a:cubicBezTo>
                  <a:pt x="1098" y="15"/>
                  <a:pt x="1092" y="15"/>
                  <a:pt x="1087" y="14"/>
                </a:cubicBezTo>
                <a:cubicBezTo>
                  <a:pt x="1078" y="13"/>
                  <a:pt x="1067" y="12"/>
                  <a:pt x="1056" y="11"/>
                </a:cubicBezTo>
                <a:cubicBezTo>
                  <a:pt x="1037" y="9"/>
                  <a:pt x="1021" y="8"/>
                  <a:pt x="1005" y="7"/>
                </a:cubicBezTo>
                <a:cubicBezTo>
                  <a:pt x="981" y="5"/>
                  <a:pt x="964" y="4"/>
                  <a:pt x="944" y="3"/>
                </a:cubicBezTo>
                <a:cubicBezTo>
                  <a:pt x="920" y="2"/>
                  <a:pt x="920" y="2"/>
                  <a:pt x="920" y="2"/>
                </a:cubicBezTo>
                <a:cubicBezTo>
                  <a:pt x="898" y="2"/>
                  <a:pt x="898" y="2"/>
                  <a:pt x="898" y="2"/>
                </a:cubicBezTo>
                <a:cubicBezTo>
                  <a:pt x="875" y="1"/>
                  <a:pt x="875" y="1"/>
                  <a:pt x="875" y="1"/>
                </a:cubicBezTo>
                <a:cubicBezTo>
                  <a:pt x="860" y="1"/>
                  <a:pt x="860" y="1"/>
                  <a:pt x="860" y="1"/>
                </a:cubicBezTo>
                <a:cubicBezTo>
                  <a:pt x="844" y="0"/>
                  <a:pt x="844" y="0"/>
                  <a:pt x="844" y="0"/>
                </a:cubicBezTo>
                <a:cubicBezTo>
                  <a:pt x="824" y="0"/>
                  <a:pt x="824" y="0"/>
                  <a:pt x="824" y="0"/>
                </a:cubicBezTo>
                <a:cubicBezTo>
                  <a:pt x="800" y="0"/>
                  <a:pt x="773" y="0"/>
                  <a:pt x="750" y="1"/>
                </a:cubicBezTo>
                <a:cubicBezTo>
                  <a:pt x="708" y="1"/>
                  <a:pt x="671" y="2"/>
                  <a:pt x="622" y="4"/>
                </a:cubicBezTo>
                <a:cubicBezTo>
                  <a:pt x="587" y="6"/>
                  <a:pt x="587" y="6"/>
                  <a:pt x="587" y="6"/>
                </a:cubicBezTo>
                <a:cubicBezTo>
                  <a:pt x="584" y="6"/>
                  <a:pt x="584" y="6"/>
                  <a:pt x="580" y="6"/>
                </a:cubicBezTo>
                <a:cubicBezTo>
                  <a:pt x="554" y="7"/>
                  <a:pt x="527" y="10"/>
                  <a:pt x="500" y="11"/>
                </a:cubicBezTo>
                <a:cubicBezTo>
                  <a:pt x="497" y="12"/>
                  <a:pt x="497" y="12"/>
                  <a:pt x="497" y="12"/>
                </a:cubicBezTo>
                <a:cubicBezTo>
                  <a:pt x="460" y="14"/>
                  <a:pt x="414" y="19"/>
                  <a:pt x="385" y="23"/>
                </a:cubicBezTo>
                <a:cubicBezTo>
                  <a:pt x="363" y="25"/>
                  <a:pt x="337" y="29"/>
                  <a:pt x="309" y="33"/>
                </a:cubicBezTo>
                <a:cubicBezTo>
                  <a:pt x="297" y="35"/>
                  <a:pt x="284" y="37"/>
                  <a:pt x="272" y="39"/>
                </a:cubicBezTo>
                <a:cubicBezTo>
                  <a:pt x="249" y="44"/>
                  <a:pt x="218" y="50"/>
                  <a:pt x="196" y="55"/>
                </a:cubicBezTo>
                <a:cubicBezTo>
                  <a:pt x="176" y="60"/>
                  <a:pt x="176" y="60"/>
                  <a:pt x="176" y="60"/>
                </a:cubicBezTo>
                <a:cubicBezTo>
                  <a:pt x="164" y="63"/>
                  <a:pt x="152" y="66"/>
                  <a:pt x="139" y="69"/>
                </a:cubicBezTo>
                <a:cubicBezTo>
                  <a:pt x="115" y="76"/>
                  <a:pt x="89" y="84"/>
                  <a:pt x="65" y="94"/>
                </a:cubicBezTo>
                <a:cubicBezTo>
                  <a:pt x="53" y="99"/>
                  <a:pt x="41" y="104"/>
                  <a:pt x="30" y="111"/>
                </a:cubicBezTo>
                <a:cubicBezTo>
                  <a:pt x="25" y="114"/>
                  <a:pt x="19" y="118"/>
                  <a:pt x="15" y="122"/>
                </a:cubicBezTo>
                <a:cubicBezTo>
                  <a:pt x="10" y="127"/>
                  <a:pt x="5" y="131"/>
                  <a:pt x="2" y="138"/>
                </a:cubicBezTo>
                <a:cubicBezTo>
                  <a:pt x="1" y="142"/>
                  <a:pt x="0" y="146"/>
                  <a:pt x="0" y="151"/>
                </a:cubicBezTo>
                <a:cubicBezTo>
                  <a:pt x="0" y="155"/>
                  <a:pt x="1" y="159"/>
                  <a:pt x="3" y="163"/>
                </a:cubicBezTo>
                <a:cubicBezTo>
                  <a:pt x="4" y="165"/>
                  <a:pt x="6" y="166"/>
                  <a:pt x="7" y="168"/>
                </a:cubicBezTo>
                <a:cubicBezTo>
                  <a:pt x="8" y="169"/>
                  <a:pt x="10" y="171"/>
                  <a:pt x="11" y="172"/>
                </a:cubicBezTo>
                <a:cubicBezTo>
                  <a:pt x="14" y="175"/>
                  <a:pt x="17" y="177"/>
                  <a:pt x="21" y="179"/>
                </a:cubicBezTo>
                <a:cubicBezTo>
                  <a:pt x="33" y="186"/>
                  <a:pt x="45" y="190"/>
                  <a:pt x="58" y="193"/>
                </a:cubicBezTo>
                <a:cubicBezTo>
                  <a:pt x="70" y="197"/>
                  <a:pt x="83" y="200"/>
                  <a:pt x="95" y="202"/>
                </a:cubicBezTo>
                <a:cubicBezTo>
                  <a:pt x="101" y="203"/>
                  <a:pt x="108" y="204"/>
                  <a:pt x="113" y="205"/>
                </a:cubicBezTo>
                <a:cubicBezTo>
                  <a:pt x="128" y="208"/>
                  <a:pt x="142" y="210"/>
                  <a:pt x="158" y="212"/>
                </a:cubicBezTo>
                <a:cubicBezTo>
                  <a:pt x="197" y="217"/>
                  <a:pt x="236" y="220"/>
                  <a:pt x="272" y="223"/>
                </a:cubicBezTo>
                <a:cubicBezTo>
                  <a:pt x="318" y="226"/>
                  <a:pt x="386" y="230"/>
                  <a:pt x="440" y="232"/>
                </a:cubicBezTo>
                <a:cubicBezTo>
                  <a:pt x="452" y="232"/>
                  <a:pt x="464" y="233"/>
                  <a:pt x="476" y="233"/>
                </a:cubicBezTo>
                <a:cubicBezTo>
                  <a:pt x="515" y="234"/>
                  <a:pt x="564" y="235"/>
                  <a:pt x="605" y="236"/>
                </a:cubicBezTo>
                <a:cubicBezTo>
                  <a:pt x="690" y="237"/>
                  <a:pt x="777" y="235"/>
                  <a:pt x="863" y="231"/>
                </a:cubicBezTo>
                <a:cubicBezTo>
                  <a:pt x="906" y="229"/>
                  <a:pt x="950" y="227"/>
                  <a:pt x="992" y="223"/>
                </a:cubicBezTo>
                <a:cubicBezTo>
                  <a:pt x="1035" y="220"/>
                  <a:pt x="1078" y="216"/>
                  <a:pt x="1120" y="209"/>
                </a:cubicBezTo>
                <a:cubicBezTo>
                  <a:pt x="1133" y="207"/>
                  <a:pt x="1153" y="203"/>
                  <a:pt x="1164" y="200"/>
                </a:cubicBezTo>
                <a:cubicBezTo>
                  <a:pt x="1167" y="200"/>
                  <a:pt x="1174" y="198"/>
                  <a:pt x="1180" y="197"/>
                </a:cubicBezTo>
                <a:cubicBezTo>
                  <a:pt x="1201" y="191"/>
                  <a:pt x="1226" y="184"/>
                  <a:pt x="1252" y="176"/>
                </a:cubicBezTo>
                <a:cubicBezTo>
                  <a:pt x="1259" y="174"/>
                  <a:pt x="1274" y="167"/>
                  <a:pt x="1282" y="162"/>
                </a:cubicBezTo>
                <a:cubicBezTo>
                  <a:pt x="1286" y="160"/>
                  <a:pt x="1277" y="165"/>
                  <a:pt x="1284" y="161"/>
                </a:cubicBezTo>
                <a:cubicBezTo>
                  <a:pt x="1288" y="159"/>
                  <a:pt x="1294" y="155"/>
                  <a:pt x="1301" y="150"/>
                </a:cubicBezTo>
                <a:cubicBezTo>
                  <a:pt x="1304" y="148"/>
                  <a:pt x="1308" y="145"/>
                  <a:pt x="1311" y="141"/>
                </a:cubicBezTo>
                <a:cubicBezTo>
                  <a:pt x="1313" y="139"/>
                  <a:pt x="1315" y="137"/>
                  <a:pt x="1317" y="134"/>
                </a:cubicBezTo>
                <a:cubicBezTo>
                  <a:pt x="1317" y="133"/>
                  <a:pt x="1318" y="132"/>
                  <a:pt x="1319" y="130"/>
                </a:cubicBezTo>
                <a:cubicBezTo>
                  <a:pt x="1319" y="129"/>
                  <a:pt x="1319" y="128"/>
                  <a:pt x="1319" y="127"/>
                </a:cubicBezTo>
                <a:cubicBezTo>
                  <a:pt x="1319" y="126"/>
                  <a:pt x="1319" y="126"/>
                  <a:pt x="1319" y="126"/>
                </a:cubicBezTo>
                <a:close/>
                <a:moveTo>
                  <a:pt x="1104" y="52"/>
                </a:moveTo>
                <a:cubicBezTo>
                  <a:pt x="1102" y="51"/>
                  <a:pt x="1092" y="50"/>
                  <a:pt x="1091" y="50"/>
                </a:cubicBezTo>
                <a:cubicBezTo>
                  <a:pt x="1095" y="50"/>
                  <a:pt x="1103" y="52"/>
                  <a:pt x="1104" y="52"/>
                </a:cubicBezTo>
                <a:close/>
                <a:moveTo>
                  <a:pt x="985" y="52"/>
                </a:moveTo>
                <a:cubicBezTo>
                  <a:pt x="985" y="52"/>
                  <a:pt x="985" y="52"/>
                  <a:pt x="985" y="52"/>
                </a:cubicBezTo>
                <a:cubicBezTo>
                  <a:pt x="985" y="52"/>
                  <a:pt x="985" y="52"/>
                  <a:pt x="985" y="52"/>
                </a:cubicBezTo>
                <a:close/>
                <a:moveTo>
                  <a:pt x="689" y="44"/>
                </a:moveTo>
                <a:cubicBezTo>
                  <a:pt x="689" y="43"/>
                  <a:pt x="688" y="44"/>
                  <a:pt x="688" y="43"/>
                </a:cubicBezTo>
                <a:cubicBezTo>
                  <a:pt x="689" y="43"/>
                  <a:pt x="689" y="43"/>
                  <a:pt x="689" y="43"/>
                </a:cubicBezTo>
                <a:cubicBezTo>
                  <a:pt x="689" y="43"/>
                  <a:pt x="687" y="43"/>
                  <a:pt x="687" y="43"/>
                </a:cubicBezTo>
                <a:cubicBezTo>
                  <a:pt x="687" y="43"/>
                  <a:pt x="688" y="44"/>
                  <a:pt x="688" y="43"/>
                </a:cubicBezTo>
                <a:cubicBezTo>
                  <a:pt x="688" y="43"/>
                  <a:pt x="688" y="43"/>
                  <a:pt x="688" y="44"/>
                </a:cubicBezTo>
                <a:cubicBezTo>
                  <a:pt x="688" y="44"/>
                  <a:pt x="688" y="43"/>
                  <a:pt x="688" y="43"/>
                </a:cubicBezTo>
                <a:cubicBezTo>
                  <a:pt x="688" y="44"/>
                  <a:pt x="688" y="44"/>
                  <a:pt x="688" y="44"/>
                </a:cubicBezTo>
                <a:cubicBezTo>
                  <a:pt x="689" y="44"/>
                  <a:pt x="689" y="44"/>
                  <a:pt x="689" y="44"/>
                </a:cubicBezTo>
                <a:close/>
                <a:moveTo>
                  <a:pt x="1041" y="46"/>
                </a:moveTo>
                <a:cubicBezTo>
                  <a:pt x="1044" y="47"/>
                  <a:pt x="1051" y="47"/>
                  <a:pt x="1053" y="48"/>
                </a:cubicBezTo>
                <a:cubicBezTo>
                  <a:pt x="1049" y="47"/>
                  <a:pt x="1042" y="46"/>
                  <a:pt x="1041" y="46"/>
                </a:cubicBezTo>
                <a:close/>
                <a:moveTo>
                  <a:pt x="689" y="39"/>
                </a:moveTo>
                <a:cubicBezTo>
                  <a:pt x="689" y="39"/>
                  <a:pt x="688" y="39"/>
                  <a:pt x="688" y="39"/>
                </a:cubicBezTo>
                <a:cubicBezTo>
                  <a:pt x="689" y="39"/>
                  <a:pt x="689" y="39"/>
                  <a:pt x="689" y="39"/>
                </a:cubicBezTo>
                <a:close/>
                <a:moveTo>
                  <a:pt x="688" y="45"/>
                </a:moveTo>
                <a:cubicBezTo>
                  <a:pt x="688" y="45"/>
                  <a:pt x="688" y="45"/>
                  <a:pt x="687" y="45"/>
                </a:cubicBezTo>
                <a:cubicBezTo>
                  <a:pt x="688" y="45"/>
                  <a:pt x="688" y="45"/>
                  <a:pt x="688" y="45"/>
                </a:cubicBezTo>
                <a:close/>
                <a:moveTo>
                  <a:pt x="863" y="47"/>
                </a:moveTo>
                <a:cubicBezTo>
                  <a:pt x="849" y="46"/>
                  <a:pt x="839" y="46"/>
                  <a:pt x="830" y="46"/>
                </a:cubicBezTo>
                <a:cubicBezTo>
                  <a:pt x="838" y="46"/>
                  <a:pt x="848" y="46"/>
                  <a:pt x="853" y="47"/>
                </a:cubicBezTo>
                <a:cubicBezTo>
                  <a:pt x="855" y="46"/>
                  <a:pt x="860" y="47"/>
                  <a:pt x="863" y="47"/>
                </a:cubicBezTo>
                <a:close/>
                <a:moveTo>
                  <a:pt x="1279" y="100"/>
                </a:moveTo>
                <a:cubicBezTo>
                  <a:pt x="1276" y="98"/>
                  <a:pt x="1271" y="96"/>
                  <a:pt x="1270" y="96"/>
                </a:cubicBezTo>
                <a:cubicBezTo>
                  <a:pt x="1274" y="98"/>
                  <a:pt x="1277" y="99"/>
                  <a:pt x="1279" y="100"/>
                </a:cubicBezTo>
                <a:close/>
                <a:moveTo>
                  <a:pt x="688" y="39"/>
                </a:moveTo>
                <a:cubicBezTo>
                  <a:pt x="688" y="39"/>
                  <a:pt x="688" y="39"/>
                  <a:pt x="688" y="39"/>
                </a:cubicBezTo>
                <a:cubicBezTo>
                  <a:pt x="688" y="39"/>
                  <a:pt x="688" y="39"/>
                  <a:pt x="688" y="39"/>
                </a:cubicBezTo>
                <a:cubicBezTo>
                  <a:pt x="688" y="39"/>
                  <a:pt x="688" y="39"/>
                  <a:pt x="688" y="39"/>
                </a:cubicBezTo>
                <a:close/>
                <a:moveTo>
                  <a:pt x="688" y="46"/>
                </a:moveTo>
                <a:cubicBezTo>
                  <a:pt x="688" y="46"/>
                  <a:pt x="689" y="46"/>
                  <a:pt x="689" y="46"/>
                </a:cubicBezTo>
                <a:cubicBezTo>
                  <a:pt x="688" y="46"/>
                  <a:pt x="688" y="46"/>
                  <a:pt x="688" y="46"/>
                </a:cubicBezTo>
                <a:close/>
                <a:moveTo>
                  <a:pt x="769" y="37"/>
                </a:moveTo>
                <a:cubicBezTo>
                  <a:pt x="762" y="37"/>
                  <a:pt x="762" y="37"/>
                  <a:pt x="762" y="37"/>
                </a:cubicBezTo>
                <a:cubicBezTo>
                  <a:pt x="761" y="37"/>
                  <a:pt x="762" y="37"/>
                  <a:pt x="763" y="37"/>
                </a:cubicBezTo>
                <a:cubicBezTo>
                  <a:pt x="768" y="37"/>
                  <a:pt x="769" y="37"/>
                  <a:pt x="769" y="37"/>
                </a:cubicBezTo>
                <a:close/>
                <a:moveTo>
                  <a:pt x="923" y="41"/>
                </a:moveTo>
                <a:cubicBezTo>
                  <a:pt x="912" y="40"/>
                  <a:pt x="912" y="40"/>
                  <a:pt x="912" y="40"/>
                </a:cubicBezTo>
                <a:cubicBezTo>
                  <a:pt x="907" y="40"/>
                  <a:pt x="879" y="39"/>
                  <a:pt x="882" y="39"/>
                </a:cubicBezTo>
                <a:cubicBezTo>
                  <a:pt x="899" y="40"/>
                  <a:pt x="924" y="41"/>
                  <a:pt x="938" y="42"/>
                </a:cubicBezTo>
                <a:cubicBezTo>
                  <a:pt x="933" y="41"/>
                  <a:pt x="928" y="41"/>
                  <a:pt x="923" y="41"/>
                </a:cubicBezTo>
                <a:close/>
                <a:moveTo>
                  <a:pt x="926" y="46"/>
                </a:moveTo>
                <a:cubicBezTo>
                  <a:pt x="967" y="48"/>
                  <a:pt x="967" y="48"/>
                  <a:pt x="967" y="48"/>
                </a:cubicBezTo>
                <a:cubicBezTo>
                  <a:pt x="954" y="47"/>
                  <a:pt x="939" y="46"/>
                  <a:pt x="926" y="46"/>
                </a:cubicBezTo>
                <a:close/>
                <a:moveTo>
                  <a:pt x="683" y="48"/>
                </a:moveTo>
                <a:cubicBezTo>
                  <a:pt x="683" y="48"/>
                  <a:pt x="683" y="48"/>
                  <a:pt x="683" y="48"/>
                </a:cubicBezTo>
                <a:close/>
                <a:moveTo>
                  <a:pt x="985" y="52"/>
                </a:moveTo>
                <a:cubicBezTo>
                  <a:pt x="985" y="52"/>
                  <a:pt x="986" y="52"/>
                  <a:pt x="986" y="52"/>
                </a:cubicBezTo>
                <a:cubicBezTo>
                  <a:pt x="986" y="52"/>
                  <a:pt x="985" y="52"/>
                  <a:pt x="985" y="52"/>
                </a:cubicBezTo>
                <a:close/>
                <a:moveTo>
                  <a:pt x="687" y="40"/>
                </a:moveTo>
                <a:cubicBezTo>
                  <a:pt x="687" y="40"/>
                  <a:pt x="687" y="40"/>
                  <a:pt x="687" y="40"/>
                </a:cubicBezTo>
                <a:cubicBezTo>
                  <a:pt x="687" y="40"/>
                  <a:pt x="687" y="40"/>
                  <a:pt x="687" y="40"/>
                </a:cubicBezTo>
                <a:close/>
                <a:moveTo>
                  <a:pt x="687" y="41"/>
                </a:moveTo>
                <a:cubicBezTo>
                  <a:pt x="687" y="41"/>
                  <a:pt x="687" y="41"/>
                  <a:pt x="687" y="41"/>
                </a:cubicBezTo>
                <a:cubicBezTo>
                  <a:pt x="687" y="41"/>
                  <a:pt x="687" y="41"/>
                  <a:pt x="687" y="41"/>
                </a:cubicBezTo>
                <a:close/>
                <a:moveTo>
                  <a:pt x="689" y="38"/>
                </a:move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89" y="38"/>
                  <a:pt x="689" y="38"/>
                </a:cubicBezTo>
                <a:cubicBezTo>
                  <a:pt x="689" y="38"/>
                  <a:pt x="690" y="38"/>
                  <a:pt x="690" y="38"/>
                </a:cubicBezTo>
                <a:cubicBezTo>
                  <a:pt x="689" y="38"/>
                  <a:pt x="689" y="38"/>
                  <a:pt x="689" y="38"/>
                </a:cubicBezTo>
                <a:close/>
                <a:moveTo>
                  <a:pt x="689" y="45"/>
                </a:moveTo>
                <a:cubicBezTo>
                  <a:pt x="689" y="44"/>
                  <a:pt x="689" y="45"/>
                  <a:pt x="689" y="45"/>
                </a:cubicBezTo>
                <a:cubicBezTo>
                  <a:pt x="689" y="45"/>
                  <a:pt x="689" y="45"/>
                  <a:pt x="689" y="45"/>
                </a:cubicBezTo>
                <a:close/>
                <a:moveTo>
                  <a:pt x="688" y="39"/>
                </a:moveTo>
                <a:cubicBezTo>
                  <a:pt x="688" y="39"/>
                  <a:pt x="687" y="38"/>
                  <a:pt x="687" y="39"/>
                </a:cubicBezTo>
                <a:cubicBezTo>
                  <a:pt x="687" y="39"/>
                  <a:pt x="688" y="39"/>
                  <a:pt x="688" y="39"/>
                </a:cubicBezTo>
                <a:close/>
                <a:moveTo>
                  <a:pt x="688" y="41"/>
                </a:moveTo>
                <a:cubicBezTo>
                  <a:pt x="688" y="41"/>
                  <a:pt x="688" y="41"/>
                  <a:pt x="688" y="41"/>
                </a:cubicBezTo>
                <a:cubicBezTo>
                  <a:pt x="688" y="41"/>
                  <a:pt x="688" y="41"/>
                  <a:pt x="688" y="41"/>
                </a:cubicBezTo>
                <a:cubicBezTo>
                  <a:pt x="687" y="41"/>
                  <a:pt x="688" y="41"/>
                  <a:pt x="688" y="41"/>
                </a:cubicBezTo>
                <a:close/>
                <a:moveTo>
                  <a:pt x="699" y="40"/>
                </a:moveTo>
                <a:cubicBezTo>
                  <a:pt x="689" y="41"/>
                  <a:pt x="689" y="41"/>
                  <a:pt x="689" y="41"/>
                </a:cubicBezTo>
                <a:cubicBezTo>
                  <a:pt x="689" y="41"/>
                  <a:pt x="688" y="41"/>
                  <a:pt x="688" y="41"/>
                </a:cubicBezTo>
                <a:cubicBezTo>
                  <a:pt x="688" y="41"/>
                  <a:pt x="689" y="41"/>
                  <a:pt x="689" y="41"/>
                </a:cubicBezTo>
                <a:cubicBezTo>
                  <a:pt x="689" y="41"/>
                  <a:pt x="689" y="41"/>
                  <a:pt x="689" y="41"/>
                </a:cubicBezTo>
                <a:lnTo>
                  <a:pt x="699" y="40"/>
                </a:lnTo>
                <a:close/>
                <a:moveTo>
                  <a:pt x="688" y="41"/>
                </a:moveTo>
                <a:cubicBezTo>
                  <a:pt x="688" y="41"/>
                  <a:pt x="688" y="41"/>
                  <a:pt x="688" y="41"/>
                </a:cubicBezTo>
                <a:cubicBezTo>
                  <a:pt x="688" y="41"/>
                  <a:pt x="688" y="41"/>
                  <a:pt x="688" y="41"/>
                </a:cubicBezTo>
                <a:cubicBezTo>
                  <a:pt x="688" y="41"/>
                  <a:pt x="688" y="41"/>
                  <a:pt x="688" y="41"/>
                </a:cubicBezTo>
                <a:close/>
              </a:path>
            </a:pathLst>
          </a:custGeom>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wrap="square" lIns="150791" tIns="75396" rIns="150791" bIns="75396" numCol="1" anchor="t" anchorCtr="0" compatLnSpc="1">
            <a:prstTxWarp prst="textNoShape">
              <a:avLst/>
            </a:prstTxWarp>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2968"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5068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9" name="Picture 28">
            <a:extLst>
              <a:ext uri="{FF2B5EF4-FFF2-40B4-BE49-F238E27FC236}">
                <a16:creationId xmlns:a16="http://schemas.microsoft.com/office/drawing/2014/main" id="{8D2E0B5B-DC1E-4062-9D68-3FBEEC6458A8}"/>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79899" y="1180730"/>
            <a:ext cx="12038119" cy="5540745"/>
          </a:xfrm>
          <a:prstGeom prst="rect">
            <a:avLst/>
          </a:prstGeom>
        </p:spPr>
      </p:pic>
      <p:sp>
        <p:nvSpPr>
          <p:cNvPr id="221" name="Google Shape;221;p32"/>
          <p:cNvSpPr txBox="1"/>
          <p:nvPr/>
        </p:nvSpPr>
        <p:spPr>
          <a:xfrm>
            <a:off x="79899" y="312244"/>
            <a:ext cx="9800948"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1200" b="1" i="0" u="none" strike="noStrike" cap="none" dirty="0">
                <a:solidFill>
                  <a:schemeClr val="lt1"/>
                </a:solidFill>
                <a:latin typeface="Helvetica Neue"/>
                <a:ea typeface="Helvetica Neue"/>
                <a:cs typeface="Helvetica Neue"/>
                <a:sym typeface="Helvetica Neue"/>
              </a:rPr>
              <a:t>The YoY Non-promo </a:t>
            </a:r>
            <a:r>
              <a:rPr lang="en-ZA" sz="1200" b="1" dirty="0">
                <a:solidFill>
                  <a:schemeClr val="lt1"/>
                </a:solidFill>
                <a:latin typeface="Helvetica Neue"/>
                <a:ea typeface="Helvetica Neue"/>
                <a:cs typeface="Helvetica Neue"/>
                <a:sym typeface="Helvetica Neue"/>
              </a:rPr>
              <a:t>GMV growth for Retail was gradually increasing until August 2014. A sharp drop can be observed between August 2014 and October 2014, thereafter the YoY non-promo growth continued in a downward trend. On the contrary, the Retail YoY Promo GMV growth started rising above non-promo growth in the same period Aug’2014-Oct’2014. Despite some fluctuations over the years in the Promo GMV growth, it continued to grow above non-promo GMV. </a:t>
            </a:r>
          </a:p>
          <a:p>
            <a:pPr marL="0" marR="0" lvl="0" indent="0" algn="l" rtl="0">
              <a:lnSpc>
                <a:spcPct val="90000"/>
              </a:lnSpc>
              <a:spcBef>
                <a:spcPts val="0"/>
              </a:spcBef>
              <a:spcAft>
                <a:spcPts val="0"/>
              </a:spcAft>
              <a:buClr>
                <a:schemeClr val="lt1"/>
              </a:buClr>
              <a:buSzPts val="2400"/>
              <a:buFont typeface="Arial"/>
              <a:buNone/>
            </a:pPr>
            <a:endParaRPr lang="en-ZA" sz="1200" b="1" dirty="0">
              <a:solidFill>
                <a:schemeClr val="lt1"/>
              </a:solidFill>
              <a:latin typeface="Helvetica Neue"/>
              <a:ea typeface="Helvetica Neue"/>
              <a:cs typeface="Helvetica Neue"/>
              <a:sym typeface="Helvetica Neue"/>
            </a:endParaRPr>
          </a:p>
          <a:p>
            <a:pPr marL="0" marR="0" lvl="0" indent="0" algn="l" rtl="0">
              <a:lnSpc>
                <a:spcPct val="90000"/>
              </a:lnSpc>
              <a:spcBef>
                <a:spcPts val="0"/>
              </a:spcBef>
              <a:spcAft>
                <a:spcPts val="0"/>
              </a:spcAft>
              <a:buClr>
                <a:schemeClr val="lt1"/>
              </a:buClr>
              <a:buSzPts val="2400"/>
              <a:buFont typeface="Arial"/>
              <a:buNone/>
            </a:pPr>
            <a:r>
              <a:rPr lang="en-ZA" sz="1200" b="1" i="0" u="none" strike="noStrike" cap="none" dirty="0">
                <a:solidFill>
                  <a:schemeClr val="lt1"/>
                </a:solidFill>
                <a:latin typeface="Helvetica Neue"/>
                <a:ea typeface="Helvetica Neue"/>
                <a:cs typeface="Helvetica Neue"/>
                <a:sym typeface="Helvetica Neue"/>
              </a:rPr>
              <a:t>The Yo</a:t>
            </a:r>
            <a:r>
              <a:rPr lang="en-ZA" sz="1200" b="1" dirty="0">
                <a:solidFill>
                  <a:schemeClr val="lt1"/>
                </a:solidFill>
                <a:latin typeface="Helvetica Neue"/>
                <a:ea typeface="Helvetica Neue"/>
                <a:cs typeface="Helvetica Neue"/>
                <a:sym typeface="Helvetica Neue"/>
              </a:rPr>
              <a:t>Y Promo and Non-Promo GMV growth for Marketplace has been following a similar trend.  </a:t>
            </a:r>
            <a:endParaRPr lang="en-ZA" sz="1200" b="1" i="0" u="none" strike="noStrike" cap="none" dirty="0">
              <a:solidFill>
                <a:schemeClr val="lt1"/>
              </a:solidFill>
              <a:latin typeface="Helvetica Neue"/>
              <a:ea typeface="Helvetica Neue"/>
              <a:cs typeface="Helvetica Neue"/>
              <a:sym typeface="Helvetica Neue"/>
            </a:endParaRPr>
          </a:p>
        </p:txBody>
      </p:sp>
      <p:cxnSp>
        <p:nvCxnSpPr>
          <p:cNvPr id="12" name="Google Shape;85;p17">
            <a:extLst>
              <a:ext uri="{FF2B5EF4-FFF2-40B4-BE49-F238E27FC236}">
                <a16:creationId xmlns:a16="http://schemas.microsoft.com/office/drawing/2014/main" id="{4DAF7426-BE16-4E1E-A145-7E180D4E43B8}"/>
              </a:ext>
            </a:extLst>
          </p:cNvPr>
          <p:cNvCxnSpPr>
            <a:cxnSpLocks/>
          </p:cNvCxnSpPr>
          <p:nvPr/>
        </p:nvCxnSpPr>
        <p:spPr>
          <a:xfrm flipH="1">
            <a:off x="4749553" y="1856129"/>
            <a:ext cx="470517" cy="882633"/>
          </a:xfrm>
          <a:prstGeom prst="straightConnector1">
            <a:avLst/>
          </a:prstGeom>
          <a:noFill/>
          <a:ln w="19050" cap="flat" cmpd="sng">
            <a:solidFill>
              <a:srgbClr val="980000"/>
            </a:solidFill>
            <a:prstDash val="solid"/>
            <a:round/>
            <a:headEnd type="none" w="med" len="med"/>
            <a:tailEnd type="stealth" w="med" len="med"/>
          </a:ln>
        </p:spPr>
      </p:cxnSp>
      <p:cxnSp>
        <p:nvCxnSpPr>
          <p:cNvPr id="17" name="Google Shape;85;p17">
            <a:extLst>
              <a:ext uri="{FF2B5EF4-FFF2-40B4-BE49-F238E27FC236}">
                <a16:creationId xmlns:a16="http://schemas.microsoft.com/office/drawing/2014/main" id="{1DE62C2F-6EBB-46EC-A532-F296597C4ACA}"/>
              </a:ext>
            </a:extLst>
          </p:cNvPr>
          <p:cNvCxnSpPr>
            <a:cxnSpLocks/>
          </p:cNvCxnSpPr>
          <p:nvPr/>
        </p:nvCxnSpPr>
        <p:spPr>
          <a:xfrm flipH="1">
            <a:off x="4563122" y="1856129"/>
            <a:ext cx="656948" cy="882633"/>
          </a:xfrm>
          <a:prstGeom prst="straightConnector1">
            <a:avLst/>
          </a:prstGeom>
          <a:noFill/>
          <a:ln w="19050" cap="flat" cmpd="sng">
            <a:solidFill>
              <a:srgbClr val="980000"/>
            </a:solidFill>
            <a:prstDash val="solid"/>
            <a:round/>
            <a:headEnd type="none" w="med" len="med"/>
            <a:tailEnd type="stealth" w="med" len="med"/>
          </a:ln>
        </p:spPr>
      </p:cxnSp>
      <p:sp>
        <p:nvSpPr>
          <p:cNvPr id="21" name="TextBox 20">
            <a:extLst>
              <a:ext uri="{FF2B5EF4-FFF2-40B4-BE49-F238E27FC236}">
                <a16:creationId xmlns:a16="http://schemas.microsoft.com/office/drawing/2014/main" id="{C5F5BF3E-E58B-4117-8BC2-0774839292C6}"/>
              </a:ext>
            </a:extLst>
          </p:cNvPr>
          <p:cNvSpPr txBox="1"/>
          <p:nvPr/>
        </p:nvSpPr>
        <p:spPr>
          <a:xfrm>
            <a:off x="5220070" y="1625297"/>
            <a:ext cx="4456589" cy="230832"/>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r>
              <a:rPr lang="en-US" sz="900" dirty="0">
                <a:latin typeface="Helvetica Neue"/>
                <a:ea typeface="Helvetica Neue"/>
                <a:cs typeface="Helvetica Neue"/>
                <a:sym typeface="Helvetica Neue"/>
              </a:rPr>
              <a:t>Retail YoY Non-Promo GMV growth started declining while Promo increased</a:t>
            </a:r>
            <a:endParaRPr lang="en-US" sz="900" dirty="0"/>
          </a:p>
        </p:txBody>
      </p:sp>
    </p:spTree>
    <p:extLst>
      <p:ext uri="{BB962C8B-B14F-4D97-AF65-F5344CB8AC3E}">
        <p14:creationId xmlns:p14="http://schemas.microsoft.com/office/powerpoint/2010/main" val="1352922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3" name="Picture 2">
            <a:extLst>
              <a:ext uri="{FF2B5EF4-FFF2-40B4-BE49-F238E27FC236}">
                <a16:creationId xmlns:a16="http://schemas.microsoft.com/office/drawing/2014/main" id="{0FBBF76F-2CB9-496F-94F8-2B189819A833}"/>
              </a:ext>
            </a:extLst>
          </p:cNvPr>
          <p:cNvPicPr>
            <a:picLocks noChangeAspect="1"/>
          </p:cNvPicPr>
          <p:nvPr/>
        </p:nvPicPr>
        <p:blipFill>
          <a:blip r:embed="rId3">
            <a:extLst>
              <a:ext uri="{BEBA8EAE-BF5A-486C-A8C5-ECC9F3942E4B}">
                <a14:imgProps xmlns:a14="http://schemas.microsoft.com/office/drawing/2010/main">
                  <a14:imgLayer r:embed="rId4">
                    <a14:imgEffect>
                      <a14:saturation sat="300000"/>
                    </a14:imgEffect>
                  </a14:imgLayer>
                </a14:imgProps>
              </a:ext>
            </a:extLst>
          </a:blip>
          <a:stretch>
            <a:fillRect/>
          </a:stretch>
        </p:blipFill>
        <p:spPr>
          <a:xfrm>
            <a:off x="205666" y="1216241"/>
            <a:ext cx="11780668" cy="5627261"/>
          </a:xfrm>
          <a:prstGeom prst="rect">
            <a:avLst/>
          </a:prstGeom>
        </p:spPr>
      </p:pic>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b="1" i="0" u="none" strike="noStrike" cap="none" dirty="0">
                <a:solidFill>
                  <a:schemeClr val="lt1"/>
                </a:solidFill>
                <a:latin typeface="Helvetica Neue"/>
                <a:ea typeface="Helvetica Neue"/>
                <a:cs typeface="Helvetica Neue"/>
                <a:sym typeface="Helvetica Neue"/>
              </a:rPr>
              <a:t>When the Retail YoY Non-promo GMV growth started declining between Aug’2014-Oct’2014 (as pointed out in the previous slide), it was mainly driven by the Media division. On the other hand, when the Retail YoY Promo GMV started rising above YoY non-promo GMV in the same period Aug’2014-Oct’2014, it was mainly driven by Home and Lifestyle division with the highest YoY Promo growth compared to other divisions.</a:t>
            </a:r>
          </a:p>
        </p:txBody>
      </p:sp>
      <p:cxnSp>
        <p:nvCxnSpPr>
          <p:cNvPr id="12" name="Google Shape;85;p17">
            <a:extLst>
              <a:ext uri="{FF2B5EF4-FFF2-40B4-BE49-F238E27FC236}">
                <a16:creationId xmlns:a16="http://schemas.microsoft.com/office/drawing/2014/main" id="{4DAF7426-BE16-4E1E-A145-7E180D4E43B8}"/>
              </a:ext>
            </a:extLst>
          </p:cNvPr>
          <p:cNvCxnSpPr>
            <a:cxnSpLocks/>
          </p:cNvCxnSpPr>
          <p:nvPr/>
        </p:nvCxnSpPr>
        <p:spPr>
          <a:xfrm flipH="1">
            <a:off x="3488924" y="1988598"/>
            <a:ext cx="639193" cy="642438"/>
          </a:xfrm>
          <a:prstGeom prst="straightConnector1">
            <a:avLst/>
          </a:prstGeom>
          <a:noFill/>
          <a:ln w="19050" cap="flat" cmpd="sng">
            <a:solidFill>
              <a:srgbClr val="980000"/>
            </a:solidFill>
            <a:prstDash val="solid"/>
            <a:round/>
            <a:headEnd type="none" w="med" len="med"/>
            <a:tailEnd type="stealth" w="med" len="med"/>
          </a:ln>
        </p:spPr>
      </p:cxnSp>
      <p:cxnSp>
        <p:nvCxnSpPr>
          <p:cNvPr id="17" name="Google Shape;85;p17">
            <a:extLst>
              <a:ext uri="{FF2B5EF4-FFF2-40B4-BE49-F238E27FC236}">
                <a16:creationId xmlns:a16="http://schemas.microsoft.com/office/drawing/2014/main" id="{1DE62C2F-6EBB-46EC-A532-F296597C4ACA}"/>
              </a:ext>
            </a:extLst>
          </p:cNvPr>
          <p:cNvCxnSpPr>
            <a:cxnSpLocks/>
          </p:cNvCxnSpPr>
          <p:nvPr/>
        </p:nvCxnSpPr>
        <p:spPr>
          <a:xfrm flipH="1">
            <a:off x="3329126" y="1988598"/>
            <a:ext cx="798991" cy="642438"/>
          </a:xfrm>
          <a:prstGeom prst="straightConnector1">
            <a:avLst/>
          </a:prstGeom>
          <a:noFill/>
          <a:ln w="19050" cap="flat" cmpd="sng">
            <a:solidFill>
              <a:srgbClr val="980000"/>
            </a:solidFill>
            <a:prstDash val="solid"/>
            <a:round/>
            <a:headEnd type="none" w="med" len="med"/>
            <a:tailEnd type="stealth" w="med" len="med"/>
          </a:ln>
        </p:spPr>
      </p:cxnSp>
      <p:sp>
        <p:nvSpPr>
          <p:cNvPr id="21" name="TextBox 20">
            <a:extLst>
              <a:ext uri="{FF2B5EF4-FFF2-40B4-BE49-F238E27FC236}">
                <a16:creationId xmlns:a16="http://schemas.microsoft.com/office/drawing/2014/main" id="{C5F5BF3E-E58B-4117-8BC2-0774839292C6}"/>
              </a:ext>
            </a:extLst>
          </p:cNvPr>
          <p:cNvSpPr txBox="1"/>
          <p:nvPr/>
        </p:nvSpPr>
        <p:spPr>
          <a:xfrm>
            <a:off x="4154011" y="1758449"/>
            <a:ext cx="4456589" cy="230832"/>
          </a:xfrm>
          <a:prstGeom prst="rect">
            <a:avLst/>
          </a:prstGeom>
          <a:ln/>
        </p:spPr>
        <p:style>
          <a:lnRef idx="2">
            <a:schemeClr val="accent6"/>
          </a:lnRef>
          <a:fillRef idx="1">
            <a:schemeClr val="lt1"/>
          </a:fillRef>
          <a:effectRef idx="0">
            <a:schemeClr val="accent6"/>
          </a:effectRef>
          <a:fontRef idx="minor">
            <a:schemeClr val="dk1"/>
          </a:fontRef>
        </p:style>
        <p:txBody>
          <a:bodyPr wrap="square">
            <a:spAutoFit/>
          </a:bodyPr>
          <a:lstStyle/>
          <a:p>
            <a:r>
              <a:rPr lang="en-US" sz="900" dirty="0">
                <a:latin typeface="Helvetica Neue"/>
                <a:ea typeface="Helvetica Neue"/>
                <a:cs typeface="Helvetica Neue"/>
                <a:sym typeface="Helvetica Neue"/>
              </a:rPr>
              <a:t>Retail YoY Non-Promo GMV growth started declining while Promo increased</a:t>
            </a:r>
            <a:endParaRPr lang="en-US" sz="900" dirty="0"/>
          </a:p>
        </p:txBody>
      </p:sp>
    </p:spTree>
    <p:extLst>
      <p:ext uri="{BB962C8B-B14F-4D97-AF65-F5344CB8AC3E}">
        <p14:creationId xmlns:p14="http://schemas.microsoft.com/office/powerpoint/2010/main" val="1036228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2000" b="1" dirty="0">
                <a:solidFill>
                  <a:schemeClr val="lt1"/>
                </a:solidFill>
                <a:latin typeface="Helvetica Neue"/>
                <a:ea typeface="Helvetica Neue"/>
                <a:cs typeface="Helvetica Neue"/>
                <a:sym typeface="Helvetica Neue"/>
              </a:rPr>
              <a:t>The Promo and Non-Promo GMV YoY growth for Marketplace has been following a similar trend across all Divisions.</a:t>
            </a:r>
            <a:endParaRPr lang="en-ZA" sz="2000" b="1" i="0" u="none" strike="noStrike" cap="none" dirty="0">
              <a:solidFill>
                <a:schemeClr val="lt1"/>
              </a:solidFill>
              <a:latin typeface="Helvetica Neue"/>
              <a:ea typeface="Helvetica Neue"/>
              <a:cs typeface="Helvetica Neue"/>
              <a:sym typeface="Helvetica Neue"/>
            </a:endParaRP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5</a:t>
            </a:fld>
            <a:endParaRPr lang="en-ZA" dirty="0"/>
          </a:p>
        </p:txBody>
      </p:sp>
      <p:pic>
        <p:nvPicPr>
          <p:cNvPr id="5" name="Picture 4">
            <a:extLst>
              <a:ext uri="{FF2B5EF4-FFF2-40B4-BE49-F238E27FC236}">
                <a16:creationId xmlns:a16="http://schemas.microsoft.com/office/drawing/2014/main" id="{48B4F10B-0BCC-464E-9F17-B0081E0B9361}"/>
              </a:ext>
            </a:extLst>
          </p:cNvPr>
          <p:cNvPicPr>
            <a:picLocks noChangeAspect="1"/>
          </p:cNvPicPr>
          <p:nvPr/>
        </p:nvPicPr>
        <p:blipFill>
          <a:blip r:embed="rId3"/>
          <a:stretch>
            <a:fillRect/>
          </a:stretch>
        </p:blipFill>
        <p:spPr>
          <a:xfrm>
            <a:off x="213064" y="1322772"/>
            <a:ext cx="11709648" cy="5398703"/>
          </a:xfrm>
          <a:prstGeom prst="rect">
            <a:avLst/>
          </a:prstGeom>
        </p:spPr>
      </p:pic>
    </p:spTree>
    <p:extLst>
      <p:ext uri="{BB962C8B-B14F-4D97-AF65-F5344CB8AC3E}">
        <p14:creationId xmlns:p14="http://schemas.microsoft.com/office/powerpoint/2010/main" val="1742601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1200" b="1" dirty="0">
                <a:solidFill>
                  <a:schemeClr val="lt1"/>
                </a:solidFill>
                <a:latin typeface="Helvetica Neue"/>
                <a:ea typeface="Helvetica Neue"/>
                <a:cs typeface="Helvetica Neue"/>
                <a:sym typeface="Helvetica Neue"/>
              </a:rPr>
              <a:t>The most up to date (2021’Feb vs. 2022’Feb) YoY Non-promo GMV growth for Retail shows a negative growth of -4%. This is mainly driven by Electronics and Consumables division with a YoY non-promo GMV growth of -15% and -16%, respectively. The other Divisions have a positive YoY non-promo growth.</a:t>
            </a:r>
          </a:p>
          <a:p>
            <a:pPr marL="0" marR="0" lvl="0" indent="0" algn="l" rtl="0">
              <a:lnSpc>
                <a:spcPct val="90000"/>
              </a:lnSpc>
              <a:spcBef>
                <a:spcPts val="0"/>
              </a:spcBef>
              <a:spcAft>
                <a:spcPts val="0"/>
              </a:spcAft>
              <a:buClr>
                <a:schemeClr val="lt1"/>
              </a:buClr>
              <a:buSzPts val="2400"/>
              <a:buFont typeface="Arial"/>
              <a:buNone/>
            </a:pPr>
            <a:endParaRPr lang="en-ZA" sz="1200" b="1" dirty="0">
              <a:solidFill>
                <a:schemeClr val="lt1"/>
              </a:solidFill>
              <a:latin typeface="Helvetica Neue"/>
              <a:ea typeface="Helvetica Neue"/>
              <a:cs typeface="Helvetica Neue"/>
              <a:sym typeface="Helvetica Neue"/>
            </a:endParaRPr>
          </a:p>
          <a:p>
            <a:pPr marL="0" marR="0" lvl="0" indent="0" algn="l" rtl="0">
              <a:lnSpc>
                <a:spcPct val="90000"/>
              </a:lnSpc>
              <a:spcBef>
                <a:spcPts val="0"/>
              </a:spcBef>
              <a:spcAft>
                <a:spcPts val="0"/>
              </a:spcAft>
              <a:buClr>
                <a:schemeClr val="lt1"/>
              </a:buClr>
              <a:buSzPts val="2400"/>
              <a:buFont typeface="Arial"/>
              <a:buNone/>
            </a:pPr>
            <a:r>
              <a:rPr lang="en-ZA" sz="1200" b="1" dirty="0">
                <a:solidFill>
                  <a:schemeClr val="lt1"/>
                </a:solidFill>
                <a:latin typeface="Helvetica Neue"/>
                <a:ea typeface="Helvetica Neue"/>
                <a:cs typeface="Helvetica Neue"/>
                <a:sym typeface="Helvetica Neue"/>
              </a:rPr>
              <a:t>On the contrary, the most up to date YoY Promo GMV growth for Retail shows a positive YoY growth for all Divisions except Home with a</a:t>
            </a:r>
          </a:p>
          <a:p>
            <a:pPr marL="0" marR="0" lvl="0" indent="0" algn="l" rtl="0">
              <a:lnSpc>
                <a:spcPct val="90000"/>
              </a:lnSpc>
              <a:spcBef>
                <a:spcPts val="0"/>
              </a:spcBef>
              <a:spcAft>
                <a:spcPts val="0"/>
              </a:spcAft>
              <a:buClr>
                <a:schemeClr val="lt1"/>
              </a:buClr>
              <a:buSzPts val="2400"/>
              <a:buFont typeface="Arial"/>
              <a:buNone/>
            </a:pPr>
            <a:r>
              <a:rPr lang="en-ZA" sz="1200" b="1" dirty="0">
                <a:solidFill>
                  <a:schemeClr val="lt1"/>
                </a:solidFill>
                <a:latin typeface="Helvetica Neue"/>
                <a:ea typeface="Helvetica Neue"/>
                <a:cs typeface="Helvetica Neue"/>
                <a:sym typeface="Helvetica Neue"/>
              </a:rPr>
              <a:t> -4% YoY Promo GMV growth.</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6</a:t>
            </a:fld>
            <a:endParaRPr lang="en-ZA" dirty="0"/>
          </a:p>
        </p:txBody>
      </p:sp>
      <p:pic>
        <p:nvPicPr>
          <p:cNvPr id="3" name="Picture 2">
            <a:extLst>
              <a:ext uri="{FF2B5EF4-FFF2-40B4-BE49-F238E27FC236}">
                <a16:creationId xmlns:a16="http://schemas.microsoft.com/office/drawing/2014/main" id="{187D5323-7E4D-412D-B46C-620144B18198}"/>
              </a:ext>
            </a:extLst>
          </p:cNvPr>
          <p:cNvPicPr>
            <a:picLocks noChangeAspect="1"/>
          </p:cNvPicPr>
          <p:nvPr/>
        </p:nvPicPr>
        <p:blipFill>
          <a:blip r:embed="rId3"/>
          <a:stretch>
            <a:fillRect/>
          </a:stretch>
        </p:blipFill>
        <p:spPr>
          <a:xfrm>
            <a:off x="79899" y="1218605"/>
            <a:ext cx="11941973" cy="5502869"/>
          </a:xfrm>
          <a:prstGeom prst="rect">
            <a:avLst/>
          </a:prstGeom>
        </p:spPr>
      </p:pic>
    </p:spTree>
    <p:extLst>
      <p:ext uri="{BB962C8B-B14F-4D97-AF65-F5344CB8AC3E}">
        <p14:creationId xmlns:p14="http://schemas.microsoft.com/office/powerpoint/2010/main" val="104947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1800" b="1" dirty="0">
                <a:solidFill>
                  <a:schemeClr val="lt1"/>
                </a:solidFill>
                <a:latin typeface="Helvetica Neue"/>
                <a:ea typeface="Helvetica Neue"/>
                <a:cs typeface="Helvetica Neue"/>
                <a:sym typeface="Helvetica Neue"/>
              </a:rPr>
              <a:t>The most up to date (2021’Feb vs. 2022’Feb) YoY Non-promo and Promo GMV growth for Marketplace shows a positive Non-promo GMV growth across all Divisions. The same positive growth can be seen for Promo GMV across all Divisions except Lifestyle with a -2% YoY Promo GMV growth.</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7</a:t>
            </a:fld>
            <a:endParaRPr lang="en-ZA" dirty="0"/>
          </a:p>
        </p:txBody>
      </p:sp>
      <p:pic>
        <p:nvPicPr>
          <p:cNvPr id="5" name="Picture 4">
            <a:extLst>
              <a:ext uri="{FF2B5EF4-FFF2-40B4-BE49-F238E27FC236}">
                <a16:creationId xmlns:a16="http://schemas.microsoft.com/office/drawing/2014/main" id="{9E51A1D6-FD4B-4733-9F23-9521E7C81186}"/>
              </a:ext>
            </a:extLst>
          </p:cNvPr>
          <p:cNvPicPr>
            <a:picLocks noChangeAspect="1"/>
          </p:cNvPicPr>
          <p:nvPr/>
        </p:nvPicPr>
        <p:blipFill>
          <a:blip r:embed="rId3"/>
          <a:stretch>
            <a:fillRect/>
          </a:stretch>
        </p:blipFill>
        <p:spPr>
          <a:xfrm>
            <a:off x="328475" y="1207362"/>
            <a:ext cx="11567604" cy="5545011"/>
          </a:xfrm>
          <a:prstGeom prst="rect">
            <a:avLst/>
          </a:prstGeom>
        </p:spPr>
      </p:pic>
    </p:spTree>
    <p:extLst>
      <p:ext uri="{BB962C8B-B14F-4D97-AF65-F5344CB8AC3E}">
        <p14:creationId xmlns:p14="http://schemas.microsoft.com/office/powerpoint/2010/main" val="184166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1766657" y="2423637"/>
            <a:ext cx="8229599" cy="2010725"/>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3600" b="1" dirty="0">
                <a:solidFill>
                  <a:schemeClr val="tx1"/>
                </a:solidFill>
                <a:latin typeface="Helvetica Neue"/>
                <a:ea typeface="Helvetica Neue"/>
                <a:cs typeface="Helvetica Neue"/>
                <a:sym typeface="Helvetica Neue"/>
              </a:rPr>
              <a:t>Reasons why Retail has a negative Non-Promo YoY growth for Feb </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8</a:t>
            </a:fld>
            <a:endParaRPr lang="en-ZA" dirty="0"/>
          </a:p>
        </p:txBody>
      </p:sp>
    </p:spTree>
    <p:extLst>
      <p:ext uri="{BB962C8B-B14F-4D97-AF65-F5344CB8AC3E}">
        <p14:creationId xmlns:p14="http://schemas.microsoft.com/office/powerpoint/2010/main" val="371711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2"/>
          <p:cNvSpPr txBox="1"/>
          <p:nvPr/>
        </p:nvSpPr>
        <p:spPr>
          <a:xfrm>
            <a:off x="79899" y="313770"/>
            <a:ext cx="9481351" cy="510332"/>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2400"/>
              <a:buFont typeface="Arial"/>
              <a:buNone/>
            </a:pPr>
            <a:r>
              <a:rPr lang="en-ZA" sz="1800" b="1" dirty="0">
                <a:solidFill>
                  <a:schemeClr val="lt1"/>
                </a:solidFill>
                <a:latin typeface="Helvetica Neue"/>
                <a:ea typeface="Helvetica Neue"/>
                <a:cs typeface="Helvetica Neue"/>
                <a:sym typeface="Helvetica Neue"/>
              </a:rPr>
              <a:t>We have seen that Consumables contributed the most to the negative YoY non-promo GMV growth, this is because their YoY non-promo Tsins growth decreased while their YoY promo Tsins growth increased.</a:t>
            </a:r>
          </a:p>
        </p:txBody>
      </p:sp>
      <p:sp>
        <p:nvSpPr>
          <p:cNvPr id="4" name="Slide Number Placeholder 3">
            <a:extLst>
              <a:ext uri="{FF2B5EF4-FFF2-40B4-BE49-F238E27FC236}">
                <a16:creationId xmlns:a16="http://schemas.microsoft.com/office/drawing/2014/main" id="{62CBE49F-E604-3C4A-A48E-10300B4DA65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ZA" smtClean="0"/>
              <a:t>9</a:t>
            </a:fld>
            <a:endParaRPr lang="en-ZA" dirty="0"/>
          </a:p>
        </p:txBody>
      </p:sp>
      <p:pic>
        <p:nvPicPr>
          <p:cNvPr id="9" name="Picture 8">
            <a:extLst>
              <a:ext uri="{FF2B5EF4-FFF2-40B4-BE49-F238E27FC236}">
                <a16:creationId xmlns:a16="http://schemas.microsoft.com/office/drawing/2014/main" id="{8B508DA4-A1D6-4385-AE62-F5BB17A7DF5E}"/>
              </a:ext>
            </a:extLst>
          </p:cNvPr>
          <p:cNvPicPr>
            <a:picLocks noChangeAspect="1"/>
          </p:cNvPicPr>
          <p:nvPr/>
        </p:nvPicPr>
        <p:blipFill>
          <a:blip r:embed="rId3"/>
          <a:stretch>
            <a:fillRect/>
          </a:stretch>
        </p:blipFill>
        <p:spPr>
          <a:xfrm>
            <a:off x="50306" y="1190314"/>
            <a:ext cx="12091387" cy="2573818"/>
          </a:xfrm>
          <a:prstGeom prst="rect">
            <a:avLst/>
          </a:prstGeom>
        </p:spPr>
      </p:pic>
      <p:pic>
        <p:nvPicPr>
          <p:cNvPr id="11" name="Picture 10">
            <a:extLst>
              <a:ext uri="{FF2B5EF4-FFF2-40B4-BE49-F238E27FC236}">
                <a16:creationId xmlns:a16="http://schemas.microsoft.com/office/drawing/2014/main" id="{2DF408B7-8877-4EF0-AE99-1F46CDAE849E}"/>
              </a:ext>
            </a:extLst>
          </p:cNvPr>
          <p:cNvPicPr>
            <a:picLocks noChangeAspect="1"/>
          </p:cNvPicPr>
          <p:nvPr/>
        </p:nvPicPr>
        <p:blipFill>
          <a:blip r:embed="rId4"/>
          <a:stretch>
            <a:fillRect/>
          </a:stretch>
        </p:blipFill>
        <p:spPr>
          <a:xfrm>
            <a:off x="50306" y="4048217"/>
            <a:ext cx="12061794" cy="2776235"/>
          </a:xfrm>
          <a:prstGeom prst="rect">
            <a:avLst/>
          </a:prstGeom>
        </p:spPr>
      </p:pic>
    </p:spTree>
    <p:extLst>
      <p:ext uri="{BB962C8B-B14F-4D97-AF65-F5344CB8AC3E}">
        <p14:creationId xmlns:p14="http://schemas.microsoft.com/office/powerpoint/2010/main" val="403966599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AL ppt template" id="{15B158C7-0628-404B-B86B-9FFDDFBA2E51}" vid="{0CF6C9B5-CA04-5943-9514-8B52BE35C450}"/>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AL ppt template" id="{15B158C7-0628-404B-B86B-9FFDDFBA2E51}" vid="{E6A1D341-B8DB-0D47-84FE-D62E16924258}"/>
    </a:ext>
  </a:ext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TAL ppt template</Template>
  <TotalTime>28210</TotalTime>
  <Words>486</Words>
  <Application>Microsoft Office PowerPoint</Application>
  <PresentationFormat>Widescreen</PresentationFormat>
  <Paragraphs>39</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Calibri</vt:lpstr>
      <vt:lpstr>Helvetica Neue</vt:lpstr>
      <vt:lpstr>Arial</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Sune Carelse</dc:creator>
  <cp:lastModifiedBy>Bulungisa Jarana</cp:lastModifiedBy>
  <cp:revision>372</cp:revision>
  <dcterms:created xsi:type="dcterms:W3CDTF">2021-06-02T13:20:54Z</dcterms:created>
  <dcterms:modified xsi:type="dcterms:W3CDTF">2022-04-01T15:57:35Z</dcterms:modified>
</cp:coreProperties>
</file>